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256" r:id="rId5"/>
    <p:sldId id="257" r:id="rId6"/>
    <p:sldId id="266" r:id="rId7"/>
    <p:sldId id="267" r:id="rId8"/>
    <p:sldId id="262" r:id="rId9"/>
    <p:sldId id="268" r:id="rId10"/>
    <p:sldId id="281" r:id="rId11"/>
    <p:sldId id="282" r:id="rId12"/>
    <p:sldId id="269" r:id="rId13"/>
    <p:sldId id="270" r:id="rId14"/>
    <p:sldId id="271" r:id="rId15"/>
    <p:sldId id="272" r:id="rId16"/>
    <p:sldId id="273" r:id="rId17"/>
    <p:sldId id="278" r:id="rId18"/>
    <p:sldId id="274" r:id="rId19"/>
    <p:sldId id="360" r:id="rId20"/>
    <p:sldId id="359" r:id="rId21"/>
    <p:sldId id="280" r:id="rId22"/>
    <p:sldId id="275" r:id="rId23"/>
    <p:sldId id="276" r:id="rId24"/>
    <p:sldId id="277" r:id="rId25"/>
    <p:sldId id="279" r:id="rId26"/>
    <p:sldId id="361" r:id="rId27"/>
    <p:sldId id="36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6918E7-8227-44BB-9191-37F3CC93F37D}" v="22" dt="2023-11-24T14:28:16.6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99" d="100"/>
          <a:sy n="99" d="100"/>
        </p:scale>
        <p:origin x="67" y="70"/>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1/23/2024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1/23/2024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52D5B90D-D7B8-C09B-0D81-77B15DAE16F5}"/>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E6A4C90-D3D5-49F8-B7B1-A76B224A8C2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363" name="Rectangle 2">
            <a:extLst>
              <a:ext uri="{FF2B5EF4-FFF2-40B4-BE49-F238E27FC236}">
                <a16:creationId xmlns:a16="http://schemas.microsoft.com/office/drawing/2014/main" id="{AB83F275-C9DD-9A18-0CEE-669F31BCFC54}"/>
              </a:ext>
            </a:extLst>
          </p:cNvPr>
          <p:cNvSpPr>
            <a:spLocks noGrp="1" noRot="1" noChangeAspect="1" noChangeArrowheads="1" noTextEdit="1"/>
          </p:cNvSpPr>
          <p:nvPr>
            <p:ph type="sldImg"/>
          </p:nvPr>
        </p:nvSpPr>
        <p:spPr>
          <a:ln/>
        </p:spPr>
      </p:sp>
      <p:sp>
        <p:nvSpPr>
          <p:cNvPr id="143364" name="Rectangle 3">
            <a:extLst>
              <a:ext uri="{FF2B5EF4-FFF2-40B4-BE49-F238E27FC236}">
                <a16:creationId xmlns:a16="http://schemas.microsoft.com/office/drawing/2014/main" id="{43D8A5AA-3020-B115-2A60-B062A5B6C53C}"/>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I did my Fellowship in Addiction Medicine at Willingway Hospital which is in Statesboro, GA. Willingway Hospital’s founders where Dr. John Mooney and his wife Dot (Miss Dot to those of use fortunate enough to have known her). The family still owns and operates the hospital. </a:t>
            </a:r>
          </a:p>
          <a:p>
            <a:pPr eaLnBrk="1" hangingPunct="1"/>
            <a:r>
              <a:rPr lang="en-US" altLang="en-US">
                <a:latin typeface="Arial" panose="020B0604020202020204" pitchFamily="34" charset="0"/>
              </a:rPr>
              <a:t>My treatment philosophy is based on these truths. And it works.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1/23/2024</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1/23/2024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1/23/2024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1/23/2024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1/23/2024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1/23/2024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1/23/2024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1/23/2024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1/23/2024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1/23/2024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1/23/2024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1/23/2024</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292094"/>
            <a:ext cx="5734050" cy="2219691"/>
          </a:xfrm>
        </p:spPr>
        <p:txBody>
          <a:bodyPr anchor="ctr"/>
          <a:lstStyle/>
          <a:p>
            <a:r>
              <a:rPr lang="en-US" dirty="0"/>
              <a:t>Relapse Prevention</a:t>
            </a:r>
          </a:p>
        </p:txBody>
      </p:sp>
      <p:sp>
        <p:nvSpPr>
          <p:cNvPr id="7" name="Subtitle 6"/>
          <p:cNvSpPr>
            <a:spLocks noGrp="1"/>
          </p:cNvSpPr>
          <p:nvPr>
            <p:ph type="subTitle" idx="1"/>
          </p:nvPr>
        </p:nvSpPr>
        <p:spPr>
          <a:xfrm>
            <a:off x="1104900" y="4511784"/>
            <a:ext cx="5734050" cy="1087738"/>
          </a:xfrm>
        </p:spPr>
        <p:txBody>
          <a:bodyPr>
            <a:normAutofit/>
          </a:bodyPr>
          <a:lstStyle/>
          <a:p>
            <a:r>
              <a:rPr lang="en-US" sz="2400" dirty="0"/>
              <a:t>CAPTASA January 26, 2024</a:t>
            </a:r>
          </a:p>
          <a:p>
            <a:r>
              <a:rPr lang="en-US" sz="2400" dirty="0"/>
              <a:t>Embassy Suites Lexington, KY</a:t>
            </a:r>
          </a:p>
        </p:txBody>
      </p:sp>
      <p:pic>
        <p:nvPicPr>
          <p:cNvPr id="4" name="Picture Placeholder 3"/>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1978" r="11978"/>
          <a:stretch/>
        </p:blipFill>
        <p:spPr>
          <a:xfrm>
            <a:off x="6981063" y="1324698"/>
            <a:ext cx="5210937" cy="4208604"/>
          </a:xfr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3344D-1EB2-D499-BA15-1764BC397ACB}"/>
              </a:ext>
            </a:extLst>
          </p:cNvPr>
          <p:cNvSpPr>
            <a:spLocks noGrp="1"/>
          </p:cNvSpPr>
          <p:nvPr>
            <p:ph type="title"/>
          </p:nvPr>
        </p:nvSpPr>
        <p:spPr>
          <a:xfrm>
            <a:off x="1104900" y="267418"/>
            <a:ext cx="9980682" cy="1164567"/>
          </a:xfrm>
        </p:spPr>
        <p:txBody>
          <a:bodyPr>
            <a:normAutofit fontScale="90000"/>
          </a:bodyPr>
          <a:lstStyle/>
          <a:p>
            <a:r>
              <a:rPr lang="en-US" sz="3200" dirty="0">
                <a:effectLst/>
                <a:latin typeface="Calibri" panose="020F0502020204030204" pitchFamily="34" charset="0"/>
                <a:ea typeface="Calibri" panose="020F0502020204030204" pitchFamily="34" charset="0"/>
                <a:cs typeface="Times New Roman" panose="02020603050405020304" pitchFamily="18" charset="0"/>
              </a:rPr>
              <a:t>Sixteen relapse symptoms to watch out for:</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100" i="1" kern="100" dirty="0">
                <a:effectLst/>
                <a:latin typeface="Calibri" panose="020F0502020204030204" pitchFamily="34" charset="0"/>
                <a:ea typeface="Calibri" panose="020F0502020204030204" pitchFamily="34" charset="0"/>
                <a:cs typeface="Times New Roman" panose="02020603050405020304" pitchFamily="18" charset="0"/>
              </a:rPr>
              <a:t>-- Akron Intergroup News, December 1998</a:t>
            </a:r>
            <a:br>
              <a:rPr lang="en-US" sz="31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3100" dirty="0"/>
          </a:p>
        </p:txBody>
      </p:sp>
      <p:sp>
        <p:nvSpPr>
          <p:cNvPr id="3" name="Content Placeholder 2">
            <a:extLst>
              <a:ext uri="{FF2B5EF4-FFF2-40B4-BE49-F238E27FC236}">
                <a16:creationId xmlns:a16="http://schemas.microsoft.com/office/drawing/2014/main" id="{C8A96553-CA7A-F406-98E5-13A41665652B}"/>
              </a:ext>
            </a:extLst>
          </p:cNvPr>
          <p:cNvSpPr>
            <a:spLocks noGrp="1"/>
          </p:cNvSpPr>
          <p:nvPr>
            <p:ph idx="1"/>
          </p:nvPr>
        </p:nvSpPr>
        <p:spPr/>
        <p:txBody>
          <a:bodyPr>
            <a:normAutofit/>
          </a:bodyPr>
          <a:lstStyle/>
          <a:p>
            <a:pPr>
              <a:buFont typeface="Wingdings" panose="05000000000000000000" pitchFamily="2" charset="2"/>
              <a:buChar char="Ø"/>
            </a:pPr>
            <a:r>
              <a:rPr lang="en-US" sz="2400" dirty="0">
                <a:effectLst/>
                <a:latin typeface="Calibri" panose="020F0502020204030204" pitchFamily="34" charset="0"/>
                <a:ea typeface="Calibri" panose="020F0502020204030204" pitchFamily="34" charset="0"/>
                <a:cs typeface="Times New Roman" panose="02020603050405020304" pitchFamily="18" charset="0"/>
              </a:rPr>
              <a:t>5. Depression - All unreasonable, unaccountable despair should be exposed and discussed, not repressed: what is the "exact nature" of those feelings?</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6. Frustration - Controlled anger/resentment when things don't go according to our plans. Lack of acceptance. See #3.</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7. Self-pity - Feeling victimized, put-upon, used, unappreciated: convinced we are being singled out for bad luck.</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b="1" dirty="0">
                <a:effectLst/>
                <a:latin typeface="Calibri" panose="020F0502020204030204" pitchFamily="34" charset="0"/>
                <a:ea typeface="Calibri" panose="020F0502020204030204" pitchFamily="34" charset="0"/>
                <a:cs typeface="Times New Roman" panose="02020603050405020304" pitchFamily="18" charset="0"/>
              </a:rPr>
              <a:t>*8. Cockiness</a:t>
            </a:r>
            <a:r>
              <a:rPr lang="en-US" sz="2400" dirty="0">
                <a:effectLst/>
                <a:latin typeface="Calibri" panose="020F0502020204030204" pitchFamily="34" charset="0"/>
                <a:ea typeface="Calibri" panose="020F0502020204030204" pitchFamily="34" charset="0"/>
                <a:cs typeface="Times New Roman" panose="02020603050405020304" pitchFamily="18" charset="0"/>
              </a:rPr>
              <a:t> - Got it made. Know all there is to know. Can go anywhere, including frequent visits just to hang-out at bars, boozy parties.</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br>
              <a:rPr lang="en-US" sz="2400" dirty="0">
                <a:effectLst/>
                <a:latin typeface="Calibri" panose="020F0502020204030204" pitchFamily="34" charset="0"/>
                <a:ea typeface="Calibri" panose="020F0502020204030204" pitchFamily="34" charset="0"/>
                <a:cs typeface="Times New Roman" panose="02020603050405020304" pitchFamily="18" charset="0"/>
              </a:rPr>
            </a:br>
            <a:endParaRPr lang="en-US" sz="2400" dirty="0"/>
          </a:p>
        </p:txBody>
      </p:sp>
    </p:spTree>
    <p:extLst>
      <p:ext uri="{BB962C8B-B14F-4D97-AF65-F5344CB8AC3E}">
        <p14:creationId xmlns:p14="http://schemas.microsoft.com/office/powerpoint/2010/main" val="275187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3344D-1EB2-D499-BA15-1764BC397ACB}"/>
              </a:ext>
            </a:extLst>
          </p:cNvPr>
          <p:cNvSpPr>
            <a:spLocks noGrp="1"/>
          </p:cNvSpPr>
          <p:nvPr>
            <p:ph type="title"/>
          </p:nvPr>
        </p:nvSpPr>
        <p:spPr>
          <a:xfrm>
            <a:off x="1104900" y="267418"/>
            <a:ext cx="9980682" cy="1164567"/>
          </a:xfrm>
        </p:spPr>
        <p:txBody>
          <a:bodyPr>
            <a:normAutofit fontScale="90000"/>
          </a:bodyPr>
          <a:lstStyle/>
          <a:p>
            <a:r>
              <a:rPr lang="en-US" sz="3200" dirty="0">
                <a:effectLst/>
                <a:latin typeface="Calibri" panose="020F0502020204030204" pitchFamily="34" charset="0"/>
                <a:ea typeface="Calibri" panose="020F0502020204030204" pitchFamily="34" charset="0"/>
                <a:cs typeface="Times New Roman" panose="02020603050405020304" pitchFamily="18" charset="0"/>
              </a:rPr>
              <a:t>Sixteen relapse symptoms to watch out for:</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100" i="1" kern="100" dirty="0">
                <a:effectLst/>
                <a:latin typeface="Calibri" panose="020F0502020204030204" pitchFamily="34" charset="0"/>
                <a:ea typeface="Calibri" panose="020F0502020204030204" pitchFamily="34" charset="0"/>
                <a:cs typeface="Times New Roman" panose="02020603050405020304" pitchFamily="18" charset="0"/>
              </a:rPr>
              <a:t>-- Akron Intergroup News, December 1998</a:t>
            </a:r>
            <a:br>
              <a:rPr lang="en-US" sz="31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3100" dirty="0"/>
          </a:p>
        </p:txBody>
      </p:sp>
      <p:sp>
        <p:nvSpPr>
          <p:cNvPr id="3" name="Content Placeholder 2">
            <a:extLst>
              <a:ext uri="{FF2B5EF4-FFF2-40B4-BE49-F238E27FC236}">
                <a16:creationId xmlns:a16="http://schemas.microsoft.com/office/drawing/2014/main" id="{C8A96553-CA7A-F406-98E5-13A41665652B}"/>
              </a:ext>
            </a:extLst>
          </p:cNvPr>
          <p:cNvSpPr>
            <a:spLocks noGrp="1"/>
          </p:cNvSpPr>
          <p:nvPr>
            <p:ph idx="1"/>
          </p:nvPr>
        </p:nvSpPr>
        <p:spPr/>
        <p:txBody>
          <a:bodyPr>
            <a:normAutofit fontScale="92500" lnSpcReduction="20000"/>
          </a:bodyPr>
          <a:lstStyle/>
          <a:p>
            <a:pPr>
              <a:buFont typeface="Wingdings" panose="05000000000000000000" pitchFamily="2" charset="2"/>
              <a:buChar char="Ø"/>
            </a:pPr>
            <a:r>
              <a:rPr lang="en-US" sz="2400" dirty="0">
                <a:effectLst/>
                <a:latin typeface="Calibri" panose="020F0502020204030204" pitchFamily="34" charset="0"/>
                <a:ea typeface="Calibri" panose="020F0502020204030204" pitchFamily="34" charset="0"/>
                <a:cs typeface="Times New Roman" panose="02020603050405020304" pitchFamily="18" charset="0"/>
              </a:rPr>
              <a:t>9. Complacency - Like #8, no longer sees value of daily program, meetings, contact with other alcoholics, (especially sponsor!), feels healthy, on top of the world, things are going well. Heck may even be cured!</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10. Expecting too much of others - Why can't they read my mind? I've changed, what's holding them up? If they just do what I know is best for them? Leads to feeling misunderstood, unappreciated. See #6.</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b="1" dirty="0">
                <a:effectLst/>
                <a:latin typeface="Calibri" panose="020F0502020204030204" pitchFamily="34" charset="0"/>
                <a:ea typeface="Calibri" panose="020F0502020204030204" pitchFamily="34" charset="0"/>
                <a:cs typeface="Times New Roman" panose="02020603050405020304" pitchFamily="18" charset="0"/>
              </a:rPr>
              <a:t>**11. Letting up on disciplines</a:t>
            </a:r>
            <a:r>
              <a:rPr lang="en-US" sz="2400" dirty="0">
                <a:effectLst/>
                <a:latin typeface="Calibri" panose="020F0502020204030204" pitchFamily="34" charset="0"/>
                <a:ea typeface="Calibri" panose="020F0502020204030204" pitchFamily="34" charset="0"/>
                <a:cs typeface="Times New Roman" panose="02020603050405020304" pitchFamily="18" charset="0"/>
              </a:rPr>
              <a:t> - Allowing established habits of recovery - meditations, prayer, spiritual reading, AA contact, daily inventory, meetings - - to slip out of our routines; allowing recovery to get boring and no longer stimulating for growth. Why bother?!</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b="1" dirty="0">
                <a:effectLst/>
                <a:latin typeface="Calibri" panose="020F0502020204030204" pitchFamily="34" charset="0"/>
                <a:ea typeface="Calibri" panose="020F0502020204030204" pitchFamily="34" charset="0"/>
                <a:cs typeface="Times New Roman" panose="02020603050405020304" pitchFamily="18" charset="0"/>
              </a:rPr>
              <a:t>***12. Using mood-altering chemicals</a:t>
            </a:r>
            <a:r>
              <a:rPr lang="en-US" sz="2400" dirty="0">
                <a:effectLst/>
                <a:latin typeface="Calibri" panose="020F0502020204030204" pitchFamily="34" charset="0"/>
                <a:ea typeface="Calibri" panose="020F0502020204030204" pitchFamily="34" charset="0"/>
                <a:cs typeface="Times New Roman" panose="02020603050405020304" pitchFamily="18" charset="0"/>
              </a:rPr>
              <a:t> - May have a valid medical reason, but misused to help avoid the real problems of impending alcoholic relapse.</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br>
              <a:rPr lang="en-US" sz="2400" dirty="0">
                <a:effectLst/>
                <a:latin typeface="Calibri" panose="020F0502020204030204" pitchFamily="34" charset="0"/>
                <a:ea typeface="Calibri" panose="020F0502020204030204" pitchFamily="34" charset="0"/>
                <a:cs typeface="Times New Roman" panose="02020603050405020304" pitchFamily="18" charset="0"/>
              </a:rPr>
            </a:br>
            <a:br>
              <a:rPr lang="en-US" sz="2400" dirty="0">
                <a:effectLst/>
                <a:latin typeface="Calibri" panose="020F0502020204030204" pitchFamily="34" charset="0"/>
                <a:ea typeface="Calibri" panose="020F0502020204030204" pitchFamily="34" charset="0"/>
                <a:cs typeface="Times New Roman" panose="02020603050405020304" pitchFamily="18" charset="0"/>
              </a:rPr>
            </a:br>
            <a:endParaRPr lang="en-US" sz="2400" dirty="0"/>
          </a:p>
        </p:txBody>
      </p:sp>
    </p:spTree>
    <p:extLst>
      <p:ext uri="{BB962C8B-B14F-4D97-AF65-F5344CB8AC3E}">
        <p14:creationId xmlns:p14="http://schemas.microsoft.com/office/powerpoint/2010/main" val="4040624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3344D-1EB2-D499-BA15-1764BC397ACB}"/>
              </a:ext>
            </a:extLst>
          </p:cNvPr>
          <p:cNvSpPr>
            <a:spLocks noGrp="1"/>
          </p:cNvSpPr>
          <p:nvPr>
            <p:ph type="title"/>
          </p:nvPr>
        </p:nvSpPr>
        <p:spPr>
          <a:xfrm>
            <a:off x="1104900" y="267418"/>
            <a:ext cx="9980682" cy="1164567"/>
          </a:xfrm>
        </p:spPr>
        <p:txBody>
          <a:bodyPr>
            <a:normAutofit fontScale="90000"/>
          </a:bodyPr>
          <a:lstStyle/>
          <a:p>
            <a:r>
              <a:rPr lang="en-US" sz="3200" dirty="0">
                <a:effectLst/>
                <a:latin typeface="Calibri" panose="020F0502020204030204" pitchFamily="34" charset="0"/>
                <a:ea typeface="Calibri" panose="020F0502020204030204" pitchFamily="34" charset="0"/>
                <a:cs typeface="Times New Roman" panose="02020603050405020304" pitchFamily="18" charset="0"/>
              </a:rPr>
              <a:t>Sixteen relapse symptoms to watch out for:</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100" i="1" kern="100" dirty="0">
                <a:effectLst/>
                <a:latin typeface="Calibri" panose="020F0502020204030204" pitchFamily="34" charset="0"/>
                <a:ea typeface="Calibri" panose="020F0502020204030204" pitchFamily="34" charset="0"/>
                <a:cs typeface="Times New Roman" panose="02020603050405020304" pitchFamily="18" charset="0"/>
              </a:rPr>
              <a:t>-- Akron Intergroup News, December 1998</a:t>
            </a:r>
            <a:br>
              <a:rPr lang="en-US" sz="31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3100" dirty="0"/>
          </a:p>
        </p:txBody>
      </p:sp>
      <p:sp>
        <p:nvSpPr>
          <p:cNvPr id="3" name="Content Placeholder 2">
            <a:extLst>
              <a:ext uri="{FF2B5EF4-FFF2-40B4-BE49-F238E27FC236}">
                <a16:creationId xmlns:a16="http://schemas.microsoft.com/office/drawing/2014/main" id="{C8A96553-CA7A-F406-98E5-13A41665652B}"/>
              </a:ext>
            </a:extLst>
          </p:cNvPr>
          <p:cNvSpPr>
            <a:spLocks noGrp="1"/>
          </p:cNvSpPr>
          <p:nvPr>
            <p:ph idx="1"/>
          </p:nvPr>
        </p:nvSpPr>
        <p:spPr/>
        <p:txBody>
          <a:bodyPr>
            <a:noAutofit/>
          </a:bodyPr>
          <a:lstStyle/>
          <a:p>
            <a:pPr>
              <a:buFont typeface="Wingdings" panose="05000000000000000000" pitchFamily="2" charset="2"/>
              <a:buChar char="Ø"/>
            </a:pPr>
            <a:r>
              <a:rPr lang="en-US" sz="2400" dirty="0">
                <a:effectLst/>
                <a:latin typeface="Calibri" panose="020F0502020204030204" pitchFamily="34" charset="0"/>
                <a:ea typeface="Calibri" panose="020F0502020204030204" pitchFamily="34" charset="0"/>
                <a:cs typeface="Times New Roman" panose="02020603050405020304" pitchFamily="18" charset="0"/>
              </a:rPr>
              <a:t>13. Wanting too much - Setting unrealistic goals: not providing for short-term successes; placing too much value on material success, not enough on value of spiritual growth.</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b="1" dirty="0">
                <a:latin typeface="Calibri" panose="020F0502020204030204" pitchFamily="34" charset="0"/>
                <a:ea typeface="Calibri" panose="020F0502020204030204" pitchFamily="34" charset="0"/>
                <a:cs typeface="Times New Roman" panose="02020603050405020304" pitchFamily="18" charset="0"/>
              </a:rPr>
              <a:t>***</a:t>
            </a:r>
            <a:r>
              <a:rPr lang="en-US" sz="2400" b="1" dirty="0">
                <a:effectLst/>
                <a:latin typeface="Calibri" panose="020F0502020204030204" pitchFamily="34" charset="0"/>
                <a:ea typeface="Calibri" panose="020F0502020204030204" pitchFamily="34" charset="0"/>
                <a:cs typeface="Times New Roman" panose="02020603050405020304" pitchFamily="18" charset="0"/>
              </a:rPr>
              <a:t>14. Forgetting gratitude </a:t>
            </a:r>
            <a:r>
              <a:rPr lang="en-US" sz="2400" dirty="0">
                <a:effectLst/>
                <a:latin typeface="Calibri" panose="020F0502020204030204" pitchFamily="34" charset="0"/>
                <a:ea typeface="Calibri" panose="020F0502020204030204" pitchFamily="34" charset="0"/>
                <a:cs typeface="Times New Roman" panose="02020603050405020304" pitchFamily="18" charset="0"/>
              </a:rPr>
              <a:t>- Because of several listed above, may lose sight of the abundant blessings in our everyday lives: too focused on # 13.</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15. "It can't happen to me." - Feeling immune; forgetting what we know about the disease of alcoholism and its progressive nature.</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16. Omnipotence - A combination of several attitudes listed above; leads to ignoring danger signs, disregarding warnings and advice from fellow members.</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br>
              <a:rPr lang="en-US" sz="2400" dirty="0">
                <a:effectLst/>
                <a:latin typeface="Calibri" panose="020F0502020204030204" pitchFamily="34" charset="0"/>
                <a:ea typeface="Calibri" panose="020F0502020204030204" pitchFamily="34" charset="0"/>
                <a:cs typeface="Times New Roman" panose="02020603050405020304" pitchFamily="18" charset="0"/>
              </a:rPr>
            </a:br>
            <a:endParaRPr lang="en-US" sz="2400" dirty="0"/>
          </a:p>
        </p:txBody>
      </p:sp>
    </p:spTree>
    <p:extLst>
      <p:ext uri="{BB962C8B-B14F-4D97-AF65-F5344CB8AC3E}">
        <p14:creationId xmlns:p14="http://schemas.microsoft.com/office/powerpoint/2010/main" val="200896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8DC41-C4F6-E319-4F1D-1BD8C0A515AB}"/>
              </a:ext>
            </a:extLst>
          </p:cNvPr>
          <p:cNvSpPr>
            <a:spLocks noGrp="1"/>
          </p:cNvSpPr>
          <p:nvPr>
            <p:ph type="title"/>
          </p:nvPr>
        </p:nvSpPr>
        <p:spPr/>
        <p:txBody>
          <a:bodyPr/>
          <a:lstStyle/>
          <a:p>
            <a:r>
              <a:rPr lang="en-US" dirty="0"/>
              <a:t>I think it’s usually these 5. The rest are products of or sideshows in my experience.</a:t>
            </a:r>
          </a:p>
        </p:txBody>
      </p:sp>
      <p:sp>
        <p:nvSpPr>
          <p:cNvPr id="3" name="Content Placeholder 2">
            <a:extLst>
              <a:ext uri="{FF2B5EF4-FFF2-40B4-BE49-F238E27FC236}">
                <a16:creationId xmlns:a16="http://schemas.microsoft.com/office/drawing/2014/main" id="{2C11D9FB-8A62-6CC4-C2AB-E5A42FDD55FD}"/>
              </a:ext>
            </a:extLst>
          </p:cNvPr>
          <p:cNvSpPr>
            <a:spLocks noGrp="1"/>
          </p:cNvSpPr>
          <p:nvPr>
            <p:ph idx="1"/>
          </p:nvPr>
        </p:nvSpPr>
        <p:spPr/>
        <p:txBody>
          <a:bodyPr>
            <a:normAutofit fontScale="92500" lnSpcReduction="10000"/>
          </a:bodyPr>
          <a:lstStyle/>
          <a:p>
            <a:pPr>
              <a:buFont typeface="Wingdings" panose="05000000000000000000" pitchFamily="2" charset="2"/>
              <a:buChar char="v"/>
            </a:pPr>
            <a:r>
              <a:rPr lang="en-US" sz="2000" b="1" dirty="0">
                <a:effectLst/>
                <a:latin typeface="Calibri" panose="020F0502020204030204" pitchFamily="34" charset="0"/>
                <a:ea typeface="Calibri" panose="020F0502020204030204" pitchFamily="34" charset="0"/>
                <a:cs typeface="Times New Roman" panose="02020603050405020304" pitchFamily="18" charset="0"/>
              </a:rPr>
              <a:t>Dishonesty</a:t>
            </a:r>
            <a:r>
              <a:rPr lang="en-US" sz="2000" dirty="0">
                <a:effectLst/>
                <a:latin typeface="Calibri" panose="020F0502020204030204" pitchFamily="34" charset="0"/>
                <a:ea typeface="Calibri" panose="020F0502020204030204" pitchFamily="34" charset="0"/>
                <a:cs typeface="Times New Roman" panose="02020603050405020304" pitchFamily="18" charset="0"/>
              </a:rPr>
              <a:t> - Begins with pattern of little lies; escalated to self-delusion and making excuses for not doing what's called for. Often picking up a behavior or process that leads to more dishonesty.</a:t>
            </a:r>
          </a:p>
          <a:p>
            <a:pPr>
              <a:buFont typeface="Wingdings" panose="05000000000000000000" pitchFamily="2" charset="2"/>
              <a:buChar char="v"/>
            </a:pPr>
            <a:r>
              <a:rPr lang="en-US" sz="2000" b="1" dirty="0">
                <a:effectLst/>
                <a:latin typeface="Calibri" panose="020F0502020204030204" pitchFamily="34" charset="0"/>
                <a:ea typeface="Calibri" panose="020F0502020204030204" pitchFamily="34" charset="0"/>
                <a:cs typeface="Times New Roman" panose="02020603050405020304" pitchFamily="18" charset="0"/>
              </a:rPr>
              <a:t>Cockiness</a:t>
            </a:r>
            <a:r>
              <a:rPr lang="en-US" sz="2000" dirty="0">
                <a:effectLst/>
                <a:latin typeface="Calibri" panose="020F0502020204030204" pitchFamily="34" charset="0"/>
                <a:ea typeface="Calibri" panose="020F0502020204030204" pitchFamily="34" charset="0"/>
                <a:cs typeface="Times New Roman" panose="02020603050405020304" pitchFamily="18" charset="0"/>
              </a:rPr>
              <a:t> - Got it made. Know all there is to know. Can go anywhere, including frequent visits just to hang-out at bars, boozy parties. Testing oneself to show how strong they are.</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v"/>
            </a:pPr>
            <a:r>
              <a:rPr lang="en-US" sz="2000" b="1" dirty="0">
                <a:effectLst/>
                <a:latin typeface="Calibri" panose="020F0502020204030204" pitchFamily="34" charset="0"/>
                <a:ea typeface="Calibri" panose="020F0502020204030204" pitchFamily="34" charset="0"/>
                <a:cs typeface="Times New Roman" panose="02020603050405020304" pitchFamily="18" charset="0"/>
              </a:rPr>
              <a:t>Letting up on disciplines</a:t>
            </a:r>
            <a:r>
              <a:rPr lang="en-US" sz="2000" dirty="0">
                <a:effectLst/>
                <a:latin typeface="Calibri" panose="020F0502020204030204" pitchFamily="34" charset="0"/>
                <a:ea typeface="Calibri" panose="020F0502020204030204" pitchFamily="34" charset="0"/>
                <a:cs typeface="Times New Roman" panose="02020603050405020304" pitchFamily="18" charset="0"/>
              </a:rPr>
              <a:t> - Allowing established habits of recovery - meditations, prayer, spiritual reading, AA contact, daily inventory, meetings - - to slip out of our routines; allowing recovery to get boring and no longer stimulating for growth. </a:t>
            </a:r>
            <a:r>
              <a:rPr lang="en-US" dirty="0">
                <a:latin typeface="Calibri" panose="020F0502020204030204" pitchFamily="34" charset="0"/>
                <a:ea typeface="Calibri" panose="020F0502020204030204" pitchFamily="34" charset="0"/>
                <a:cs typeface="Times New Roman" panose="02020603050405020304" pitchFamily="18" charset="0"/>
              </a:rPr>
              <a:t>Skipping meetings, no sponsor, isolating.</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v"/>
            </a:pPr>
            <a:r>
              <a:rPr lang="en-US" sz="2000" b="1" dirty="0">
                <a:effectLst/>
                <a:latin typeface="Calibri" panose="020F0502020204030204" pitchFamily="34" charset="0"/>
                <a:ea typeface="Calibri" panose="020F0502020204030204" pitchFamily="34" charset="0"/>
                <a:cs typeface="Times New Roman" panose="02020603050405020304" pitchFamily="18" charset="0"/>
              </a:rPr>
              <a:t>Using mood-altering chemicals</a:t>
            </a:r>
            <a:r>
              <a:rPr lang="en-US" sz="2000" dirty="0">
                <a:effectLst/>
                <a:latin typeface="Calibri" panose="020F0502020204030204" pitchFamily="34" charset="0"/>
                <a:ea typeface="Calibri" panose="020F0502020204030204" pitchFamily="34" charset="0"/>
                <a:cs typeface="Times New Roman" panose="02020603050405020304" pitchFamily="18" charset="0"/>
              </a:rPr>
              <a:t> - May have a valid medical reason but misused to help avoid the real problems of impending alcoholic relapse. I see lots of folks having a medical issue or seeing healthcare professionals without telling them of their addiction.</a:t>
            </a:r>
          </a:p>
          <a:p>
            <a:pPr>
              <a:buFont typeface="Wingdings" panose="05000000000000000000" pitchFamily="2" charset="2"/>
              <a:buChar char="v"/>
            </a:pPr>
            <a:r>
              <a:rPr lang="en-US" sz="2000" b="1" dirty="0">
                <a:effectLst/>
                <a:latin typeface="Calibri" panose="020F0502020204030204" pitchFamily="34" charset="0"/>
                <a:ea typeface="Calibri" panose="020F0502020204030204" pitchFamily="34" charset="0"/>
                <a:cs typeface="Times New Roman" panose="02020603050405020304" pitchFamily="18" charset="0"/>
              </a:rPr>
              <a:t>Forgetting gratitude </a:t>
            </a:r>
            <a:r>
              <a:rPr lang="en-US" sz="2000" dirty="0">
                <a:effectLst/>
                <a:latin typeface="Calibri" panose="020F0502020204030204" pitchFamily="34" charset="0"/>
                <a:ea typeface="Calibri" panose="020F0502020204030204" pitchFamily="34" charset="0"/>
                <a:cs typeface="Times New Roman" panose="02020603050405020304" pitchFamily="18" charset="0"/>
              </a:rPr>
              <a:t>- Because we lose sight of the abundant blessings in our everyday lives. </a:t>
            </a:r>
            <a:r>
              <a:rPr lang="en-US" sz="1300" dirty="0">
                <a:effectLst/>
                <a:latin typeface="Calibri" panose="020F0502020204030204" pitchFamily="34" charset="0"/>
                <a:ea typeface="Calibri" panose="020F0502020204030204" pitchFamily="34" charset="0"/>
                <a:cs typeface="Times New Roman" panose="02020603050405020304" pitchFamily="18" charset="0"/>
              </a:rPr>
              <a:t>Amen</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br>
              <a:rPr lang="en-US" sz="20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3884304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18901-9C70-0951-44E8-A3F1B4F0B6AC}"/>
              </a:ext>
            </a:extLst>
          </p:cNvPr>
          <p:cNvSpPr>
            <a:spLocks noGrp="1"/>
          </p:cNvSpPr>
          <p:nvPr>
            <p:ph type="title"/>
          </p:nvPr>
        </p:nvSpPr>
        <p:spPr/>
        <p:txBody>
          <a:bodyPr/>
          <a:lstStyle/>
          <a:p>
            <a:r>
              <a:rPr lang="en-US" dirty="0"/>
              <a:t>Any plan that doesn’t have checks and confirmations is not going to be a successful</a:t>
            </a:r>
          </a:p>
        </p:txBody>
      </p:sp>
      <p:pic>
        <p:nvPicPr>
          <p:cNvPr id="5" name="Content Placeholder 4" descr="A cartoon of people sitting at tables&#10;&#10;Description automatically generated">
            <a:extLst>
              <a:ext uri="{FF2B5EF4-FFF2-40B4-BE49-F238E27FC236}">
                <a16:creationId xmlns:a16="http://schemas.microsoft.com/office/drawing/2014/main" id="{1CCFE859-E7B3-67D3-D062-EFE4E3E277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33091" y="1600199"/>
            <a:ext cx="4535054" cy="4985327"/>
          </a:xfrm>
        </p:spPr>
      </p:pic>
    </p:spTree>
    <p:extLst>
      <p:ext uri="{BB962C8B-B14F-4D97-AF65-F5344CB8AC3E}">
        <p14:creationId xmlns:p14="http://schemas.microsoft.com/office/powerpoint/2010/main" val="242626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5CFA5-0213-06CE-B485-5B6548781ECE}"/>
              </a:ext>
            </a:extLst>
          </p:cNvPr>
          <p:cNvSpPr>
            <a:spLocks noGrp="1"/>
          </p:cNvSpPr>
          <p:nvPr>
            <p:ph type="title"/>
          </p:nvPr>
        </p:nvSpPr>
        <p:spPr/>
        <p:txBody>
          <a:bodyPr/>
          <a:lstStyle/>
          <a:p>
            <a:r>
              <a:rPr lang="en-US" dirty="0"/>
              <a:t>Standard Relapse Prevention Plan</a:t>
            </a:r>
          </a:p>
        </p:txBody>
      </p:sp>
      <p:sp>
        <p:nvSpPr>
          <p:cNvPr id="3" name="Content Placeholder 2">
            <a:extLst>
              <a:ext uri="{FF2B5EF4-FFF2-40B4-BE49-F238E27FC236}">
                <a16:creationId xmlns:a16="http://schemas.microsoft.com/office/drawing/2014/main" id="{9DC60C1D-CF10-089B-7A91-13DAE7C13D94}"/>
              </a:ext>
            </a:extLst>
          </p:cNvPr>
          <p:cNvSpPr>
            <a:spLocks noGrp="1"/>
          </p:cNvSpPr>
          <p:nvPr>
            <p:ph idx="1"/>
          </p:nvPr>
        </p:nvSpPr>
        <p:spPr/>
        <p:txBody>
          <a:bodyPr>
            <a:normAutofit fontScale="92500"/>
          </a:bodyPr>
          <a:lstStyle/>
          <a:p>
            <a:r>
              <a:rPr lang="en-US" sz="2400" b="1" i="0" dirty="0">
                <a:solidFill>
                  <a:srgbClr val="1A1A1A"/>
                </a:solidFill>
                <a:effectLst/>
                <a:latin typeface="Inter"/>
              </a:rPr>
              <a:t>Identify your personal goals in recovery and motivations for positive changes.</a:t>
            </a:r>
          </a:p>
          <a:p>
            <a:r>
              <a:rPr lang="en-US" sz="2400" b="1" i="0" dirty="0">
                <a:solidFill>
                  <a:srgbClr val="1A1A1A"/>
                </a:solidFill>
                <a:effectLst/>
                <a:latin typeface="Inter"/>
              </a:rPr>
              <a:t>Make a plan to manage cravings and triggers by naming specific challenges and methods for overcoming them.</a:t>
            </a:r>
          </a:p>
          <a:p>
            <a:r>
              <a:rPr lang="en-US" sz="2400" b="1" i="0" dirty="0">
                <a:solidFill>
                  <a:srgbClr val="1A1A1A"/>
                </a:solidFill>
                <a:effectLst/>
                <a:latin typeface="Inter"/>
              </a:rPr>
              <a:t>Find ways to improve self-care and maintain a healthy lifestyle.</a:t>
            </a:r>
          </a:p>
          <a:p>
            <a:r>
              <a:rPr lang="en-US" sz="2400" b="1" i="0" dirty="0">
                <a:solidFill>
                  <a:srgbClr val="1A1A1A"/>
                </a:solidFill>
                <a:effectLst/>
                <a:latin typeface="Inter"/>
              </a:rPr>
              <a:t>Prepare communication tools and set up a support system.</a:t>
            </a:r>
          </a:p>
          <a:p>
            <a:r>
              <a:rPr lang="en-US" sz="2400" b="1" i="0" dirty="0">
                <a:solidFill>
                  <a:srgbClr val="1A1A1A"/>
                </a:solidFill>
                <a:effectLst/>
                <a:latin typeface="Inter"/>
              </a:rPr>
              <a:t>Devise strategies to keep yourself accountable to the plan.</a:t>
            </a:r>
          </a:p>
          <a:p>
            <a:r>
              <a:rPr lang="en-US" sz="2400" b="1" i="1" dirty="0">
                <a:solidFill>
                  <a:srgbClr val="1A1A1A"/>
                </a:solidFill>
                <a:effectLst/>
                <a:latin typeface="Inter"/>
              </a:rPr>
              <a:t>Methods for coping with stress and minimizing triggers:</a:t>
            </a:r>
          </a:p>
          <a:p>
            <a:pPr marL="0" indent="0">
              <a:buNone/>
            </a:pPr>
            <a:r>
              <a:rPr lang="en-US" sz="2400" b="1" i="1" dirty="0">
                <a:solidFill>
                  <a:srgbClr val="1A1A1A"/>
                </a:solidFill>
                <a:latin typeface="Inter"/>
              </a:rPr>
              <a:t> None of this is bad, but the problem is it’s based on the individual managing their disease with new found self knowledge and resolve. Not bad, just usually not enough.</a:t>
            </a:r>
            <a:endParaRPr lang="en-US" sz="2400" dirty="0"/>
          </a:p>
        </p:txBody>
      </p:sp>
    </p:spTree>
    <p:extLst>
      <p:ext uri="{BB962C8B-B14F-4D97-AF65-F5344CB8AC3E}">
        <p14:creationId xmlns:p14="http://schemas.microsoft.com/office/powerpoint/2010/main" val="95157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ign on a brick wall&#10;&#10;Description automatically generated">
            <a:extLst>
              <a:ext uri="{FF2B5EF4-FFF2-40B4-BE49-F238E27FC236}">
                <a16:creationId xmlns:a16="http://schemas.microsoft.com/office/drawing/2014/main" id="{C2275E8B-85E8-D879-FEC0-73FA68190AAC}"/>
              </a:ext>
            </a:extLst>
          </p:cNvPr>
          <p:cNvPicPr>
            <a:picLocks noGrp="1" noChangeAspect="1"/>
          </p:cNvPicPr>
          <p:nvPr>
            <p:ph sz="half" idx="4294967295"/>
          </p:nvPr>
        </p:nvPicPr>
        <p:blipFill rotWithShape="1">
          <a:blip r:embed="rId2">
            <a:extLst>
              <a:ext uri="{28A0092B-C50C-407E-A947-70E740481C1C}">
                <a14:useLocalDpi xmlns:a14="http://schemas.microsoft.com/office/drawing/2010/main" val="0"/>
              </a:ext>
            </a:extLst>
          </a:blip>
          <a:srcRect l="20781" r="7465" b="2"/>
          <a:stretch/>
        </p:blipFill>
        <p:spPr>
          <a:xfrm>
            <a:off x="443346" y="676564"/>
            <a:ext cx="4914900" cy="4572000"/>
          </a:xfrm>
          <a:noFill/>
        </p:spPr>
      </p:pic>
      <p:pic>
        <p:nvPicPr>
          <p:cNvPr id="7" name="Content Placeholder 6" descr="A wooden gazebo next to a lake&#10;&#10;Description automatically generated">
            <a:extLst>
              <a:ext uri="{FF2B5EF4-FFF2-40B4-BE49-F238E27FC236}">
                <a16:creationId xmlns:a16="http://schemas.microsoft.com/office/drawing/2014/main" id="{1EEB7936-7419-6A3B-399D-90B586D254AF}"/>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6224157" y="399761"/>
            <a:ext cx="4356100" cy="2852738"/>
          </a:xfrm>
        </p:spPr>
      </p:pic>
      <p:pic>
        <p:nvPicPr>
          <p:cNvPr id="9" name="Picture 8">
            <a:extLst>
              <a:ext uri="{FF2B5EF4-FFF2-40B4-BE49-F238E27FC236}">
                <a16:creationId xmlns:a16="http://schemas.microsoft.com/office/drawing/2014/main" id="{CF8EF454-1C55-64A9-6732-DD7B05131171}"/>
              </a:ext>
            </a:extLst>
          </p:cNvPr>
          <p:cNvPicPr>
            <a:picLocks noChangeAspect="1"/>
          </p:cNvPicPr>
          <p:nvPr/>
        </p:nvPicPr>
        <p:blipFill>
          <a:blip r:embed="rId4"/>
          <a:stretch>
            <a:fillRect/>
          </a:stretch>
        </p:blipFill>
        <p:spPr>
          <a:xfrm>
            <a:off x="7001162" y="3509818"/>
            <a:ext cx="4356100" cy="2948421"/>
          </a:xfrm>
          <a:prstGeom prst="rect">
            <a:avLst/>
          </a:prstGeom>
        </p:spPr>
      </p:pic>
    </p:spTree>
    <p:extLst>
      <p:ext uri="{BB962C8B-B14F-4D97-AF65-F5344CB8AC3E}">
        <p14:creationId xmlns:p14="http://schemas.microsoft.com/office/powerpoint/2010/main" val="101937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B0B0840E-6A15-DE85-695D-BD0DE5CACFA0}"/>
              </a:ext>
            </a:extLst>
          </p:cNvPr>
          <p:cNvSpPr>
            <a:spLocks noGrp="1" noChangeArrowheads="1"/>
          </p:cNvSpPr>
          <p:nvPr>
            <p:ph type="title"/>
          </p:nvPr>
        </p:nvSpPr>
        <p:spPr>
          <a:xfrm>
            <a:off x="1981200" y="0"/>
            <a:ext cx="8229600" cy="1086928"/>
          </a:xfrm>
        </p:spPr>
        <p:txBody>
          <a:bodyPr/>
          <a:lstStyle/>
          <a:p>
            <a:pPr eaLnBrk="1" hangingPunct="1">
              <a:defRPr/>
            </a:pPr>
            <a:r>
              <a:rPr lang="en-US" sz="5400" dirty="0"/>
              <a:t>Willingway  Four Truths</a:t>
            </a:r>
          </a:p>
        </p:txBody>
      </p:sp>
      <p:sp>
        <p:nvSpPr>
          <p:cNvPr id="33795" name="Rectangle 3">
            <a:extLst>
              <a:ext uri="{FF2B5EF4-FFF2-40B4-BE49-F238E27FC236}">
                <a16:creationId xmlns:a16="http://schemas.microsoft.com/office/drawing/2014/main" id="{D5749239-98CD-A232-A828-DBF8B3ED21FD}"/>
              </a:ext>
            </a:extLst>
          </p:cNvPr>
          <p:cNvSpPr>
            <a:spLocks noGrp="1" noChangeArrowheads="1"/>
          </p:cNvSpPr>
          <p:nvPr>
            <p:ph type="body" idx="1"/>
          </p:nvPr>
        </p:nvSpPr>
        <p:spPr>
          <a:xfrm>
            <a:off x="1828800" y="1447800"/>
            <a:ext cx="8540750" cy="5410200"/>
          </a:xfrm>
        </p:spPr>
        <p:txBody>
          <a:bodyPr/>
          <a:lstStyle/>
          <a:p>
            <a:pPr eaLnBrk="1" hangingPunct="1">
              <a:lnSpc>
                <a:spcPct val="80000"/>
              </a:lnSpc>
              <a:defRPr/>
            </a:pPr>
            <a:r>
              <a:rPr lang="en-US" sz="3600" dirty="0"/>
              <a:t>The total Cause of Alcoholism and Drug Addiction is Unknown.</a:t>
            </a:r>
          </a:p>
          <a:p>
            <a:pPr eaLnBrk="1" hangingPunct="1">
              <a:lnSpc>
                <a:spcPct val="80000"/>
              </a:lnSpc>
              <a:defRPr/>
            </a:pPr>
            <a:r>
              <a:rPr lang="en-US" sz="3600" dirty="0"/>
              <a:t>Alcoholism is at least in part a Chemical illness.</a:t>
            </a:r>
          </a:p>
          <a:p>
            <a:pPr eaLnBrk="1" hangingPunct="1">
              <a:lnSpc>
                <a:spcPct val="80000"/>
              </a:lnSpc>
              <a:defRPr/>
            </a:pPr>
            <a:r>
              <a:rPr lang="en-US" sz="3600" dirty="0"/>
              <a:t>There is a relationship between Alcoholism and Addiction to other drugs.</a:t>
            </a:r>
          </a:p>
          <a:p>
            <a:pPr eaLnBrk="1" hangingPunct="1">
              <a:lnSpc>
                <a:spcPct val="80000"/>
              </a:lnSpc>
              <a:defRPr/>
            </a:pPr>
            <a:r>
              <a:rPr lang="en-US" sz="3600" dirty="0"/>
              <a:t>Alcoholism is an illness of the total person (physical, mental and spiritual).  </a:t>
            </a:r>
          </a:p>
          <a:p>
            <a:pPr algn="r" eaLnBrk="1" hangingPunct="1">
              <a:lnSpc>
                <a:spcPct val="80000"/>
              </a:lnSpc>
              <a:buFont typeface="Wingdings" panose="05000000000000000000" pitchFamily="2" charset="2"/>
              <a:buNone/>
              <a:defRPr/>
            </a:pPr>
            <a:r>
              <a:rPr lang="en-US" sz="2400" dirty="0"/>
              <a:t> </a:t>
            </a:r>
            <a:r>
              <a:rPr lang="en-US" sz="2800" dirty="0"/>
              <a:t>www.willingway.com</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424B3-26E9-8930-CE84-66A529667E25}"/>
              </a:ext>
            </a:extLst>
          </p:cNvPr>
          <p:cNvSpPr>
            <a:spLocks noGrp="1"/>
          </p:cNvSpPr>
          <p:nvPr>
            <p:ph type="title"/>
          </p:nvPr>
        </p:nvSpPr>
        <p:spPr/>
        <p:txBody>
          <a:bodyPr/>
          <a:lstStyle/>
          <a:p>
            <a:r>
              <a:rPr lang="en-US" dirty="0"/>
              <a:t>Cross, Morgan and Mooney- Ten-year Follow-Up </a:t>
            </a:r>
            <a:br>
              <a:rPr lang="en-US" dirty="0"/>
            </a:br>
            <a:r>
              <a:rPr lang="en-US" dirty="0"/>
              <a:t>Willingway, 1990</a:t>
            </a:r>
          </a:p>
        </p:txBody>
      </p:sp>
      <p:sp>
        <p:nvSpPr>
          <p:cNvPr id="3" name="Content Placeholder 2">
            <a:extLst>
              <a:ext uri="{FF2B5EF4-FFF2-40B4-BE49-F238E27FC236}">
                <a16:creationId xmlns:a16="http://schemas.microsoft.com/office/drawing/2014/main" id="{E3221D6A-09F9-58F9-84CC-5EE4F10DE192}"/>
              </a:ext>
            </a:extLst>
          </p:cNvPr>
          <p:cNvSpPr>
            <a:spLocks noGrp="1"/>
          </p:cNvSpPr>
          <p:nvPr>
            <p:ph idx="1"/>
          </p:nvPr>
        </p:nvSpPr>
        <p:spPr/>
        <p:txBody>
          <a:bodyPr/>
          <a:lstStyle/>
          <a:p>
            <a:pPr algn="l"/>
            <a:r>
              <a:rPr lang="en-US" b="1" i="0" dirty="0">
                <a:solidFill>
                  <a:srgbClr val="212121"/>
                </a:solidFill>
                <a:effectLst/>
                <a:latin typeface="Merriweather" panose="020F0502020204030204" pitchFamily="2" charset="0"/>
              </a:rPr>
              <a:t>Abstract</a:t>
            </a:r>
          </a:p>
          <a:p>
            <a:pPr algn="l"/>
            <a:r>
              <a:rPr lang="en-US" b="0" i="0" dirty="0">
                <a:solidFill>
                  <a:srgbClr val="212121"/>
                </a:solidFill>
                <a:effectLst/>
                <a:latin typeface="BlinkMacSystemFont"/>
              </a:rPr>
              <a:t>Two hundred male and female patients, selected at random from all patients admitted to an inpatient alcoholism treatment facility in 1973-1974, were surveyed 10 years following treatment. Response rate was 80%, and a validity check was done. Of the 158 unstable responses, 61% reported complete or stable remission of their alcoholism for at least 3 years prior to the survey and 84% reported stable psychosocial status. Successful outcome was possible regardless of severity of drinking history or psychosocial status. Seventy-six percent (76%) of those still alive at follow-up reported remission; at most, 23% of the deceased were reported in remission prior to death. Involvement in Alcoholics Anonymous (AA) predicted abstinence, suggesting successful outcome for patients who undergo a treatment regimen, which bridges patients into AA involvement. </a:t>
            </a:r>
            <a:r>
              <a:rPr lang="en-US" sz="2400" b="1" i="0" u="sng" dirty="0">
                <a:solidFill>
                  <a:srgbClr val="212121"/>
                </a:solidFill>
                <a:effectLst/>
                <a:latin typeface="BlinkMacSystemFont"/>
              </a:rPr>
              <a:t>Of those respondents who continued to sponsor other AA members throughout the follow-up period, 91% were in remission at the time of survey.</a:t>
            </a:r>
          </a:p>
          <a:p>
            <a:endParaRPr lang="en-US" dirty="0"/>
          </a:p>
        </p:txBody>
      </p:sp>
    </p:spTree>
    <p:extLst>
      <p:ext uri="{BB962C8B-B14F-4D97-AF65-F5344CB8AC3E}">
        <p14:creationId xmlns:p14="http://schemas.microsoft.com/office/powerpoint/2010/main" val="168124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E230-18C8-6908-8196-79A0A34CF124}"/>
              </a:ext>
            </a:extLst>
          </p:cNvPr>
          <p:cNvSpPr>
            <a:spLocks noGrp="1"/>
          </p:cNvSpPr>
          <p:nvPr>
            <p:ph type="title"/>
          </p:nvPr>
        </p:nvSpPr>
        <p:spPr/>
        <p:txBody>
          <a:bodyPr/>
          <a:lstStyle/>
          <a:p>
            <a:r>
              <a:rPr lang="en-US" dirty="0"/>
              <a:t>Relapse Prevention Plan I have seen work best</a:t>
            </a:r>
          </a:p>
        </p:txBody>
      </p:sp>
      <p:sp>
        <p:nvSpPr>
          <p:cNvPr id="3" name="Content Placeholder 2">
            <a:extLst>
              <a:ext uri="{FF2B5EF4-FFF2-40B4-BE49-F238E27FC236}">
                <a16:creationId xmlns:a16="http://schemas.microsoft.com/office/drawing/2014/main" id="{89D88EA7-E2FD-B9F5-F1E8-CAC89A1C289F}"/>
              </a:ext>
            </a:extLst>
          </p:cNvPr>
          <p:cNvSpPr>
            <a:spLocks noGrp="1"/>
          </p:cNvSpPr>
          <p:nvPr>
            <p:ph idx="1"/>
          </p:nvPr>
        </p:nvSpPr>
        <p:spPr/>
        <p:txBody>
          <a:bodyPr>
            <a:normAutofit lnSpcReduction="10000"/>
          </a:bodyPr>
          <a:lstStyle/>
          <a:p>
            <a:pPr>
              <a:buFont typeface="Wingdings" panose="05000000000000000000" pitchFamily="2" charset="2"/>
              <a:buChar char="v"/>
            </a:pPr>
            <a:r>
              <a:rPr lang="en-US" dirty="0"/>
              <a:t>Must start with adequate removal of substances, detox almost always required. If there isn’t a definite process for this, the mind has no chance to heal, away from chemical distraction. If possible, and this is really hard these days, clear of all CNS active chemicals at least for a few months till the brain clears.</a:t>
            </a:r>
          </a:p>
          <a:p>
            <a:pPr>
              <a:buFont typeface="Wingdings" panose="05000000000000000000" pitchFamily="2" charset="2"/>
              <a:buChar char="v"/>
            </a:pPr>
            <a:r>
              <a:rPr lang="en-US" dirty="0"/>
              <a:t>Education is not immunity but basic information about addiction is required. Especially that you don’t have to know why there is addiction, just that it is present. Also, the cross-addiction piece is critical, else they just get on a medical merry go round and use up resources and what little resolve they have.</a:t>
            </a:r>
          </a:p>
          <a:p>
            <a:pPr>
              <a:buFont typeface="Wingdings" panose="05000000000000000000" pitchFamily="2" charset="2"/>
              <a:buChar char="v"/>
            </a:pPr>
            <a:r>
              <a:rPr lang="en-US" dirty="0"/>
              <a:t>Early and often exposure to those who have the same illness but are in Recovery. This includes introduction for the written Recovery basics. Becoming familiar with the language of Recovery. I believe this is why programs that employ Recovering individuals have better outcome. A </a:t>
            </a:r>
            <a:r>
              <a:rPr lang="en-US" b="1" i="1" dirty="0"/>
              <a:t>Recovery Apgar </a:t>
            </a:r>
            <a:r>
              <a:rPr lang="en-US" dirty="0"/>
              <a:t>per Dr. Al Mooney</a:t>
            </a:r>
          </a:p>
          <a:p>
            <a:pPr>
              <a:buFont typeface="Wingdings" panose="05000000000000000000" pitchFamily="2" charset="2"/>
              <a:buChar char="v"/>
            </a:pPr>
            <a:r>
              <a:rPr lang="en-US" dirty="0"/>
              <a:t>Written plan that includes- Testing, Meetings, Sponsor, Step Work, Home Group, Working with others and </a:t>
            </a:r>
            <a:r>
              <a:rPr lang="en-US" b="1" u="sng" dirty="0"/>
              <a:t>outside help as needed</a:t>
            </a:r>
            <a:r>
              <a:rPr lang="en-US" dirty="0"/>
              <a:t>.</a:t>
            </a:r>
          </a:p>
          <a:p>
            <a:pPr marL="0" indent="0">
              <a:buNone/>
            </a:pPr>
            <a:endParaRPr lang="en-US" dirty="0"/>
          </a:p>
        </p:txBody>
      </p:sp>
    </p:spTree>
    <p:extLst>
      <p:ext uri="{BB962C8B-B14F-4D97-AF65-F5344CB8AC3E}">
        <p14:creationId xmlns:p14="http://schemas.microsoft.com/office/powerpoint/2010/main" val="10589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Disclosures and Objectives</a:t>
            </a:r>
          </a:p>
        </p:txBody>
      </p:sp>
      <p:sp>
        <p:nvSpPr>
          <p:cNvPr id="14" name="Content Placeholder 13"/>
          <p:cNvSpPr>
            <a:spLocks noGrp="1"/>
          </p:cNvSpPr>
          <p:nvPr>
            <p:ph idx="1"/>
          </p:nvPr>
        </p:nvSpPr>
        <p:spPr/>
        <p:txBody>
          <a:bodyPr/>
          <a:lstStyle/>
          <a:p>
            <a:pPr>
              <a:buFont typeface="Wingdings" panose="05000000000000000000" pitchFamily="2" charset="2"/>
              <a:buChar char="v"/>
            </a:pPr>
            <a:r>
              <a:rPr lang="en-US" dirty="0"/>
              <a:t> </a:t>
            </a:r>
            <a:r>
              <a:rPr lang="en-US" sz="2400" u="sng" dirty="0"/>
              <a:t>No financial Disclosures</a:t>
            </a:r>
          </a:p>
          <a:p>
            <a:pPr>
              <a:buFont typeface="Wingdings" panose="05000000000000000000" pitchFamily="2" charset="2"/>
              <a:buChar char="v"/>
            </a:pPr>
            <a:r>
              <a:rPr lang="en-US" dirty="0"/>
              <a:t> I will not be promoting any off label or untried procedures* </a:t>
            </a:r>
            <a:r>
              <a:rPr lang="en-US" sz="800" dirty="0"/>
              <a:t>Thank God!</a:t>
            </a:r>
          </a:p>
          <a:p>
            <a:pPr>
              <a:buFont typeface="Wingdings" panose="05000000000000000000" pitchFamily="2" charset="2"/>
              <a:buChar char="v"/>
            </a:pPr>
            <a:endParaRPr lang="en-US" dirty="0"/>
          </a:p>
          <a:p>
            <a:pPr>
              <a:buFont typeface="Wingdings" panose="05000000000000000000" pitchFamily="2" charset="2"/>
              <a:buChar char="v"/>
            </a:pPr>
            <a:endParaRPr lang="en-US" dirty="0"/>
          </a:p>
          <a:p>
            <a:pPr>
              <a:buFont typeface="Wingdings" panose="05000000000000000000" pitchFamily="2" charset="2"/>
              <a:buChar char="v"/>
            </a:pPr>
            <a:r>
              <a:rPr lang="en-US" dirty="0"/>
              <a:t> </a:t>
            </a:r>
            <a:r>
              <a:rPr lang="en-US" sz="2400" u="sng" dirty="0"/>
              <a:t>Objectives</a:t>
            </a:r>
          </a:p>
          <a:p>
            <a:pPr>
              <a:buFont typeface="Wingdings" panose="05000000000000000000" pitchFamily="2" charset="2"/>
              <a:buChar char="v"/>
            </a:pPr>
            <a:r>
              <a:rPr lang="en-US" dirty="0"/>
              <a:t> Review what Relapse is. No relapse if there’s no Recovery to start from.</a:t>
            </a:r>
          </a:p>
          <a:p>
            <a:pPr>
              <a:buFont typeface="Wingdings" panose="05000000000000000000" pitchFamily="2" charset="2"/>
              <a:buChar char="v"/>
            </a:pPr>
            <a:r>
              <a:rPr lang="en-US" dirty="0"/>
              <a:t> Review Standard Relapse Prevention plans</a:t>
            </a:r>
          </a:p>
          <a:p>
            <a:pPr>
              <a:buFont typeface="Wingdings" panose="05000000000000000000" pitchFamily="2" charset="2"/>
              <a:buChar char="v"/>
            </a:pPr>
            <a:r>
              <a:rPr lang="en-US" dirty="0"/>
              <a:t> Share Relapse Prevention plan that I have seen work the best.</a:t>
            </a:r>
          </a:p>
          <a:p>
            <a:pPr marL="0" indent="0">
              <a:buNone/>
            </a:pPr>
            <a:endParaRPr lang="en-US" dirty="0"/>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43D59-7351-7A09-D302-07E540A1DB5F}"/>
              </a:ext>
            </a:extLst>
          </p:cNvPr>
          <p:cNvSpPr>
            <a:spLocks noGrp="1"/>
          </p:cNvSpPr>
          <p:nvPr>
            <p:ph type="title"/>
          </p:nvPr>
        </p:nvSpPr>
        <p:spPr/>
        <p:txBody>
          <a:bodyPr/>
          <a:lstStyle/>
          <a:p>
            <a:r>
              <a:rPr lang="en-US" dirty="0"/>
              <a:t>Written plan</a:t>
            </a:r>
          </a:p>
        </p:txBody>
      </p:sp>
      <p:sp>
        <p:nvSpPr>
          <p:cNvPr id="3" name="Content Placeholder 2">
            <a:extLst>
              <a:ext uri="{FF2B5EF4-FFF2-40B4-BE49-F238E27FC236}">
                <a16:creationId xmlns:a16="http://schemas.microsoft.com/office/drawing/2014/main" id="{83E44B66-2A22-C0FB-8A71-563FC2BC6FA1}"/>
              </a:ext>
            </a:extLst>
          </p:cNvPr>
          <p:cNvSpPr>
            <a:spLocks noGrp="1"/>
          </p:cNvSpPr>
          <p:nvPr>
            <p:ph idx="1"/>
          </p:nvPr>
        </p:nvSpPr>
        <p:spPr>
          <a:xfrm>
            <a:off x="1104900" y="1600199"/>
            <a:ext cx="9982200" cy="4904117"/>
          </a:xfrm>
        </p:spPr>
        <p:txBody>
          <a:bodyPr/>
          <a:lstStyle/>
          <a:p>
            <a:pPr>
              <a:buFont typeface="Wingdings" panose="05000000000000000000" pitchFamily="2" charset="2"/>
              <a:buChar char="v"/>
            </a:pPr>
            <a:r>
              <a:rPr lang="en-US" dirty="0"/>
              <a:t>Agreeing to random and for cause testing. Needs to be for long enough to be meaningful. 2 years might work, longer is better.</a:t>
            </a:r>
          </a:p>
          <a:p>
            <a:pPr>
              <a:buFont typeface="Wingdings" panose="05000000000000000000" pitchFamily="2" charset="2"/>
              <a:buChar char="v"/>
            </a:pPr>
            <a:r>
              <a:rPr lang="en-US" dirty="0"/>
              <a:t>Agreeing to minimum number of Recovery meetings per week and documenting this. Very often to start but 3 per week for a long period. Hopefully the experience of Recovery meetings becomes so ingrained they continue for life. I find about half of those under 5 year required meetings and testing, continue meetings after the requirement is up.</a:t>
            </a:r>
          </a:p>
          <a:p>
            <a:pPr>
              <a:buFont typeface="Wingdings" panose="05000000000000000000" pitchFamily="2" charset="2"/>
              <a:buChar char="v"/>
            </a:pPr>
            <a:r>
              <a:rPr lang="en-US" dirty="0"/>
              <a:t>Recovery meetings in person are better protection, but Zoom meetings are better than nothing. Using both is very common now. Have a Home Group</a:t>
            </a:r>
          </a:p>
          <a:p>
            <a:pPr>
              <a:buFont typeface="Wingdings" panose="05000000000000000000" pitchFamily="2" charset="2"/>
              <a:buChar char="v"/>
            </a:pPr>
            <a:r>
              <a:rPr lang="en-US" dirty="0"/>
              <a:t>Agreeing to have a sponsor. Crucial and highly corelated to continued Recovery once plan is over. Becoming a sponsor for others even more strongly corelated to longer term sobriety. Documenting sponsor. Becoming a sponsor eventually.</a:t>
            </a:r>
          </a:p>
          <a:p>
            <a:pPr>
              <a:buFont typeface="Wingdings" panose="05000000000000000000" pitchFamily="2" charset="2"/>
              <a:buChar char="v"/>
            </a:pPr>
            <a:r>
              <a:rPr lang="en-US" dirty="0"/>
              <a:t>Encourage significant others to attend Alanon. Least successful part of plans in my experience.</a:t>
            </a:r>
          </a:p>
          <a:p>
            <a:endParaRPr lang="en-US" dirty="0"/>
          </a:p>
        </p:txBody>
      </p:sp>
    </p:spTree>
    <p:extLst>
      <p:ext uri="{BB962C8B-B14F-4D97-AF65-F5344CB8AC3E}">
        <p14:creationId xmlns:p14="http://schemas.microsoft.com/office/powerpoint/2010/main" val="373567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04621-9689-3EEE-2E02-4A02C4056973}"/>
              </a:ext>
            </a:extLst>
          </p:cNvPr>
          <p:cNvSpPr>
            <a:spLocks noGrp="1"/>
          </p:cNvSpPr>
          <p:nvPr>
            <p:ph type="title"/>
          </p:nvPr>
        </p:nvSpPr>
        <p:spPr/>
        <p:txBody>
          <a:bodyPr/>
          <a:lstStyle/>
          <a:p>
            <a:r>
              <a:rPr lang="en-US" dirty="0"/>
              <a:t>Easy to remember formula for long term Recovery</a:t>
            </a:r>
          </a:p>
        </p:txBody>
      </p:sp>
      <p:sp>
        <p:nvSpPr>
          <p:cNvPr id="3" name="Content Placeholder 2">
            <a:extLst>
              <a:ext uri="{FF2B5EF4-FFF2-40B4-BE49-F238E27FC236}">
                <a16:creationId xmlns:a16="http://schemas.microsoft.com/office/drawing/2014/main" id="{C2FF036A-DABF-94B6-58AD-1E381446110F}"/>
              </a:ext>
            </a:extLst>
          </p:cNvPr>
          <p:cNvSpPr>
            <a:spLocks noGrp="1"/>
          </p:cNvSpPr>
          <p:nvPr>
            <p:ph idx="1"/>
          </p:nvPr>
        </p:nvSpPr>
        <p:spPr/>
        <p:txBody>
          <a:bodyPr/>
          <a:lstStyle/>
          <a:p>
            <a:pPr>
              <a:buFont typeface="Wingdings" panose="05000000000000000000" pitchFamily="2" charset="2"/>
              <a:buChar char="v"/>
            </a:pPr>
            <a:r>
              <a:rPr lang="en-US" dirty="0"/>
              <a:t>Don’t drink or use drugs.</a:t>
            </a:r>
          </a:p>
          <a:p>
            <a:pPr>
              <a:buFont typeface="Wingdings" panose="05000000000000000000" pitchFamily="2" charset="2"/>
              <a:buChar char="v"/>
            </a:pPr>
            <a:r>
              <a:rPr lang="en-US" dirty="0"/>
              <a:t>Go to lots of Recovery meetings. There are more folks with longer term Recovery in AA than any of the other Fellowships. Even if a person considers other substances their primary issue, a desire not to drink is a low barrier to being a member. I’ve seen lots of people begin just that way.</a:t>
            </a:r>
          </a:p>
          <a:p>
            <a:pPr>
              <a:buFont typeface="Wingdings" panose="05000000000000000000" pitchFamily="2" charset="2"/>
              <a:buChar char="v"/>
            </a:pPr>
            <a:r>
              <a:rPr lang="en-US" dirty="0"/>
              <a:t>Get a sponsor. And work through the 12 steps with that sponsor. I believe women do best with other women. Men with men. I’m old fashioned but I believe there is spiritual benefit to it, regardless of how a person identifies. And I know folks who have more than one sponsor and involvement in more than one fellowship.</a:t>
            </a:r>
          </a:p>
          <a:p>
            <a:pPr>
              <a:buFont typeface="Wingdings" panose="05000000000000000000" pitchFamily="2" charset="2"/>
              <a:buChar char="v"/>
            </a:pPr>
            <a:r>
              <a:rPr lang="en-US" dirty="0"/>
              <a:t>Be grateful. Best way to be grateful is to act like a grateful person.</a:t>
            </a:r>
          </a:p>
          <a:p>
            <a:pPr>
              <a:buFont typeface="Wingdings" panose="05000000000000000000" pitchFamily="2" charset="2"/>
              <a:buChar char="v"/>
            </a:pPr>
            <a:r>
              <a:rPr lang="en-US" dirty="0"/>
              <a:t>Help others, includes being a sponsor. Service work is insurance. And it’s a way to live gratitude.</a:t>
            </a:r>
          </a:p>
        </p:txBody>
      </p:sp>
    </p:spTree>
    <p:extLst>
      <p:ext uri="{BB962C8B-B14F-4D97-AF65-F5344CB8AC3E}">
        <p14:creationId xmlns:p14="http://schemas.microsoft.com/office/powerpoint/2010/main" val="127505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D3605-44E4-2346-013A-EF4D31F80954}"/>
              </a:ext>
            </a:extLst>
          </p:cNvPr>
          <p:cNvSpPr>
            <a:spLocks noGrp="1"/>
          </p:cNvSpPr>
          <p:nvPr>
            <p:ph type="title"/>
          </p:nvPr>
        </p:nvSpPr>
        <p:spPr/>
        <p:txBody>
          <a:bodyPr/>
          <a:lstStyle/>
          <a:p>
            <a:r>
              <a:rPr lang="en-US" dirty="0"/>
              <a:t>Being Grateful is very strongly corelated to continued Recovery</a:t>
            </a:r>
          </a:p>
        </p:txBody>
      </p:sp>
      <p:pic>
        <p:nvPicPr>
          <p:cNvPr id="5" name="Content Placeholder 4" descr="A cartoon piglet on a log&#10;&#10;Description automatically generated">
            <a:extLst>
              <a:ext uri="{FF2B5EF4-FFF2-40B4-BE49-F238E27FC236}">
                <a16:creationId xmlns:a16="http://schemas.microsoft.com/office/drawing/2014/main" id="{34073536-85D3-CDCD-F215-11F743227D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3500" y="1809750"/>
            <a:ext cx="9525000" cy="4152900"/>
          </a:xfrm>
        </p:spPr>
      </p:pic>
    </p:spTree>
    <p:extLst>
      <p:ext uri="{BB962C8B-B14F-4D97-AF65-F5344CB8AC3E}">
        <p14:creationId xmlns:p14="http://schemas.microsoft.com/office/powerpoint/2010/main" val="1787427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CF650-0C7A-01DE-9872-6BC97A400999}"/>
              </a:ext>
            </a:extLst>
          </p:cNvPr>
          <p:cNvSpPr>
            <a:spLocks noGrp="1"/>
          </p:cNvSpPr>
          <p:nvPr>
            <p:ph type="title"/>
          </p:nvPr>
        </p:nvSpPr>
        <p:spPr>
          <a:xfrm>
            <a:off x="1104900" y="76200"/>
            <a:ext cx="10247462" cy="1096962"/>
          </a:xfrm>
        </p:spPr>
        <p:txBody>
          <a:bodyPr>
            <a:normAutofit/>
          </a:bodyPr>
          <a:lstStyle/>
          <a:p>
            <a:r>
              <a:rPr lang="en-US" sz="4000" dirty="0"/>
              <a:t>My 25 second test of stable Recovery</a:t>
            </a:r>
          </a:p>
        </p:txBody>
      </p:sp>
      <p:sp>
        <p:nvSpPr>
          <p:cNvPr id="3" name="Content Placeholder 2">
            <a:extLst>
              <a:ext uri="{FF2B5EF4-FFF2-40B4-BE49-F238E27FC236}">
                <a16:creationId xmlns:a16="http://schemas.microsoft.com/office/drawing/2014/main" id="{AE7BE7C5-BCB7-CA85-7446-17073619C514}"/>
              </a:ext>
            </a:extLst>
          </p:cNvPr>
          <p:cNvSpPr>
            <a:spLocks noGrp="1"/>
          </p:cNvSpPr>
          <p:nvPr>
            <p:ph idx="1"/>
          </p:nvPr>
        </p:nvSpPr>
        <p:spPr/>
        <p:txBody>
          <a:bodyPr>
            <a:normAutofit/>
          </a:bodyPr>
          <a:lstStyle/>
          <a:p>
            <a:pPr>
              <a:buFont typeface="Wingdings" panose="05000000000000000000" pitchFamily="2" charset="2"/>
              <a:buChar char="v"/>
            </a:pPr>
            <a:r>
              <a:rPr lang="en-US" sz="3600" dirty="0"/>
              <a:t>Sobriety Date </a:t>
            </a:r>
          </a:p>
          <a:p>
            <a:pPr>
              <a:buFont typeface="Wingdings" panose="05000000000000000000" pitchFamily="2" charset="2"/>
              <a:buChar char="v"/>
            </a:pPr>
            <a:r>
              <a:rPr lang="en-US" sz="3600" dirty="0"/>
              <a:t>Sponsor’s name</a:t>
            </a:r>
          </a:p>
          <a:p>
            <a:pPr>
              <a:buFont typeface="Wingdings" panose="05000000000000000000" pitchFamily="2" charset="2"/>
              <a:buChar char="v"/>
            </a:pPr>
            <a:r>
              <a:rPr lang="en-US" sz="3600" dirty="0"/>
              <a:t>Home Group</a:t>
            </a:r>
          </a:p>
          <a:p>
            <a:pPr marL="0" indent="0">
              <a:buNone/>
            </a:pPr>
            <a:endParaRPr lang="en-US" sz="3600" dirty="0"/>
          </a:p>
          <a:p>
            <a:pPr marL="0" indent="0">
              <a:buNone/>
            </a:pPr>
            <a:r>
              <a:rPr lang="en-US" sz="2800" dirty="0"/>
              <a:t>* Often add- What </a:t>
            </a:r>
            <a:r>
              <a:rPr lang="en-US" sz="2800"/>
              <a:t>step have </a:t>
            </a:r>
            <a:r>
              <a:rPr lang="en-US" sz="2800" dirty="0"/>
              <a:t>you worked on most recently?</a:t>
            </a:r>
          </a:p>
        </p:txBody>
      </p:sp>
    </p:spTree>
    <p:extLst>
      <p:ext uri="{BB962C8B-B14F-4D97-AF65-F5344CB8AC3E}">
        <p14:creationId xmlns:p14="http://schemas.microsoft.com/office/powerpoint/2010/main" val="121343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013E6-4111-CCF8-F459-FE6D2D562A3E}"/>
              </a:ext>
            </a:extLst>
          </p:cNvPr>
          <p:cNvSpPr>
            <a:spLocks noGrp="1"/>
          </p:cNvSpPr>
          <p:nvPr>
            <p:ph type="title"/>
          </p:nvPr>
        </p:nvSpPr>
        <p:spPr/>
        <p:txBody>
          <a:bodyPr>
            <a:normAutofit/>
          </a:bodyPr>
          <a:lstStyle/>
          <a:p>
            <a:r>
              <a:rPr lang="en-US" sz="3200" dirty="0"/>
              <a:t>Thank You</a:t>
            </a:r>
          </a:p>
        </p:txBody>
      </p:sp>
      <p:sp>
        <p:nvSpPr>
          <p:cNvPr id="7" name="Text Placeholder 6">
            <a:extLst>
              <a:ext uri="{FF2B5EF4-FFF2-40B4-BE49-F238E27FC236}">
                <a16:creationId xmlns:a16="http://schemas.microsoft.com/office/drawing/2014/main" id="{2EE14F3D-814E-1CE9-5CC5-C5EFB9F9E373}"/>
              </a:ext>
            </a:extLst>
          </p:cNvPr>
          <p:cNvSpPr>
            <a:spLocks noGrp="1"/>
          </p:cNvSpPr>
          <p:nvPr>
            <p:ph type="body" sz="half" idx="2"/>
          </p:nvPr>
        </p:nvSpPr>
        <p:spPr/>
        <p:txBody>
          <a:bodyPr/>
          <a:lstStyle/>
          <a:p>
            <a:endParaRPr lang="en-US" dirty="0"/>
          </a:p>
        </p:txBody>
      </p:sp>
      <p:sp>
        <p:nvSpPr>
          <p:cNvPr id="3" name="Content Placeholder 2">
            <a:extLst>
              <a:ext uri="{FF2B5EF4-FFF2-40B4-BE49-F238E27FC236}">
                <a16:creationId xmlns:a16="http://schemas.microsoft.com/office/drawing/2014/main" id="{E0AF30BF-2793-D6D4-F9C3-BAA7E3920E33}"/>
              </a:ext>
            </a:extLst>
          </p:cNvPr>
          <p:cNvSpPr>
            <a:spLocks noGrp="1"/>
          </p:cNvSpPr>
          <p:nvPr>
            <p:ph idx="1"/>
          </p:nvPr>
        </p:nvSpPr>
        <p:spPr/>
        <p:txBody>
          <a:bodyPr>
            <a:normAutofit lnSpcReduction="10000"/>
          </a:bodyPr>
          <a:lstStyle/>
          <a:p>
            <a:pPr>
              <a:buFont typeface="Wingdings" panose="05000000000000000000" pitchFamily="2" charset="2"/>
              <a:buChar char="v"/>
            </a:pPr>
            <a:r>
              <a:rPr lang="en-US" sz="3200" dirty="0"/>
              <a:t>I really appreciate the CAPTASA Committee asking me to present.</a:t>
            </a:r>
          </a:p>
          <a:p>
            <a:pPr>
              <a:buFont typeface="Wingdings" panose="05000000000000000000" pitchFamily="2" charset="2"/>
              <a:buChar char="v"/>
            </a:pPr>
            <a:r>
              <a:rPr lang="en-US" sz="3200" dirty="0"/>
              <a:t>Thank you to all of you out there working with folks who suffer from Addictions. It’s hard work but so very rewarding when you see the lights come back on in their eyes</a:t>
            </a:r>
            <a:r>
              <a:rPr lang="en-US" dirty="0"/>
              <a:t>.</a:t>
            </a:r>
          </a:p>
        </p:txBody>
      </p:sp>
      <p:sp>
        <p:nvSpPr>
          <p:cNvPr id="4" name="AutoShape 2">
            <a:extLst>
              <a:ext uri="{FF2B5EF4-FFF2-40B4-BE49-F238E27FC236}">
                <a16:creationId xmlns:a16="http://schemas.microsoft.com/office/drawing/2014/main" id="{7906E48E-7D49-13EA-BEA3-E2252E8C964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a:extLst>
              <a:ext uri="{FF2B5EF4-FFF2-40B4-BE49-F238E27FC236}">
                <a16:creationId xmlns:a16="http://schemas.microsoft.com/office/drawing/2014/main" id="{7227BE1E-4CFC-DEC8-B8BC-0BD217269875}"/>
              </a:ext>
            </a:extLst>
          </p:cNvPr>
          <p:cNvSpPr>
            <a:spLocks noChangeAspect="1" noChangeArrowheads="1"/>
          </p:cNvSpPr>
          <p:nvPr/>
        </p:nvSpPr>
        <p:spPr bwMode="auto">
          <a:xfrm>
            <a:off x="6095999" y="4261449"/>
            <a:ext cx="2038709" cy="2139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descr="A tombstone with a cross and a plant&#10;&#10;Description automatically generated with medium confidence">
            <a:extLst>
              <a:ext uri="{FF2B5EF4-FFF2-40B4-BE49-F238E27FC236}">
                <a16:creationId xmlns:a16="http://schemas.microsoft.com/office/drawing/2014/main" id="{96C530DB-BFFB-320D-8876-88F3C800B1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00" y="1337095"/>
            <a:ext cx="4384547" cy="5365630"/>
          </a:xfrm>
          <a:prstGeom prst="rect">
            <a:avLst/>
          </a:prstGeom>
        </p:spPr>
      </p:pic>
    </p:spTree>
    <p:extLst>
      <p:ext uri="{BB962C8B-B14F-4D97-AF65-F5344CB8AC3E}">
        <p14:creationId xmlns:p14="http://schemas.microsoft.com/office/powerpoint/2010/main" val="67419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Relapse is not a requirement</a:t>
            </a:r>
          </a:p>
        </p:txBody>
      </p:sp>
      <p:sp>
        <p:nvSpPr>
          <p:cNvPr id="4" name="Text Placeholder 3"/>
          <p:cNvSpPr>
            <a:spLocks noGrp="1"/>
          </p:cNvSpPr>
          <p:nvPr>
            <p:ph type="body" sz="half" idx="2"/>
          </p:nvPr>
        </p:nvSpPr>
        <p:spPr>
          <a:xfrm>
            <a:off x="628073" y="1600200"/>
            <a:ext cx="3873823" cy="4572000"/>
          </a:xfrm>
        </p:spPr>
        <p:txBody>
          <a:bodyPr>
            <a:normAutofit lnSpcReduction="10000"/>
          </a:bodyPr>
          <a:lstStyle/>
          <a:p>
            <a:r>
              <a:rPr lang="en-US" sz="2400" dirty="0"/>
              <a:t>Some folks have had a sufficient beatdown from their disease that they are willing to follow suggestions. Suggestions that when followed result in a new way to thinking about themselves and the world around them. They are transformed. </a:t>
            </a:r>
          </a:p>
          <a:p>
            <a:endParaRPr lang="en-US" sz="2400" dirty="0"/>
          </a:p>
          <a:p>
            <a:r>
              <a:rPr lang="en-US" sz="2800" b="1" i="1" u="sng" dirty="0"/>
              <a:t>Burns was a little more blunt about it.</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3161" r="3161"/>
          <a:stretch/>
        </p:blipFill>
        <p:spPr>
          <a:xfrm>
            <a:off x="4848634" y="1600199"/>
            <a:ext cx="6430912" cy="4572001"/>
          </a:xfrm>
        </p:spPr>
      </p:pic>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05C38-7C5E-9C2C-52BB-0FF2F541D314}"/>
              </a:ext>
            </a:extLst>
          </p:cNvPr>
          <p:cNvSpPr>
            <a:spLocks noGrp="1"/>
          </p:cNvSpPr>
          <p:nvPr>
            <p:ph type="title"/>
          </p:nvPr>
        </p:nvSpPr>
        <p:spPr/>
        <p:txBody>
          <a:bodyPr/>
          <a:lstStyle/>
          <a:p>
            <a:r>
              <a:rPr lang="en-US" dirty="0"/>
              <a:t>Foreword to Second Edition of the Big Book p. xx</a:t>
            </a:r>
          </a:p>
        </p:txBody>
      </p:sp>
      <p:sp>
        <p:nvSpPr>
          <p:cNvPr id="3" name="Text Placeholder 2">
            <a:extLst>
              <a:ext uri="{FF2B5EF4-FFF2-40B4-BE49-F238E27FC236}">
                <a16:creationId xmlns:a16="http://schemas.microsoft.com/office/drawing/2014/main" id="{B2C4DAFD-4E7F-14C4-FE02-1F557F6095BE}"/>
              </a:ext>
            </a:extLst>
          </p:cNvPr>
          <p:cNvSpPr>
            <a:spLocks noGrp="1"/>
          </p:cNvSpPr>
          <p:nvPr>
            <p:ph type="body" sz="half" idx="2"/>
          </p:nvPr>
        </p:nvSpPr>
        <p:spPr>
          <a:xfrm>
            <a:off x="1104899" y="1600200"/>
            <a:ext cx="4735183" cy="4572000"/>
          </a:xfrm>
        </p:spPr>
        <p:txBody>
          <a:bodyPr>
            <a:normAutofit/>
          </a:bodyPr>
          <a:lstStyle/>
          <a:p>
            <a:r>
              <a:rPr lang="en-US" sz="3200" dirty="0">
                <a:latin typeface="Times New Roman" panose="02020603050405020304" pitchFamily="18" charset="0"/>
                <a:cs typeface="Times New Roman" panose="02020603050405020304" pitchFamily="18" charset="0"/>
              </a:rPr>
              <a:t>“Of alcoholics who came to A.A. and really tried, 50% got sober at once and remained that way; 25 % sobered up after some relapses, and among the remainder, those who stayed on with A.A. showed improvement.”</a:t>
            </a:r>
          </a:p>
        </p:txBody>
      </p:sp>
      <p:pic>
        <p:nvPicPr>
          <p:cNvPr id="6" name="Picture Placeholder 5" descr="A close-up of a book&#10;&#10;Description automatically generated">
            <a:extLst>
              <a:ext uri="{FF2B5EF4-FFF2-40B4-BE49-F238E27FC236}">
                <a16:creationId xmlns:a16="http://schemas.microsoft.com/office/drawing/2014/main" id="{E3F0CB82-B632-F196-EAC7-788B76EDD86A}"/>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9443" r="19443"/>
          <a:stretch>
            <a:fillRect/>
          </a:stretch>
        </p:blipFill>
        <p:spPr>
          <a:xfrm>
            <a:off x="6096000" y="1600200"/>
            <a:ext cx="4989513" cy="4572000"/>
          </a:xfrm>
        </p:spPr>
      </p:pic>
    </p:spTree>
    <p:extLst>
      <p:ext uri="{BB962C8B-B14F-4D97-AF65-F5344CB8AC3E}">
        <p14:creationId xmlns:p14="http://schemas.microsoft.com/office/powerpoint/2010/main" val="288785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8FE8A-AB13-4D8F-1D5C-086F616D10F8}"/>
              </a:ext>
            </a:extLst>
          </p:cNvPr>
          <p:cNvSpPr>
            <a:spLocks noGrp="1"/>
          </p:cNvSpPr>
          <p:nvPr>
            <p:ph type="title"/>
          </p:nvPr>
        </p:nvSpPr>
        <p:spPr>
          <a:xfrm>
            <a:off x="448056" y="1"/>
            <a:ext cx="11301984" cy="1190444"/>
          </a:xfrm>
        </p:spPr>
        <p:txBody>
          <a:bodyPr>
            <a:normAutofit/>
          </a:bodyPr>
          <a:lstStyle/>
          <a:p>
            <a:r>
              <a:rPr lang="en-US" dirty="0"/>
              <a:t>First, we need to define Recovery and that’s not a simple thing.          For this talk, I will be focused on #1</a:t>
            </a:r>
          </a:p>
        </p:txBody>
      </p:sp>
      <p:sp>
        <p:nvSpPr>
          <p:cNvPr id="3" name="Content Placeholder 2">
            <a:extLst>
              <a:ext uri="{FF2B5EF4-FFF2-40B4-BE49-F238E27FC236}">
                <a16:creationId xmlns:a16="http://schemas.microsoft.com/office/drawing/2014/main" id="{C8F38688-0D1D-347D-554A-C34C49903D38}"/>
              </a:ext>
            </a:extLst>
          </p:cNvPr>
          <p:cNvSpPr>
            <a:spLocks noGrp="1"/>
          </p:cNvSpPr>
          <p:nvPr>
            <p:ph idx="1"/>
          </p:nvPr>
        </p:nvSpPr>
        <p:spPr>
          <a:xfrm>
            <a:off x="320040" y="1570008"/>
            <a:ext cx="11655650" cy="4775928"/>
          </a:xfrm>
        </p:spPr>
        <p:txBody>
          <a:bodyPr>
            <a:normAutofit fontScale="85000" lnSpcReduction="10000"/>
          </a:bodyPr>
          <a:lstStyle/>
          <a:p>
            <a:pPr marL="514350" indent="-514350">
              <a:buFont typeface="+mj-lt"/>
              <a:buAutoNum type="arabicPeriod"/>
            </a:pPr>
            <a:r>
              <a:rPr lang="en-US" sz="3200" dirty="0"/>
              <a:t>Abstinence from all mood-altering drugs or substances. Additionally active engagement with others in Recovery and practice of Spiritual principles for a happy new way of living.  This is what most folks in long term Recovery would support, if they are happy being Recovered.</a:t>
            </a:r>
          </a:p>
          <a:p>
            <a:pPr marL="514350" indent="-514350">
              <a:buFont typeface="+mj-lt"/>
              <a:buAutoNum type="arabicPeriod"/>
            </a:pPr>
            <a:r>
              <a:rPr lang="en-US" sz="3200" dirty="0"/>
              <a:t>Ostensibly controlled use of certain drugs or substances. Managing one's use. Sort of a “California sober” approach.</a:t>
            </a:r>
          </a:p>
          <a:p>
            <a:pPr marL="514350" indent="-514350">
              <a:buFont typeface="+mj-lt"/>
              <a:buAutoNum type="arabicPeriod"/>
            </a:pPr>
            <a:r>
              <a:rPr lang="en-US" sz="3200" dirty="0"/>
              <a:t>Medically managed Recovery. This seems to be the most frequent form now. With heavy support(mandated) from organized medicine, governments and payors. It’s primarily a business model and decision. Medical professional as Higher Power</a:t>
            </a:r>
          </a:p>
          <a:p>
            <a:pPr marL="0" indent="0">
              <a:buNone/>
            </a:pPr>
            <a:r>
              <a:rPr lang="en-US" sz="3200" dirty="0"/>
              <a:t>Not sure how you would tell if Relapse occurred with #2 or #3</a:t>
            </a:r>
          </a:p>
          <a:p>
            <a:pPr>
              <a:buFont typeface="Wingdings" panose="05000000000000000000" pitchFamily="2" charset="2"/>
              <a:buChar char="v"/>
            </a:pPr>
            <a:endParaRPr lang="en-US" sz="3200" dirty="0"/>
          </a:p>
          <a:p>
            <a:pPr>
              <a:buFont typeface="Wingdings" panose="05000000000000000000" pitchFamily="2" charset="2"/>
              <a:buChar char="v"/>
            </a:pPr>
            <a:endParaRPr lang="en-US" sz="3200" dirty="0"/>
          </a:p>
          <a:p>
            <a:pPr>
              <a:buFont typeface="Wingdings" panose="05000000000000000000" pitchFamily="2" charset="2"/>
              <a:buChar char="v"/>
            </a:pPr>
            <a:endParaRPr lang="en-US" sz="3200" dirty="0"/>
          </a:p>
        </p:txBody>
      </p:sp>
    </p:spTree>
    <p:extLst>
      <p:ext uri="{BB962C8B-B14F-4D97-AF65-F5344CB8AC3E}">
        <p14:creationId xmlns:p14="http://schemas.microsoft.com/office/powerpoint/2010/main" val="86532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F57024-94B5-62D7-6362-2F8433C69D76}"/>
              </a:ext>
            </a:extLst>
          </p:cNvPr>
          <p:cNvSpPr>
            <a:spLocks noGrp="1"/>
          </p:cNvSpPr>
          <p:nvPr>
            <p:ph type="title"/>
          </p:nvPr>
        </p:nvSpPr>
        <p:spPr/>
        <p:txBody>
          <a:bodyPr>
            <a:normAutofit/>
          </a:bodyPr>
          <a:lstStyle/>
          <a:p>
            <a:r>
              <a:rPr lang="en-US" sz="3600" dirty="0"/>
              <a:t>So what is Relapse?</a:t>
            </a:r>
          </a:p>
        </p:txBody>
      </p:sp>
      <p:sp>
        <p:nvSpPr>
          <p:cNvPr id="3" name="Content Placeholder 2">
            <a:extLst>
              <a:ext uri="{FF2B5EF4-FFF2-40B4-BE49-F238E27FC236}">
                <a16:creationId xmlns:a16="http://schemas.microsoft.com/office/drawing/2014/main" id="{55EE3850-A07A-488F-E04E-2FFA6B329113}"/>
              </a:ext>
            </a:extLst>
          </p:cNvPr>
          <p:cNvSpPr>
            <a:spLocks noGrp="1"/>
          </p:cNvSpPr>
          <p:nvPr>
            <p:ph idx="1"/>
          </p:nvPr>
        </p:nvSpPr>
        <p:spPr>
          <a:xfrm>
            <a:off x="1104900" y="1600200"/>
            <a:ext cx="10566640" cy="4572000"/>
          </a:xfrm>
        </p:spPr>
        <p:txBody>
          <a:bodyPr>
            <a:normAutofit/>
          </a:bodyPr>
          <a:lstStyle/>
          <a:p>
            <a:pPr>
              <a:buFont typeface="Wingdings" panose="05000000000000000000" pitchFamily="2" charset="2"/>
              <a:buChar char="v"/>
            </a:pPr>
            <a:r>
              <a:rPr lang="en-US" sz="2800" dirty="0"/>
              <a:t>After some period of -Abstinence from all mood-altering drugs or substances. And active engagement with others in Recovery, with the  practice of Spiritual principles for a happy new way of living- returning to substance use.</a:t>
            </a:r>
          </a:p>
          <a:p>
            <a:pPr>
              <a:buFont typeface="Wingdings" panose="05000000000000000000" pitchFamily="2" charset="2"/>
              <a:buChar char="v"/>
            </a:pPr>
            <a:r>
              <a:rPr lang="en-US" sz="2800" dirty="0"/>
              <a:t>Relapse is not usually a sudden incident. Can be but most times there is a process which occurs prior to use of substances. Watching for and responding to the warning signs is my idea of Relapse Prevention.</a:t>
            </a:r>
          </a:p>
          <a:p>
            <a:pPr>
              <a:buFont typeface="Wingdings" panose="05000000000000000000" pitchFamily="2" charset="2"/>
              <a:buChar char="v"/>
            </a:pPr>
            <a:r>
              <a:rPr lang="en-US" sz="2800" dirty="0"/>
              <a:t>3 Staged Relapse- Emotional, Mental(Behavioral) then Physical Relapse</a:t>
            </a:r>
          </a:p>
        </p:txBody>
      </p:sp>
    </p:spTree>
    <p:extLst>
      <p:ext uri="{BB962C8B-B14F-4D97-AF65-F5344CB8AC3E}">
        <p14:creationId xmlns:p14="http://schemas.microsoft.com/office/powerpoint/2010/main" val="1129787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69ABF-82BE-D45C-E18B-2235D1EFDFFE}"/>
              </a:ext>
            </a:extLst>
          </p:cNvPr>
          <p:cNvSpPr>
            <a:spLocks noGrp="1"/>
          </p:cNvSpPr>
          <p:nvPr>
            <p:ph type="title"/>
          </p:nvPr>
        </p:nvSpPr>
        <p:spPr>
          <a:xfrm>
            <a:off x="1104900" y="76200"/>
            <a:ext cx="9980682" cy="1096962"/>
          </a:xfrm>
        </p:spPr>
        <p:txBody>
          <a:bodyPr anchor="b">
            <a:normAutofit/>
          </a:bodyPr>
          <a:lstStyle/>
          <a:p>
            <a:r>
              <a:rPr lang="en-US" dirty="0"/>
              <a:t>Where 12 Step Recovery began</a:t>
            </a:r>
          </a:p>
        </p:txBody>
      </p:sp>
      <p:pic>
        <p:nvPicPr>
          <p:cNvPr id="7" name="Content Placeholder 6" descr="A plaque with text on it&#10;&#10;Description automatically generated">
            <a:extLst>
              <a:ext uri="{FF2B5EF4-FFF2-40B4-BE49-F238E27FC236}">
                <a16:creationId xmlns:a16="http://schemas.microsoft.com/office/drawing/2014/main" id="{CC524996-86F1-E3F3-87BE-DE31409B1AD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04900" y="1766650"/>
            <a:ext cx="4914900" cy="4239100"/>
          </a:xfrm>
        </p:spPr>
      </p:pic>
      <p:pic>
        <p:nvPicPr>
          <p:cNvPr id="5" name="Content Placeholder 4" descr="A house with stairs leading to the front&#10;&#10;Description automatically generated">
            <a:extLst>
              <a:ext uri="{FF2B5EF4-FFF2-40B4-BE49-F238E27FC236}">
                <a16:creationId xmlns:a16="http://schemas.microsoft.com/office/drawing/2014/main" id="{42B00B26-17EA-ED09-A437-919375227DC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045484"/>
            <a:ext cx="4914900" cy="3681430"/>
          </a:xfrm>
          <a:noFill/>
        </p:spPr>
      </p:pic>
    </p:spTree>
    <p:extLst>
      <p:ext uri="{BB962C8B-B14F-4D97-AF65-F5344CB8AC3E}">
        <p14:creationId xmlns:p14="http://schemas.microsoft.com/office/powerpoint/2010/main" val="1824416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1506D3-0DB8-6563-E6B4-D06E0D5A6C9D}"/>
              </a:ext>
            </a:extLst>
          </p:cNvPr>
          <p:cNvSpPr>
            <a:spLocks noGrp="1"/>
          </p:cNvSpPr>
          <p:nvPr>
            <p:ph type="title"/>
          </p:nvPr>
        </p:nvSpPr>
        <p:spPr/>
        <p:txBody>
          <a:bodyPr/>
          <a:lstStyle/>
          <a:p>
            <a:r>
              <a:rPr lang="en-US" dirty="0"/>
              <a:t>And continues</a:t>
            </a:r>
          </a:p>
        </p:txBody>
      </p:sp>
      <p:pic>
        <p:nvPicPr>
          <p:cNvPr id="8" name="Content Placeholder 7" descr="A blue circle with white text and a triangle&#10;&#10;Description automatically generated">
            <a:extLst>
              <a:ext uri="{FF2B5EF4-FFF2-40B4-BE49-F238E27FC236}">
                <a16:creationId xmlns:a16="http://schemas.microsoft.com/office/drawing/2014/main" id="{853100BB-2894-380C-A52D-31C4F4B36F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48364" y="1902692"/>
            <a:ext cx="4451927" cy="3987800"/>
          </a:xfrm>
        </p:spPr>
      </p:pic>
    </p:spTree>
    <p:extLst>
      <p:ext uri="{BB962C8B-B14F-4D97-AF65-F5344CB8AC3E}">
        <p14:creationId xmlns:p14="http://schemas.microsoft.com/office/powerpoint/2010/main" val="49337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3344D-1EB2-D499-BA15-1764BC397ACB}"/>
              </a:ext>
            </a:extLst>
          </p:cNvPr>
          <p:cNvSpPr>
            <a:spLocks noGrp="1"/>
          </p:cNvSpPr>
          <p:nvPr>
            <p:ph type="title"/>
          </p:nvPr>
        </p:nvSpPr>
        <p:spPr>
          <a:xfrm>
            <a:off x="1104900" y="267418"/>
            <a:ext cx="9980682" cy="1164567"/>
          </a:xfrm>
        </p:spPr>
        <p:txBody>
          <a:bodyPr>
            <a:normAutofit fontScale="90000"/>
          </a:bodyPr>
          <a:lstStyle/>
          <a:p>
            <a:r>
              <a:rPr lang="en-US" sz="3200" dirty="0">
                <a:effectLst/>
                <a:latin typeface="Calibri" panose="020F0502020204030204" pitchFamily="34" charset="0"/>
                <a:ea typeface="Calibri" panose="020F0502020204030204" pitchFamily="34" charset="0"/>
                <a:cs typeface="Times New Roman" panose="02020603050405020304" pitchFamily="18" charset="0"/>
              </a:rPr>
              <a:t>Sixteen relapse symptoms to watch out for:</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100" i="1" kern="100" dirty="0">
                <a:effectLst/>
                <a:latin typeface="Calibri" panose="020F0502020204030204" pitchFamily="34" charset="0"/>
                <a:ea typeface="Calibri" panose="020F0502020204030204" pitchFamily="34" charset="0"/>
                <a:cs typeface="Times New Roman" panose="02020603050405020304" pitchFamily="18" charset="0"/>
              </a:rPr>
              <a:t>-- Akron Intergroup News, December 1998</a:t>
            </a:r>
            <a:br>
              <a:rPr lang="en-US" sz="31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3100" dirty="0"/>
          </a:p>
        </p:txBody>
      </p:sp>
      <p:sp>
        <p:nvSpPr>
          <p:cNvPr id="3" name="Content Placeholder 2">
            <a:extLst>
              <a:ext uri="{FF2B5EF4-FFF2-40B4-BE49-F238E27FC236}">
                <a16:creationId xmlns:a16="http://schemas.microsoft.com/office/drawing/2014/main" id="{C8A96553-CA7A-F406-98E5-13A41665652B}"/>
              </a:ext>
            </a:extLst>
          </p:cNvPr>
          <p:cNvSpPr>
            <a:spLocks noGrp="1"/>
          </p:cNvSpPr>
          <p:nvPr>
            <p:ph idx="1"/>
          </p:nvPr>
        </p:nvSpPr>
        <p:spPr/>
        <p:txBody>
          <a:bodyPr>
            <a:normAutofit/>
          </a:bodyPr>
          <a:lstStyle/>
          <a:p>
            <a:pPr>
              <a:buFont typeface="Wingdings" panose="05000000000000000000" pitchFamily="2" charset="2"/>
              <a:buChar char="Ø"/>
            </a:pPr>
            <a:r>
              <a:rPr lang="en-US" sz="2400" dirty="0">
                <a:effectLst/>
                <a:latin typeface="Calibri" panose="020F0502020204030204" pitchFamily="34" charset="0"/>
                <a:ea typeface="Calibri" panose="020F0502020204030204" pitchFamily="34" charset="0"/>
                <a:cs typeface="Times New Roman" panose="02020603050405020304" pitchFamily="18" charset="0"/>
              </a:rPr>
              <a:t>1. Exhaustion - Allowing oneself to become overly tired. Often as Human Doing vs Human Being</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b="1" dirty="0">
                <a:effectLst/>
                <a:latin typeface="Calibri" panose="020F0502020204030204" pitchFamily="34" charset="0"/>
                <a:ea typeface="Calibri" panose="020F0502020204030204" pitchFamily="34" charset="0"/>
                <a:cs typeface="Times New Roman" panose="02020603050405020304" pitchFamily="18" charset="0"/>
              </a:rPr>
              <a:t>*2. Dishonesty</a:t>
            </a:r>
            <a:r>
              <a:rPr lang="en-US" sz="2400" dirty="0">
                <a:effectLst/>
                <a:latin typeface="Calibri" panose="020F0502020204030204" pitchFamily="34" charset="0"/>
                <a:ea typeface="Calibri" panose="020F0502020204030204" pitchFamily="34" charset="0"/>
                <a:cs typeface="Times New Roman" panose="02020603050405020304" pitchFamily="18" charset="0"/>
              </a:rPr>
              <a:t> - Begins with pattern of little lies; escalated to self-delusion and making excuses for not doing what's called for.</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3. Impatience - I want what I want NOW. Others aren't doing what I think they should or living the way I know is right.</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4. Argumentative - No point is too small or insignificant not to be debated to the point of anger and submission.</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endParaRPr lang="en-US" sz="2400" dirty="0"/>
          </a:p>
        </p:txBody>
      </p:sp>
    </p:spTree>
    <p:extLst>
      <p:ext uri="{BB962C8B-B14F-4D97-AF65-F5344CB8AC3E}">
        <p14:creationId xmlns:p14="http://schemas.microsoft.com/office/powerpoint/2010/main" val="188586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505</TotalTime>
  <Words>2341</Words>
  <Application>Microsoft Office PowerPoint</Application>
  <PresentationFormat>Widescreen</PresentationFormat>
  <Paragraphs>95</Paragraphs>
  <Slides>24</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BlinkMacSystemFont</vt:lpstr>
      <vt:lpstr>Calibri</vt:lpstr>
      <vt:lpstr>Euphemia</vt:lpstr>
      <vt:lpstr>Inter</vt:lpstr>
      <vt:lpstr>Merriweather</vt:lpstr>
      <vt:lpstr>Plantagenet Cherokee</vt:lpstr>
      <vt:lpstr>Times New Roman</vt:lpstr>
      <vt:lpstr>Wingdings</vt:lpstr>
      <vt:lpstr>Academic Literature 16x9</vt:lpstr>
      <vt:lpstr>Relapse Prevention</vt:lpstr>
      <vt:lpstr>Disclosures and Objectives</vt:lpstr>
      <vt:lpstr>Relapse is not a requirement</vt:lpstr>
      <vt:lpstr>Foreword to Second Edition of the Big Book p. xx</vt:lpstr>
      <vt:lpstr>First, we need to define Recovery and that’s not a simple thing.          For this talk, I will be focused on #1</vt:lpstr>
      <vt:lpstr>So what is Relapse?</vt:lpstr>
      <vt:lpstr>Where 12 Step Recovery began</vt:lpstr>
      <vt:lpstr>And continues</vt:lpstr>
      <vt:lpstr>Sixteen relapse symptoms to watch out for: -- Akron Intergroup News, December 1998 </vt:lpstr>
      <vt:lpstr>Sixteen relapse symptoms to watch out for: -- Akron Intergroup News, December 1998 </vt:lpstr>
      <vt:lpstr>Sixteen relapse symptoms to watch out for: -- Akron Intergroup News, December 1998 </vt:lpstr>
      <vt:lpstr>Sixteen relapse symptoms to watch out for: -- Akron Intergroup News, December 1998 </vt:lpstr>
      <vt:lpstr>I think it’s usually these 5. The rest are products of or sideshows in my experience.</vt:lpstr>
      <vt:lpstr>Any plan that doesn’t have checks and confirmations is not going to be a successful</vt:lpstr>
      <vt:lpstr>Standard Relapse Prevention Plan</vt:lpstr>
      <vt:lpstr>PowerPoint Presentation</vt:lpstr>
      <vt:lpstr>Willingway  Four Truths</vt:lpstr>
      <vt:lpstr>Cross, Morgan and Mooney- Ten-year Follow-Up  Willingway, 1990</vt:lpstr>
      <vt:lpstr>Relapse Prevention Plan I have seen work best</vt:lpstr>
      <vt:lpstr>Written plan</vt:lpstr>
      <vt:lpstr>Easy to remember formula for long term Recovery</vt:lpstr>
      <vt:lpstr>Being Grateful is very strongly corelated to continued Recovery</vt:lpstr>
      <vt:lpstr>My 25 second test of stable Recovery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Relapse Prevention</dc:title>
  <dc:creator>Gregory Jones</dc:creator>
  <cp:lastModifiedBy>david thomas</cp:lastModifiedBy>
  <cp:revision>2</cp:revision>
  <dcterms:created xsi:type="dcterms:W3CDTF">2023-10-19T13:21:47Z</dcterms:created>
  <dcterms:modified xsi:type="dcterms:W3CDTF">2024-01-23T15:35:39Z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