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7" r:id="rId4"/>
    <p:sldId id="258" r:id="rId5"/>
    <p:sldId id="259" r:id="rId6"/>
    <p:sldId id="276"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315" r:id="rId20"/>
    <p:sldId id="272" r:id="rId21"/>
    <p:sldId id="273" r:id="rId22"/>
    <p:sldId id="274" r:id="rId23"/>
    <p:sldId id="275" r:id="rId24"/>
    <p:sldId id="277" r:id="rId25"/>
    <p:sldId id="278" r:id="rId26"/>
    <p:sldId id="279" r:id="rId27"/>
    <p:sldId id="280" r:id="rId28"/>
    <p:sldId id="281" r:id="rId29"/>
    <p:sldId id="282" r:id="rId30"/>
    <p:sldId id="283" r:id="rId31"/>
    <p:sldId id="285" r:id="rId32"/>
    <p:sldId id="284" r:id="rId33"/>
    <p:sldId id="286" r:id="rId34"/>
    <p:sldId id="287" r:id="rId35"/>
    <p:sldId id="288" r:id="rId36"/>
    <p:sldId id="289" r:id="rId37"/>
    <p:sldId id="290" r:id="rId38"/>
    <p:sldId id="291" r:id="rId39"/>
    <p:sldId id="292" r:id="rId40"/>
    <p:sldId id="293" r:id="rId41"/>
    <p:sldId id="294" r:id="rId42"/>
    <p:sldId id="295" r:id="rId43"/>
    <p:sldId id="296" r:id="rId44"/>
    <p:sldId id="310"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6" r:id="rId58"/>
    <p:sldId id="31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60" autoAdjust="0"/>
    <p:restoredTop sz="94660"/>
  </p:normalViewPr>
  <p:slideViewPr>
    <p:cSldViewPr snapToGrid="0">
      <p:cViewPr varScale="1">
        <p:scale>
          <a:sx n="111" d="100"/>
          <a:sy n="111"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tableStyles" Target="tableStyle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A9AB9-434E-4F7F-AB36-A6CB8B3EBDD4}"/>
              </a:ext>
            </a:extLst>
          </p:cNvPr>
          <p:cNvSpPr>
            <a:spLocks noGrp="1"/>
          </p:cNvSpPr>
          <p:nvPr>
            <p:ph type="ctrTitle"/>
          </p:nvPr>
        </p:nvSpPr>
        <p:spPr>
          <a:xfrm>
            <a:off x="1524000" y="1122363"/>
            <a:ext cx="9144000" cy="2387600"/>
          </a:xfrm>
        </p:spPr>
        <p:txBody>
          <a:bodyPr anchor="b"/>
          <a:lstStyle>
            <a:lvl1pPr algn="ctr">
              <a:defRPr sz="6000">
                <a:latin typeface="Trebuchet MS" panose="020B0603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8D318FF7-1378-4E51-969E-4A72DD6142D3}"/>
              </a:ext>
            </a:extLst>
          </p:cNvPr>
          <p:cNvSpPr>
            <a:spLocks noGrp="1"/>
          </p:cNvSpPr>
          <p:nvPr>
            <p:ph type="subTitle" idx="1"/>
          </p:nvPr>
        </p:nvSpPr>
        <p:spPr>
          <a:xfrm>
            <a:off x="1524000" y="3602038"/>
            <a:ext cx="9144000" cy="1655762"/>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3DD5E84-9234-4A48-B8C8-57DB3DC5A225}"/>
              </a:ext>
            </a:extLst>
          </p:cNvPr>
          <p:cNvSpPr>
            <a:spLocks noGrp="1"/>
          </p:cNvSpPr>
          <p:nvPr>
            <p:ph type="dt" sz="half" idx="10"/>
          </p:nvPr>
        </p:nvSpPr>
        <p:spPr/>
        <p:txBody>
          <a:bodyPr/>
          <a:lstStyle/>
          <a:p>
            <a:fld id="{858FA4A7-979F-4698-ADD8-5907A1D371D5}" type="datetimeFigureOut">
              <a:rPr lang="en-US" smtClean="0"/>
              <a:t>1/26/2024</a:t>
            </a:fld>
            <a:endParaRPr lang="en-US"/>
          </a:p>
        </p:txBody>
      </p:sp>
      <p:sp>
        <p:nvSpPr>
          <p:cNvPr id="5" name="Footer Placeholder 4">
            <a:extLst>
              <a:ext uri="{FF2B5EF4-FFF2-40B4-BE49-F238E27FC236}">
                <a16:creationId xmlns:a16="http://schemas.microsoft.com/office/drawing/2014/main" id="{A72A7E1B-A16B-43F4-B076-9156B889F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D1530-6A4E-404E-AC98-47BA5F859457}"/>
              </a:ext>
            </a:extLst>
          </p:cNvPr>
          <p:cNvSpPr>
            <a:spLocks noGrp="1"/>
          </p:cNvSpPr>
          <p:nvPr>
            <p:ph type="sldNum" sz="quarter" idx="12"/>
          </p:nvPr>
        </p:nvSpPr>
        <p:spPr/>
        <p:txBody>
          <a:bodyPr/>
          <a:lstStyle/>
          <a:p>
            <a:fld id="{1BCDC2A0-BA72-40D2-8B2A-155929DD3353}" type="slidenum">
              <a:rPr lang="en-US" smtClean="0"/>
              <a:t>‹#›</a:t>
            </a:fld>
            <a:endParaRPr lang="en-US"/>
          </a:p>
        </p:txBody>
      </p:sp>
    </p:spTree>
    <p:extLst>
      <p:ext uri="{BB962C8B-B14F-4D97-AF65-F5344CB8AC3E}">
        <p14:creationId xmlns:p14="http://schemas.microsoft.com/office/powerpoint/2010/main" val="251535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79AE-EF4B-44C4-8AD7-21F7430D9D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4B990-2E32-4562-9363-8E105DEA37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1ABC32-F838-40B1-9708-B39038B02392}"/>
              </a:ext>
            </a:extLst>
          </p:cNvPr>
          <p:cNvSpPr>
            <a:spLocks noGrp="1"/>
          </p:cNvSpPr>
          <p:nvPr>
            <p:ph type="dt" sz="half" idx="10"/>
          </p:nvPr>
        </p:nvSpPr>
        <p:spPr/>
        <p:txBody>
          <a:bodyPr/>
          <a:lstStyle/>
          <a:p>
            <a:fld id="{858FA4A7-979F-4698-ADD8-5907A1D371D5}" type="datetimeFigureOut">
              <a:rPr lang="en-US" smtClean="0"/>
              <a:t>1/26/2024</a:t>
            </a:fld>
            <a:endParaRPr lang="en-US"/>
          </a:p>
        </p:txBody>
      </p:sp>
      <p:sp>
        <p:nvSpPr>
          <p:cNvPr id="5" name="Footer Placeholder 4">
            <a:extLst>
              <a:ext uri="{FF2B5EF4-FFF2-40B4-BE49-F238E27FC236}">
                <a16:creationId xmlns:a16="http://schemas.microsoft.com/office/drawing/2014/main" id="{53FAAF19-B866-4B08-BB4B-1F2FD867D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F1FE7-9424-4F87-B0DD-3C687470AEC0}"/>
              </a:ext>
            </a:extLst>
          </p:cNvPr>
          <p:cNvSpPr>
            <a:spLocks noGrp="1"/>
          </p:cNvSpPr>
          <p:nvPr>
            <p:ph type="sldNum" sz="quarter" idx="12"/>
          </p:nvPr>
        </p:nvSpPr>
        <p:spPr/>
        <p:txBody>
          <a:bodyPr/>
          <a:lstStyle/>
          <a:p>
            <a:fld id="{1BCDC2A0-BA72-40D2-8B2A-155929DD3353}" type="slidenum">
              <a:rPr lang="en-US" smtClean="0"/>
              <a:t>‹#›</a:t>
            </a:fld>
            <a:endParaRPr lang="en-US"/>
          </a:p>
        </p:txBody>
      </p:sp>
    </p:spTree>
    <p:extLst>
      <p:ext uri="{BB962C8B-B14F-4D97-AF65-F5344CB8AC3E}">
        <p14:creationId xmlns:p14="http://schemas.microsoft.com/office/powerpoint/2010/main" val="226577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87DE9D-1E50-4B01-B2E5-CB7630F508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BA1D9B-94FE-4299-931F-8F5788365B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E9482-E6E9-4E1F-ACAB-C5461F6DD633}"/>
              </a:ext>
            </a:extLst>
          </p:cNvPr>
          <p:cNvSpPr>
            <a:spLocks noGrp="1"/>
          </p:cNvSpPr>
          <p:nvPr>
            <p:ph type="dt" sz="half" idx="10"/>
          </p:nvPr>
        </p:nvSpPr>
        <p:spPr/>
        <p:txBody>
          <a:bodyPr/>
          <a:lstStyle/>
          <a:p>
            <a:fld id="{858FA4A7-979F-4698-ADD8-5907A1D371D5}" type="datetimeFigureOut">
              <a:rPr lang="en-US" smtClean="0"/>
              <a:t>1/26/2024</a:t>
            </a:fld>
            <a:endParaRPr lang="en-US"/>
          </a:p>
        </p:txBody>
      </p:sp>
      <p:sp>
        <p:nvSpPr>
          <p:cNvPr id="5" name="Footer Placeholder 4">
            <a:extLst>
              <a:ext uri="{FF2B5EF4-FFF2-40B4-BE49-F238E27FC236}">
                <a16:creationId xmlns:a16="http://schemas.microsoft.com/office/drawing/2014/main" id="{16CAE496-04B2-4660-B228-95F9865D6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0FBB0-4D38-4272-ACDC-268BBBEC702F}"/>
              </a:ext>
            </a:extLst>
          </p:cNvPr>
          <p:cNvSpPr>
            <a:spLocks noGrp="1"/>
          </p:cNvSpPr>
          <p:nvPr>
            <p:ph type="sldNum" sz="quarter" idx="12"/>
          </p:nvPr>
        </p:nvSpPr>
        <p:spPr/>
        <p:txBody>
          <a:bodyPr/>
          <a:lstStyle/>
          <a:p>
            <a:fld id="{1BCDC2A0-BA72-40D2-8B2A-155929DD3353}" type="slidenum">
              <a:rPr lang="en-US" smtClean="0"/>
              <a:t>‹#›</a:t>
            </a:fld>
            <a:endParaRPr lang="en-US"/>
          </a:p>
        </p:txBody>
      </p:sp>
    </p:spTree>
    <p:extLst>
      <p:ext uri="{BB962C8B-B14F-4D97-AF65-F5344CB8AC3E}">
        <p14:creationId xmlns:p14="http://schemas.microsoft.com/office/powerpoint/2010/main" val="3904717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F6AE-A903-4401-8D9D-95A4BC85CCE2}"/>
              </a:ext>
            </a:extLst>
          </p:cNvPr>
          <p:cNvSpPr>
            <a:spLocks noGrp="1"/>
          </p:cNvSpPr>
          <p:nvPr>
            <p:ph type="title"/>
          </p:nvPr>
        </p:nvSpPr>
        <p:spPr/>
        <p:txBody>
          <a:bodyPr/>
          <a:lstStyle>
            <a:lvl1pPr>
              <a:defRPr>
                <a:latin typeface="Trebuchet MS" panose="020B0603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E01F956-FD2A-4008-BF6F-81E23465F970}"/>
              </a:ext>
            </a:extLst>
          </p:cNvPr>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813B44A-9FCC-4ED5-B27B-C46CC8A3466E}"/>
              </a:ext>
            </a:extLst>
          </p:cNvPr>
          <p:cNvSpPr>
            <a:spLocks noGrp="1"/>
          </p:cNvSpPr>
          <p:nvPr>
            <p:ph type="dt" sz="half" idx="10"/>
          </p:nvPr>
        </p:nvSpPr>
        <p:spPr/>
        <p:txBody>
          <a:bodyPr/>
          <a:lstStyle/>
          <a:p>
            <a:fld id="{858FA4A7-979F-4698-ADD8-5907A1D371D5}" type="datetimeFigureOut">
              <a:rPr lang="en-US" smtClean="0"/>
              <a:t>1/26/2024</a:t>
            </a:fld>
            <a:endParaRPr lang="en-US"/>
          </a:p>
        </p:txBody>
      </p:sp>
      <p:sp>
        <p:nvSpPr>
          <p:cNvPr id="5" name="Footer Placeholder 4">
            <a:extLst>
              <a:ext uri="{FF2B5EF4-FFF2-40B4-BE49-F238E27FC236}">
                <a16:creationId xmlns:a16="http://schemas.microsoft.com/office/drawing/2014/main" id="{72197BB9-1188-432B-BFA6-BBE24F4D4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8B975-E78C-4242-AB5C-2572FE9EA7B2}"/>
              </a:ext>
            </a:extLst>
          </p:cNvPr>
          <p:cNvSpPr>
            <a:spLocks noGrp="1"/>
          </p:cNvSpPr>
          <p:nvPr>
            <p:ph type="sldNum" sz="quarter" idx="12"/>
          </p:nvPr>
        </p:nvSpPr>
        <p:spPr/>
        <p:txBody>
          <a:bodyPr/>
          <a:lstStyle/>
          <a:p>
            <a:fld id="{1BCDC2A0-BA72-40D2-8B2A-155929DD3353}" type="slidenum">
              <a:rPr lang="en-US" smtClean="0"/>
              <a:t>‹#›</a:t>
            </a:fld>
            <a:endParaRPr lang="en-US"/>
          </a:p>
        </p:txBody>
      </p:sp>
    </p:spTree>
    <p:extLst>
      <p:ext uri="{BB962C8B-B14F-4D97-AF65-F5344CB8AC3E}">
        <p14:creationId xmlns:p14="http://schemas.microsoft.com/office/powerpoint/2010/main" val="335859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B543-9C93-40A9-B5B0-DC72B0B8F0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8F34F1-B25D-474F-BE6E-FE32EC2CC5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72EAFD-AC20-4320-BD13-C456CC2B5160}"/>
              </a:ext>
            </a:extLst>
          </p:cNvPr>
          <p:cNvSpPr>
            <a:spLocks noGrp="1"/>
          </p:cNvSpPr>
          <p:nvPr>
            <p:ph type="dt" sz="half" idx="10"/>
          </p:nvPr>
        </p:nvSpPr>
        <p:spPr/>
        <p:txBody>
          <a:bodyPr/>
          <a:lstStyle/>
          <a:p>
            <a:fld id="{858FA4A7-979F-4698-ADD8-5907A1D371D5}" type="datetimeFigureOut">
              <a:rPr lang="en-US" smtClean="0"/>
              <a:t>1/26/2024</a:t>
            </a:fld>
            <a:endParaRPr lang="en-US"/>
          </a:p>
        </p:txBody>
      </p:sp>
      <p:sp>
        <p:nvSpPr>
          <p:cNvPr id="5" name="Footer Placeholder 4">
            <a:extLst>
              <a:ext uri="{FF2B5EF4-FFF2-40B4-BE49-F238E27FC236}">
                <a16:creationId xmlns:a16="http://schemas.microsoft.com/office/drawing/2014/main" id="{C4DF6F7F-065A-45CC-9149-7BF8B55AD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63594-CEE2-429A-8EBF-CB801F157D41}"/>
              </a:ext>
            </a:extLst>
          </p:cNvPr>
          <p:cNvSpPr>
            <a:spLocks noGrp="1"/>
          </p:cNvSpPr>
          <p:nvPr>
            <p:ph type="sldNum" sz="quarter" idx="12"/>
          </p:nvPr>
        </p:nvSpPr>
        <p:spPr/>
        <p:txBody>
          <a:bodyPr/>
          <a:lstStyle/>
          <a:p>
            <a:fld id="{1BCDC2A0-BA72-40D2-8B2A-155929DD3353}" type="slidenum">
              <a:rPr lang="en-US" smtClean="0"/>
              <a:t>‹#›</a:t>
            </a:fld>
            <a:endParaRPr lang="en-US"/>
          </a:p>
        </p:txBody>
      </p:sp>
    </p:spTree>
    <p:extLst>
      <p:ext uri="{BB962C8B-B14F-4D97-AF65-F5344CB8AC3E}">
        <p14:creationId xmlns:p14="http://schemas.microsoft.com/office/powerpoint/2010/main" val="38440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7AE0-F4D8-4249-A542-85C107508043}"/>
              </a:ext>
            </a:extLst>
          </p:cNvPr>
          <p:cNvSpPr>
            <a:spLocks noGrp="1"/>
          </p:cNvSpPr>
          <p:nvPr>
            <p:ph type="title"/>
          </p:nvPr>
        </p:nvSpPr>
        <p:spPr/>
        <p:txBody>
          <a:bodyPr/>
          <a:lstStyle>
            <a:lvl1pPr>
              <a:defRPr>
                <a:latin typeface="Trebuchet MS" panose="020B0603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C2EFB-AD1C-40EE-BDFE-8D46D7265C05}"/>
              </a:ext>
            </a:extLst>
          </p:cNvPr>
          <p:cNvSpPr>
            <a:spLocks noGrp="1"/>
          </p:cNvSpPr>
          <p:nvPr>
            <p:ph sz="half" idx="1"/>
          </p:nvPr>
        </p:nvSpPr>
        <p:spPr>
          <a:xfrm>
            <a:off x="838200" y="1825625"/>
            <a:ext cx="5181600" cy="4351338"/>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F45223C-DC95-4E62-BD68-0E9718C0679F}"/>
              </a:ext>
            </a:extLst>
          </p:cNvPr>
          <p:cNvSpPr>
            <a:spLocks noGrp="1"/>
          </p:cNvSpPr>
          <p:nvPr>
            <p:ph sz="half" idx="2"/>
          </p:nvPr>
        </p:nvSpPr>
        <p:spPr>
          <a:xfrm>
            <a:off x="6172200" y="1825625"/>
            <a:ext cx="5181600" cy="4351338"/>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5F5DC98-5D7B-47F3-ACD8-2E3FF30B9F51}"/>
              </a:ext>
            </a:extLst>
          </p:cNvPr>
          <p:cNvSpPr>
            <a:spLocks noGrp="1"/>
          </p:cNvSpPr>
          <p:nvPr>
            <p:ph type="dt" sz="half" idx="10"/>
          </p:nvPr>
        </p:nvSpPr>
        <p:spPr/>
        <p:txBody>
          <a:bodyPr/>
          <a:lstStyle/>
          <a:p>
            <a:fld id="{858FA4A7-979F-4698-ADD8-5907A1D371D5}" type="datetimeFigureOut">
              <a:rPr lang="en-US" smtClean="0"/>
              <a:t>1/26/2024</a:t>
            </a:fld>
            <a:endParaRPr lang="en-US"/>
          </a:p>
        </p:txBody>
      </p:sp>
      <p:sp>
        <p:nvSpPr>
          <p:cNvPr id="6" name="Footer Placeholder 5">
            <a:extLst>
              <a:ext uri="{FF2B5EF4-FFF2-40B4-BE49-F238E27FC236}">
                <a16:creationId xmlns:a16="http://schemas.microsoft.com/office/drawing/2014/main" id="{89BCCAC1-A60D-4A5A-A717-3DF26981F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22BFE-9FB6-4A7A-AF3C-E213D6763218}"/>
              </a:ext>
            </a:extLst>
          </p:cNvPr>
          <p:cNvSpPr>
            <a:spLocks noGrp="1"/>
          </p:cNvSpPr>
          <p:nvPr>
            <p:ph type="sldNum" sz="quarter" idx="12"/>
          </p:nvPr>
        </p:nvSpPr>
        <p:spPr/>
        <p:txBody>
          <a:bodyPr/>
          <a:lstStyle/>
          <a:p>
            <a:fld id="{1BCDC2A0-BA72-40D2-8B2A-155929DD3353}" type="slidenum">
              <a:rPr lang="en-US" smtClean="0"/>
              <a:t>‹#›</a:t>
            </a:fld>
            <a:endParaRPr lang="en-US"/>
          </a:p>
        </p:txBody>
      </p:sp>
    </p:spTree>
    <p:extLst>
      <p:ext uri="{BB962C8B-B14F-4D97-AF65-F5344CB8AC3E}">
        <p14:creationId xmlns:p14="http://schemas.microsoft.com/office/powerpoint/2010/main" val="34629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EA846-99BC-49B4-9BBB-B5F43D336B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69DDC5-9BEF-4949-BBE3-D1ECC7D6CE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AF531A-A914-43BD-868F-D1AC1C33136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B46562-3794-4F61-A3C2-2B403EA33D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5875EC-22A7-443B-AF98-12FA9267A0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23B472-1611-4E30-A232-86BE158A1F95}"/>
              </a:ext>
            </a:extLst>
          </p:cNvPr>
          <p:cNvSpPr>
            <a:spLocks noGrp="1"/>
          </p:cNvSpPr>
          <p:nvPr>
            <p:ph type="dt" sz="half" idx="10"/>
          </p:nvPr>
        </p:nvSpPr>
        <p:spPr/>
        <p:txBody>
          <a:bodyPr/>
          <a:lstStyle/>
          <a:p>
            <a:fld id="{858FA4A7-979F-4698-ADD8-5907A1D371D5}" type="datetimeFigureOut">
              <a:rPr lang="en-US" smtClean="0"/>
              <a:t>1/26/2024</a:t>
            </a:fld>
            <a:endParaRPr lang="en-US"/>
          </a:p>
        </p:txBody>
      </p:sp>
      <p:sp>
        <p:nvSpPr>
          <p:cNvPr id="8" name="Footer Placeholder 7">
            <a:extLst>
              <a:ext uri="{FF2B5EF4-FFF2-40B4-BE49-F238E27FC236}">
                <a16:creationId xmlns:a16="http://schemas.microsoft.com/office/drawing/2014/main" id="{C67104D2-9C2A-45AB-8C6D-BD8E1404C2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AE170D-64C4-4E66-B206-FC0F8B5A778B}"/>
              </a:ext>
            </a:extLst>
          </p:cNvPr>
          <p:cNvSpPr>
            <a:spLocks noGrp="1"/>
          </p:cNvSpPr>
          <p:nvPr>
            <p:ph type="sldNum" sz="quarter" idx="12"/>
          </p:nvPr>
        </p:nvSpPr>
        <p:spPr/>
        <p:txBody>
          <a:bodyPr/>
          <a:lstStyle/>
          <a:p>
            <a:fld id="{1BCDC2A0-BA72-40D2-8B2A-155929DD3353}" type="slidenum">
              <a:rPr lang="en-US" smtClean="0"/>
              <a:t>‹#›</a:t>
            </a:fld>
            <a:endParaRPr lang="en-US"/>
          </a:p>
        </p:txBody>
      </p:sp>
    </p:spTree>
    <p:extLst>
      <p:ext uri="{BB962C8B-B14F-4D97-AF65-F5344CB8AC3E}">
        <p14:creationId xmlns:p14="http://schemas.microsoft.com/office/powerpoint/2010/main" val="33327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13751-DC9F-41BC-BCC7-57CEE14E07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95E84B-8375-4345-8A77-B578E87CF479}"/>
              </a:ext>
            </a:extLst>
          </p:cNvPr>
          <p:cNvSpPr>
            <a:spLocks noGrp="1"/>
          </p:cNvSpPr>
          <p:nvPr>
            <p:ph type="dt" sz="half" idx="10"/>
          </p:nvPr>
        </p:nvSpPr>
        <p:spPr/>
        <p:txBody>
          <a:bodyPr/>
          <a:lstStyle/>
          <a:p>
            <a:fld id="{858FA4A7-979F-4698-ADD8-5907A1D371D5}" type="datetimeFigureOut">
              <a:rPr lang="en-US" smtClean="0"/>
              <a:t>1/26/2024</a:t>
            </a:fld>
            <a:endParaRPr lang="en-US"/>
          </a:p>
        </p:txBody>
      </p:sp>
      <p:sp>
        <p:nvSpPr>
          <p:cNvPr id="4" name="Footer Placeholder 3">
            <a:extLst>
              <a:ext uri="{FF2B5EF4-FFF2-40B4-BE49-F238E27FC236}">
                <a16:creationId xmlns:a16="http://schemas.microsoft.com/office/drawing/2014/main" id="{F30B44CE-BE81-4BE3-91AB-602672609D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ADDFAD-68DF-4853-9932-B5CDA7F06492}"/>
              </a:ext>
            </a:extLst>
          </p:cNvPr>
          <p:cNvSpPr>
            <a:spLocks noGrp="1"/>
          </p:cNvSpPr>
          <p:nvPr>
            <p:ph type="sldNum" sz="quarter" idx="12"/>
          </p:nvPr>
        </p:nvSpPr>
        <p:spPr/>
        <p:txBody>
          <a:bodyPr/>
          <a:lstStyle/>
          <a:p>
            <a:fld id="{1BCDC2A0-BA72-40D2-8B2A-155929DD3353}" type="slidenum">
              <a:rPr lang="en-US" smtClean="0"/>
              <a:t>‹#›</a:t>
            </a:fld>
            <a:endParaRPr lang="en-US"/>
          </a:p>
        </p:txBody>
      </p:sp>
    </p:spTree>
    <p:extLst>
      <p:ext uri="{BB962C8B-B14F-4D97-AF65-F5344CB8AC3E}">
        <p14:creationId xmlns:p14="http://schemas.microsoft.com/office/powerpoint/2010/main" val="97677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FCA4F1-9865-484A-93F5-E974FD68AF16}"/>
              </a:ext>
            </a:extLst>
          </p:cNvPr>
          <p:cNvSpPr>
            <a:spLocks noGrp="1"/>
          </p:cNvSpPr>
          <p:nvPr>
            <p:ph type="dt" sz="half" idx="10"/>
          </p:nvPr>
        </p:nvSpPr>
        <p:spPr/>
        <p:txBody>
          <a:bodyPr/>
          <a:lstStyle/>
          <a:p>
            <a:fld id="{858FA4A7-979F-4698-ADD8-5907A1D371D5}" type="datetimeFigureOut">
              <a:rPr lang="en-US" smtClean="0"/>
              <a:t>1/26/2024</a:t>
            </a:fld>
            <a:endParaRPr lang="en-US"/>
          </a:p>
        </p:txBody>
      </p:sp>
      <p:sp>
        <p:nvSpPr>
          <p:cNvPr id="3" name="Footer Placeholder 2">
            <a:extLst>
              <a:ext uri="{FF2B5EF4-FFF2-40B4-BE49-F238E27FC236}">
                <a16:creationId xmlns:a16="http://schemas.microsoft.com/office/drawing/2014/main" id="{C215BC9A-AF83-4324-A4D0-9EC8EDCA38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D69E8B-7EF7-49C9-9BB1-4BF2FFBE89AC}"/>
              </a:ext>
            </a:extLst>
          </p:cNvPr>
          <p:cNvSpPr>
            <a:spLocks noGrp="1"/>
          </p:cNvSpPr>
          <p:nvPr>
            <p:ph type="sldNum" sz="quarter" idx="12"/>
          </p:nvPr>
        </p:nvSpPr>
        <p:spPr/>
        <p:txBody>
          <a:bodyPr/>
          <a:lstStyle/>
          <a:p>
            <a:fld id="{1BCDC2A0-BA72-40D2-8B2A-155929DD3353}" type="slidenum">
              <a:rPr lang="en-US" smtClean="0"/>
              <a:t>‹#›</a:t>
            </a:fld>
            <a:endParaRPr lang="en-US"/>
          </a:p>
        </p:txBody>
      </p:sp>
    </p:spTree>
    <p:extLst>
      <p:ext uri="{BB962C8B-B14F-4D97-AF65-F5344CB8AC3E}">
        <p14:creationId xmlns:p14="http://schemas.microsoft.com/office/powerpoint/2010/main" val="1786935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5B069-9CA1-4D70-AD64-328E8735F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696178-8649-40DF-86E5-1BFD3A0136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BFCEE4-DE26-4A13-AA63-EED2B11BE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257558-3F33-407F-B22F-157894998115}"/>
              </a:ext>
            </a:extLst>
          </p:cNvPr>
          <p:cNvSpPr>
            <a:spLocks noGrp="1"/>
          </p:cNvSpPr>
          <p:nvPr>
            <p:ph type="dt" sz="half" idx="10"/>
          </p:nvPr>
        </p:nvSpPr>
        <p:spPr/>
        <p:txBody>
          <a:bodyPr/>
          <a:lstStyle/>
          <a:p>
            <a:fld id="{858FA4A7-979F-4698-ADD8-5907A1D371D5}" type="datetimeFigureOut">
              <a:rPr lang="en-US" smtClean="0"/>
              <a:t>1/26/2024</a:t>
            </a:fld>
            <a:endParaRPr lang="en-US"/>
          </a:p>
        </p:txBody>
      </p:sp>
      <p:sp>
        <p:nvSpPr>
          <p:cNvPr id="6" name="Footer Placeholder 5">
            <a:extLst>
              <a:ext uri="{FF2B5EF4-FFF2-40B4-BE49-F238E27FC236}">
                <a16:creationId xmlns:a16="http://schemas.microsoft.com/office/drawing/2014/main" id="{DC832F91-1BBB-4A4D-976E-95D8456C0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A3BACB-FBED-47D3-ACB3-B1D83B557C52}"/>
              </a:ext>
            </a:extLst>
          </p:cNvPr>
          <p:cNvSpPr>
            <a:spLocks noGrp="1"/>
          </p:cNvSpPr>
          <p:nvPr>
            <p:ph type="sldNum" sz="quarter" idx="12"/>
          </p:nvPr>
        </p:nvSpPr>
        <p:spPr/>
        <p:txBody>
          <a:bodyPr/>
          <a:lstStyle/>
          <a:p>
            <a:fld id="{1BCDC2A0-BA72-40D2-8B2A-155929DD3353}" type="slidenum">
              <a:rPr lang="en-US" smtClean="0"/>
              <a:t>‹#›</a:t>
            </a:fld>
            <a:endParaRPr lang="en-US"/>
          </a:p>
        </p:txBody>
      </p:sp>
    </p:spTree>
    <p:extLst>
      <p:ext uri="{BB962C8B-B14F-4D97-AF65-F5344CB8AC3E}">
        <p14:creationId xmlns:p14="http://schemas.microsoft.com/office/powerpoint/2010/main" val="237240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D5E75-F274-42CC-8656-276C99F01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E3613D-E5D0-46C0-B651-468D3AE0D1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E22D90-35D7-47A3-853B-A4107B67B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9E4ECB-14A0-4C38-9CFB-C894A76DF9E9}"/>
              </a:ext>
            </a:extLst>
          </p:cNvPr>
          <p:cNvSpPr>
            <a:spLocks noGrp="1"/>
          </p:cNvSpPr>
          <p:nvPr>
            <p:ph type="dt" sz="half" idx="10"/>
          </p:nvPr>
        </p:nvSpPr>
        <p:spPr/>
        <p:txBody>
          <a:bodyPr/>
          <a:lstStyle/>
          <a:p>
            <a:fld id="{858FA4A7-979F-4698-ADD8-5907A1D371D5}" type="datetimeFigureOut">
              <a:rPr lang="en-US" smtClean="0"/>
              <a:t>1/26/2024</a:t>
            </a:fld>
            <a:endParaRPr lang="en-US"/>
          </a:p>
        </p:txBody>
      </p:sp>
      <p:sp>
        <p:nvSpPr>
          <p:cNvPr id="6" name="Footer Placeholder 5">
            <a:extLst>
              <a:ext uri="{FF2B5EF4-FFF2-40B4-BE49-F238E27FC236}">
                <a16:creationId xmlns:a16="http://schemas.microsoft.com/office/drawing/2014/main" id="{136DCB80-D2DD-4311-9023-6E2B4E057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FF5C0-7F28-4715-9F05-E4B8D9D002B0}"/>
              </a:ext>
            </a:extLst>
          </p:cNvPr>
          <p:cNvSpPr>
            <a:spLocks noGrp="1"/>
          </p:cNvSpPr>
          <p:nvPr>
            <p:ph type="sldNum" sz="quarter" idx="12"/>
          </p:nvPr>
        </p:nvSpPr>
        <p:spPr/>
        <p:txBody>
          <a:bodyPr/>
          <a:lstStyle/>
          <a:p>
            <a:fld id="{1BCDC2A0-BA72-40D2-8B2A-155929DD3353}" type="slidenum">
              <a:rPr lang="en-US" smtClean="0"/>
              <a:t>‹#›</a:t>
            </a:fld>
            <a:endParaRPr lang="en-US"/>
          </a:p>
        </p:txBody>
      </p:sp>
    </p:spTree>
    <p:extLst>
      <p:ext uri="{BB962C8B-B14F-4D97-AF65-F5344CB8AC3E}">
        <p14:creationId xmlns:p14="http://schemas.microsoft.com/office/powerpoint/2010/main" val="155703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94A1B-6C13-4E56-98E1-78569B2823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96211E-B9CD-49EB-80AC-7114D0A782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52967-E5DD-4EF2-A6ED-5156BA203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FA4A7-979F-4698-ADD8-5907A1D371D5}" type="datetimeFigureOut">
              <a:rPr lang="en-US" smtClean="0"/>
              <a:t>1/26/2024</a:t>
            </a:fld>
            <a:endParaRPr lang="en-US"/>
          </a:p>
        </p:txBody>
      </p:sp>
      <p:sp>
        <p:nvSpPr>
          <p:cNvPr id="5" name="Footer Placeholder 4">
            <a:extLst>
              <a:ext uri="{FF2B5EF4-FFF2-40B4-BE49-F238E27FC236}">
                <a16:creationId xmlns:a16="http://schemas.microsoft.com/office/drawing/2014/main" id="{66D342D8-7883-485B-93DD-A0C16F436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5FB99F-FC64-456E-908D-CF81542CF1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DC2A0-BA72-40D2-8B2A-155929DD3353}" type="slidenum">
              <a:rPr lang="en-US" smtClean="0"/>
              <a:t>‹#›</a:t>
            </a:fld>
            <a:endParaRPr lang="en-US"/>
          </a:p>
        </p:txBody>
      </p:sp>
    </p:spTree>
    <p:extLst>
      <p:ext uri="{BB962C8B-B14F-4D97-AF65-F5344CB8AC3E}">
        <p14:creationId xmlns:p14="http://schemas.microsoft.com/office/powerpoint/2010/main" val="4190809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A52-6087-4488-BC82-4712DC513297}"/>
              </a:ext>
            </a:extLst>
          </p:cNvPr>
          <p:cNvSpPr>
            <a:spLocks noGrp="1"/>
          </p:cNvSpPr>
          <p:nvPr>
            <p:ph type="ctrTitle"/>
          </p:nvPr>
        </p:nvSpPr>
        <p:spPr/>
        <p:txBody>
          <a:bodyPr anchor="t">
            <a:normAutofit fontScale="90000"/>
          </a:bodyPr>
          <a:lstStyle/>
          <a:p>
            <a:r>
              <a:rPr lang="en-US" b="1" dirty="0"/>
              <a:t>Opioid Addiction and Medication–Assisted Treatment (MAT)</a:t>
            </a:r>
          </a:p>
        </p:txBody>
      </p:sp>
      <p:sp>
        <p:nvSpPr>
          <p:cNvPr id="3" name="Subtitle 2">
            <a:extLst>
              <a:ext uri="{FF2B5EF4-FFF2-40B4-BE49-F238E27FC236}">
                <a16:creationId xmlns:a16="http://schemas.microsoft.com/office/drawing/2014/main" id="{3B95E859-9C3B-4902-8BE5-6D07FDA6FB79}"/>
              </a:ext>
            </a:extLst>
          </p:cNvPr>
          <p:cNvSpPr>
            <a:spLocks noGrp="1"/>
          </p:cNvSpPr>
          <p:nvPr>
            <p:ph type="subTitle" idx="1"/>
          </p:nvPr>
        </p:nvSpPr>
        <p:spPr>
          <a:xfrm>
            <a:off x="1524000" y="3602037"/>
            <a:ext cx="9144000" cy="2958153"/>
          </a:xfrm>
        </p:spPr>
        <p:txBody>
          <a:bodyPr anchor="b">
            <a:normAutofit fontScale="77500" lnSpcReduction="20000"/>
          </a:bodyPr>
          <a:lstStyle/>
          <a:p>
            <a:r>
              <a:rPr lang="en-US" dirty="0"/>
              <a:t>Rob Campbell, MD, FACS, FASAM</a:t>
            </a:r>
          </a:p>
          <a:p>
            <a:r>
              <a:rPr lang="en-US" dirty="0"/>
              <a:t>Clinical Faculty, University of Louisville,</a:t>
            </a:r>
          </a:p>
          <a:p>
            <a:r>
              <a:rPr lang="en-US" dirty="0"/>
              <a:t>The Ohio State University, and Ohio Health</a:t>
            </a:r>
          </a:p>
          <a:p>
            <a:r>
              <a:rPr lang="en-US" dirty="0"/>
              <a:t>Departments of Psychiatry</a:t>
            </a:r>
          </a:p>
          <a:p>
            <a:r>
              <a:rPr lang="en-US" dirty="0"/>
              <a:t>Ohio University College of Medicine </a:t>
            </a:r>
          </a:p>
          <a:p>
            <a:r>
              <a:rPr lang="en-US" dirty="0"/>
              <a:t>Wright State University College of Medicine</a:t>
            </a:r>
          </a:p>
          <a:p>
            <a:r>
              <a:rPr lang="en-US" dirty="0"/>
              <a:t>Staff Psychiatrist</a:t>
            </a:r>
          </a:p>
          <a:p>
            <a:r>
              <a:rPr lang="en-US" dirty="0"/>
              <a:t>Twin Valley Behavioral Health</a:t>
            </a:r>
          </a:p>
          <a:p>
            <a:r>
              <a:rPr lang="en-US" dirty="0"/>
              <a:t>Columbus, Ohio</a:t>
            </a:r>
          </a:p>
        </p:txBody>
      </p:sp>
      <p:pic>
        <p:nvPicPr>
          <p:cNvPr id="4" name="Picture 3">
            <a:extLst>
              <a:ext uri="{FF2B5EF4-FFF2-40B4-BE49-F238E27FC236}">
                <a16:creationId xmlns:a16="http://schemas.microsoft.com/office/drawing/2014/main" id="{3C30B6FF-6149-4448-98B0-BEDD522A5D68}"/>
              </a:ext>
            </a:extLst>
          </p:cNvPr>
          <p:cNvPicPr>
            <a:picLocks noChangeAspect="1"/>
          </p:cNvPicPr>
          <p:nvPr/>
        </p:nvPicPr>
        <p:blipFill>
          <a:blip r:embed="rId2"/>
          <a:stretch>
            <a:fillRect/>
          </a:stretch>
        </p:blipFill>
        <p:spPr>
          <a:xfrm>
            <a:off x="9043307" y="3429000"/>
            <a:ext cx="2952750" cy="1552575"/>
          </a:xfrm>
          <a:prstGeom prst="rect">
            <a:avLst/>
          </a:prstGeom>
        </p:spPr>
      </p:pic>
    </p:spTree>
    <p:extLst>
      <p:ext uri="{BB962C8B-B14F-4D97-AF65-F5344CB8AC3E}">
        <p14:creationId xmlns:p14="http://schemas.microsoft.com/office/powerpoint/2010/main" val="2604390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6274-E772-485E-892D-B18F4B3000B5}"/>
              </a:ext>
            </a:extLst>
          </p:cNvPr>
          <p:cNvSpPr>
            <a:spLocks noGrp="1"/>
          </p:cNvSpPr>
          <p:nvPr>
            <p:ph type="title"/>
          </p:nvPr>
        </p:nvSpPr>
        <p:spPr>
          <a:xfrm>
            <a:off x="838200" y="365125"/>
            <a:ext cx="10515600" cy="780281"/>
          </a:xfrm>
        </p:spPr>
        <p:txBody>
          <a:bodyPr anchor="t">
            <a:normAutofit/>
          </a:bodyPr>
          <a:lstStyle/>
          <a:p>
            <a:r>
              <a:rPr lang="en-US" sz="3600" b="1" dirty="0"/>
              <a:t>Main Opioid Compounds Encountered Clinically</a:t>
            </a:r>
          </a:p>
        </p:txBody>
      </p:sp>
      <p:sp>
        <p:nvSpPr>
          <p:cNvPr id="3" name="Content Placeholder 2">
            <a:extLst>
              <a:ext uri="{FF2B5EF4-FFF2-40B4-BE49-F238E27FC236}">
                <a16:creationId xmlns:a16="http://schemas.microsoft.com/office/drawing/2014/main" id="{35C75C4D-BEBA-46EF-B76B-BC3C4772D4DA}"/>
              </a:ext>
            </a:extLst>
          </p:cNvPr>
          <p:cNvSpPr>
            <a:spLocks noGrp="1"/>
          </p:cNvSpPr>
          <p:nvPr>
            <p:ph idx="1"/>
          </p:nvPr>
        </p:nvSpPr>
        <p:spPr>
          <a:xfrm>
            <a:off x="838200" y="1347537"/>
            <a:ext cx="10515600" cy="4829426"/>
          </a:xfrm>
        </p:spPr>
        <p:txBody>
          <a:bodyPr/>
          <a:lstStyle/>
          <a:p>
            <a:r>
              <a:rPr lang="en-US" b="1" dirty="0"/>
              <a:t>HEROIN:</a:t>
            </a:r>
          </a:p>
          <a:p>
            <a:pPr>
              <a:buFont typeface="Wingdings" panose="05000000000000000000" pitchFamily="2" charset="2"/>
              <a:buChar char="ü"/>
            </a:pPr>
            <a:r>
              <a:rPr lang="en-US" dirty="0"/>
              <a:t>Derived from the </a:t>
            </a:r>
            <a:r>
              <a:rPr lang="en-US" b="1" dirty="0"/>
              <a:t>natural alkaloid morphine</a:t>
            </a:r>
            <a:r>
              <a:rPr lang="en-US" dirty="0"/>
              <a:t>, extracted from the </a:t>
            </a:r>
            <a:r>
              <a:rPr lang="en-US" b="1" dirty="0"/>
              <a:t>opium poppy</a:t>
            </a:r>
            <a:r>
              <a:rPr lang="en-US" dirty="0"/>
              <a:t>. </a:t>
            </a:r>
          </a:p>
          <a:p>
            <a:pPr>
              <a:buFont typeface="Wingdings" panose="05000000000000000000" pitchFamily="2" charset="2"/>
              <a:buChar char="ü"/>
            </a:pPr>
            <a:r>
              <a:rPr lang="en-US" b="1" dirty="0"/>
              <a:t>Rapid onset of action and short half-life </a:t>
            </a:r>
            <a:r>
              <a:rPr lang="en-US" dirty="0"/>
              <a:t>and is a frequent drug of abuse (it is also available for limited indications in some countries outside the united states). </a:t>
            </a:r>
          </a:p>
          <a:p>
            <a:pPr>
              <a:buFont typeface="Wingdings" panose="05000000000000000000" pitchFamily="2" charset="2"/>
              <a:buChar char="ü"/>
            </a:pPr>
            <a:r>
              <a:rPr lang="en-US" b="1" dirty="0"/>
              <a:t>Prodrug</a:t>
            </a:r>
            <a:r>
              <a:rPr lang="en-US" dirty="0"/>
              <a:t>, with active metabolites (primarily </a:t>
            </a:r>
            <a:r>
              <a:rPr lang="en-US" b="1" dirty="0"/>
              <a:t>6-acetyl-morphine and morphine</a:t>
            </a:r>
            <a:r>
              <a:rPr lang="en-US" dirty="0"/>
              <a:t>). </a:t>
            </a:r>
          </a:p>
          <a:p>
            <a:pPr>
              <a:buFont typeface="Wingdings" panose="05000000000000000000" pitchFamily="2" charset="2"/>
              <a:buChar char="ü"/>
            </a:pPr>
            <a:r>
              <a:rPr lang="en-US" dirty="0"/>
              <a:t>Most potent when used </a:t>
            </a:r>
            <a:r>
              <a:rPr lang="en-US" b="1" dirty="0"/>
              <a:t>intravenously</a:t>
            </a:r>
            <a:r>
              <a:rPr lang="en-US" dirty="0"/>
              <a:t> but increasingly used </a:t>
            </a:r>
            <a:r>
              <a:rPr lang="en-US" b="1" dirty="0"/>
              <a:t>intranasally</a:t>
            </a:r>
            <a:r>
              <a:rPr lang="en-US" dirty="0"/>
              <a:t> and is also </a:t>
            </a:r>
            <a:r>
              <a:rPr lang="en-US" b="1" dirty="0"/>
              <a:t>smoked</a:t>
            </a:r>
            <a:r>
              <a:rPr lang="en-US" dirty="0"/>
              <a:t> in the free-base form.</a:t>
            </a:r>
          </a:p>
        </p:txBody>
      </p:sp>
    </p:spTree>
    <p:extLst>
      <p:ext uri="{BB962C8B-B14F-4D97-AF65-F5344CB8AC3E}">
        <p14:creationId xmlns:p14="http://schemas.microsoft.com/office/powerpoint/2010/main" val="275592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4F48-C7A3-473B-B8C3-6B569FE830E8}"/>
              </a:ext>
            </a:extLst>
          </p:cNvPr>
          <p:cNvSpPr>
            <a:spLocks noGrp="1"/>
          </p:cNvSpPr>
          <p:nvPr>
            <p:ph type="title"/>
          </p:nvPr>
        </p:nvSpPr>
        <p:spPr>
          <a:xfrm>
            <a:off x="838200" y="365126"/>
            <a:ext cx="10515600" cy="741780"/>
          </a:xfrm>
        </p:spPr>
        <p:txBody>
          <a:bodyPr anchor="t">
            <a:normAutofit/>
          </a:bodyPr>
          <a:lstStyle/>
          <a:p>
            <a:r>
              <a:rPr lang="en-US" sz="3600" b="1" dirty="0"/>
              <a:t>Main Opioid Compounds Encountered Clinically</a:t>
            </a:r>
            <a:endParaRPr lang="en-US" sz="3600" dirty="0"/>
          </a:p>
        </p:txBody>
      </p:sp>
      <p:sp>
        <p:nvSpPr>
          <p:cNvPr id="3" name="Content Placeholder 2">
            <a:extLst>
              <a:ext uri="{FF2B5EF4-FFF2-40B4-BE49-F238E27FC236}">
                <a16:creationId xmlns:a16="http://schemas.microsoft.com/office/drawing/2014/main" id="{AEDCE421-A2F4-41AD-AD74-93A5517F3DDB}"/>
              </a:ext>
            </a:extLst>
          </p:cNvPr>
          <p:cNvSpPr>
            <a:spLocks noGrp="1"/>
          </p:cNvSpPr>
          <p:nvPr>
            <p:ph idx="1"/>
          </p:nvPr>
        </p:nvSpPr>
        <p:spPr>
          <a:xfrm>
            <a:off x="838200" y="1183907"/>
            <a:ext cx="10515600" cy="5308967"/>
          </a:xfrm>
        </p:spPr>
        <p:txBody>
          <a:bodyPr>
            <a:normAutofit lnSpcReduction="10000"/>
          </a:bodyPr>
          <a:lstStyle/>
          <a:p>
            <a:r>
              <a:rPr lang="en-US" b="1" dirty="0"/>
              <a:t>CODEINE (3-methylmorphine): </a:t>
            </a:r>
          </a:p>
          <a:p>
            <a:pPr>
              <a:buFont typeface="Wingdings" panose="05000000000000000000" pitchFamily="2" charset="2"/>
              <a:buChar char="ü"/>
            </a:pPr>
            <a:r>
              <a:rPr lang="en-US" dirty="0"/>
              <a:t>Derived from the opium poppy</a:t>
            </a:r>
          </a:p>
          <a:p>
            <a:pPr>
              <a:buFont typeface="Wingdings" panose="05000000000000000000" pitchFamily="2" charset="2"/>
              <a:buChar char="ü"/>
            </a:pPr>
            <a:r>
              <a:rPr lang="en-US" dirty="0"/>
              <a:t>Used orally for mild-to-moderate pain, often co-formulated with acetaminophen. </a:t>
            </a:r>
          </a:p>
          <a:p>
            <a:pPr>
              <a:buFont typeface="Wingdings" panose="05000000000000000000" pitchFamily="2" charset="2"/>
              <a:buChar char="ü"/>
            </a:pPr>
            <a:r>
              <a:rPr lang="en-US" dirty="0"/>
              <a:t>Due to the presence of acetaminophen (known as paracetamol in many countries outside the United States), abuse of such formulations carries a risk of hepatotoxicity. </a:t>
            </a:r>
          </a:p>
          <a:p>
            <a:pPr>
              <a:buFont typeface="Wingdings" panose="05000000000000000000" pitchFamily="2" charset="2"/>
              <a:buChar char="ü"/>
            </a:pPr>
            <a:r>
              <a:rPr lang="en-US" dirty="0"/>
              <a:t>Codeine is less potent and efficacious than is morphine.</a:t>
            </a:r>
          </a:p>
          <a:p>
            <a:pPr>
              <a:buFont typeface="Wingdings" panose="05000000000000000000" pitchFamily="2" charset="2"/>
              <a:buChar char="ü"/>
            </a:pPr>
            <a:r>
              <a:rPr lang="en-US" dirty="0"/>
              <a:t>Up to 15% is o-demethylated to morphine, the most active metabolite, which has 200 times greater affinity for the mu opioid receptor compared to codeine.</a:t>
            </a:r>
          </a:p>
          <a:p>
            <a:pPr>
              <a:buFont typeface="Wingdings" panose="05000000000000000000" pitchFamily="2" charset="2"/>
              <a:buChar char="ü"/>
            </a:pPr>
            <a:r>
              <a:rPr lang="en-US" dirty="0"/>
              <a:t>Metabolism is primarily via </a:t>
            </a:r>
            <a:r>
              <a:rPr lang="en-US" b="1" dirty="0"/>
              <a:t>CYP2D6</a:t>
            </a:r>
          </a:p>
          <a:p>
            <a:pPr marL="0" indent="0">
              <a:buNone/>
            </a:pPr>
            <a:endParaRPr lang="en-US" dirty="0"/>
          </a:p>
        </p:txBody>
      </p:sp>
    </p:spTree>
    <p:extLst>
      <p:ext uri="{BB962C8B-B14F-4D97-AF65-F5344CB8AC3E}">
        <p14:creationId xmlns:p14="http://schemas.microsoft.com/office/powerpoint/2010/main" val="2333187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361F-8F00-4873-AB73-6B9620CC14B1}"/>
              </a:ext>
            </a:extLst>
          </p:cNvPr>
          <p:cNvSpPr>
            <a:spLocks noGrp="1"/>
          </p:cNvSpPr>
          <p:nvPr>
            <p:ph type="title"/>
          </p:nvPr>
        </p:nvSpPr>
        <p:spPr>
          <a:xfrm>
            <a:off x="885524" y="365125"/>
            <a:ext cx="10468276" cy="443397"/>
          </a:xfrm>
        </p:spPr>
        <p:txBody>
          <a:bodyPr anchor="t">
            <a:normAutofit fontScale="90000"/>
          </a:bodyPr>
          <a:lstStyle/>
          <a:p>
            <a:r>
              <a:rPr lang="en-US" sz="2800" b="1" dirty="0"/>
              <a:t>Codeine and morphine pathway…</a:t>
            </a:r>
          </a:p>
        </p:txBody>
      </p:sp>
      <p:pic>
        <p:nvPicPr>
          <p:cNvPr id="4" name="Content Placeholder 3">
            <a:extLst>
              <a:ext uri="{FF2B5EF4-FFF2-40B4-BE49-F238E27FC236}">
                <a16:creationId xmlns:a16="http://schemas.microsoft.com/office/drawing/2014/main" id="{B7849360-6F98-479F-B2C4-555793F6A894}"/>
              </a:ext>
            </a:extLst>
          </p:cNvPr>
          <p:cNvPicPr>
            <a:picLocks noGrp="1" noChangeAspect="1"/>
          </p:cNvPicPr>
          <p:nvPr>
            <p:ph idx="1"/>
          </p:nvPr>
        </p:nvPicPr>
        <p:blipFill>
          <a:blip r:embed="rId2"/>
          <a:stretch>
            <a:fillRect/>
          </a:stretch>
        </p:blipFill>
        <p:spPr>
          <a:xfrm>
            <a:off x="2811271" y="914401"/>
            <a:ext cx="5861092" cy="5765531"/>
          </a:xfrm>
          <a:prstGeom prst="rect">
            <a:avLst/>
          </a:prstGeom>
        </p:spPr>
      </p:pic>
    </p:spTree>
    <p:extLst>
      <p:ext uri="{BB962C8B-B14F-4D97-AF65-F5344CB8AC3E}">
        <p14:creationId xmlns:p14="http://schemas.microsoft.com/office/powerpoint/2010/main" val="3754025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E6C2-4E04-4D0F-9938-D40BDFA0D9BE}"/>
              </a:ext>
            </a:extLst>
          </p:cNvPr>
          <p:cNvSpPr>
            <a:spLocks noGrp="1"/>
          </p:cNvSpPr>
          <p:nvPr>
            <p:ph type="title"/>
          </p:nvPr>
        </p:nvSpPr>
        <p:spPr>
          <a:xfrm>
            <a:off x="838200" y="365126"/>
            <a:ext cx="10515600" cy="635902"/>
          </a:xfrm>
        </p:spPr>
        <p:txBody>
          <a:bodyPr anchor="t">
            <a:normAutofit/>
          </a:bodyPr>
          <a:lstStyle/>
          <a:p>
            <a:r>
              <a:rPr lang="en-US" sz="3600" b="1" dirty="0"/>
              <a:t>Main Opioid Compounds Encountered Clinically</a:t>
            </a:r>
            <a:endParaRPr lang="en-US" sz="3600" dirty="0"/>
          </a:p>
        </p:txBody>
      </p:sp>
      <p:sp>
        <p:nvSpPr>
          <p:cNvPr id="3" name="Content Placeholder 2">
            <a:extLst>
              <a:ext uri="{FF2B5EF4-FFF2-40B4-BE49-F238E27FC236}">
                <a16:creationId xmlns:a16="http://schemas.microsoft.com/office/drawing/2014/main" id="{6F376D40-5230-42FF-8207-ECB6C7F174D5}"/>
              </a:ext>
            </a:extLst>
          </p:cNvPr>
          <p:cNvSpPr>
            <a:spLocks noGrp="1"/>
          </p:cNvSpPr>
          <p:nvPr>
            <p:ph idx="1"/>
          </p:nvPr>
        </p:nvSpPr>
        <p:spPr>
          <a:xfrm>
            <a:off x="838200" y="1078030"/>
            <a:ext cx="10515600" cy="5505650"/>
          </a:xfrm>
        </p:spPr>
        <p:txBody>
          <a:bodyPr>
            <a:normAutofit fontScale="85000" lnSpcReduction="10000"/>
          </a:bodyPr>
          <a:lstStyle/>
          <a:p>
            <a:r>
              <a:rPr lang="en-US" sz="3300" b="1" dirty="0"/>
              <a:t>HYDROCODONE:</a:t>
            </a:r>
          </a:p>
          <a:p>
            <a:pPr>
              <a:buFont typeface="Wingdings" panose="05000000000000000000" pitchFamily="2" charset="2"/>
              <a:buChar char="ü"/>
            </a:pPr>
            <a:r>
              <a:rPr lang="en-US" dirty="0"/>
              <a:t>Frequently prescribed for mild-to-moderate pain and is less potent and efficacious than is morphine. </a:t>
            </a:r>
          </a:p>
          <a:p>
            <a:pPr>
              <a:buFont typeface="Wingdings" panose="05000000000000000000" pitchFamily="2" charset="2"/>
              <a:buChar char="ü"/>
            </a:pPr>
            <a:r>
              <a:rPr lang="en-US" dirty="0"/>
              <a:t>Often used co-formulated orally with acetaminophen (e.g., Vicodin, Lortab); thus, there can be hepatotoxicity associated with abuse of such formulations.</a:t>
            </a:r>
          </a:p>
          <a:p>
            <a:r>
              <a:rPr lang="en-US" sz="3300" b="1" dirty="0"/>
              <a:t>OXYCODONE:</a:t>
            </a:r>
            <a:endParaRPr lang="en-US" sz="3300" dirty="0"/>
          </a:p>
          <a:p>
            <a:pPr>
              <a:buFont typeface="Wingdings" panose="05000000000000000000" pitchFamily="2" charset="2"/>
              <a:buChar char="ü"/>
            </a:pPr>
            <a:r>
              <a:rPr lang="en-US" dirty="0"/>
              <a:t>Co-formulated for oral administration with aspirin (e.g., Percodan) or with acetaminophen (e.g., Percocet) for treatment of moderate pain. </a:t>
            </a:r>
          </a:p>
          <a:p>
            <a:pPr>
              <a:buFont typeface="Wingdings" panose="05000000000000000000" pitchFamily="2" charset="2"/>
              <a:buChar char="ü"/>
            </a:pPr>
            <a:r>
              <a:rPr lang="en-US" dirty="0"/>
              <a:t>Also available in different formulations alone (e.g., Oxycontin). </a:t>
            </a:r>
          </a:p>
          <a:p>
            <a:pPr>
              <a:buFont typeface="Wingdings" panose="05000000000000000000" pitchFamily="2" charset="2"/>
              <a:buChar char="ü"/>
            </a:pPr>
            <a:r>
              <a:rPr lang="en-US" dirty="0"/>
              <a:t>Has slightly lower efficacy than does morphine. </a:t>
            </a:r>
          </a:p>
          <a:p>
            <a:pPr>
              <a:buFont typeface="Wingdings" panose="05000000000000000000" pitchFamily="2" charset="2"/>
              <a:buChar char="ü"/>
            </a:pPr>
            <a:r>
              <a:rPr lang="en-US" dirty="0"/>
              <a:t>Has become a frequent drug of abuse, especially in certain controlled release formulations, which can be crushed and self-administered (intranasally or IV), for faster onset and bioavailability.</a:t>
            </a:r>
          </a:p>
        </p:txBody>
      </p:sp>
    </p:spTree>
    <p:extLst>
      <p:ext uri="{BB962C8B-B14F-4D97-AF65-F5344CB8AC3E}">
        <p14:creationId xmlns:p14="http://schemas.microsoft.com/office/powerpoint/2010/main" val="2544152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401B-932C-48F4-9F60-3134115DB588}"/>
              </a:ext>
            </a:extLst>
          </p:cNvPr>
          <p:cNvSpPr>
            <a:spLocks noGrp="1"/>
          </p:cNvSpPr>
          <p:nvPr>
            <p:ph type="title"/>
          </p:nvPr>
        </p:nvSpPr>
        <p:spPr>
          <a:xfrm>
            <a:off x="838200" y="298383"/>
            <a:ext cx="10923872" cy="673769"/>
          </a:xfrm>
        </p:spPr>
        <p:txBody>
          <a:bodyPr anchor="t">
            <a:normAutofit/>
          </a:bodyPr>
          <a:lstStyle/>
          <a:p>
            <a:r>
              <a:rPr lang="en-US" sz="3600" b="1" dirty="0"/>
              <a:t>Main Opioid Compounds Encountered Clinically…</a:t>
            </a:r>
            <a:endParaRPr lang="en-US" sz="3600" dirty="0"/>
          </a:p>
        </p:txBody>
      </p:sp>
      <p:sp>
        <p:nvSpPr>
          <p:cNvPr id="3" name="Content Placeholder 2">
            <a:extLst>
              <a:ext uri="{FF2B5EF4-FFF2-40B4-BE49-F238E27FC236}">
                <a16:creationId xmlns:a16="http://schemas.microsoft.com/office/drawing/2014/main" id="{EA8790B2-8BF3-469C-880A-C9F081D3781F}"/>
              </a:ext>
            </a:extLst>
          </p:cNvPr>
          <p:cNvSpPr>
            <a:spLocks noGrp="1"/>
          </p:cNvSpPr>
          <p:nvPr>
            <p:ph idx="1"/>
          </p:nvPr>
        </p:nvSpPr>
        <p:spPr>
          <a:xfrm>
            <a:off x="838200" y="1251284"/>
            <a:ext cx="10515600" cy="5457524"/>
          </a:xfrm>
        </p:spPr>
        <p:txBody>
          <a:bodyPr>
            <a:normAutofit fontScale="85000" lnSpcReduction="10000"/>
          </a:bodyPr>
          <a:lstStyle/>
          <a:p>
            <a:r>
              <a:rPr lang="en-US" sz="3300" b="1" dirty="0"/>
              <a:t>OXYMORPHONE:</a:t>
            </a:r>
          </a:p>
          <a:p>
            <a:pPr>
              <a:buFont typeface="Wingdings" panose="05000000000000000000" pitchFamily="2" charset="2"/>
              <a:buChar char="ü"/>
            </a:pPr>
            <a:r>
              <a:rPr lang="en-US" dirty="0"/>
              <a:t>Prescribed for treatment of moderate-to-severe pain (e.g., Opana). </a:t>
            </a:r>
          </a:p>
          <a:p>
            <a:pPr>
              <a:buFont typeface="Wingdings" panose="05000000000000000000" pitchFamily="2" charset="2"/>
              <a:buChar char="ü"/>
            </a:pPr>
            <a:r>
              <a:rPr lang="en-US" dirty="0"/>
              <a:t>Potent analgesic and has approximately equal efficacy to morphine. </a:t>
            </a:r>
          </a:p>
          <a:p>
            <a:pPr>
              <a:buFont typeface="Wingdings" panose="05000000000000000000" pitchFamily="2" charset="2"/>
              <a:buChar char="ü"/>
            </a:pPr>
            <a:r>
              <a:rPr lang="en-US" dirty="0"/>
              <a:t>Frequent drug of abuse, especially in controlled release formulations, which can be crushed and self-administered.</a:t>
            </a:r>
          </a:p>
          <a:p>
            <a:r>
              <a:rPr lang="en-US" sz="3300" b="1" dirty="0"/>
              <a:t>MEPERIDINE:</a:t>
            </a:r>
          </a:p>
          <a:p>
            <a:pPr>
              <a:buFont typeface="Wingdings" panose="05000000000000000000" pitchFamily="2" charset="2"/>
              <a:buChar char="ü"/>
            </a:pPr>
            <a:r>
              <a:rPr lang="en-US" dirty="0"/>
              <a:t>Synthetic compound with similar efficacy to morphine. </a:t>
            </a:r>
          </a:p>
          <a:p>
            <a:pPr>
              <a:buFont typeface="Wingdings" panose="05000000000000000000" pitchFamily="2" charset="2"/>
              <a:buChar char="ü"/>
            </a:pPr>
            <a:r>
              <a:rPr lang="en-US" dirty="0"/>
              <a:t>Prescription as an analgesic has been decreasing due to concerns of toxicity (e.g., </a:t>
            </a:r>
            <a:r>
              <a:rPr lang="en-US" b="1" dirty="0"/>
              <a:t>proconvulsant effects, serotonin syndrome</a:t>
            </a:r>
            <a:r>
              <a:rPr lang="en-US" dirty="0"/>
              <a:t>) of a major metabolite (</a:t>
            </a:r>
            <a:r>
              <a:rPr lang="en-US" b="1" dirty="0"/>
              <a:t>normeperidine</a:t>
            </a:r>
            <a:r>
              <a:rPr lang="en-US" dirty="0"/>
              <a:t>).</a:t>
            </a:r>
          </a:p>
          <a:p>
            <a:pPr>
              <a:buFont typeface="Wingdings" panose="05000000000000000000" pitchFamily="2" charset="2"/>
              <a:buChar char="ü"/>
            </a:pPr>
            <a:r>
              <a:rPr lang="en-US" dirty="0"/>
              <a:t>Should not be used for &gt;48 hours or at doses greater than 600 mg/day.</a:t>
            </a:r>
          </a:p>
          <a:p>
            <a:pPr>
              <a:buFont typeface="Wingdings" panose="05000000000000000000" pitchFamily="2" charset="2"/>
              <a:buChar char="ü"/>
            </a:pPr>
            <a:r>
              <a:rPr lang="en-US" dirty="0"/>
              <a:t> Available orally and by injection. </a:t>
            </a:r>
          </a:p>
          <a:p>
            <a:pPr>
              <a:buFont typeface="Wingdings" panose="05000000000000000000" pitchFamily="2" charset="2"/>
              <a:buChar char="ü"/>
            </a:pPr>
            <a:r>
              <a:rPr lang="en-US" dirty="0"/>
              <a:t>In some countries outside the United States (e.g., United Kingdom), meperidine is known as </a:t>
            </a:r>
            <a:r>
              <a:rPr lang="en-US" b="1" dirty="0"/>
              <a:t>pethidine</a:t>
            </a:r>
            <a:r>
              <a:rPr lang="en-US" dirty="0"/>
              <a:t>.</a:t>
            </a:r>
          </a:p>
        </p:txBody>
      </p:sp>
    </p:spTree>
    <p:extLst>
      <p:ext uri="{BB962C8B-B14F-4D97-AF65-F5344CB8AC3E}">
        <p14:creationId xmlns:p14="http://schemas.microsoft.com/office/powerpoint/2010/main" val="3441465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6155-65D6-4961-BF59-C5403E32221A}"/>
              </a:ext>
            </a:extLst>
          </p:cNvPr>
          <p:cNvSpPr>
            <a:spLocks noGrp="1"/>
          </p:cNvSpPr>
          <p:nvPr>
            <p:ph type="title"/>
          </p:nvPr>
        </p:nvSpPr>
        <p:spPr>
          <a:xfrm>
            <a:off x="838199" y="365760"/>
            <a:ext cx="10692865" cy="731520"/>
          </a:xfrm>
        </p:spPr>
        <p:txBody>
          <a:bodyPr anchor="t">
            <a:normAutofit/>
          </a:bodyPr>
          <a:lstStyle/>
          <a:p>
            <a:r>
              <a:rPr lang="en-US" sz="3600" b="1" dirty="0"/>
              <a:t>Main Opioid Compounds Encountered Clinically…</a:t>
            </a:r>
            <a:endParaRPr lang="en-US" sz="3600" dirty="0"/>
          </a:p>
        </p:txBody>
      </p:sp>
      <p:sp>
        <p:nvSpPr>
          <p:cNvPr id="3" name="Content Placeholder 2">
            <a:extLst>
              <a:ext uri="{FF2B5EF4-FFF2-40B4-BE49-F238E27FC236}">
                <a16:creationId xmlns:a16="http://schemas.microsoft.com/office/drawing/2014/main" id="{31083637-AE2B-4F3C-A33A-927E484DB5C6}"/>
              </a:ext>
            </a:extLst>
          </p:cNvPr>
          <p:cNvSpPr>
            <a:spLocks noGrp="1"/>
          </p:cNvSpPr>
          <p:nvPr>
            <p:ph idx="1"/>
          </p:nvPr>
        </p:nvSpPr>
        <p:spPr>
          <a:xfrm>
            <a:off x="838199" y="1193534"/>
            <a:ext cx="10887076" cy="5540642"/>
          </a:xfrm>
        </p:spPr>
        <p:txBody>
          <a:bodyPr>
            <a:normAutofit lnSpcReduction="10000"/>
          </a:bodyPr>
          <a:lstStyle/>
          <a:p>
            <a:r>
              <a:rPr lang="en-US" sz="3200" b="1" dirty="0"/>
              <a:t>FENTANYL AND ITS ANALOGS:</a:t>
            </a:r>
          </a:p>
          <a:p>
            <a:r>
              <a:rPr lang="en-US" dirty="0"/>
              <a:t>Synthetic and potent high-efficacy MOPr agonists.</a:t>
            </a:r>
          </a:p>
          <a:p>
            <a:r>
              <a:rPr lang="en-US" dirty="0"/>
              <a:t>Used primarily by spinal/epidural or parenteral routes, in inpatient medical procedures. </a:t>
            </a:r>
          </a:p>
          <a:p>
            <a:r>
              <a:rPr lang="en-US" dirty="0"/>
              <a:t>Fentanyl itself is also available by transdermal patch, for chronic severe pain. </a:t>
            </a:r>
          </a:p>
          <a:p>
            <a:r>
              <a:rPr lang="en-US" dirty="0"/>
              <a:t>Fentanyl analogs are sometimes illicitly synthesized and abused and can be associated with great morbidity (respiratory depression), due to their potency, efficacy, and rapid onset.</a:t>
            </a:r>
          </a:p>
          <a:p>
            <a:r>
              <a:rPr lang="en-US" dirty="0"/>
              <a:t>Fentanyl and its analogs are unique among the opioids in causing </a:t>
            </a:r>
            <a:r>
              <a:rPr lang="en-US" b="1" dirty="0"/>
              <a:t>rapid chest wall rigidity refractory to mechanical ventilation </a:t>
            </a:r>
            <a:r>
              <a:rPr lang="en-US" dirty="0"/>
              <a:t>unless </a:t>
            </a:r>
            <a:r>
              <a:rPr lang="en-US" b="1" dirty="0"/>
              <a:t>naloxone </a:t>
            </a:r>
            <a:r>
              <a:rPr lang="en-US" dirty="0"/>
              <a:t>or a </a:t>
            </a:r>
            <a:r>
              <a:rPr lang="en-US" b="1" dirty="0"/>
              <a:t>neuromuscular blocking agent </a:t>
            </a:r>
            <a:r>
              <a:rPr lang="en-US" dirty="0"/>
              <a:t>is administered.</a:t>
            </a:r>
          </a:p>
        </p:txBody>
      </p:sp>
    </p:spTree>
    <p:extLst>
      <p:ext uri="{BB962C8B-B14F-4D97-AF65-F5344CB8AC3E}">
        <p14:creationId xmlns:p14="http://schemas.microsoft.com/office/powerpoint/2010/main" val="3603960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53F8-C291-41EE-A409-A56F6B2863B1}"/>
              </a:ext>
            </a:extLst>
          </p:cNvPr>
          <p:cNvSpPr>
            <a:spLocks noGrp="1"/>
          </p:cNvSpPr>
          <p:nvPr>
            <p:ph type="title"/>
          </p:nvPr>
        </p:nvSpPr>
        <p:spPr>
          <a:xfrm>
            <a:off x="838200" y="365125"/>
            <a:ext cx="10904620" cy="645528"/>
          </a:xfrm>
        </p:spPr>
        <p:txBody>
          <a:bodyPr anchor="t">
            <a:normAutofit/>
          </a:bodyPr>
          <a:lstStyle/>
          <a:p>
            <a:r>
              <a:rPr lang="en-US" sz="3600" b="1" dirty="0"/>
              <a:t>Main Opioid Compounds Encountered Clinically…</a:t>
            </a:r>
            <a:endParaRPr lang="en-US" sz="3600" dirty="0"/>
          </a:p>
        </p:txBody>
      </p:sp>
      <p:sp>
        <p:nvSpPr>
          <p:cNvPr id="3" name="Content Placeholder 2">
            <a:extLst>
              <a:ext uri="{FF2B5EF4-FFF2-40B4-BE49-F238E27FC236}">
                <a16:creationId xmlns:a16="http://schemas.microsoft.com/office/drawing/2014/main" id="{988A68B5-D31D-49DC-95B4-52EE10342294}"/>
              </a:ext>
            </a:extLst>
          </p:cNvPr>
          <p:cNvSpPr>
            <a:spLocks noGrp="1"/>
          </p:cNvSpPr>
          <p:nvPr>
            <p:ph idx="1"/>
          </p:nvPr>
        </p:nvSpPr>
        <p:spPr>
          <a:xfrm>
            <a:off x="770021" y="1222408"/>
            <a:ext cx="10904620" cy="5553777"/>
          </a:xfrm>
        </p:spPr>
        <p:txBody>
          <a:bodyPr>
            <a:normAutofit fontScale="77500" lnSpcReduction="20000"/>
          </a:bodyPr>
          <a:lstStyle/>
          <a:p>
            <a:r>
              <a:rPr lang="en-US" sz="3600" b="1" dirty="0"/>
              <a:t>PENTAZOCINE:</a:t>
            </a:r>
          </a:p>
          <a:p>
            <a:r>
              <a:rPr lang="en-US" b="1" dirty="0"/>
              <a:t>Pentazocine</a:t>
            </a:r>
            <a:r>
              <a:rPr lang="en-US" dirty="0"/>
              <a:t> (e.g., Talwin) is a “</a:t>
            </a:r>
            <a:r>
              <a:rPr lang="en-US" b="1" dirty="0"/>
              <a:t>mixed agonist–antagonist</a:t>
            </a:r>
            <a:r>
              <a:rPr lang="en-US" dirty="0"/>
              <a:t>” opioid (this category also includes </a:t>
            </a:r>
            <a:r>
              <a:rPr lang="en-US" b="1" dirty="0"/>
              <a:t>nalbuphine</a:t>
            </a:r>
            <a:r>
              <a:rPr lang="en-US" dirty="0"/>
              <a:t> and </a:t>
            </a:r>
            <a:r>
              <a:rPr lang="en-US" b="1" dirty="0"/>
              <a:t>butorphanol)</a:t>
            </a:r>
            <a:r>
              <a:rPr lang="en-US" dirty="0"/>
              <a:t>. </a:t>
            </a:r>
          </a:p>
          <a:p>
            <a:r>
              <a:rPr lang="en-US" dirty="0"/>
              <a:t>Such compounds have limited efficacy at MOPr (typically acting as </a:t>
            </a:r>
            <a:r>
              <a:rPr lang="en-US" b="1" dirty="0"/>
              <a:t>partial agonists</a:t>
            </a:r>
            <a:r>
              <a:rPr lang="en-US" dirty="0"/>
              <a:t>) and also partial KOPr agonist effects. </a:t>
            </a:r>
          </a:p>
          <a:p>
            <a:r>
              <a:rPr lang="en-US" dirty="0"/>
              <a:t>Due to its low-efficacy actions at MOPr, </a:t>
            </a:r>
            <a:r>
              <a:rPr lang="en-US" b="1" dirty="0"/>
              <a:t>pentazocine can cause withdrawal</a:t>
            </a:r>
            <a:r>
              <a:rPr lang="en-US" dirty="0"/>
              <a:t> in patients dependent on MOPr agonists (e.g., Heroin). </a:t>
            </a:r>
          </a:p>
          <a:p>
            <a:r>
              <a:rPr lang="en-US" dirty="0"/>
              <a:t>Due to its KOPr-mediated actions, pentazocine can produce dysphoria and psychotomimetic effects. </a:t>
            </a:r>
          </a:p>
          <a:p>
            <a:r>
              <a:rPr lang="en-US" dirty="0"/>
              <a:t>Some oral formulations of </a:t>
            </a:r>
            <a:r>
              <a:rPr lang="en-US" b="1" dirty="0"/>
              <a:t>pentazocine</a:t>
            </a:r>
            <a:r>
              <a:rPr lang="en-US" dirty="0"/>
              <a:t> are co-formulated with </a:t>
            </a:r>
            <a:r>
              <a:rPr lang="en-US" b="1" dirty="0"/>
              <a:t>naloxone, </a:t>
            </a:r>
            <a:r>
              <a:rPr lang="en-US" dirty="0"/>
              <a:t>which is pharmacologically active only if the tablets are illicitly crushed and injected parenterally.</a:t>
            </a:r>
          </a:p>
          <a:p>
            <a:r>
              <a:rPr lang="en-US" dirty="0"/>
              <a:t>Highly abused in the past but infrequently seen now among IV drug abusers.</a:t>
            </a:r>
          </a:p>
          <a:p>
            <a:r>
              <a:rPr lang="en-US" dirty="0"/>
              <a:t>Often mixed with the antihistamine </a:t>
            </a:r>
            <a:r>
              <a:rPr lang="en-US" b="1" dirty="0"/>
              <a:t>tripelennamine</a:t>
            </a:r>
            <a:r>
              <a:rPr lang="en-US" dirty="0"/>
              <a:t> (T’s and Blues) as a potentiator, became popular in the 1980s due to the decline of the quality of street heroin.</a:t>
            </a:r>
          </a:p>
          <a:p>
            <a:r>
              <a:rPr lang="en-US" b="1" dirty="0"/>
              <a:t>Severe side effects include seizures, pulmonary fibrosis, and soft tissue fibrosis at injections sites.</a:t>
            </a:r>
          </a:p>
        </p:txBody>
      </p:sp>
    </p:spTree>
    <p:extLst>
      <p:ext uri="{BB962C8B-B14F-4D97-AF65-F5344CB8AC3E}">
        <p14:creationId xmlns:p14="http://schemas.microsoft.com/office/powerpoint/2010/main" val="666870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79BC5-FFCA-463B-BDC6-CA63F80D8FC9}"/>
              </a:ext>
            </a:extLst>
          </p:cNvPr>
          <p:cNvSpPr>
            <a:spLocks noGrp="1"/>
          </p:cNvSpPr>
          <p:nvPr>
            <p:ph type="title"/>
          </p:nvPr>
        </p:nvSpPr>
        <p:spPr>
          <a:xfrm>
            <a:off x="838199" y="336885"/>
            <a:ext cx="10769867" cy="1353804"/>
          </a:xfrm>
        </p:spPr>
        <p:txBody>
          <a:bodyPr anchor="t">
            <a:normAutofit/>
          </a:bodyPr>
          <a:lstStyle/>
          <a:p>
            <a:r>
              <a:rPr lang="en-US" sz="3600" b="1" dirty="0"/>
              <a:t>Main Opioid Compounds Encountered Clinically…</a:t>
            </a:r>
            <a:endParaRPr lang="en-US" sz="3600" dirty="0"/>
          </a:p>
        </p:txBody>
      </p:sp>
      <p:sp>
        <p:nvSpPr>
          <p:cNvPr id="3" name="Content Placeholder 2">
            <a:extLst>
              <a:ext uri="{FF2B5EF4-FFF2-40B4-BE49-F238E27FC236}">
                <a16:creationId xmlns:a16="http://schemas.microsoft.com/office/drawing/2014/main" id="{F354CCD9-8FEA-40B8-942D-8B7FC659B892}"/>
              </a:ext>
            </a:extLst>
          </p:cNvPr>
          <p:cNvSpPr>
            <a:spLocks noGrp="1"/>
          </p:cNvSpPr>
          <p:nvPr>
            <p:ph idx="1"/>
          </p:nvPr>
        </p:nvSpPr>
        <p:spPr>
          <a:xfrm>
            <a:off x="838200" y="1190625"/>
            <a:ext cx="10629900" cy="5498833"/>
          </a:xfrm>
        </p:spPr>
        <p:txBody>
          <a:bodyPr>
            <a:normAutofit fontScale="85000" lnSpcReduction="20000"/>
          </a:bodyPr>
          <a:lstStyle/>
          <a:p>
            <a:r>
              <a:rPr lang="en-US" sz="3300" b="1" dirty="0"/>
              <a:t>BUPRENORPHINE:</a:t>
            </a:r>
          </a:p>
          <a:p>
            <a:pPr>
              <a:buFont typeface="Wingdings" panose="05000000000000000000" pitchFamily="2" charset="2"/>
              <a:buChar char="ü"/>
            </a:pPr>
            <a:r>
              <a:rPr lang="en-US" dirty="0"/>
              <a:t>Originally developed as an analgesic. </a:t>
            </a:r>
          </a:p>
          <a:p>
            <a:pPr>
              <a:buFont typeface="Wingdings" panose="05000000000000000000" pitchFamily="2" charset="2"/>
              <a:buChar char="ü"/>
            </a:pPr>
            <a:r>
              <a:rPr lang="en-US" dirty="0"/>
              <a:t>MOPr </a:t>
            </a:r>
            <a:r>
              <a:rPr lang="en-US" b="1" dirty="0"/>
              <a:t>partial agonist </a:t>
            </a:r>
            <a:r>
              <a:rPr lang="en-US" dirty="0"/>
              <a:t>(and is also a KOPr partial agonist). </a:t>
            </a:r>
          </a:p>
          <a:p>
            <a:pPr>
              <a:buFont typeface="Wingdings" panose="05000000000000000000" pitchFamily="2" charset="2"/>
              <a:buChar char="ü"/>
            </a:pPr>
            <a:r>
              <a:rPr lang="en-US" dirty="0"/>
              <a:t>Partial MOPr agonist effects of buprenorphine thus usually result in a </a:t>
            </a:r>
            <a:r>
              <a:rPr lang="en-US" b="1" dirty="0"/>
              <a:t>maximum plateau to its effects </a:t>
            </a:r>
            <a:r>
              <a:rPr lang="en-US" dirty="0"/>
              <a:t>(i.e., there is a lesser, but not absent, risk of overdose with this compound). </a:t>
            </a:r>
          </a:p>
          <a:p>
            <a:pPr>
              <a:buFont typeface="Wingdings" panose="05000000000000000000" pitchFamily="2" charset="2"/>
              <a:buChar char="ü"/>
            </a:pPr>
            <a:r>
              <a:rPr lang="en-US" b="1" dirty="0"/>
              <a:t>Norbuprenorphine</a:t>
            </a:r>
            <a:r>
              <a:rPr lang="en-US" dirty="0"/>
              <a:t> is an </a:t>
            </a:r>
            <a:r>
              <a:rPr lang="en-US" b="1" dirty="0"/>
              <a:t>active</a:t>
            </a:r>
            <a:r>
              <a:rPr lang="en-US" dirty="0"/>
              <a:t> buprenorphine metabolite in humans. </a:t>
            </a:r>
          </a:p>
          <a:p>
            <a:pPr>
              <a:buFont typeface="Wingdings" panose="05000000000000000000" pitchFamily="2" charset="2"/>
              <a:buChar char="ü"/>
            </a:pPr>
            <a:r>
              <a:rPr lang="en-US" b="1" dirty="0"/>
              <a:t>Buprenorphine</a:t>
            </a:r>
            <a:r>
              <a:rPr lang="en-US" dirty="0"/>
              <a:t> alone, a.k.a. buprenorphine monoproduct (e.g., Subutex), and in combination with naloxone (Suboxone), is approved (by the sublingual route) as an office-based treatment for heroin and opioid addiction. </a:t>
            </a:r>
          </a:p>
          <a:p>
            <a:pPr>
              <a:buFont typeface="Wingdings" panose="05000000000000000000" pitchFamily="2" charset="2"/>
              <a:buChar char="ü"/>
            </a:pPr>
            <a:r>
              <a:rPr lang="en-US" dirty="0"/>
              <a:t>Addition of </a:t>
            </a:r>
            <a:r>
              <a:rPr lang="en-US" b="1" dirty="0"/>
              <a:t>naloxone</a:t>
            </a:r>
            <a:r>
              <a:rPr lang="en-US" dirty="0"/>
              <a:t> to the formulation is designed to minimize diversion and abuse, since naloxone could block buprenorphine effects, if this formulation were to be injected parenterally. </a:t>
            </a:r>
          </a:p>
          <a:p>
            <a:pPr>
              <a:buFont typeface="Wingdings" panose="05000000000000000000" pitchFamily="2" charset="2"/>
              <a:buChar char="ü"/>
            </a:pPr>
            <a:r>
              <a:rPr lang="en-US" dirty="0"/>
              <a:t>Numerous reports of buprenorphine diversion and abuse, and clinically relevant respiratory depression can occur, </a:t>
            </a:r>
            <a:r>
              <a:rPr lang="en-US" b="1" dirty="0"/>
              <a:t>especially if there is co-abuse with a benzodiazepine.</a:t>
            </a:r>
          </a:p>
        </p:txBody>
      </p:sp>
    </p:spTree>
    <p:extLst>
      <p:ext uri="{BB962C8B-B14F-4D97-AF65-F5344CB8AC3E}">
        <p14:creationId xmlns:p14="http://schemas.microsoft.com/office/powerpoint/2010/main" val="4183178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2198-8842-4737-B377-96505F2CFE14}"/>
              </a:ext>
            </a:extLst>
          </p:cNvPr>
          <p:cNvSpPr>
            <a:spLocks noGrp="1"/>
          </p:cNvSpPr>
          <p:nvPr>
            <p:ph type="title"/>
          </p:nvPr>
        </p:nvSpPr>
        <p:spPr>
          <a:xfrm>
            <a:off x="760396" y="365760"/>
            <a:ext cx="10789920" cy="654518"/>
          </a:xfrm>
        </p:spPr>
        <p:txBody>
          <a:bodyPr anchor="t">
            <a:normAutofit/>
          </a:bodyPr>
          <a:lstStyle/>
          <a:p>
            <a:r>
              <a:rPr lang="en-US" sz="3600" b="1" dirty="0"/>
              <a:t>Main Opioid Compounds Encountered Clinically…</a:t>
            </a:r>
            <a:endParaRPr lang="en-US" sz="3600" dirty="0"/>
          </a:p>
        </p:txBody>
      </p:sp>
      <p:sp>
        <p:nvSpPr>
          <p:cNvPr id="3" name="Content Placeholder 2">
            <a:extLst>
              <a:ext uri="{FF2B5EF4-FFF2-40B4-BE49-F238E27FC236}">
                <a16:creationId xmlns:a16="http://schemas.microsoft.com/office/drawing/2014/main" id="{28102E72-C7A6-4B1F-9AAA-98019AFD093F}"/>
              </a:ext>
            </a:extLst>
          </p:cNvPr>
          <p:cNvSpPr>
            <a:spLocks noGrp="1"/>
          </p:cNvSpPr>
          <p:nvPr>
            <p:ph idx="1"/>
          </p:nvPr>
        </p:nvSpPr>
        <p:spPr>
          <a:xfrm>
            <a:off x="760396" y="1020278"/>
            <a:ext cx="10593404" cy="5717405"/>
          </a:xfrm>
        </p:spPr>
        <p:txBody>
          <a:bodyPr>
            <a:normAutofit fontScale="62500" lnSpcReduction="20000"/>
          </a:bodyPr>
          <a:lstStyle/>
          <a:p>
            <a:r>
              <a:rPr lang="en-US" sz="6000" b="1" dirty="0"/>
              <a:t>METHADONE:</a:t>
            </a:r>
          </a:p>
          <a:p>
            <a:pPr>
              <a:buFont typeface="Wingdings" panose="05000000000000000000" pitchFamily="2" charset="2"/>
              <a:buChar char="ü"/>
            </a:pPr>
            <a:r>
              <a:rPr lang="en-US" sz="4300" dirty="0"/>
              <a:t>Synthetic long-acting full-efficacy MOPr agonist, active by oral and parenteral routes. </a:t>
            </a:r>
          </a:p>
          <a:p>
            <a:pPr>
              <a:buFont typeface="Wingdings" panose="05000000000000000000" pitchFamily="2" charset="2"/>
              <a:buChar char="ü"/>
            </a:pPr>
            <a:r>
              <a:rPr lang="en-US" sz="4300" dirty="0"/>
              <a:t>Half-life of racemic methadone is approximately 24 hours, whereas its active l(r)-methadone enantiomer is approximately 48 hours. </a:t>
            </a:r>
          </a:p>
          <a:p>
            <a:pPr>
              <a:buFont typeface="Wingdings" panose="05000000000000000000" pitchFamily="2" charset="2"/>
              <a:buChar char="ü"/>
            </a:pPr>
            <a:r>
              <a:rPr lang="en-US" sz="4300" dirty="0"/>
              <a:t>Used primarily as a daily oral maintenance treatment for heroin addiction since initial studies in 1964 and was approved by the FDA in 1972. </a:t>
            </a:r>
          </a:p>
          <a:p>
            <a:pPr>
              <a:buFont typeface="Wingdings" panose="05000000000000000000" pitchFamily="2" charset="2"/>
              <a:buChar char="ü"/>
            </a:pPr>
            <a:r>
              <a:rPr lang="en-US" sz="4300" dirty="0"/>
              <a:t>Also effective in the treatment of chronic pain. </a:t>
            </a:r>
          </a:p>
          <a:p>
            <a:pPr>
              <a:buFont typeface="Wingdings" panose="05000000000000000000" pitchFamily="2" charset="2"/>
              <a:buChar char="ü"/>
            </a:pPr>
            <a:r>
              <a:rPr lang="en-US" sz="4300" dirty="0"/>
              <a:t>Should not be used in opioid-naïve patients, due to the risk of respiratory depression due to the initial metabolic accumulation of daily methadone, which could lead to overdose in opioid-naïve patients.</a:t>
            </a:r>
          </a:p>
          <a:p>
            <a:pPr>
              <a:buFont typeface="Wingdings" panose="05000000000000000000" pitchFamily="2" charset="2"/>
              <a:buChar char="ü"/>
            </a:pPr>
            <a:r>
              <a:rPr lang="en-US" sz="4300" dirty="0"/>
              <a:t>Methadone is available as a racemate in the united states (and most other countries). </a:t>
            </a:r>
          </a:p>
        </p:txBody>
      </p:sp>
    </p:spTree>
    <p:extLst>
      <p:ext uri="{BB962C8B-B14F-4D97-AF65-F5344CB8AC3E}">
        <p14:creationId xmlns:p14="http://schemas.microsoft.com/office/powerpoint/2010/main" val="163623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C913-4CF3-4440-A310-5224C21DA777}"/>
              </a:ext>
            </a:extLst>
          </p:cNvPr>
          <p:cNvSpPr>
            <a:spLocks noGrp="1"/>
          </p:cNvSpPr>
          <p:nvPr>
            <p:ph type="title"/>
          </p:nvPr>
        </p:nvSpPr>
        <p:spPr>
          <a:xfrm>
            <a:off x="838200" y="365126"/>
            <a:ext cx="10515600" cy="730250"/>
          </a:xfrm>
        </p:spPr>
        <p:txBody>
          <a:bodyPr anchor="t">
            <a:normAutofit fontScale="90000"/>
          </a:bodyPr>
          <a:lstStyle/>
          <a:p>
            <a:r>
              <a:rPr lang="en-US" b="1" dirty="0"/>
              <a:t>METHADONE:</a:t>
            </a:r>
            <a:br>
              <a:rPr lang="en-US" dirty="0"/>
            </a:br>
            <a:endParaRPr lang="en-US" dirty="0"/>
          </a:p>
        </p:txBody>
      </p:sp>
      <p:sp>
        <p:nvSpPr>
          <p:cNvPr id="3" name="Content Placeholder 2">
            <a:extLst>
              <a:ext uri="{FF2B5EF4-FFF2-40B4-BE49-F238E27FC236}">
                <a16:creationId xmlns:a16="http://schemas.microsoft.com/office/drawing/2014/main" id="{44FA6163-4F8C-45A5-A58C-57802E857C60}"/>
              </a:ext>
            </a:extLst>
          </p:cNvPr>
          <p:cNvSpPr>
            <a:spLocks noGrp="1"/>
          </p:cNvSpPr>
          <p:nvPr>
            <p:ph idx="1"/>
          </p:nvPr>
        </p:nvSpPr>
        <p:spPr>
          <a:xfrm>
            <a:off x="714375" y="1466850"/>
            <a:ext cx="10639425" cy="4710113"/>
          </a:xfrm>
        </p:spPr>
        <p:txBody>
          <a:bodyPr>
            <a:normAutofit fontScale="85000" lnSpcReduction="20000"/>
          </a:bodyPr>
          <a:lstStyle/>
          <a:p>
            <a:r>
              <a:rPr lang="en-US" dirty="0"/>
              <a:t>MOPr agonist activity and thus most of its effects are primarily caused by the l(r)-methadone enantiomer. </a:t>
            </a:r>
          </a:p>
          <a:p>
            <a:r>
              <a:rPr lang="en-US" dirty="0"/>
              <a:t>Both methadone enantiomers are weak NMDA antagonists, and this adjunctive action may be beneficial, in decreasing the progression of tolerance during chronic dosing. </a:t>
            </a:r>
          </a:p>
          <a:p>
            <a:r>
              <a:rPr lang="en-US" dirty="0"/>
              <a:t>Patients in methadone maintenance can remain at individually determined effective doses for prolonged periods, with limited need for escalation. </a:t>
            </a:r>
          </a:p>
          <a:p>
            <a:r>
              <a:rPr lang="en-US" dirty="0"/>
              <a:t>Long-term maintenance with sufficient doses of methadone (in most cases 80 to 150 mg/day) has a beneficial effect on health status, resulting in decreased relapse and decreased risk of acquisition of new infectious diseases. </a:t>
            </a:r>
          </a:p>
          <a:p>
            <a:r>
              <a:rPr lang="en-US" dirty="0"/>
              <a:t>Methadone maintenance programs (as well as buprenorphine–naloxone maintenance programs) should be supplemented by appropriate psychosocial and medical support, to further help recovery in all spheres of patient life.</a:t>
            </a:r>
          </a:p>
          <a:p>
            <a:endParaRPr lang="en-US" dirty="0"/>
          </a:p>
        </p:txBody>
      </p:sp>
    </p:spTree>
    <p:extLst>
      <p:ext uri="{BB962C8B-B14F-4D97-AF65-F5344CB8AC3E}">
        <p14:creationId xmlns:p14="http://schemas.microsoft.com/office/powerpoint/2010/main" val="323182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56D4-22BC-4897-B27A-0359DFBFFC20}"/>
              </a:ext>
            </a:extLst>
          </p:cNvPr>
          <p:cNvSpPr>
            <a:spLocks noGrp="1"/>
          </p:cNvSpPr>
          <p:nvPr>
            <p:ph type="title"/>
          </p:nvPr>
        </p:nvSpPr>
        <p:spPr/>
        <p:txBody>
          <a:bodyPr/>
          <a:lstStyle/>
          <a:p>
            <a:r>
              <a:rPr lang="en-US" b="1" dirty="0"/>
              <a:t>What is addiction?</a:t>
            </a:r>
          </a:p>
        </p:txBody>
      </p:sp>
      <p:sp>
        <p:nvSpPr>
          <p:cNvPr id="3" name="Content Placeholder 2">
            <a:extLst>
              <a:ext uri="{FF2B5EF4-FFF2-40B4-BE49-F238E27FC236}">
                <a16:creationId xmlns:a16="http://schemas.microsoft.com/office/drawing/2014/main" id="{6E3045F4-9B61-4DC0-A233-D78A08560751}"/>
              </a:ext>
            </a:extLst>
          </p:cNvPr>
          <p:cNvSpPr>
            <a:spLocks noGrp="1"/>
          </p:cNvSpPr>
          <p:nvPr>
            <p:ph idx="1"/>
          </p:nvPr>
        </p:nvSpPr>
        <p:spPr/>
        <p:txBody>
          <a:bodyPr/>
          <a:lstStyle/>
          <a:p>
            <a:r>
              <a:rPr lang="en-US" b="1" dirty="0"/>
              <a:t>American Society of Addiction Medicine (ASAM):</a:t>
            </a:r>
          </a:p>
          <a:p>
            <a:pPr>
              <a:buFont typeface="Wingdings" panose="05000000000000000000" pitchFamily="2" charset="2"/>
              <a:buChar char="ü"/>
            </a:pPr>
            <a:r>
              <a:rPr lang="en-US" b="1" dirty="0"/>
              <a:t> “A primary, chronic disease of brain reward, motivation, memory, and related circuitry," with a "dysfunction in the circuits" being reflected in an individual pathologically pursuing reward and/or relief by substance use and other behaviors.”</a:t>
            </a:r>
          </a:p>
          <a:p>
            <a:pPr>
              <a:buFont typeface="Wingdings" panose="05000000000000000000" pitchFamily="2" charset="2"/>
              <a:buChar char="ü"/>
            </a:pPr>
            <a:endParaRPr lang="en-US" sz="2000" b="1" dirty="0"/>
          </a:p>
          <a:p>
            <a:pPr>
              <a:buFont typeface="Wingdings" panose="05000000000000000000" pitchFamily="2" charset="2"/>
              <a:buChar char="v"/>
            </a:pPr>
            <a:r>
              <a:rPr lang="en-US" b="1" i="1" dirty="0">
                <a:solidFill>
                  <a:srgbClr val="FF0000"/>
                </a:solidFill>
              </a:rPr>
              <a:t>DSM-5 uses the term "Opioid Use Disorder“ (OUD), the term which will be used throughout this presentation.</a:t>
            </a:r>
          </a:p>
        </p:txBody>
      </p:sp>
    </p:spTree>
    <p:extLst>
      <p:ext uri="{BB962C8B-B14F-4D97-AF65-F5344CB8AC3E}">
        <p14:creationId xmlns:p14="http://schemas.microsoft.com/office/powerpoint/2010/main" val="705323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A79C-4713-4A2C-8633-4FCBC24B96C4}"/>
              </a:ext>
            </a:extLst>
          </p:cNvPr>
          <p:cNvSpPr>
            <a:spLocks noGrp="1"/>
          </p:cNvSpPr>
          <p:nvPr>
            <p:ph type="title"/>
          </p:nvPr>
        </p:nvSpPr>
        <p:spPr>
          <a:xfrm>
            <a:off x="838200" y="365126"/>
            <a:ext cx="10515600" cy="635902"/>
          </a:xfrm>
        </p:spPr>
        <p:txBody>
          <a:bodyPr anchor="t">
            <a:normAutofit fontScale="90000"/>
          </a:bodyPr>
          <a:lstStyle/>
          <a:p>
            <a:r>
              <a:rPr lang="en-US" b="1" dirty="0"/>
              <a:t>Opioid Antagonists…</a:t>
            </a:r>
            <a:br>
              <a:rPr lang="en-US" dirty="0"/>
            </a:br>
            <a:br>
              <a:rPr lang="en-US" dirty="0"/>
            </a:br>
            <a:endParaRPr lang="en-US" dirty="0"/>
          </a:p>
        </p:txBody>
      </p:sp>
      <p:sp>
        <p:nvSpPr>
          <p:cNvPr id="3" name="Content Placeholder 2">
            <a:extLst>
              <a:ext uri="{FF2B5EF4-FFF2-40B4-BE49-F238E27FC236}">
                <a16:creationId xmlns:a16="http://schemas.microsoft.com/office/drawing/2014/main" id="{C4C11938-9514-41EF-B9F6-576D48A4CCCE}"/>
              </a:ext>
            </a:extLst>
          </p:cNvPr>
          <p:cNvSpPr>
            <a:spLocks noGrp="1"/>
          </p:cNvSpPr>
          <p:nvPr>
            <p:ph idx="1"/>
          </p:nvPr>
        </p:nvSpPr>
        <p:spPr>
          <a:xfrm>
            <a:off x="838200" y="1212783"/>
            <a:ext cx="10515600" cy="5409398"/>
          </a:xfrm>
        </p:spPr>
        <p:txBody>
          <a:bodyPr>
            <a:normAutofit fontScale="77500" lnSpcReduction="20000"/>
          </a:bodyPr>
          <a:lstStyle/>
          <a:p>
            <a:r>
              <a:rPr lang="en-US" sz="3600" b="1" dirty="0"/>
              <a:t>NALOXONE</a:t>
            </a:r>
            <a:r>
              <a:rPr lang="en-US" sz="3600" dirty="0"/>
              <a:t> </a:t>
            </a:r>
            <a:r>
              <a:rPr lang="en-US" dirty="0"/>
              <a:t>(e.g., Narcan):</a:t>
            </a:r>
          </a:p>
          <a:p>
            <a:pPr>
              <a:buFont typeface="Wingdings" panose="05000000000000000000" pitchFamily="2" charset="2"/>
              <a:buChar char="ü"/>
            </a:pPr>
            <a:r>
              <a:rPr lang="en-US" dirty="0"/>
              <a:t>Short-acting injectable </a:t>
            </a:r>
            <a:r>
              <a:rPr lang="en-US" b="1" dirty="0"/>
              <a:t>antagonist</a:t>
            </a:r>
            <a:r>
              <a:rPr lang="en-US" dirty="0"/>
              <a:t>, is used primarily for reversal of MOPr agonist overdose (e.g., due to heroin or prescription opioids). </a:t>
            </a:r>
          </a:p>
          <a:p>
            <a:pPr>
              <a:buFont typeface="Wingdings" panose="05000000000000000000" pitchFamily="2" charset="2"/>
              <a:buChar char="ü"/>
            </a:pPr>
            <a:r>
              <a:rPr lang="en-US" dirty="0"/>
              <a:t>Duration of action is in the </a:t>
            </a:r>
            <a:r>
              <a:rPr lang="en-US" b="1" dirty="0"/>
              <a:t>30 to 60 minutes </a:t>
            </a:r>
            <a:r>
              <a:rPr lang="en-US" dirty="0"/>
              <a:t>range; therefore, if overdose with a longer-acting opioid is suspected, patients should be monitored and repeat naloxone administration or infusion may be necessary. </a:t>
            </a:r>
          </a:p>
          <a:p>
            <a:pPr>
              <a:buFont typeface="Wingdings" panose="05000000000000000000" pitchFamily="2" charset="2"/>
              <a:buChar char="ü"/>
            </a:pPr>
            <a:r>
              <a:rPr lang="en-US" b="1" dirty="0"/>
              <a:t>Low oral bioavailability </a:t>
            </a:r>
            <a:r>
              <a:rPr lang="en-US" dirty="0"/>
              <a:t>and therefore must be administered by other routes.</a:t>
            </a:r>
          </a:p>
          <a:p>
            <a:pPr>
              <a:buFont typeface="Wingdings" panose="05000000000000000000" pitchFamily="2" charset="2"/>
              <a:buChar char="ü"/>
            </a:pPr>
            <a:r>
              <a:rPr lang="en-US" dirty="0"/>
              <a:t>Doses typically used for overdose reversal are in the range </a:t>
            </a:r>
            <a:r>
              <a:rPr lang="en-US" b="1" dirty="0"/>
              <a:t>0.4 to 2 mg </a:t>
            </a:r>
            <a:r>
              <a:rPr lang="en-US" dirty="0"/>
              <a:t>(IV, IM, or SC; several states and jurisdictions have also allowed intranasal administration). </a:t>
            </a:r>
          </a:p>
          <a:p>
            <a:pPr>
              <a:buFont typeface="Wingdings" panose="05000000000000000000" pitchFamily="2" charset="2"/>
              <a:buChar char="ü"/>
            </a:pPr>
            <a:r>
              <a:rPr lang="en-US" b="1" dirty="0"/>
              <a:t>Doses &gt; 2 mg are often used now because of the recent upswing in the use of fentanyl.</a:t>
            </a:r>
          </a:p>
          <a:p>
            <a:pPr>
              <a:buFont typeface="Wingdings" panose="05000000000000000000" pitchFamily="2" charset="2"/>
              <a:buChar char="ü"/>
            </a:pPr>
            <a:r>
              <a:rPr lang="en-US" dirty="0"/>
              <a:t>Dosage can be </a:t>
            </a:r>
            <a:r>
              <a:rPr lang="en-US" b="1" dirty="0"/>
              <a:t>repeated every 2 to 3 minutes </a:t>
            </a:r>
            <a:r>
              <a:rPr lang="en-US" dirty="0"/>
              <a:t>to effect (e.g., reversal of respiratory depression), </a:t>
            </a:r>
            <a:r>
              <a:rPr lang="en-US" b="1" dirty="0"/>
              <a:t>not to exceed 10 mg</a:t>
            </a:r>
            <a:r>
              <a:rPr lang="en-US" dirty="0"/>
              <a:t>. </a:t>
            </a:r>
          </a:p>
          <a:p>
            <a:pPr>
              <a:buFont typeface="Wingdings" panose="05000000000000000000" pitchFamily="2" charset="2"/>
              <a:buChar char="ü"/>
            </a:pPr>
            <a:r>
              <a:rPr lang="en-US" dirty="0"/>
              <a:t>In patients with suspected opioid dependence (e.g., due to history of chronic use), the emergence of withdrawal symptoms should be expected and managed following naloxone administration.</a:t>
            </a:r>
          </a:p>
        </p:txBody>
      </p:sp>
    </p:spTree>
    <p:extLst>
      <p:ext uri="{BB962C8B-B14F-4D97-AF65-F5344CB8AC3E}">
        <p14:creationId xmlns:p14="http://schemas.microsoft.com/office/powerpoint/2010/main" val="503938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653A-3291-4944-B844-1AC3E3C927B1}"/>
              </a:ext>
            </a:extLst>
          </p:cNvPr>
          <p:cNvSpPr>
            <a:spLocks noGrp="1"/>
          </p:cNvSpPr>
          <p:nvPr>
            <p:ph type="title"/>
          </p:nvPr>
        </p:nvSpPr>
        <p:spPr>
          <a:xfrm>
            <a:off x="838200" y="365126"/>
            <a:ext cx="10515600" cy="664778"/>
          </a:xfrm>
        </p:spPr>
        <p:txBody>
          <a:bodyPr anchor="t">
            <a:normAutofit fontScale="90000"/>
          </a:bodyPr>
          <a:lstStyle/>
          <a:p>
            <a:r>
              <a:rPr lang="en-US" b="1" dirty="0"/>
              <a:t>Opioid Antagonists…</a:t>
            </a:r>
            <a:endParaRPr lang="en-US" dirty="0"/>
          </a:p>
        </p:txBody>
      </p:sp>
      <p:sp>
        <p:nvSpPr>
          <p:cNvPr id="3" name="Content Placeholder 2">
            <a:extLst>
              <a:ext uri="{FF2B5EF4-FFF2-40B4-BE49-F238E27FC236}">
                <a16:creationId xmlns:a16="http://schemas.microsoft.com/office/drawing/2014/main" id="{8C8A6097-79BF-477A-B009-F724B8FDFD7C}"/>
              </a:ext>
            </a:extLst>
          </p:cNvPr>
          <p:cNvSpPr>
            <a:spLocks noGrp="1"/>
          </p:cNvSpPr>
          <p:nvPr>
            <p:ph idx="1"/>
          </p:nvPr>
        </p:nvSpPr>
        <p:spPr>
          <a:xfrm>
            <a:off x="838200" y="1309036"/>
            <a:ext cx="10515600" cy="5342021"/>
          </a:xfrm>
        </p:spPr>
        <p:txBody>
          <a:bodyPr>
            <a:normAutofit lnSpcReduction="10000"/>
          </a:bodyPr>
          <a:lstStyle/>
          <a:p>
            <a:r>
              <a:rPr lang="en-US" b="1" dirty="0"/>
              <a:t>NALTREXONE:</a:t>
            </a:r>
            <a:r>
              <a:rPr lang="en-US" dirty="0"/>
              <a:t> is </a:t>
            </a:r>
          </a:p>
          <a:p>
            <a:pPr>
              <a:buFont typeface="Wingdings" panose="05000000000000000000" pitchFamily="2" charset="2"/>
              <a:buChar char="ü"/>
            </a:pPr>
            <a:r>
              <a:rPr lang="en-US" dirty="0"/>
              <a:t>Available orally for the treatment of alcoholism and OUD (e.g., used daily) or as a monthly depot injection (Vivitrol) the treatment of alcoholism or prevention of relapse to opioid misuse.</a:t>
            </a:r>
          </a:p>
          <a:p>
            <a:endParaRPr lang="en-US" dirty="0"/>
          </a:p>
          <a:p>
            <a:r>
              <a:rPr lang="en-US" b="1" dirty="0"/>
              <a:t>NALMEFENE:</a:t>
            </a:r>
            <a:r>
              <a:rPr lang="en-US" dirty="0"/>
              <a:t> </a:t>
            </a:r>
          </a:p>
          <a:p>
            <a:pPr>
              <a:buFont typeface="Wingdings" panose="05000000000000000000" pitchFamily="2" charset="2"/>
              <a:buChar char="ü"/>
            </a:pPr>
            <a:r>
              <a:rPr lang="en-US" dirty="0"/>
              <a:t>Recently approved in the United States for reversal of MOPr agonist effects by parenteral routes. </a:t>
            </a:r>
          </a:p>
          <a:p>
            <a:pPr>
              <a:buFont typeface="Wingdings" panose="05000000000000000000" pitchFamily="2" charset="2"/>
              <a:buChar char="ü"/>
            </a:pPr>
            <a:r>
              <a:rPr lang="en-US" dirty="0"/>
              <a:t>Has a </a:t>
            </a:r>
            <a:r>
              <a:rPr lang="en-US" b="1" dirty="0"/>
              <a:t>longer duration of action </a:t>
            </a:r>
            <a:r>
              <a:rPr lang="en-US" dirty="0"/>
              <a:t>than naloxone and has </a:t>
            </a:r>
            <a:r>
              <a:rPr lang="en-US" b="1" dirty="0"/>
              <a:t>greater oral bioavailability. </a:t>
            </a:r>
          </a:p>
          <a:p>
            <a:pPr>
              <a:buFont typeface="Wingdings" panose="05000000000000000000" pitchFamily="2" charset="2"/>
              <a:buChar char="ü"/>
            </a:pPr>
            <a:r>
              <a:rPr lang="en-US" dirty="0"/>
              <a:t>Recently approved in certain European countries as an oral formulation, for the treatment of alcoholism.</a:t>
            </a:r>
          </a:p>
        </p:txBody>
      </p:sp>
    </p:spTree>
    <p:extLst>
      <p:ext uri="{BB962C8B-B14F-4D97-AF65-F5344CB8AC3E}">
        <p14:creationId xmlns:p14="http://schemas.microsoft.com/office/powerpoint/2010/main" val="3676419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2C0F1-E9B0-47D3-BDDE-E60BDDE6909F}"/>
              </a:ext>
            </a:extLst>
          </p:cNvPr>
          <p:cNvSpPr>
            <a:spLocks noGrp="1"/>
          </p:cNvSpPr>
          <p:nvPr>
            <p:ph type="title"/>
          </p:nvPr>
        </p:nvSpPr>
        <p:spPr>
          <a:xfrm>
            <a:off x="838200" y="365126"/>
            <a:ext cx="10515600" cy="722530"/>
          </a:xfrm>
        </p:spPr>
        <p:txBody>
          <a:bodyPr anchor="t">
            <a:normAutofit/>
          </a:bodyPr>
          <a:lstStyle/>
          <a:p>
            <a:r>
              <a:rPr lang="en-US" sz="3600" b="1" dirty="0"/>
              <a:t>      Assessment of opioid abuse…</a:t>
            </a:r>
          </a:p>
        </p:txBody>
      </p:sp>
      <p:pic>
        <p:nvPicPr>
          <p:cNvPr id="4" name="Content Placeholder 3">
            <a:extLst>
              <a:ext uri="{FF2B5EF4-FFF2-40B4-BE49-F238E27FC236}">
                <a16:creationId xmlns:a16="http://schemas.microsoft.com/office/drawing/2014/main" id="{4B20C966-9E6E-43B3-8E0B-CB813C9CC4D3}"/>
              </a:ext>
            </a:extLst>
          </p:cNvPr>
          <p:cNvPicPr>
            <a:picLocks noGrp="1" noChangeAspect="1"/>
          </p:cNvPicPr>
          <p:nvPr>
            <p:ph idx="1"/>
          </p:nvPr>
        </p:nvPicPr>
        <p:blipFill>
          <a:blip r:embed="rId2"/>
          <a:stretch>
            <a:fillRect/>
          </a:stretch>
        </p:blipFill>
        <p:spPr>
          <a:xfrm>
            <a:off x="1685032" y="1802603"/>
            <a:ext cx="8630019" cy="4068807"/>
          </a:xfrm>
          <a:prstGeom prst="rect">
            <a:avLst/>
          </a:prstGeom>
        </p:spPr>
      </p:pic>
    </p:spTree>
    <p:extLst>
      <p:ext uri="{BB962C8B-B14F-4D97-AF65-F5344CB8AC3E}">
        <p14:creationId xmlns:p14="http://schemas.microsoft.com/office/powerpoint/2010/main" val="534593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1838-2246-4128-8C79-769E031D0E7A}"/>
              </a:ext>
            </a:extLst>
          </p:cNvPr>
          <p:cNvSpPr>
            <a:spLocks noGrp="1"/>
          </p:cNvSpPr>
          <p:nvPr>
            <p:ph type="title"/>
          </p:nvPr>
        </p:nvSpPr>
        <p:spPr>
          <a:xfrm>
            <a:off x="838200" y="365125"/>
            <a:ext cx="10515600" cy="703279"/>
          </a:xfrm>
        </p:spPr>
        <p:txBody>
          <a:bodyPr anchor="t"/>
          <a:lstStyle/>
          <a:p>
            <a:r>
              <a:rPr lang="en-US" b="1" dirty="0"/>
              <a:t>       Assessment of opioid abuse…</a:t>
            </a:r>
            <a:endParaRPr lang="en-US" dirty="0"/>
          </a:p>
        </p:txBody>
      </p:sp>
      <p:pic>
        <p:nvPicPr>
          <p:cNvPr id="4" name="Content Placeholder 3">
            <a:extLst>
              <a:ext uri="{FF2B5EF4-FFF2-40B4-BE49-F238E27FC236}">
                <a16:creationId xmlns:a16="http://schemas.microsoft.com/office/drawing/2014/main" id="{0348E7D6-2E93-4223-AD39-82E717F91273}"/>
              </a:ext>
            </a:extLst>
          </p:cNvPr>
          <p:cNvPicPr>
            <a:picLocks noGrp="1" noChangeAspect="1"/>
          </p:cNvPicPr>
          <p:nvPr>
            <p:ph idx="1"/>
          </p:nvPr>
        </p:nvPicPr>
        <p:blipFill>
          <a:blip r:embed="rId2"/>
          <a:stretch>
            <a:fillRect/>
          </a:stretch>
        </p:blipFill>
        <p:spPr>
          <a:xfrm>
            <a:off x="2518737" y="1376413"/>
            <a:ext cx="6818946" cy="4966635"/>
          </a:xfrm>
          <a:prstGeom prst="rect">
            <a:avLst/>
          </a:prstGeom>
        </p:spPr>
      </p:pic>
    </p:spTree>
    <p:extLst>
      <p:ext uri="{BB962C8B-B14F-4D97-AF65-F5344CB8AC3E}">
        <p14:creationId xmlns:p14="http://schemas.microsoft.com/office/powerpoint/2010/main" val="2004130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22F4-17DF-4FFF-9970-77C87169588F}"/>
              </a:ext>
            </a:extLst>
          </p:cNvPr>
          <p:cNvSpPr>
            <a:spLocks noGrp="1"/>
          </p:cNvSpPr>
          <p:nvPr>
            <p:ph type="title"/>
          </p:nvPr>
        </p:nvSpPr>
        <p:spPr>
          <a:xfrm>
            <a:off x="838200" y="365126"/>
            <a:ext cx="10515600" cy="711200"/>
          </a:xfrm>
        </p:spPr>
        <p:txBody>
          <a:bodyPr anchor="t"/>
          <a:lstStyle/>
          <a:p>
            <a:r>
              <a:rPr lang="en-US" b="1" dirty="0"/>
              <a:t>Assessment of Opioid Withdrawal…</a:t>
            </a:r>
          </a:p>
        </p:txBody>
      </p:sp>
      <p:sp>
        <p:nvSpPr>
          <p:cNvPr id="3" name="Content Placeholder 2">
            <a:extLst>
              <a:ext uri="{FF2B5EF4-FFF2-40B4-BE49-F238E27FC236}">
                <a16:creationId xmlns:a16="http://schemas.microsoft.com/office/drawing/2014/main" id="{4C9C6611-C327-46F8-BFA1-70CB2BD7E680}"/>
              </a:ext>
            </a:extLst>
          </p:cNvPr>
          <p:cNvSpPr>
            <a:spLocks noGrp="1"/>
          </p:cNvSpPr>
          <p:nvPr>
            <p:ph idx="1"/>
          </p:nvPr>
        </p:nvSpPr>
        <p:spPr>
          <a:xfrm>
            <a:off x="838200" y="1485900"/>
            <a:ext cx="10515600" cy="4691063"/>
          </a:xfrm>
        </p:spPr>
        <p:txBody>
          <a:bodyPr/>
          <a:lstStyle/>
          <a:p>
            <a:r>
              <a:rPr lang="en-US" b="1" dirty="0"/>
              <a:t>Validated clinical scales that measure withdrawal symptoms may be used to assist in the evaluation of patients with opioid use disorder (OUD): Examples include:</a:t>
            </a:r>
          </a:p>
          <a:p>
            <a:pPr>
              <a:buFont typeface="Wingdings" panose="05000000000000000000" pitchFamily="2" charset="2"/>
              <a:buChar char="ü"/>
            </a:pPr>
            <a:r>
              <a:rPr lang="en-US" b="1" dirty="0"/>
              <a:t>The Objective Opioid Withdrawal Scale (00WS)</a:t>
            </a:r>
          </a:p>
          <a:p>
            <a:pPr>
              <a:buFont typeface="Wingdings" panose="05000000000000000000" pitchFamily="2" charset="2"/>
              <a:buChar char="ü"/>
            </a:pPr>
            <a:r>
              <a:rPr lang="en-US" b="1" dirty="0"/>
              <a:t>The Subjective Opioid Withdrawal Scale (S0WS)</a:t>
            </a:r>
          </a:p>
          <a:p>
            <a:pPr>
              <a:buFont typeface="Wingdings" panose="05000000000000000000" pitchFamily="2" charset="2"/>
              <a:buChar char="ü"/>
            </a:pPr>
            <a:r>
              <a:rPr lang="en-US" b="1" dirty="0"/>
              <a:t>The Clinical Opioid Withdraw Scale (COWS)</a:t>
            </a:r>
          </a:p>
        </p:txBody>
      </p:sp>
    </p:spTree>
    <p:extLst>
      <p:ext uri="{BB962C8B-B14F-4D97-AF65-F5344CB8AC3E}">
        <p14:creationId xmlns:p14="http://schemas.microsoft.com/office/powerpoint/2010/main" val="2553410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4899-DF8A-4FE3-8DEB-96254216347F}"/>
              </a:ext>
            </a:extLst>
          </p:cNvPr>
          <p:cNvSpPr>
            <a:spLocks noGrp="1"/>
          </p:cNvSpPr>
          <p:nvPr>
            <p:ph type="title"/>
          </p:nvPr>
        </p:nvSpPr>
        <p:spPr>
          <a:xfrm>
            <a:off x="2448910" y="231228"/>
            <a:ext cx="9416617" cy="472965"/>
          </a:xfrm>
        </p:spPr>
        <p:txBody>
          <a:bodyPr anchor="t">
            <a:normAutofit fontScale="90000"/>
          </a:bodyPr>
          <a:lstStyle/>
          <a:p>
            <a:r>
              <a:rPr lang="en-US" sz="3200" b="1" dirty="0"/>
              <a:t>Objective Opioid Withdraw Scale (OOWS)</a:t>
            </a:r>
          </a:p>
        </p:txBody>
      </p:sp>
      <p:pic>
        <p:nvPicPr>
          <p:cNvPr id="4" name="Content Placeholder 3">
            <a:extLst>
              <a:ext uri="{FF2B5EF4-FFF2-40B4-BE49-F238E27FC236}">
                <a16:creationId xmlns:a16="http://schemas.microsoft.com/office/drawing/2014/main" id="{201AA862-A692-4A62-90ED-BF64F8367BE0}"/>
              </a:ext>
            </a:extLst>
          </p:cNvPr>
          <p:cNvPicPr>
            <a:picLocks noGrp="1" noChangeAspect="1"/>
          </p:cNvPicPr>
          <p:nvPr>
            <p:ph idx="1"/>
          </p:nvPr>
        </p:nvPicPr>
        <p:blipFill>
          <a:blip r:embed="rId2"/>
          <a:stretch>
            <a:fillRect/>
          </a:stretch>
        </p:blipFill>
        <p:spPr>
          <a:xfrm>
            <a:off x="3261399" y="798786"/>
            <a:ext cx="5592296" cy="5913165"/>
          </a:xfrm>
          <a:prstGeom prst="rect">
            <a:avLst/>
          </a:prstGeom>
        </p:spPr>
      </p:pic>
    </p:spTree>
    <p:extLst>
      <p:ext uri="{BB962C8B-B14F-4D97-AF65-F5344CB8AC3E}">
        <p14:creationId xmlns:p14="http://schemas.microsoft.com/office/powerpoint/2010/main" val="2065097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AC654-D9D1-4B43-A61C-D60C5511F1B3}"/>
              </a:ext>
            </a:extLst>
          </p:cNvPr>
          <p:cNvSpPr>
            <a:spLocks noGrp="1"/>
          </p:cNvSpPr>
          <p:nvPr>
            <p:ph type="title"/>
          </p:nvPr>
        </p:nvSpPr>
        <p:spPr>
          <a:xfrm>
            <a:off x="1481959" y="168166"/>
            <a:ext cx="9871840" cy="536027"/>
          </a:xfrm>
        </p:spPr>
        <p:txBody>
          <a:bodyPr anchor="t">
            <a:normAutofit fontScale="90000"/>
          </a:bodyPr>
          <a:lstStyle/>
          <a:p>
            <a:r>
              <a:rPr lang="en-US" sz="3600" b="1" dirty="0"/>
              <a:t>Subjective Opiate Withdraw Scale (SOWS)</a:t>
            </a:r>
          </a:p>
        </p:txBody>
      </p:sp>
      <p:pic>
        <p:nvPicPr>
          <p:cNvPr id="4" name="Content Placeholder 3">
            <a:extLst>
              <a:ext uri="{FF2B5EF4-FFF2-40B4-BE49-F238E27FC236}">
                <a16:creationId xmlns:a16="http://schemas.microsoft.com/office/drawing/2014/main" id="{7C00CFEE-2613-43C4-879C-BC1768CB3715}"/>
              </a:ext>
            </a:extLst>
          </p:cNvPr>
          <p:cNvPicPr>
            <a:picLocks noGrp="1" noChangeAspect="1"/>
          </p:cNvPicPr>
          <p:nvPr>
            <p:ph idx="1"/>
          </p:nvPr>
        </p:nvPicPr>
        <p:blipFill>
          <a:blip r:embed="rId2"/>
          <a:stretch>
            <a:fillRect/>
          </a:stretch>
        </p:blipFill>
        <p:spPr>
          <a:xfrm>
            <a:off x="3271611" y="777766"/>
            <a:ext cx="5327375" cy="6080234"/>
          </a:xfrm>
          <a:prstGeom prst="rect">
            <a:avLst/>
          </a:prstGeom>
        </p:spPr>
      </p:pic>
    </p:spTree>
    <p:extLst>
      <p:ext uri="{BB962C8B-B14F-4D97-AF65-F5344CB8AC3E}">
        <p14:creationId xmlns:p14="http://schemas.microsoft.com/office/powerpoint/2010/main" val="24533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DCD04-235F-434C-B088-36452A2C3300}"/>
              </a:ext>
            </a:extLst>
          </p:cNvPr>
          <p:cNvSpPr>
            <a:spLocks noGrp="1"/>
          </p:cNvSpPr>
          <p:nvPr>
            <p:ph type="title"/>
          </p:nvPr>
        </p:nvSpPr>
        <p:spPr>
          <a:xfrm>
            <a:off x="1072055" y="-231228"/>
            <a:ext cx="10281743" cy="1250731"/>
          </a:xfrm>
        </p:spPr>
        <p:txBody>
          <a:bodyPr anchor="ctr">
            <a:normAutofit fontScale="90000"/>
          </a:bodyPr>
          <a:lstStyle/>
          <a:p>
            <a:br>
              <a:rPr lang="en-US" b="1" dirty="0"/>
            </a:br>
            <a:r>
              <a:rPr lang="en-US" b="1" dirty="0"/>
              <a:t>Clinical Opiate Withdrawal Scale (COWS)</a:t>
            </a:r>
            <a:br>
              <a:rPr lang="en-US" b="1" dirty="0"/>
            </a:br>
            <a:endParaRPr lang="en-US" b="1" dirty="0"/>
          </a:p>
        </p:txBody>
      </p:sp>
      <p:pic>
        <p:nvPicPr>
          <p:cNvPr id="4" name="Content Placeholder 3">
            <a:extLst>
              <a:ext uri="{FF2B5EF4-FFF2-40B4-BE49-F238E27FC236}">
                <a16:creationId xmlns:a16="http://schemas.microsoft.com/office/drawing/2014/main" id="{60C6297B-886C-453C-A7C3-F0D96B63589F}"/>
              </a:ext>
            </a:extLst>
          </p:cNvPr>
          <p:cNvPicPr>
            <a:picLocks noGrp="1" noChangeAspect="1"/>
          </p:cNvPicPr>
          <p:nvPr>
            <p:ph idx="1"/>
          </p:nvPr>
        </p:nvPicPr>
        <p:blipFill>
          <a:blip r:embed="rId2"/>
          <a:stretch>
            <a:fillRect/>
          </a:stretch>
        </p:blipFill>
        <p:spPr>
          <a:xfrm>
            <a:off x="2217773" y="647322"/>
            <a:ext cx="7640929" cy="6030607"/>
          </a:xfrm>
          <a:prstGeom prst="rect">
            <a:avLst/>
          </a:prstGeom>
        </p:spPr>
      </p:pic>
    </p:spTree>
    <p:extLst>
      <p:ext uri="{BB962C8B-B14F-4D97-AF65-F5344CB8AC3E}">
        <p14:creationId xmlns:p14="http://schemas.microsoft.com/office/powerpoint/2010/main" val="2775040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B3B9-3E49-43AD-AA00-80FE58AFF3CC}"/>
              </a:ext>
            </a:extLst>
          </p:cNvPr>
          <p:cNvSpPr>
            <a:spLocks noGrp="1"/>
          </p:cNvSpPr>
          <p:nvPr>
            <p:ph type="title"/>
          </p:nvPr>
        </p:nvSpPr>
        <p:spPr>
          <a:xfrm>
            <a:off x="838200" y="365125"/>
            <a:ext cx="10515600" cy="683499"/>
          </a:xfrm>
        </p:spPr>
        <p:txBody>
          <a:bodyPr anchor="t">
            <a:normAutofit fontScale="90000"/>
          </a:bodyPr>
          <a:lstStyle/>
          <a:p>
            <a:r>
              <a:rPr lang="en-US" sz="3600" b="1" dirty="0"/>
              <a:t>Treatment of opioid withdrawal: General Principles</a:t>
            </a:r>
          </a:p>
        </p:txBody>
      </p:sp>
      <p:sp>
        <p:nvSpPr>
          <p:cNvPr id="3" name="Content Placeholder 2">
            <a:extLst>
              <a:ext uri="{FF2B5EF4-FFF2-40B4-BE49-F238E27FC236}">
                <a16:creationId xmlns:a16="http://schemas.microsoft.com/office/drawing/2014/main" id="{F5BD03F6-8FDA-4B37-AECA-EF776CE5E106}"/>
              </a:ext>
            </a:extLst>
          </p:cNvPr>
          <p:cNvSpPr>
            <a:spLocks noGrp="1"/>
          </p:cNvSpPr>
          <p:nvPr>
            <p:ph idx="1"/>
          </p:nvPr>
        </p:nvSpPr>
        <p:spPr>
          <a:xfrm>
            <a:off x="838200" y="1501629"/>
            <a:ext cx="10515600" cy="5176008"/>
          </a:xfrm>
        </p:spPr>
        <p:txBody>
          <a:bodyPr>
            <a:normAutofit/>
          </a:bodyPr>
          <a:lstStyle/>
          <a:p>
            <a:r>
              <a:rPr lang="en-US" dirty="0"/>
              <a:t>Choice of available treatment options should be a </a:t>
            </a:r>
            <a:r>
              <a:rPr lang="en-US" b="1" dirty="0"/>
              <a:t>shared</a:t>
            </a:r>
            <a:r>
              <a:rPr lang="en-US" dirty="0"/>
              <a:t> decision between clinician and patient.</a:t>
            </a:r>
          </a:p>
          <a:p>
            <a:r>
              <a:rPr lang="en-US" dirty="0"/>
              <a:t>Clinicians should consider the </a:t>
            </a:r>
            <a:r>
              <a:rPr lang="en-US" b="1" dirty="0"/>
              <a:t>patient’s preferences</a:t>
            </a:r>
            <a:r>
              <a:rPr lang="en-US" dirty="0"/>
              <a:t>, past treatment history, and treatment setting when deciding between the use of methadone, buprenorphine, and naltrexone in the treatment of addiction involving opioid use.</a:t>
            </a:r>
          </a:p>
          <a:p>
            <a:r>
              <a:rPr lang="en-US" dirty="0"/>
              <a:t>The </a:t>
            </a:r>
            <a:r>
              <a:rPr lang="en-US" b="1" dirty="0"/>
              <a:t>venue</a:t>
            </a:r>
            <a:r>
              <a:rPr lang="en-US" dirty="0"/>
              <a:t> in which treatment is provided is as important as the specific medication selected.</a:t>
            </a:r>
          </a:p>
          <a:p>
            <a:r>
              <a:rPr lang="en-US" b="1" dirty="0"/>
              <a:t>Using medications for opioid withdrawal management is recommended over abrupt cessation of opioids for </a:t>
            </a:r>
            <a:r>
              <a:rPr lang="en-US" b="1" u="sng" dirty="0"/>
              <a:t>most </a:t>
            </a:r>
            <a:r>
              <a:rPr lang="en-US" b="1" dirty="0"/>
              <a:t>patients.</a:t>
            </a:r>
          </a:p>
        </p:txBody>
      </p:sp>
    </p:spTree>
    <p:extLst>
      <p:ext uri="{BB962C8B-B14F-4D97-AF65-F5344CB8AC3E}">
        <p14:creationId xmlns:p14="http://schemas.microsoft.com/office/powerpoint/2010/main" val="1519162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5E4E3-9C5F-4BD4-9CCD-025383C7E39C}"/>
              </a:ext>
            </a:extLst>
          </p:cNvPr>
          <p:cNvSpPr>
            <a:spLocks noGrp="1"/>
          </p:cNvSpPr>
          <p:nvPr>
            <p:ph type="title"/>
          </p:nvPr>
        </p:nvSpPr>
        <p:spPr>
          <a:xfrm>
            <a:off x="838200" y="365126"/>
            <a:ext cx="10515600" cy="624776"/>
          </a:xfrm>
        </p:spPr>
        <p:txBody>
          <a:bodyPr anchor="t">
            <a:normAutofit/>
          </a:bodyPr>
          <a:lstStyle/>
          <a:p>
            <a:r>
              <a:rPr lang="en-US" sz="3200" b="1" dirty="0"/>
              <a:t>Treatment of opioid withdrawal: General Principles</a:t>
            </a:r>
          </a:p>
        </p:txBody>
      </p:sp>
      <p:sp>
        <p:nvSpPr>
          <p:cNvPr id="3" name="Content Placeholder 2">
            <a:extLst>
              <a:ext uri="{FF2B5EF4-FFF2-40B4-BE49-F238E27FC236}">
                <a16:creationId xmlns:a16="http://schemas.microsoft.com/office/drawing/2014/main" id="{F5A24B3E-D43F-42BE-8CD2-4AAFF4A0EA15}"/>
              </a:ext>
            </a:extLst>
          </p:cNvPr>
          <p:cNvSpPr>
            <a:spLocks noGrp="1"/>
          </p:cNvSpPr>
          <p:nvPr>
            <p:ph idx="1"/>
          </p:nvPr>
        </p:nvSpPr>
        <p:spPr>
          <a:xfrm>
            <a:off x="906010" y="1317073"/>
            <a:ext cx="10600190" cy="4817028"/>
          </a:xfrm>
        </p:spPr>
        <p:txBody>
          <a:bodyPr/>
          <a:lstStyle/>
          <a:p>
            <a:r>
              <a:rPr lang="en-US" dirty="0"/>
              <a:t>Patients should be advised about </a:t>
            </a:r>
            <a:r>
              <a:rPr lang="en-US" b="1" dirty="0"/>
              <a:t>risk of relapse </a:t>
            </a:r>
            <a:r>
              <a:rPr lang="en-US" dirty="0"/>
              <a:t>and other safety concerns from using opioid withdrawal management as stand-alone treatment for OUD.</a:t>
            </a:r>
          </a:p>
          <a:p>
            <a:r>
              <a:rPr lang="en-US" dirty="0"/>
              <a:t>Assessment of a patient undergoing opioid withdrawal management should include a </a:t>
            </a:r>
            <a:r>
              <a:rPr lang="en-US" b="1" dirty="0"/>
              <a:t>thorough medical history </a:t>
            </a:r>
            <a:r>
              <a:rPr lang="en-US" dirty="0"/>
              <a:t>and </a:t>
            </a:r>
            <a:r>
              <a:rPr lang="en-US" b="1" dirty="0"/>
              <a:t>physical examination </a:t>
            </a:r>
            <a:r>
              <a:rPr lang="en-US" dirty="0"/>
              <a:t>focusing on signs and symptoms associated with opioid withdrawal.</a:t>
            </a:r>
          </a:p>
          <a:p>
            <a:r>
              <a:rPr lang="en-US" b="1" dirty="0"/>
              <a:t>2 primary types of MAT treatment for opioid withdrawal are:</a:t>
            </a:r>
          </a:p>
          <a:p>
            <a:pPr>
              <a:buFont typeface="Wingdings" panose="05000000000000000000" pitchFamily="2" charset="2"/>
              <a:buChar char="ü"/>
            </a:pPr>
            <a:r>
              <a:rPr lang="en-US" sz="2400" b="1" dirty="0"/>
              <a:t>Office-Based Opioid Treatment (OBOT</a:t>
            </a:r>
            <a:r>
              <a:rPr lang="en-US" sz="2400" dirty="0"/>
              <a:t>) </a:t>
            </a:r>
            <a:r>
              <a:rPr lang="en-US" sz="2400" dirty="0">
                <a:sym typeface="Wingdings" panose="05000000000000000000" pitchFamily="2" charset="2"/>
              </a:rPr>
              <a:t> </a:t>
            </a:r>
            <a:r>
              <a:rPr lang="en-US" sz="2400" b="1" u="sng" dirty="0"/>
              <a:t>buprenorphine</a:t>
            </a:r>
          </a:p>
          <a:p>
            <a:pPr>
              <a:buFont typeface="Wingdings" panose="05000000000000000000" pitchFamily="2" charset="2"/>
              <a:buChar char="ü"/>
            </a:pPr>
            <a:r>
              <a:rPr lang="en-US" sz="2400" b="1" dirty="0"/>
              <a:t>Opioid Treatment Programs (OTP)</a:t>
            </a:r>
            <a:r>
              <a:rPr lang="en-US" sz="2400" dirty="0"/>
              <a:t> </a:t>
            </a:r>
            <a:r>
              <a:rPr lang="en-US" sz="2400" dirty="0">
                <a:sym typeface="Wingdings" panose="05000000000000000000" pitchFamily="2" charset="2"/>
              </a:rPr>
              <a:t> </a:t>
            </a:r>
            <a:r>
              <a:rPr lang="en-US" sz="2400" b="1" u="sng" dirty="0">
                <a:sym typeface="Wingdings" panose="05000000000000000000" pitchFamily="2" charset="2"/>
              </a:rPr>
              <a:t>methadone</a:t>
            </a:r>
            <a:endParaRPr lang="en-US" sz="2400" b="1" u="sng" dirty="0"/>
          </a:p>
          <a:p>
            <a:endParaRPr lang="en-US" dirty="0"/>
          </a:p>
        </p:txBody>
      </p:sp>
    </p:spTree>
    <p:extLst>
      <p:ext uri="{BB962C8B-B14F-4D97-AF65-F5344CB8AC3E}">
        <p14:creationId xmlns:p14="http://schemas.microsoft.com/office/powerpoint/2010/main" val="191971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6229-1D4F-491F-8134-92DEB77E83BB}"/>
              </a:ext>
            </a:extLst>
          </p:cNvPr>
          <p:cNvSpPr>
            <a:spLocks noGrp="1"/>
          </p:cNvSpPr>
          <p:nvPr>
            <p:ph type="title"/>
          </p:nvPr>
        </p:nvSpPr>
        <p:spPr>
          <a:xfrm>
            <a:off x="485775" y="365125"/>
            <a:ext cx="10868025" cy="587375"/>
          </a:xfrm>
        </p:spPr>
        <p:txBody>
          <a:bodyPr anchor="t">
            <a:normAutofit/>
          </a:bodyPr>
          <a:lstStyle/>
          <a:p>
            <a:r>
              <a:rPr lang="en-US" sz="3600" b="1" dirty="0"/>
              <a:t>DSM-5 diagnostic criteria for opioid use disorder</a:t>
            </a:r>
          </a:p>
        </p:txBody>
      </p:sp>
      <p:pic>
        <p:nvPicPr>
          <p:cNvPr id="4" name="Content Placeholder 3">
            <a:extLst>
              <a:ext uri="{FF2B5EF4-FFF2-40B4-BE49-F238E27FC236}">
                <a16:creationId xmlns:a16="http://schemas.microsoft.com/office/drawing/2014/main" id="{0BA5A95E-722A-4F7E-BEDF-4457F28E49B0}"/>
              </a:ext>
            </a:extLst>
          </p:cNvPr>
          <p:cNvPicPr>
            <a:picLocks noGrp="1" noChangeAspect="1"/>
          </p:cNvPicPr>
          <p:nvPr>
            <p:ph idx="1"/>
          </p:nvPr>
        </p:nvPicPr>
        <p:blipFill>
          <a:blip r:embed="rId2"/>
          <a:stretch>
            <a:fillRect/>
          </a:stretch>
        </p:blipFill>
        <p:spPr>
          <a:xfrm>
            <a:off x="557039" y="971970"/>
            <a:ext cx="10977735" cy="5438355"/>
          </a:xfrm>
          <a:prstGeom prst="rect">
            <a:avLst/>
          </a:prstGeom>
        </p:spPr>
      </p:pic>
    </p:spTree>
    <p:extLst>
      <p:ext uri="{BB962C8B-B14F-4D97-AF65-F5344CB8AC3E}">
        <p14:creationId xmlns:p14="http://schemas.microsoft.com/office/powerpoint/2010/main" val="3793306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F700-FD03-4402-849B-561A4593DE7E}"/>
              </a:ext>
            </a:extLst>
          </p:cNvPr>
          <p:cNvSpPr>
            <a:spLocks noGrp="1"/>
          </p:cNvSpPr>
          <p:nvPr>
            <p:ph type="title"/>
          </p:nvPr>
        </p:nvSpPr>
        <p:spPr>
          <a:xfrm>
            <a:off x="838200" y="365126"/>
            <a:ext cx="10515600" cy="596900"/>
          </a:xfrm>
        </p:spPr>
        <p:txBody>
          <a:bodyPr anchor="t">
            <a:normAutofit/>
          </a:bodyPr>
          <a:lstStyle/>
          <a:p>
            <a:r>
              <a:rPr lang="en-US" sz="3200" b="1" dirty="0"/>
              <a:t>Treatment of opioid withdrawal: General Principles</a:t>
            </a:r>
            <a:endParaRPr lang="en-US" sz="3200" dirty="0"/>
          </a:p>
        </p:txBody>
      </p:sp>
      <p:sp>
        <p:nvSpPr>
          <p:cNvPr id="3" name="Content Placeholder 2">
            <a:extLst>
              <a:ext uri="{FF2B5EF4-FFF2-40B4-BE49-F238E27FC236}">
                <a16:creationId xmlns:a16="http://schemas.microsoft.com/office/drawing/2014/main" id="{2FB6AB5F-49E7-4B3E-86F1-73932772B69B}"/>
              </a:ext>
            </a:extLst>
          </p:cNvPr>
          <p:cNvSpPr>
            <a:spLocks noGrp="1"/>
          </p:cNvSpPr>
          <p:nvPr>
            <p:ph idx="1"/>
          </p:nvPr>
        </p:nvSpPr>
        <p:spPr>
          <a:xfrm>
            <a:off x="838200" y="1247774"/>
            <a:ext cx="10515600" cy="5457825"/>
          </a:xfrm>
        </p:spPr>
        <p:txBody>
          <a:bodyPr>
            <a:normAutofit fontScale="85000" lnSpcReduction="20000"/>
          </a:bodyPr>
          <a:lstStyle/>
          <a:p>
            <a:r>
              <a:rPr lang="en-US" b="1" dirty="0"/>
              <a:t>OBOT</a:t>
            </a:r>
            <a:r>
              <a:rPr lang="en-US" dirty="0"/>
              <a:t> may not be suitable for patients with active alcohol use disorder or sedative-hypnotic, or anxiolytic use disorder.</a:t>
            </a:r>
          </a:p>
          <a:p>
            <a:r>
              <a:rPr lang="en-US" b="1" dirty="0"/>
              <a:t>Methadone</a:t>
            </a:r>
            <a:r>
              <a:rPr lang="en-US" dirty="0"/>
              <a:t> is recommended for patients who may benefit from daily dosing and supervision in an OTP or for patients for whom buprenorphine for the treatment of OUD has been used unsuccessfully in an OTP or OBOT setting.</a:t>
            </a:r>
          </a:p>
          <a:p>
            <a:r>
              <a:rPr lang="en-US" b="1" dirty="0"/>
              <a:t>Oral naltrexone for the treatment of an OUD is often adversely affected by poor medication adherence.</a:t>
            </a:r>
          </a:p>
          <a:p>
            <a:r>
              <a:rPr lang="en-US" b="1" dirty="0"/>
              <a:t>Opioid withdrawal management in cases in which </a:t>
            </a:r>
            <a:r>
              <a:rPr lang="en-US" b="1" u="sng" dirty="0"/>
              <a:t>buprenorphine</a:t>
            </a:r>
            <a:r>
              <a:rPr lang="en-US" b="1" dirty="0"/>
              <a:t> is used to manage withdrawal symptoms should not be initiated until: </a:t>
            </a:r>
          </a:p>
          <a:p>
            <a:pPr>
              <a:buFont typeface="Wingdings" panose="05000000000000000000" pitchFamily="2" charset="2"/>
              <a:buChar char="ü"/>
            </a:pPr>
            <a:r>
              <a:rPr lang="en-US" sz="2400" dirty="0"/>
              <a:t>12-18 hours after the last dose of a short-acting agonist such as heroin or oxycodone.</a:t>
            </a:r>
          </a:p>
          <a:p>
            <a:pPr>
              <a:buFont typeface="Wingdings" panose="05000000000000000000" pitchFamily="2" charset="2"/>
              <a:buChar char="ü"/>
            </a:pPr>
            <a:r>
              <a:rPr lang="en-US" sz="2400" dirty="0"/>
              <a:t>24-48 hours after the last dose of a long-acting agonist such as methadone.</a:t>
            </a:r>
          </a:p>
          <a:p>
            <a:pPr>
              <a:buFont typeface="Wingdings" panose="05000000000000000000" pitchFamily="2" charset="2"/>
              <a:buChar char="ü"/>
            </a:pPr>
            <a:r>
              <a:rPr lang="en-US" sz="2400" dirty="0"/>
              <a:t>Opioid withdrawal management using </a:t>
            </a:r>
            <a:r>
              <a:rPr lang="en-US" sz="2400" b="1" dirty="0"/>
              <a:t>anesthesia ultra-rapid opioid detoxification </a:t>
            </a:r>
            <a:r>
              <a:rPr lang="en-US" sz="2400" dirty="0"/>
              <a:t>(UROD) is NOT recommended due to high risk for adverse events or death.</a:t>
            </a:r>
          </a:p>
          <a:p>
            <a:pPr>
              <a:buFont typeface="Wingdings" panose="05000000000000000000" pitchFamily="2" charset="2"/>
              <a:buChar char="ü"/>
            </a:pPr>
            <a:r>
              <a:rPr lang="en-US" sz="2400" b="1" dirty="0"/>
              <a:t>The use of combinations of buprenorphine and low doses of oral naltrexone to manage withdrawal and facilitate the accelerated introduction of extended-release injectable naltrexone has shown promise but is still in the </a:t>
            </a:r>
            <a:r>
              <a:rPr lang="en-US" sz="2400" b="1" u="sng" dirty="0"/>
              <a:t>study phase.</a:t>
            </a:r>
          </a:p>
        </p:txBody>
      </p:sp>
    </p:spTree>
    <p:extLst>
      <p:ext uri="{BB962C8B-B14F-4D97-AF65-F5344CB8AC3E}">
        <p14:creationId xmlns:p14="http://schemas.microsoft.com/office/powerpoint/2010/main" val="20319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D0D7-931D-47BD-9C10-A48F5AABB4CD}"/>
              </a:ext>
            </a:extLst>
          </p:cNvPr>
          <p:cNvSpPr>
            <a:spLocks noGrp="1"/>
          </p:cNvSpPr>
          <p:nvPr>
            <p:ph type="title"/>
          </p:nvPr>
        </p:nvSpPr>
        <p:spPr>
          <a:xfrm>
            <a:off x="838200" y="395654"/>
            <a:ext cx="10688514" cy="492369"/>
          </a:xfrm>
        </p:spPr>
        <p:txBody>
          <a:bodyPr anchor="t">
            <a:normAutofit fontScale="90000"/>
          </a:bodyPr>
          <a:lstStyle/>
          <a:p>
            <a:r>
              <a:rPr lang="en-US" sz="3200" b="1" dirty="0"/>
              <a:t>Cautions and precautions for pharmacotherapy options…</a:t>
            </a:r>
          </a:p>
        </p:txBody>
      </p:sp>
      <p:pic>
        <p:nvPicPr>
          <p:cNvPr id="4" name="Content Placeholder 3">
            <a:extLst>
              <a:ext uri="{FF2B5EF4-FFF2-40B4-BE49-F238E27FC236}">
                <a16:creationId xmlns:a16="http://schemas.microsoft.com/office/drawing/2014/main" id="{CA95AAA6-E20D-4E42-8AA0-754FC74DE108}"/>
              </a:ext>
            </a:extLst>
          </p:cNvPr>
          <p:cNvPicPr>
            <a:picLocks noGrp="1" noChangeAspect="1"/>
          </p:cNvPicPr>
          <p:nvPr>
            <p:ph idx="1"/>
          </p:nvPr>
        </p:nvPicPr>
        <p:blipFill>
          <a:blip r:embed="rId2"/>
          <a:stretch>
            <a:fillRect/>
          </a:stretch>
        </p:blipFill>
        <p:spPr>
          <a:xfrm>
            <a:off x="1789649" y="949569"/>
            <a:ext cx="8071734" cy="5729861"/>
          </a:xfrm>
          <a:prstGeom prst="rect">
            <a:avLst/>
          </a:prstGeom>
        </p:spPr>
      </p:pic>
    </p:spTree>
    <p:extLst>
      <p:ext uri="{BB962C8B-B14F-4D97-AF65-F5344CB8AC3E}">
        <p14:creationId xmlns:p14="http://schemas.microsoft.com/office/powerpoint/2010/main" val="2110613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0A64-1CB0-4823-82C9-F103912B3F1E}"/>
              </a:ext>
            </a:extLst>
          </p:cNvPr>
          <p:cNvSpPr>
            <a:spLocks noGrp="1"/>
          </p:cNvSpPr>
          <p:nvPr>
            <p:ph type="title"/>
          </p:nvPr>
        </p:nvSpPr>
        <p:spPr>
          <a:xfrm>
            <a:off x="838200" y="365125"/>
            <a:ext cx="10515600" cy="663575"/>
          </a:xfrm>
        </p:spPr>
        <p:txBody>
          <a:bodyPr anchor="t">
            <a:normAutofit fontScale="90000"/>
          </a:bodyPr>
          <a:lstStyle/>
          <a:p>
            <a:r>
              <a:rPr lang="en-US" b="1" dirty="0"/>
              <a:t>Methadone…</a:t>
            </a:r>
          </a:p>
        </p:txBody>
      </p:sp>
      <p:sp>
        <p:nvSpPr>
          <p:cNvPr id="3" name="Content Placeholder 2">
            <a:extLst>
              <a:ext uri="{FF2B5EF4-FFF2-40B4-BE49-F238E27FC236}">
                <a16:creationId xmlns:a16="http://schemas.microsoft.com/office/drawing/2014/main" id="{7B07B33B-731A-475C-8C71-5991CF59A4E0}"/>
              </a:ext>
            </a:extLst>
          </p:cNvPr>
          <p:cNvSpPr>
            <a:spLocks noGrp="1"/>
          </p:cNvSpPr>
          <p:nvPr>
            <p:ph idx="1"/>
          </p:nvPr>
        </p:nvSpPr>
        <p:spPr>
          <a:xfrm>
            <a:off x="838200" y="1266825"/>
            <a:ext cx="10515600" cy="4910138"/>
          </a:xfrm>
        </p:spPr>
        <p:txBody>
          <a:bodyPr>
            <a:normAutofit fontScale="92500" lnSpcReduction="10000"/>
          </a:bodyPr>
          <a:lstStyle/>
          <a:p>
            <a:r>
              <a:rPr lang="en-US" dirty="0"/>
              <a:t>Treatment option recommended for patients who are physiologically dependent on opioids, able to give informed consent, and who have no specific contraindications for agonist treatment when it is prescribed in the context of an appropriate plan that includes psychosocial intervention.</a:t>
            </a:r>
          </a:p>
          <a:p>
            <a:pPr>
              <a:buFont typeface="Wingdings" panose="05000000000000000000" pitchFamily="2" charset="2"/>
              <a:buChar char="ü"/>
            </a:pPr>
            <a:r>
              <a:rPr lang="en-US" b="1" dirty="0"/>
              <a:t>Recommended initial dose ranges for methadone are from 10-30 mg with reassessment in 3-4 hours, and a 2</a:t>
            </a:r>
            <a:r>
              <a:rPr lang="en-US" b="1" baseline="30000" dirty="0"/>
              <a:t>nd</a:t>
            </a:r>
            <a:r>
              <a:rPr lang="en-US" b="1" dirty="0"/>
              <a:t> dose not to exceed 10 mg on the first day if withdrawal symptoms are persisting.</a:t>
            </a:r>
          </a:p>
          <a:p>
            <a:pPr>
              <a:buFont typeface="Wingdings" panose="05000000000000000000" pitchFamily="2" charset="2"/>
              <a:buChar char="ü"/>
            </a:pPr>
            <a:r>
              <a:rPr lang="en-US" dirty="0"/>
              <a:t>Usual daily dose of methadone ranges from </a:t>
            </a:r>
            <a:r>
              <a:rPr lang="en-US" b="1" dirty="0"/>
              <a:t>60-120 mg.</a:t>
            </a:r>
          </a:p>
          <a:p>
            <a:pPr>
              <a:buFont typeface="Wingdings" panose="05000000000000000000" pitchFamily="2" charset="2"/>
              <a:buChar char="ü"/>
            </a:pPr>
            <a:r>
              <a:rPr lang="en-US" dirty="0"/>
              <a:t>Dosage increases in </a:t>
            </a:r>
            <a:r>
              <a:rPr lang="en-US" b="1" dirty="0"/>
              <a:t>5-10 mg </a:t>
            </a:r>
            <a:r>
              <a:rPr lang="en-US" dirty="0"/>
              <a:t>increments applied no more frequently than </a:t>
            </a:r>
            <a:r>
              <a:rPr lang="en-US" b="1" dirty="0"/>
              <a:t>every 7 days </a:t>
            </a:r>
            <a:r>
              <a:rPr lang="en-US" dirty="0"/>
              <a:t>(depending on the clinical response) are necessary to avoid over-sedation, toxicity, or even iatrogenic overdose deaths. </a:t>
            </a:r>
          </a:p>
        </p:txBody>
      </p:sp>
    </p:spTree>
    <p:extLst>
      <p:ext uri="{BB962C8B-B14F-4D97-AF65-F5344CB8AC3E}">
        <p14:creationId xmlns:p14="http://schemas.microsoft.com/office/powerpoint/2010/main" val="50086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B3DC6-A7FA-4521-8F2C-4FA6CF935956}"/>
              </a:ext>
            </a:extLst>
          </p:cNvPr>
          <p:cNvSpPr>
            <a:spLocks noGrp="1"/>
          </p:cNvSpPr>
          <p:nvPr>
            <p:ph type="title"/>
          </p:nvPr>
        </p:nvSpPr>
        <p:spPr>
          <a:xfrm>
            <a:off x="838200" y="365125"/>
            <a:ext cx="10515600" cy="686927"/>
          </a:xfrm>
        </p:spPr>
        <p:txBody>
          <a:bodyPr anchor="t">
            <a:normAutofit fontScale="90000"/>
          </a:bodyPr>
          <a:lstStyle/>
          <a:p>
            <a:r>
              <a:rPr lang="en-US" b="1" dirty="0"/>
              <a:t>Methadone…</a:t>
            </a:r>
            <a:endParaRPr lang="en-US" dirty="0"/>
          </a:p>
        </p:txBody>
      </p:sp>
      <p:sp>
        <p:nvSpPr>
          <p:cNvPr id="3" name="Content Placeholder 2">
            <a:extLst>
              <a:ext uri="{FF2B5EF4-FFF2-40B4-BE49-F238E27FC236}">
                <a16:creationId xmlns:a16="http://schemas.microsoft.com/office/drawing/2014/main" id="{13A7F70E-9F59-4134-AD01-5DD76C8CE32F}"/>
              </a:ext>
            </a:extLst>
          </p:cNvPr>
          <p:cNvSpPr>
            <a:spLocks noGrp="1"/>
          </p:cNvSpPr>
          <p:nvPr>
            <p:ph idx="1"/>
          </p:nvPr>
        </p:nvSpPr>
        <p:spPr>
          <a:xfrm>
            <a:off x="838200" y="1238865"/>
            <a:ext cx="10515600" cy="5417574"/>
          </a:xfrm>
        </p:spPr>
        <p:txBody>
          <a:bodyPr>
            <a:normAutofit lnSpcReduction="10000"/>
          </a:bodyPr>
          <a:lstStyle/>
          <a:p>
            <a:r>
              <a:rPr lang="en-US" dirty="0"/>
              <a:t>OTP regulations require </a:t>
            </a:r>
            <a:r>
              <a:rPr lang="en-US" b="1" dirty="0"/>
              <a:t>monitored medication administration </a:t>
            </a:r>
            <a:r>
              <a:rPr lang="en-US" dirty="0"/>
              <a:t>until the patient’s clinical response and behavior demonstrates the prescribing of non—monitored doses is appropriate.</a:t>
            </a:r>
          </a:p>
          <a:p>
            <a:r>
              <a:rPr lang="en-US" b="1" dirty="0"/>
              <a:t>Psychosocial treatment </a:t>
            </a:r>
            <a:r>
              <a:rPr lang="en-US" dirty="0"/>
              <a:t>should be implemented in conjunction with the use of methadone in the treatment of OUD.</a:t>
            </a:r>
          </a:p>
          <a:p>
            <a:r>
              <a:rPr lang="en-US" dirty="0"/>
              <a:t>Methadone should be reinstituted immediately if relapse occurs, or when an assessment determines that the risk of relapse as high.</a:t>
            </a:r>
          </a:p>
          <a:p>
            <a:r>
              <a:rPr lang="en-US" dirty="0"/>
              <a:t>Relapse prevention strategies are a key component to OTP.</a:t>
            </a:r>
          </a:p>
          <a:p>
            <a:r>
              <a:rPr lang="en-US" dirty="0"/>
              <a:t>Switching from methadone to another MAT medication may be appropriate if the patient experiences intolerable side effects or is not successful in attaining or maintaining treatment goals with methadone.</a:t>
            </a:r>
          </a:p>
        </p:txBody>
      </p:sp>
    </p:spTree>
    <p:extLst>
      <p:ext uri="{BB962C8B-B14F-4D97-AF65-F5344CB8AC3E}">
        <p14:creationId xmlns:p14="http://schemas.microsoft.com/office/powerpoint/2010/main" val="1275075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FAAD-98AB-4563-BEDD-62871D558BBC}"/>
              </a:ext>
            </a:extLst>
          </p:cNvPr>
          <p:cNvSpPr>
            <a:spLocks noGrp="1"/>
          </p:cNvSpPr>
          <p:nvPr>
            <p:ph type="title"/>
          </p:nvPr>
        </p:nvSpPr>
        <p:spPr>
          <a:xfrm>
            <a:off x="838200" y="365126"/>
            <a:ext cx="10515600" cy="677094"/>
          </a:xfrm>
        </p:spPr>
        <p:txBody>
          <a:bodyPr anchor="t">
            <a:normAutofit fontScale="90000"/>
          </a:bodyPr>
          <a:lstStyle/>
          <a:p>
            <a:r>
              <a:rPr lang="en-US" b="1" dirty="0"/>
              <a:t>Methadone…</a:t>
            </a:r>
            <a:endParaRPr lang="en-US" dirty="0"/>
          </a:p>
        </p:txBody>
      </p:sp>
      <p:sp>
        <p:nvSpPr>
          <p:cNvPr id="3" name="Content Placeholder 2">
            <a:extLst>
              <a:ext uri="{FF2B5EF4-FFF2-40B4-BE49-F238E27FC236}">
                <a16:creationId xmlns:a16="http://schemas.microsoft.com/office/drawing/2014/main" id="{C34A422A-D423-423C-985B-0003864011BA}"/>
              </a:ext>
            </a:extLst>
          </p:cNvPr>
          <p:cNvSpPr>
            <a:spLocks noGrp="1"/>
          </p:cNvSpPr>
          <p:nvPr>
            <p:ph idx="1"/>
          </p:nvPr>
        </p:nvSpPr>
        <p:spPr>
          <a:xfrm>
            <a:off x="838200" y="1317522"/>
            <a:ext cx="10515600" cy="5311877"/>
          </a:xfrm>
        </p:spPr>
        <p:txBody>
          <a:bodyPr>
            <a:normAutofit/>
          </a:bodyPr>
          <a:lstStyle/>
          <a:p>
            <a:r>
              <a:rPr lang="en-US" dirty="0"/>
              <a:t>Patients switching from methadone to buprenorphine in the treatment of OUD should be on low doses of methadone prior to switching medications:</a:t>
            </a:r>
          </a:p>
          <a:p>
            <a:pPr>
              <a:buFont typeface="Wingdings" panose="05000000000000000000" pitchFamily="2" charset="2"/>
              <a:buChar char="ü"/>
            </a:pPr>
            <a:r>
              <a:rPr lang="en-US" sz="2200" dirty="0"/>
              <a:t>Patients on </a:t>
            </a:r>
            <a:r>
              <a:rPr lang="en-US" sz="2200" b="1" dirty="0"/>
              <a:t>30-40 mg of methadone per day or less </a:t>
            </a:r>
            <a:r>
              <a:rPr lang="en-US" sz="2200" dirty="0"/>
              <a:t>generally tolerate transition to buprenorphine with minimal discomfort</a:t>
            </a:r>
          </a:p>
          <a:p>
            <a:r>
              <a:rPr lang="en-US" dirty="0"/>
              <a:t>Patients switching from </a:t>
            </a:r>
            <a:r>
              <a:rPr lang="en-US" b="1" dirty="0"/>
              <a:t>methadone to oral naltrexone or extended-release injectable naltrexone </a:t>
            </a:r>
            <a:r>
              <a:rPr lang="en-US" dirty="0"/>
              <a:t>(Vivitrol) must be </a:t>
            </a:r>
            <a:r>
              <a:rPr lang="en-US" b="1" u="sng" dirty="0"/>
              <a:t>completely withdrawn </a:t>
            </a:r>
            <a:r>
              <a:rPr lang="en-US" dirty="0"/>
              <a:t>from methadone and other opioids before they can receive naltrexone.</a:t>
            </a:r>
          </a:p>
          <a:p>
            <a:r>
              <a:rPr lang="en-US" dirty="0"/>
              <a:t>Patients who discontinue agonist therapy with methadone or buprenorphine and then resume opioid use be made aware of the risks associated with opioid overdose, and especially the increased risk of death.</a:t>
            </a:r>
          </a:p>
        </p:txBody>
      </p:sp>
    </p:spTree>
    <p:extLst>
      <p:ext uri="{BB962C8B-B14F-4D97-AF65-F5344CB8AC3E}">
        <p14:creationId xmlns:p14="http://schemas.microsoft.com/office/powerpoint/2010/main" val="1110196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C51E-06AC-49A2-98BF-9D5A9C9FA85C}"/>
              </a:ext>
            </a:extLst>
          </p:cNvPr>
          <p:cNvSpPr>
            <a:spLocks noGrp="1"/>
          </p:cNvSpPr>
          <p:nvPr>
            <p:ph type="title"/>
          </p:nvPr>
        </p:nvSpPr>
        <p:spPr>
          <a:xfrm>
            <a:off x="838200" y="365126"/>
            <a:ext cx="10515600" cy="736088"/>
          </a:xfrm>
        </p:spPr>
        <p:txBody>
          <a:bodyPr anchor="t"/>
          <a:lstStyle/>
          <a:p>
            <a:r>
              <a:rPr lang="en-US" b="1" dirty="0"/>
              <a:t>Buprenorphine…</a:t>
            </a:r>
          </a:p>
        </p:txBody>
      </p:sp>
      <p:sp>
        <p:nvSpPr>
          <p:cNvPr id="3" name="Content Placeholder 2">
            <a:extLst>
              <a:ext uri="{FF2B5EF4-FFF2-40B4-BE49-F238E27FC236}">
                <a16:creationId xmlns:a16="http://schemas.microsoft.com/office/drawing/2014/main" id="{06EEAA22-8573-4E73-AD24-3C1633E67D83}"/>
              </a:ext>
            </a:extLst>
          </p:cNvPr>
          <p:cNvSpPr>
            <a:spLocks noGrp="1"/>
          </p:cNvSpPr>
          <p:nvPr>
            <p:ph idx="1"/>
          </p:nvPr>
        </p:nvSpPr>
        <p:spPr>
          <a:xfrm>
            <a:off x="766916" y="1376516"/>
            <a:ext cx="10586884" cy="5240594"/>
          </a:xfrm>
        </p:spPr>
        <p:txBody>
          <a:bodyPr/>
          <a:lstStyle/>
          <a:p>
            <a:r>
              <a:rPr lang="en-US" dirty="0"/>
              <a:t>Opioid-dependent patients should wait until they are experiencing </a:t>
            </a:r>
            <a:r>
              <a:rPr lang="en-US" b="1" dirty="0"/>
              <a:t>mild to moderate opioid withdrawal </a:t>
            </a:r>
            <a:r>
              <a:rPr lang="en-US" dirty="0"/>
              <a:t>(</a:t>
            </a:r>
            <a:r>
              <a:rPr lang="en-US" b="1" dirty="0"/>
              <a:t>COWS score of 8-12</a:t>
            </a:r>
            <a:r>
              <a:rPr lang="en-US" dirty="0"/>
              <a:t>) before taking the first dose of buprenorphine to reduce the risk of precipitated withdrawal:</a:t>
            </a:r>
          </a:p>
          <a:p>
            <a:pPr>
              <a:buFont typeface="Wingdings" panose="05000000000000000000" pitchFamily="2" charset="2"/>
              <a:buChar char="ü"/>
            </a:pPr>
            <a:r>
              <a:rPr lang="en-US" sz="2400" dirty="0"/>
              <a:t>Generally, buprenorphine initiation should occur at least 6-12 hours after the last use of heroin or other short-acting opioids, or 24-72 hours after the last use of long acting opioids such as methadone</a:t>
            </a:r>
            <a:r>
              <a:rPr lang="en-US" dirty="0"/>
              <a:t>.</a:t>
            </a:r>
          </a:p>
          <a:p>
            <a:r>
              <a:rPr lang="en-US" b="1" dirty="0"/>
              <a:t>Induction of buprenorphine should start with a dose of 2-4 mg and dosages may be increased in increments of 2-4 mg:</a:t>
            </a:r>
          </a:p>
          <a:p>
            <a:pPr>
              <a:buFont typeface="Wingdings" panose="05000000000000000000" pitchFamily="2" charset="2"/>
              <a:buChar char="ü"/>
            </a:pPr>
            <a:r>
              <a:rPr lang="en-US" sz="2400" dirty="0"/>
              <a:t>Maximum first day dose should not exceed 8 mg.</a:t>
            </a:r>
          </a:p>
        </p:txBody>
      </p:sp>
    </p:spTree>
    <p:extLst>
      <p:ext uri="{BB962C8B-B14F-4D97-AF65-F5344CB8AC3E}">
        <p14:creationId xmlns:p14="http://schemas.microsoft.com/office/powerpoint/2010/main" val="2192042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BA5F-E06C-49C9-B0C3-C153C43FF6C1}"/>
              </a:ext>
            </a:extLst>
          </p:cNvPr>
          <p:cNvSpPr>
            <a:spLocks noGrp="1"/>
          </p:cNvSpPr>
          <p:nvPr>
            <p:ph type="title"/>
          </p:nvPr>
        </p:nvSpPr>
        <p:spPr>
          <a:xfrm>
            <a:off x="838200" y="275303"/>
            <a:ext cx="10515600" cy="747253"/>
          </a:xfrm>
        </p:spPr>
        <p:txBody>
          <a:bodyPr anchor="t">
            <a:normAutofit/>
          </a:bodyPr>
          <a:lstStyle/>
          <a:p>
            <a:r>
              <a:rPr lang="en-US" b="1" dirty="0"/>
              <a:t>Buprenorphine…</a:t>
            </a:r>
            <a:endParaRPr lang="en-US" dirty="0"/>
          </a:p>
        </p:txBody>
      </p:sp>
      <p:sp>
        <p:nvSpPr>
          <p:cNvPr id="3" name="Content Placeholder 2">
            <a:extLst>
              <a:ext uri="{FF2B5EF4-FFF2-40B4-BE49-F238E27FC236}">
                <a16:creationId xmlns:a16="http://schemas.microsoft.com/office/drawing/2014/main" id="{FF6E8FD2-AC9C-4AC9-B9C2-7D21E8438A96}"/>
              </a:ext>
            </a:extLst>
          </p:cNvPr>
          <p:cNvSpPr>
            <a:spLocks noGrp="1"/>
          </p:cNvSpPr>
          <p:nvPr>
            <p:ph idx="1"/>
          </p:nvPr>
        </p:nvSpPr>
        <p:spPr>
          <a:xfrm>
            <a:off x="838200" y="1347019"/>
            <a:ext cx="10515600" cy="4829944"/>
          </a:xfrm>
        </p:spPr>
        <p:txBody>
          <a:bodyPr/>
          <a:lstStyle/>
          <a:p>
            <a:r>
              <a:rPr lang="en-US" dirty="0"/>
              <a:t>Clinicians should </a:t>
            </a:r>
            <a:r>
              <a:rPr lang="en-US" b="1" dirty="0"/>
              <a:t>observe </a:t>
            </a:r>
            <a:r>
              <a:rPr lang="en-US" dirty="0"/>
              <a:t>patients and their offices during induction. (However, home buprenorphine induction may be considered)</a:t>
            </a:r>
          </a:p>
          <a:p>
            <a:r>
              <a:rPr lang="en-US" dirty="0"/>
              <a:t>Buprenorphine doses after induction and titration should be, on average,</a:t>
            </a:r>
            <a:r>
              <a:rPr lang="en-US" b="1" dirty="0"/>
              <a:t>≥ 8 mg per day:</a:t>
            </a:r>
          </a:p>
          <a:p>
            <a:pPr>
              <a:buFont typeface="Wingdings" panose="05000000000000000000" pitchFamily="2" charset="2"/>
              <a:buChar char="ü"/>
            </a:pPr>
            <a:r>
              <a:rPr lang="en-US" dirty="0"/>
              <a:t>If patients are continuing to use opioids, consideration should be given to </a:t>
            </a:r>
            <a:r>
              <a:rPr lang="en-US" b="1" dirty="0"/>
              <a:t>increasing the dose by 4-8 mg </a:t>
            </a:r>
            <a:r>
              <a:rPr lang="en-US" dirty="0"/>
              <a:t>(daily doses of 12-16 mg or higher).</a:t>
            </a:r>
          </a:p>
          <a:p>
            <a:pPr>
              <a:buFont typeface="Wingdings" panose="05000000000000000000" pitchFamily="2" charset="2"/>
              <a:buChar char="ü"/>
            </a:pPr>
            <a:r>
              <a:rPr lang="en-US" b="1" dirty="0"/>
              <a:t>FDA approves dosing to a limit of 24 mg per </a:t>
            </a:r>
            <a:r>
              <a:rPr lang="en-US" dirty="0"/>
              <a:t>day and there is limited evidence regarding the relative efficacy of higher doses.</a:t>
            </a:r>
          </a:p>
        </p:txBody>
      </p:sp>
    </p:spTree>
    <p:extLst>
      <p:ext uri="{BB962C8B-B14F-4D97-AF65-F5344CB8AC3E}">
        <p14:creationId xmlns:p14="http://schemas.microsoft.com/office/powerpoint/2010/main" val="3424090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8ACF-A916-40EE-939A-4FEA99164877}"/>
              </a:ext>
            </a:extLst>
          </p:cNvPr>
          <p:cNvSpPr>
            <a:spLocks noGrp="1"/>
          </p:cNvSpPr>
          <p:nvPr>
            <p:ph type="title"/>
          </p:nvPr>
        </p:nvSpPr>
        <p:spPr>
          <a:xfrm>
            <a:off x="838200" y="365125"/>
            <a:ext cx="10515600" cy="873125"/>
          </a:xfrm>
        </p:spPr>
        <p:txBody>
          <a:bodyPr anchor="t"/>
          <a:lstStyle/>
          <a:p>
            <a:r>
              <a:rPr lang="en-US" b="1" dirty="0"/>
              <a:t>Buprenorphine…</a:t>
            </a:r>
            <a:endParaRPr lang="en-US" dirty="0"/>
          </a:p>
        </p:txBody>
      </p:sp>
      <p:sp>
        <p:nvSpPr>
          <p:cNvPr id="3" name="Content Placeholder 2">
            <a:extLst>
              <a:ext uri="{FF2B5EF4-FFF2-40B4-BE49-F238E27FC236}">
                <a16:creationId xmlns:a16="http://schemas.microsoft.com/office/drawing/2014/main" id="{942FFD9E-39FA-476F-AE33-A1C44C8CB695}"/>
              </a:ext>
            </a:extLst>
          </p:cNvPr>
          <p:cNvSpPr>
            <a:spLocks noGrp="1"/>
          </p:cNvSpPr>
          <p:nvPr>
            <p:ph idx="1"/>
          </p:nvPr>
        </p:nvSpPr>
        <p:spPr>
          <a:xfrm>
            <a:off x="838200" y="1238250"/>
            <a:ext cx="10515600" cy="4938713"/>
          </a:xfrm>
        </p:spPr>
        <p:txBody>
          <a:bodyPr>
            <a:normAutofit/>
          </a:bodyPr>
          <a:lstStyle/>
          <a:p>
            <a:r>
              <a:rPr lang="en-US" b="1" dirty="0"/>
              <a:t>Psychosocial treatment </a:t>
            </a:r>
            <a:r>
              <a:rPr lang="en-US" dirty="0"/>
              <a:t>should be implemented in conjunction with the use of buprenorphine in the treatment of OUD.</a:t>
            </a:r>
          </a:p>
          <a:p>
            <a:r>
              <a:rPr lang="en-US" dirty="0"/>
              <a:t>To reduce the chances of diversion of buprenorphine clinicians should:</a:t>
            </a:r>
          </a:p>
          <a:p>
            <a:pPr>
              <a:buFont typeface="Wingdings" panose="05000000000000000000" pitchFamily="2" charset="2"/>
              <a:buChar char="ü"/>
            </a:pPr>
            <a:r>
              <a:rPr lang="en-US" sz="2400" dirty="0"/>
              <a:t>Include frequent office visits (weekly in early treatment).</a:t>
            </a:r>
          </a:p>
          <a:p>
            <a:pPr>
              <a:buFont typeface="Wingdings" panose="05000000000000000000" pitchFamily="2" charset="2"/>
              <a:buChar char="ü"/>
            </a:pPr>
            <a:r>
              <a:rPr lang="en-US" sz="2400" dirty="0"/>
              <a:t>Urine drug testing which includes buprenorphine and its metabolites</a:t>
            </a:r>
          </a:p>
          <a:p>
            <a:pPr>
              <a:buFont typeface="Wingdings" panose="05000000000000000000" pitchFamily="2" charset="2"/>
              <a:buChar char="ü"/>
            </a:pPr>
            <a:r>
              <a:rPr lang="en-US" sz="2400" dirty="0"/>
              <a:t>Recall visits for pill counts</a:t>
            </a:r>
          </a:p>
          <a:p>
            <a:r>
              <a:rPr lang="en-US" dirty="0"/>
              <a:t>Access Prescription Drug Monitoring Program </a:t>
            </a:r>
            <a:r>
              <a:rPr lang="en-US" b="1" dirty="0"/>
              <a:t>(KASPER) </a:t>
            </a:r>
            <a:r>
              <a:rPr lang="en-US" dirty="0"/>
              <a:t>data frequently.</a:t>
            </a:r>
          </a:p>
        </p:txBody>
      </p:sp>
      <p:sp>
        <p:nvSpPr>
          <p:cNvPr id="4" name="Rectangle 3">
            <a:extLst>
              <a:ext uri="{FF2B5EF4-FFF2-40B4-BE49-F238E27FC236}">
                <a16:creationId xmlns:a16="http://schemas.microsoft.com/office/drawing/2014/main" id="{C6411285-55A8-4835-93C0-C487050A10F4}"/>
              </a:ext>
            </a:extLst>
          </p:cNvPr>
          <p:cNvSpPr/>
          <p:nvPr/>
        </p:nvSpPr>
        <p:spPr>
          <a:xfrm>
            <a:off x="5201043"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840231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7E515-079A-41C4-8015-899E7CBBB034}"/>
              </a:ext>
            </a:extLst>
          </p:cNvPr>
          <p:cNvSpPr>
            <a:spLocks noGrp="1"/>
          </p:cNvSpPr>
          <p:nvPr>
            <p:ph type="title"/>
          </p:nvPr>
        </p:nvSpPr>
        <p:spPr>
          <a:xfrm>
            <a:off x="752475" y="365125"/>
            <a:ext cx="10601325" cy="739775"/>
          </a:xfrm>
        </p:spPr>
        <p:txBody>
          <a:bodyPr anchor="t"/>
          <a:lstStyle/>
          <a:p>
            <a:r>
              <a:rPr lang="en-US" b="1" dirty="0"/>
              <a:t>Buprenorphine…</a:t>
            </a:r>
          </a:p>
        </p:txBody>
      </p:sp>
      <p:sp>
        <p:nvSpPr>
          <p:cNvPr id="3" name="Content Placeholder 2">
            <a:extLst>
              <a:ext uri="{FF2B5EF4-FFF2-40B4-BE49-F238E27FC236}">
                <a16:creationId xmlns:a16="http://schemas.microsoft.com/office/drawing/2014/main" id="{858A4D6E-5EBC-4504-A35D-B61959A937C2}"/>
              </a:ext>
            </a:extLst>
          </p:cNvPr>
          <p:cNvSpPr>
            <a:spLocks noGrp="1"/>
          </p:cNvSpPr>
          <p:nvPr>
            <p:ph idx="1"/>
          </p:nvPr>
        </p:nvSpPr>
        <p:spPr>
          <a:xfrm>
            <a:off x="419101" y="1295400"/>
            <a:ext cx="11249024" cy="5362575"/>
          </a:xfrm>
        </p:spPr>
        <p:txBody>
          <a:bodyPr>
            <a:normAutofit lnSpcReduction="10000"/>
          </a:bodyPr>
          <a:lstStyle/>
          <a:p>
            <a:r>
              <a:rPr lang="en-US" b="1" dirty="0"/>
              <a:t>Buprenorphine taper and discontinuation is a slow process and close monitoring is recommended:</a:t>
            </a:r>
          </a:p>
          <a:p>
            <a:pPr>
              <a:buFont typeface="Wingdings" panose="05000000000000000000" pitchFamily="2" charset="2"/>
              <a:buChar char="ü"/>
            </a:pPr>
            <a:r>
              <a:rPr lang="en-US" sz="2400" dirty="0"/>
              <a:t>This is generally accomplished over several months.</a:t>
            </a:r>
          </a:p>
          <a:p>
            <a:pPr>
              <a:buFont typeface="Wingdings" panose="05000000000000000000" pitchFamily="2" charset="2"/>
              <a:buChar char="ü"/>
            </a:pPr>
            <a:r>
              <a:rPr lang="en-US" sz="2400" dirty="0"/>
              <a:t>Patient should be encouraged to remain in treatment for ongoing monitoring past the point of discontinuation.</a:t>
            </a:r>
          </a:p>
          <a:p>
            <a:r>
              <a:rPr lang="en-US" b="1" dirty="0"/>
              <a:t>Allow </a:t>
            </a:r>
            <a:r>
              <a:rPr lang="en-US" b="1" u="sng" dirty="0"/>
              <a:t>7-14 days </a:t>
            </a:r>
            <a:r>
              <a:rPr lang="en-US" b="1" dirty="0"/>
              <a:t>between last dose of buprenorphine and initiation of naltrexone to avoid precipitating withdrawal.</a:t>
            </a:r>
          </a:p>
          <a:p>
            <a:r>
              <a:rPr lang="en-US" dirty="0"/>
              <a:t>When switching from </a:t>
            </a:r>
            <a:r>
              <a:rPr lang="en-US" b="1" dirty="0"/>
              <a:t>buprenorphine</a:t>
            </a:r>
            <a:r>
              <a:rPr lang="en-US" dirty="0"/>
              <a:t> to </a:t>
            </a:r>
            <a:r>
              <a:rPr lang="en-US" b="1" dirty="0"/>
              <a:t>methadone</a:t>
            </a:r>
            <a:r>
              <a:rPr lang="en-US" dirty="0"/>
              <a:t> there is no required time delay since the addition of a full mu opioid agonist to a partial agonist does not typically result in any type of adverse reaction</a:t>
            </a:r>
          </a:p>
          <a:p>
            <a:r>
              <a:rPr lang="en-US" b="1" dirty="0"/>
              <a:t>If patients choose to self-discontinue their buprenorphine they must be reminded of the dangers of relapse and overdose.</a:t>
            </a:r>
          </a:p>
        </p:txBody>
      </p:sp>
    </p:spTree>
    <p:extLst>
      <p:ext uri="{BB962C8B-B14F-4D97-AF65-F5344CB8AC3E}">
        <p14:creationId xmlns:p14="http://schemas.microsoft.com/office/powerpoint/2010/main" val="2043594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E682-BFEF-4080-89AE-6A1484E07D44}"/>
              </a:ext>
            </a:extLst>
          </p:cNvPr>
          <p:cNvSpPr>
            <a:spLocks noGrp="1"/>
          </p:cNvSpPr>
          <p:nvPr>
            <p:ph type="title"/>
          </p:nvPr>
        </p:nvSpPr>
        <p:spPr>
          <a:xfrm>
            <a:off x="316523" y="325315"/>
            <a:ext cx="11037277" cy="722435"/>
          </a:xfrm>
        </p:spPr>
        <p:txBody>
          <a:bodyPr anchor="t">
            <a:normAutofit/>
          </a:bodyPr>
          <a:lstStyle/>
          <a:p>
            <a:r>
              <a:rPr lang="en-US" b="1" dirty="0"/>
              <a:t>Naltrexone…</a:t>
            </a:r>
          </a:p>
        </p:txBody>
      </p:sp>
      <p:sp>
        <p:nvSpPr>
          <p:cNvPr id="3" name="Content Placeholder 2">
            <a:extLst>
              <a:ext uri="{FF2B5EF4-FFF2-40B4-BE49-F238E27FC236}">
                <a16:creationId xmlns:a16="http://schemas.microsoft.com/office/drawing/2014/main" id="{F30ACCAD-FA5B-49F8-9D9E-454962FDA186}"/>
              </a:ext>
            </a:extLst>
          </p:cNvPr>
          <p:cNvSpPr>
            <a:spLocks noGrp="1"/>
          </p:cNvSpPr>
          <p:nvPr>
            <p:ph idx="1"/>
          </p:nvPr>
        </p:nvSpPr>
        <p:spPr>
          <a:xfrm>
            <a:off x="316523" y="1333500"/>
            <a:ext cx="11875477" cy="5383823"/>
          </a:xfrm>
        </p:spPr>
        <p:txBody>
          <a:bodyPr>
            <a:normAutofit/>
          </a:bodyPr>
          <a:lstStyle/>
          <a:p>
            <a:r>
              <a:rPr lang="en-US" b="1" dirty="0"/>
              <a:t>Naltrexone</a:t>
            </a:r>
            <a:r>
              <a:rPr lang="en-US" dirty="0"/>
              <a:t> is a recommended treatment in preventing relapse in OUD.</a:t>
            </a:r>
          </a:p>
          <a:p>
            <a:pPr>
              <a:buFont typeface="Wingdings" panose="05000000000000000000" pitchFamily="2" charset="2"/>
              <a:buChar char="ü"/>
            </a:pPr>
            <a:r>
              <a:rPr lang="en-US" dirty="0"/>
              <a:t>Oral naltrexone may be considered for patients where </a:t>
            </a:r>
            <a:r>
              <a:rPr lang="en-US" b="1" dirty="0"/>
              <a:t>adherence can be supervised or enforced.</a:t>
            </a:r>
          </a:p>
          <a:p>
            <a:pPr>
              <a:buFont typeface="Wingdings" panose="05000000000000000000" pitchFamily="2" charset="2"/>
              <a:buChar char="ü"/>
            </a:pPr>
            <a:r>
              <a:rPr lang="en-US" dirty="0"/>
              <a:t>Extended-release injectable naltrexone (</a:t>
            </a:r>
            <a:r>
              <a:rPr lang="en-US" b="1" dirty="0"/>
              <a:t>Vivitrol</a:t>
            </a:r>
            <a:r>
              <a:rPr lang="en-US" dirty="0"/>
              <a:t>) may be more suitable for patients who have </a:t>
            </a:r>
            <a:r>
              <a:rPr lang="en-US" b="1" dirty="0"/>
              <a:t>issues with adherence.</a:t>
            </a:r>
          </a:p>
          <a:p>
            <a:pPr>
              <a:buFont typeface="Wingdings" panose="05000000000000000000" pitchFamily="2" charset="2"/>
              <a:buChar char="ü"/>
            </a:pPr>
            <a:r>
              <a:rPr lang="en-US" dirty="0"/>
              <a:t>Oral naltrexone should be taken daily in 50 mg doses, or three times weekly in 100 mg doses followed by one 150 mg dose.</a:t>
            </a:r>
          </a:p>
          <a:p>
            <a:pPr>
              <a:buFont typeface="Wingdings" panose="05000000000000000000" pitchFamily="2" charset="2"/>
              <a:buChar char="ü"/>
            </a:pPr>
            <a:r>
              <a:rPr lang="en-US" b="1" dirty="0"/>
              <a:t>Vivitrol </a:t>
            </a:r>
            <a:r>
              <a:rPr lang="en-US" dirty="0"/>
              <a:t>should be administered Q4 weeks by deep IM in the </a:t>
            </a:r>
            <a:r>
              <a:rPr lang="en-US" b="1" dirty="0"/>
              <a:t>gluteal muscle</a:t>
            </a:r>
            <a:r>
              <a:rPr lang="en-US" dirty="0"/>
              <a:t> at a set dosage of </a:t>
            </a:r>
            <a:r>
              <a:rPr lang="en-US" b="1" dirty="0"/>
              <a:t>380 mg per injection.</a:t>
            </a:r>
          </a:p>
          <a:p>
            <a:pPr>
              <a:buFont typeface="Wingdings" panose="05000000000000000000" pitchFamily="2" charset="2"/>
              <a:buChar char="ü"/>
            </a:pPr>
            <a:r>
              <a:rPr lang="en-US" b="1" dirty="0"/>
              <a:t>Psychosocial treatment </a:t>
            </a:r>
            <a:r>
              <a:rPr lang="en-US" dirty="0"/>
              <a:t>is recommended in conjunction with treatment with naltrexone</a:t>
            </a:r>
          </a:p>
        </p:txBody>
      </p:sp>
    </p:spTree>
    <p:extLst>
      <p:ext uri="{BB962C8B-B14F-4D97-AF65-F5344CB8AC3E}">
        <p14:creationId xmlns:p14="http://schemas.microsoft.com/office/powerpoint/2010/main" val="59666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8745-0919-4881-90AD-DABA0C27F65D}"/>
              </a:ext>
            </a:extLst>
          </p:cNvPr>
          <p:cNvSpPr>
            <a:spLocks noGrp="1"/>
          </p:cNvSpPr>
          <p:nvPr>
            <p:ph type="title"/>
          </p:nvPr>
        </p:nvSpPr>
        <p:spPr>
          <a:xfrm>
            <a:off x="838200" y="365126"/>
            <a:ext cx="10515600" cy="725444"/>
          </a:xfrm>
        </p:spPr>
        <p:txBody>
          <a:bodyPr anchor="t">
            <a:normAutofit/>
          </a:bodyPr>
          <a:lstStyle/>
          <a:p>
            <a:r>
              <a:rPr lang="en-US" b="1" dirty="0"/>
              <a:t>Opioid overdose crisis…</a:t>
            </a:r>
          </a:p>
        </p:txBody>
      </p:sp>
      <p:sp>
        <p:nvSpPr>
          <p:cNvPr id="3" name="Content Placeholder 2">
            <a:extLst>
              <a:ext uri="{FF2B5EF4-FFF2-40B4-BE49-F238E27FC236}">
                <a16:creationId xmlns:a16="http://schemas.microsoft.com/office/drawing/2014/main" id="{79CBC853-90CC-4F5A-AB8C-37CF8AEF7B5D}"/>
              </a:ext>
            </a:extLst>
          </p:cNvPr>
          <p:cNvSpPr>
            <a:spLocks noGrp="1"/>
          </p:cNvSpPr>
          <p:nvPr>
            <p:ph idx="1"/>
          </p:nvPr>
        </p:nvSpPr>
        <p:spPr>
          <a:xfrm>
            <a:off x="838200" y="1451295"/>
            <a:ext cx="10515600" cy="4725668"/>
          </a:xfrm>
        </p:spPr>
        <p:txBody>
          <a:bodyPr/>
          <a:lstStyle/>
          <a:p>
            <a:r>
              <a:rPr lang="en-US" dirty="0"/>
              <a:t>Every day, more than </a:t>
            </a:r>
            <a:r>
              <a:rPr lang="en-US" b="1" dirty="0"/>
              <a:t>150 people </a:t>
            </a:r>
            <a:r>
              <a:rPr lang="en-US" dirty="0"/>
              <a:t>in the United States die after overdosing on opioids. </a:t>
            </a:r>
          </a:p>
          <a:p>
            <a:r>
              <a:rPr lang="en-US" dirty="0"/>
              <a:t>Misuse of and addiction to opioids—including </a:t>
            </a:r>
            <a:r>
              <a:rPr lang="en-US" b="1" dirty="0"/>
              <a:t>prescription pain relievers, heroin,</a:t>
            </a:r>
            <a:r>
              <a:rPr lang="en-US" dirty="0"/>
              <a:t> and </a:t>
            </a:r>
            <a:r>
              <a:rPr lang="en-US" b="1" dirty="0"/>
              <a:t>synthetic opioids </a:t>
            </a:r>
            <a:r>
              <a:rPr lang="en-US" dirty="0"/>
              <a:t>such as </a:t>
            </a:r>
            <a:r>
              <a:rPr lang="en-US" b="1" dirty="0"/>
              <a:t>fentanyl</a:t>
            </a:r>
            <a:r>
              <a:rPr lang="en-US" dirty="0"/>
              <a:t>—is a serious national crisis that affects public health as well as social and economic welfare. </a:t>
            </a:r>
          </a:p>
          <a:p>
            <a:r>
              <a:rPr lang="en-US" dirty="0"/>
              <a:t>CDC : ”Total economic burden" of prescription opioid misuse alone in the United States is over </a:t>
            </a:r>
            <a:r>
              <a:rPr lang="en-US" b="1" dirty="0"/>
              <a:t>$100 billion a year</a:t>
            </a:r>
            <a:r>
              <a:rPr lang="en-US" dirty="0"/>
              <a:t>, including the costs of healthcare, lost productivity, addiction treatment, and criminal justice involvement.”</a:t>
            </a:r>
          </a:p>
        </p:txBody>
      </p:sp>
    </p:spTree>
    <p:extLst>
      <p:ext uri="{BB962C8B-B14F-4D97-AF65-F5344CB8AC3E}">
        <p14:creationId xmlns:p14="http://schemas.microsoft.com/office/powerpoint/2010/main" val="2548925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055EE-F878-45D4-B05E-277B80A695B0}"/>
              </a:ext>
            </a:extLst>
          </p:cNvPr>
          <p:cNvSpPr>
            <a:spLocks noGrp="1"/>
          </p:cNvSpPr>
          <p:nvPr>
            <p:ph type="title"/>
          </p:nvPr>
        </p:nvSpPr>
        <p:spPr>
          <a:xfrm>
            <a:off x="838200" y="365125"/>
            <a:ext cx="10515600" cy="821837"/>
          </a:xfrm>
        </p:spPr>
        <p:txBody>
          <a:bodyPr anchor="t"/>
          <a:lstStyle/>
          <a:p>
            <a:r>
              <a:rPr lang="en-US" b="1" dirty="0"/>
              <a:t>Naltrexone…</a:t>
            </a:r>
          </a:p>
        </p:txBody>
      </p:sp>
      <p:sp>
        <p:nvSpPr>
          <p:cNvPr id="3" name="Content Placeholder 2">
            <a:extLst>
              <a:ext uri="{FF2B5EF4-FFF2-40B4-BE49-F238E27FC236}">
                <a16:creationId xmlns:a16="http://schemas.microsoft.com/office/drawing/2014/main" id="{FA81CB6A-2ECF-4CB3-A5A0-09C65E60B359}"/>
              </a:ext>
            </a:extLst>
          </p:cNvPr>
          <p:cNvSpPr>
            <a:spLocks noGrp="1"/>
          </p:cNvSpPr>
          <p:nvPr>
            <p:ph idx="1"/>
          </p:nvPr>
        </p:nvSpPr>
        <p:spPr>
          <a:xfrm>
            <a:off x="838200" y="1057276"/>
            <a:ext cx="10515600" cy="5600700"/>
          </a:xfrm>
        </p:spPr>
        <p:txBody>
          <a:bodyPr>
            <a:normAutofit fontScale="92500"/>
          </a:bodyPr>
          <a:lstStyle/>
          <a:p>
            <a:r>
              <a:rPr lang="en-US" sz="3000" b="1" dirty="0"/>
              <a:t>There is no recommended length of treatment with oral naltrexone or Vivitrol.</a:t>
            </a:r>
          </a:p>
          <a:p>
            <a:pPr>
              <a:buFont typeface="Wingdings" panose="05000000000000000000" pitchFamily="2" charset="2"/>
              <a:buChar char="ü"/>
            </a:pPr>
            <a:r>
              <a:rPr lang="en-US" sz="2600" dirty="0"/>
              <a:t>Duration depends on clinical judgment and the patient’s individual circumstances.</a:t>
            </a:r>
          </a:p>
          <a:p>
            <a:pPr>
              <a:buFont typeface="Wingdings" panose="05000000000000000000" pitchFamily="2" charset="2"/>
              <a:buChar char="ü"/>
            </a:pPr>
            <a:r>
              <a:rPr lang="en-US" sz="2600" dirty="0"/>
              <a:t>Because there is no physical dependence associated with naltrexone, it can be stopped abruptly without withdrawal symptoms.</a:t>
            </a:r>
          </a:p>
          <a:p>
            <a:r>
              <a:rPr lang="en-US" sz="3000" b="1" dirty="0"/>
              <a:t>Switching from naltrexone to methadone or buprenorphine should be planned, considered, and monitored.</a:t>
            </a:r>
          </a:p>
          <a:p>
            <a:pPr>
              <a:buFont typeface="Wingdings" panose="05000000000000000000" pitchFamily="2" charset="2"/>
              <a:buChar char="ü"/>
            </a:pPr>
            <a:r>
              <a:rPr lang="en-US" sz="2600" dirty="0"/>
              <a:t>Switching from an antagonist (naltrexone) to a partial agonist (buprenorphine) or a full agonist (methadone) is less complicated than switching in the opposite direction.</a:t>
            </a:r>
          </a:p>
          <a:p>
            <a:pPr>
              <a:buFont typeface="Wingdings" panose="05000000000000000000" pitchFamily="2" charset="2"/>
              <a:buChar char="ü"/>
            </a:pPr>
            <a:r>
              <a:rPr lang="en-US" sz="2600" dirty="0"/>
              <a:t>Patient is being switched from naltrexone to be for an orphan or methadone will not have physical dependence on opioids and thus the initial doses of either medication used should be low.</a:t>
            </a:r>
          </a:p>
        </p:txBody>
      </p:sp>
    </p:spTree>
    <p:extLst>
      <p:ext uri="{BB962C8B-B14F-4D97-AF65-F5344CB8AC3E}">
        <p14:creationId xmlns:p14="http://schemas.microsoft.com/office/powerpoint/2010/main" val="2171497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9A97-3C7D-480B-8DBB-7253F75E1E67}"/>
              </a:ext>
            </a:extLst>
          </p:cNvPr>
          <p:cNvSpPr>
            <a:spLocks noGrp="1"/>
          </p:cNvSpPr>
          <p:nvPr>
            <p:ph type="title"/>
          </p:nvPr>
        </p:nvSpPr>
        <p:spPr/>
        <p:txBody>
          <a:bodyPr>
            <a:normAutofit fontScale="90000"/>
          </a:bodyPr>
          <a:lstStyle/>
          <a:p>
            <a:r>
              <a:rPr lang="en-US" b="1" dirty="0"/>
              <a:t>Psychosocial treatment in conjunction with medications for the treatment of OUD</a:t>
            </a:r>
          </a:p>
        </p:txBody>
      </p:sp>
      <p:sp>
        <p:nvSpPr>
          <p:cNvPr id="3" name="Content Placeholder 2">
            <a:extLst>
              <a:ext uri="{FF2B5EF4-FFF2-40B4-BE49-F238E27FC236}">
                <a16:creationId xmlns:a16="http://schemas.microsoft.com/office/drawing/2014/main" id="{039E5EF6-4395-4C81-AEF6-65CAD7214CF3}"/>
              </a:ext>
            </a:extLst>
          </p:cNvPr>
          <p:cNvSpPr>
            <a:spLocks noGrp="1"/>
          </p:cNvSpPr>
          <p:nvPr>
            <p:ph idx="1"/>
          </p:nvPr>
        </p:nvSpPr>
        <p:spPr/>
        <p:txBody>
          <a:bodyPr/>
          <a:lstStyle/>
          <a:p>
            <a:r>
              <a:rPr lang="en-US" dirty="0"/>
              <a:t>Psychosocial treatment is recommended in conjunction with any pharmacological treatment of OUD.</a:t>
            </a:r>
          </a:p>
          <a:p>
            <a:r>
              <a:rPr lang="en-US" dirty="0"/>
              <a:t>Treatment planning should include collaboration with qualified behavioral healthcare providers determine the optimal type and intensity of psychosocial treatment.</a:t>
            </a:r>
          </a:p>
          <a:p>
            <a:r>
              <a:rPr lang="en-US" dirty="0"/>
              <a:t>Psychosocial treatment should be offered with any of the aforementioned medications used in treating OUD</a:t>
            </a:r>
          </a:p>
        </p:txBody>
      </p:sp>
    </p:spTree>
    <p:extLst>
      <p:ext uri="{BB962C8B-B14F-4D97-AF65-F5344CB8AC3E}">
        <p14:creationId xmlns:p14="http://schemas.microsoft.com/office/powerpoint/2010/main" val="2232157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0100C-43B0-4BA6-8E7C-4EEF52EC65F8}"/>
              </a:ext>
            </a:extLst>
          </p:cNvPr>
          <p:cNvSpPr>
            <a:spLocks noGrp="1"/>
          </p:cNvSpPr>
          <p:nvPr>
            <p:ph type="title"/>
          </p:nvPr>
        </p:nvSpPr>
        <p:spPr>
          <a:xfrm>
            <a:off x="771525" y="365125"/>
            <a:ext cx="10582275" cy="587375"/>
          </a:xfrm>
        </p:spPr>
        <p:txBody>
          <a:bodyPr anchor="t">
            <a:normAutofit/>
          </a:bodyPr>
          <a:lstStyle/>
          <a:p>
            <a:r>
              <a:rPr lang="en-US" sz="3200" b="1" dirty="0"/>
              <a:t>Characteristics of medications for OUD treatment</a:t>
            </a:r>
          </a:p>
        </p:txBody>
      </p:sp>
      <p:pic>
        <p:nvPicPr>
          <p:cNvPr id="4" name="Content Placeholder 3">
            <a:extLst>
              <a:ext uri="{FF2B5EF4-FFF2-40B4-BE49-F238E27FC236}">
                <a16:creationId xmlns:a16="http://schemas.microsoft.com/office/drawing/2014/main" id="{02200EED-7A03-4A5C-A81F-E25ADA5964A2}"/>
              </a:ext>
            </a:extLst>
          </p:cNvPr>
          <p:cNvPicPr>
            <a:picLocks noGrp="1" noChangeAspect="1"/>
          </p:cNvPicPr>
          <p:nvPr>
            <p:ph idx="1"/>
          </p:nvPr>
        </p:nvPicPr>
        <p:blipFill>
          <a:blip r:embed="rId2"/>
          <a:stretch>
            <a:fillRect/>
          </a:stretch>
        </p:blipFill>
        <p:spPr>
          <a:xfrm>
            <a:off x="921297" y="1007839"/>
            <a:ext cx="10041978" cy="5485036"/>
          </a:xfrm>
          <a:prstGeom prst="rect">
            <a:avLst/>
          </a:prstGeom>
        </p:spPr>
      </p:pic>
    </p:spTree>
    <p:extLst>
      <p:ext uri="{BB962C8B-B14F-4D97-AF65-F5344CB8AC3E}">
        <p14:creationId xmlns:p14="http://schemas.microsoft.com/office/powerpoint/2010/main" val="1227629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750F-39C0-4258-A329-188916C13F57}"/>
              </a:ext>
            </a:extLst>
          </p:cNvPr>
          <p:cNvSpPr>
            <a:spLocks noGrp="1"/>
          </p:cNvSpPr>
          <p:nvPr>
            <p:ph type="title"/>
          </p:nvPr>
        </p:nvSpPr>
        <p:spPr>
          <a:xfrm>
            <a:off x="466724" y="247650"/>
            <a:ext cx="11534775" cy="542925"/>
          </a:xfrm>
        </p:spPr>
        <p:txBody>
          <a:bodyPr anchor="t">
            <a:normAutofit/>
          </a:bodyPr>
          <a:lstStyle/>
          <a:p>
            <a:r>
              <a:rPr lang="en-US" sz="2800" b="1" dirty="0"/>
              <a:t>Comparison of FDA-approved medications for the treatment of OUD</a:t>
            </a:r>
          </a:p>
        </p:txBody>
      </p:sp>
      <p:pic>
        <p:nvPicPr>
          <p:cNvPr id="4" name="Content Placeholder 3">
            <a:extLst>
              <a:ext uri="{FF2B5EF4-FFF2-40B4-BE49-F238E27FC236}">
                <a16:creationId xmlns:a16="http://schemas.microsoft.com/office/drawing/2014/main" id="{26D3D1C9-07E9-460C-BFD5-DBDDBF3D481E}"/>
              </a:ext>
            </a:extLst>
          </p:cNvPr>
          <p:cNvPicPr>
            <a:picLocks noGrp="1" noChangeAspect="1"/>
          </p:cNvPicPr>
          <p:nvPr>
            <p:ph idx="1"/>
          </p:nvPr>
        </p:nvPicPr>
        <p:blipFill>
          <a:blip r:embed="rId2"/>
          <a:stretch>
            <a:fillRect/>
          </a:stretch>
        </p:blipFill>
        <p:spPr>
          <a:xfrm>
            <a:off x="829527" y="966438"/>
            <a:ext cx="10954767" cy="5453411"/>
          </a:xfrm>
          <a:prstGeom prst="rect">
            <a:avLst/>
          </a:prstGeom>
        </p:spPr>
      </p:pic>
    </p:spTree>
    <p:extLst>
      <p:ext uri="{BB962C8B-B14F-4D97-AF65-F5344CB8AC3E}">
        <p14:creationId xmlns:p14="http://schemas.microsoft.com/office/powerpoint/2010/main" val="3536802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8BE8-EE83-4F67-8F29-77B20B24493C}"/>
              </a:ext>
            </a:extLst>
          </p:cNvPr>
          <p:cNvSpPr>
            <a:spLocks noGrp="1"/>
          </p:cNvSpPr>
          <p:nvPr>
            <p:ph type="title"/>
          </p:nvPr>
        </p:nvSpPr>
        <p:spPr>
          <a:xfrm>
            <a:off x="764931" y="365125"/>
            <a:ext cx="10588869" cy="426183"/>
          </a:xfrm>
        </p:spPr>
        <p:txBody>
          <a:bodyPr anchor="t">
            <a:normAutofit fontScale="90000"/>
          </a:bodyPr>
          <a:lstStyle/>
          <a:p>
            <a:r>
              <a:rPr lang="en-US" sz="2800" b="1" dirty="0"/>
              <a:t>Switching drugs for Opioid MAT…</a:t>
            </a:r>
          </a:p>
        </p:txBody>
      </p:sp>
      <p:pic>
        <p:nvPicPr>
          <p:cNvPr id="4" name="Content Placeholder 3">
            <a:extLst>
              <a:ext uri="{FF2B5EF4-FFF2-40B4-BE49-F238E27FC236}">
                <a16:creationId xmlns:a16="http://schemas.microsoft.com/office/drawing/2014/main" id="{D784314D-7A87-4A98-B38B-FC9D5551107A}"/>
              </a:ext>
            </a:extLst>
          </p:cNvPr>
          <p:cNvPicPr>
            <a:picLocks noGrp="1" noChangeAspect="1"/>
          </p:cNvPicPr>
          <p:nvPr>
            <p:ph idx="1"/>
          </p:nvPr>
        </p:nvPicPr>
        <p:blipFill>
          <a:blip r:embed="rId2"/>
          <a:stretch>
            <a:fillRect/>
          </a:stretch>
        </p:blipFill>
        <p:spPr>
          <a:xfrm>
            <a:off x="1029667" y="1032774"/>
            <a:ext cx="9327672" cy="5460101"/>
          </a:xfrm>
          <a:prstGeom prst="rect">
            <a:avLst/>
          </a:prstGeom>
        </p:spPr>
      </p:pic>
    </p:spTree>
    <p:extLst>
      <p:ext uri="{BB962C8B-B14F-4D97-AF65-F5344CB8AC3E}">
        <p14:creationId xmlns:p14="http://schemas.microsoft.com/office/powerpoint/2010/main" val="4164349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D0201-EA29-48F6-872F-DAAB3C30EDA0}"/>
              </a:ext>
            </a:extLst>
          </p:cNvPr>
          <p:cNvSpPr>
            <a:spLocks noGrp="1"/>
          </p:cNvSpPr>
          <p:nvPr>
            <p:ph type="title"/>
          </p:nvPr>
        </p:nvSpPr>
        <p:spPr>
          <a:xfrm>
            <a:off x="838200" y="365125"/>
            <a:ext cx="10515600" cy="716329"/>
          </a:xfrm>
        </p:spPr>
        <p:txBody>
          <a:bodyPr anchor="t"/>
          <a:lstStyle/>
          <a:p>
            <a:r>
              <a:rPr lang="en-US" b="1" dirty="0"/>
              <a:t>Special Populations: Pregnant Women</a:t>
            </a:r>
          </a:p>
        </p:txBody>
      </p:sp>
      <p:sp>
        <p:nvSpPr>
          <p:cNvPr id="3" name="Content Placeholder 2">
            <a:extLst>
              <a:ext uri="{FF2B5EF4-FFF2-40B4-BE49-F238E27FC236}">
                <a16:creationId xmlns:a16="http://schemas.microsoft.com/office/drawing/2014/main" id="{BA68E29B-0AE5-4498-9F29-6AD9C802C3C3}"/>
              </a:ext>
            </a:extLst>
          </p:cNvPr>
          <p:cNvSpPr>
            <a:spLocks noGrp="1"/>
          </p:cNvSpPr>
          <p:nvPr>
            <p:ph idx="1"/>
          </p:nvPr>
        </p:nvSpPr>
        <p:spPr>
          <a:xfrm>
            <a:off x="704850" y="1257300"/>
            <a:ext cx="10648950" cy="5410200"/>
          </a:xfrm>
        </p:spPr>
        <p:txBody>
          <a:bodyPr>
            <a:normAutofit fontScale="92500" lnSpcReduction="20000"/>
          </a:bodyPr>
          <a:lstStyle/>
          <a:p>
            <a:r>
              <a:rPr lang="en-US" b="1" dirty="0"/>
              <a:t>First priority in evaluating pregnant women for OUD is to identify emergent or urgent medical conditions that require immediate referral for clinical evaluation.</a:t>
            </a:r>
          </a:p>
          <a:p>
            <a:r>
              <a:rPr lang="en-US" b="1" dirty="0"/>
              <a:t>Medical examination </a:t>
            </a:r>
            <a:r>
              <a:rPr lang="en-US" dirty="0"/>
              <a:t>and </a:t>
            </a:r>
            <a:r>
              <a:rPr lang="en-US" b="1" dirty="0"/>
              <a:t>psychosocial assessment </a:t>
            </a:r>
            <a:r>
              <a:rPr lang="en-US" dirty="0"/>
              <a:t>is highly recommended.</a:t>
            </a:r>
          </a:p>
          <a:p>
            <a:r>
              <a:rPr lang="en-US" b="1" dirty="0"/>
              <a:t>Counseling </a:t>
            </a:r>
            <a:r>
              <a:rPr lang="en-US" dirty="0"/>
              <a:t>and </a:t>
            </a:r>
            <a:r>
              <a:rPr lang="en-US" b="1" dirty="0"/>
              <a:t>testing </a:t>
            </a:r>
            <a:r>
              <a:rPr lang="en-US" dirty="0"/>
              <a:t>for HIV should be provided in accordance with state law.</a:t>
            </a:r>
          </a:p>
          <a:p>
            <a:r>
              <a:rPr lang="en-US" b="1" dirty="0"/>
              <a:t>Test for hepatitis A, B, and C </a:t>
            </a:r>
            <a:r>
              <a:rPr lang="en-US" dirty="0"/>
              <a:t>and liver functions are also suggested.</a:t>
            </a:r>
          </a:p>
          <a:p>
            <a:r>
              <a:rPr lang="en-US" b="1" dirty="0"/>
              <a:t>Urine drug testing </a:t>
            </a:r>
            <a:r>
              <a:rPr lang="en-US" dirty="0"/>
              <a:t>may be used to detect or confirm suspected opioid and other drug use with informed consent from the mother, realizing that there may be adverse legal and social consequences of her use. </a:t>
            </a:r>
          </a:p>
          <a:p>
            <a:r>
              <a:rPr lang="en-US" dirty="0"/>
              <a:t>Pregnant women who are physically dependent on opioids should receive treatment using methadone or buprenorphine monoproduct (e.g., Subutex) rather than withdrawal management or abstinence.</a:t>
            </a:r>
          </a:p>
        </p:txBody>
      </p:sp>
    </p:spTree>
    <p:extLst>
      <p:ext uri="{BB962C8B-B14F-4D97-AF65-F5344CB8AC3E}">
        <p14:creationId xmlns:p14="http://schemas.microsoft.com/office/powerpoint/2010/main" val="1969763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E1FB-F3EE-465A-B3AA-BBC9948C82B7}"/>
              </a:ext>
            </a:extLst>
          </p:cNvPr>
          <p:cNvSpPr>
            <a:spLocks noGrp="1"/>
          </p:cNvSpPr>
          <p:nvPr>
            <p:ph type="title"/>
          </p:nvPr>
        </p:nvSpPr>
        <p:spPr>
          <a:xfrm>
            <a:off x="752475" y="365125"/>
            <a:ext cx="10601325" cy="758825"/>
          </a:xfrm>
        </p:spPr>
        <p:txBody>
          <a:bodyPr anchor="t"/>
          <a:lstStyle/>
          <a:p>
            <a:r>
              <a:rPr lang="en-US" b="1" dirty="0"/>
              <a:t>Special Populations: Pregnant Women</a:t>
            </a:r>
            <a:endParaRPr lang="en-US" dirty="0"/>
          </a:p>
        </p:txBody>
      </p:sp>
      <p:sp>
        <p:nvSpPr>
          <p:cNvPr id="3" name="Content Placeholder 2">
            <a:extLst>
              <a:ext uri="{FF2B5EF4-FFF2-40B4-BE49-F238E27FC236}">
                <a16:creationId xmlns:a16="http://schemas.microsoft.com/office/drawing/2014/main" id="{3DEFA7CF-E614-437C-B92E-2A6FAD928431}"/>
              </a:ext>
            </a:extLst>
          </p:cNvPr>
          <p:cNvSpPr>
            <a:spLocks noGrp="1"/>
          </p:cNvSpPr>
          <p:nvPr>
            <p:ph idx="1"/>
          </p:nvPr>
        </p:nvSpPr>
        <p:spPr>
          <a:xfrm>
            <a:off x="752475" y="1352550"/>
            <a:ext cx="10601325" cy="4824413"/>
          </a:xfrm>
        </p:spPr>
        <p:txBody>
          <a:bodyPr/>
          <a:lstStyle/>
          <a:p>
            <a:r>
              <a:rPr lang="en-US" b="1" dirty="0"/>
              <a:t>Treatment with methadone should be initiated as early as possible during pregnancy:</a:t>
            </a:r>
          </a:p>
          <a:p>
            <a:pPr>
              <a:buFont typeface="Wingdings" panose="05000000000000000000" pitchFamily="2" charset="2"/>
              <a:buChar char="ü"/>
            </a:pPr>
            <a:r>
              <a:rPr lang="en-US" sz="2400" b="1" dirty="0"/>
              <a:t>Hospitalization</a:t>
            </a:r>
            <a:r>
              <a:rPr lang="en-US" sz="2400" dirty="0"/>
              <a:t> during initiation of methadone in treatment with buprenorphine may be advisable due to the potential for adverse events, especially in the third trimester.</a:t>
            </a:r>
          </a:p>
          <a:p>
            <a:pPr>
              <a:buFont typeface="Wingdings" panose="05000000000000000000" pitchFamily="2" charset="2"/>
              <a:buChar char="ü"/>
            </a:pPr>
            <a:r>
              <a:rPr lang="en-US" sz="2400" b="1" dirty="0"/>
              <a:t>In an </a:t>
            </a:r>
            <a:r>
              <a:rPr lang="en-US" sz="2400" b="1" u="sng" dirty="0"/>
              <a:t>inpatient </a:t>
            </a:r>
            <a:r>
              <a:rPr lang="en-US" sz="2400" b="1" dirty="0"/>
              <a:t>setting, methadone should be initiated at a dose range of 20-30 mg. Incremental doses of 5-10 mg are given every 3 to 6 hours as needed to treat withdrawal symptoms.</a:t>
            </a:r>
          </a:p>
          <a:p>
            <a:pPr>
              <a:buFont typeface="Wingdings" panose="05000000000000000000" pitchFamily="2" charset="2"/>
              <a:buChar char="ü"/>
            </a:pPr>
            <a:r>
              <a:rPr lang="en-US" sz="2400" dirty="0"/>
              <a:t>After induction, clinicians should increase the methadone dose and </a:t>
            </a:r>
            <a:r>
              <a:rPr lang="en-US" sz="2400" b="1" dirty="0"/>
              <a:t>5-10 mg increments per week.</a:t>
            </a:r>
          </a:p>
        </p:txBody>
      </p:sp>
    </p:spTree>
    <p:extLst>
      <p:ext uri="{BB962C8B-B14F-4D97-AF65-F5344CB8AC3E}">
        <p14:creationId xmlns:p14="http://schemas.microsoft.com/office/powerpoint/2010/main" val="1193882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9AF08-C9B5-4F50-9288-F9FB9E1F24B6}"/>
              </a:ext>
            </a:extLst>
          </p:cNvPr>
          <p:cNvSpPr>
            <a:spLocks noGrp="1"/>
          </p:cNvSpPr>
          <p:nvPr>
            <p:ph type="title"/>
          </p:nvPr>
        </p:nvSpPr>
        <p:spPr>
          <a:xfrm>
            <a:off x="838200" y="365126"/>
            <a:ext cx="10515600" cy="787400"/>
          </a:xfrm>
        </p:spPr>
        <p:txBody>
          <a:bodyPr anchor="t"/>
          <a:lstStyle/>
          <a:p>
            <a:r>
              <a:rPr lang="en-US" b="1" dirty="0"/>
              <a:t>Special Populations: Pregnant Women</a:t>
            </a:r>
            <a:endParaRPr lang="en-US" dirty="0"/>
          </a:p>
        </p:txBody>
      </p:sp>
      <p:sp>
        <p:nvSpPr>
          <p:cNvPr id="3" name="Content Placeholder 2">
            <a:extLst>
              <a:ext uri="{FF2B5EF4-FFF2-40B4-BE49-F238E27FC236}">
                <a16:creationId xmlns:a16="http://schemas.microsoft.com/office/drawing/2014/main" id="{B52F2D4A-066B-47F0-A80E-BFEDE3261187}"/>
              </a:ext>
            </a:extLst>
          </p:cNvPr>
          <p:cNvSpPr>
            <a:spLocks noGrp="1"/>
          </p:cNvSpPr>
          <p:nvPr>
            <p:ph idx="1"/>
          </p:nvPr>
        </p:nvSpPr>
        <p:spPr>
          <a:xfrm>
            <a:off x="923925" y="1371600"/>
            <a:ext cx="10629899" cy="5121274"/>
          </a:xfrm>
        </p:spPr>
        <p:txBody>
          <a:bodyPr>
            <a:normAutofit fontScale="92500" lnSpcReduction="10000"/>
          </a:bodyPr>
          <a:lstStyle/>
          <a:p>
            <a:r>
              <a:rPr lang="en-US" sz="3000" b="1" dirty="0"/>
              <a:t>The goal is to maintain the lowest dose the controls withdrawal symptoms and minimizes craving.</a:t>
            </a:r>
          </a:p>
          <a:p>
            <a:r>
              <a:rPr lang="en-US" sz="3000" b="1" dirty="0"/>
              <a:t>Twice daily dosing </a:t>
            </a:r>
            <a:r>
              <a:rPr lang="en-US" sz="3000" dirty="0"/>
              <a:t>is more effective and has fewer side effects than single dosing but may not be practical because methadone is typically dispensed in an outpatient clinic.</a:t>
            </a:r>
          </a:p>
          <a:p>
            <a:r>
              <a:rPr lang="en-US" sz="3000" dirty="0"/>
              <a:t>Care for pregnant women with OUD should be </a:t>
            </a:r>
            <a:r>
              <a:rPr lang="en-US" sz="3000" b="1" dirty="0"/>
              <a:t>co-managed by an obstetrician and addiction specialist physician.</a:t>
            </a:r>
          </a:p>
          <a:p>
            <a:r>
              <a:rPr lang="en-US" sz="3000" dirty="0"/>
              <a:t>Clinicians should be aware that the </a:t>
            </a:r>
            <a:r>
              <a:rPr lang="en-US" sz="3000" b="1" dirty="0"/>
              <a:t>pharmacokinetics of methadone are affected by pregnancy:</a:t>
            </a:r>
          </a:p>
          <a:p>
            <a:pPr>
              <a:buFont typeface="Wingdings" panose="05000000000000000000" pitchFamily="2" charset="2"/>
              <a:buChar char="ü"/>
            </a:pPr>
            <a:r>
              <a:rPr lang="en-US" sz="2600" dirty="0"/>
              <a:t>With advancing gestational age, plasma level levels of methadone progressively decrease and clearance increases.</a:t>
            </a:r>
          </a:p>
          <a:p>
            <a:pPr>
              <a:buFont typeface="Wingdings" panose="05000000000000000000" pitchFamily="2" charset="2"/>
              <a:buChar char="ü"/>
            </a:pPr>
            <a:r>
              <a:rPr lang="en-US" sz="2600" dirty="0"/>
              <a:t>Increased or split doses may be needed as pregnancy progresses</a:t>
            </a:r>
          </a:p>
          <a:p>
            <a:pPr>
              <a:buFont typeface="Wingdings" panose="05000000000000000000" pitchFamily="2" charset="2"/>
              <a:buChar char="ü"/>
            </a:pPr>
            <a:r>
              <a:rPr lang="en-US" sz="2600" dirty="0"/>
              <a:t>After delivery doses may need to be adjusted</a:t>
            </a:r>
          </a:p>
        </p:txBody>
      </p:sp>
    </p:spTree>
    <p:extLst>
      <p:ext uri="{BB962C8B-B14F-4D97-AF65-F5344CB8AC3E}">
        <p14:creationId xmlns:p14="http://schemas.microsoft.com/office/powerpoint/2010/main" val="895153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48DC-CFEA-4F13-89B8-2120A2FC743F}"/>
              </a:ext>
            </a:extLst>
          </p:cNvPr>
          <p:cNvSpPr>
            <a:spLocks noGrp="1"/>
          </p:cNvSpPr>
          <p:nvPr>
            <p:ph type="title"/>
          </p:nvPr>
        </p:nvSpPr>
        <p:spPr>
          <a:xfrm>
            <a:off x="762000" y="365126"/>
            <a:ext cx="10591800" cy="635000"/>
          </a:xfrm>
        </p:spPr>
        <p:txBody>
          <a:bodyPr anchor="t">
            <a:normAutofit fontScale="90000"/>
          </a:bodyPr>
          <a:lstStyle/>
          <a:p>
            <a:r>
              <a:rPr lang="en-US" b="1" dirty="0"/>
              <a:t>Special Populations: Pregnant Women</a:t>
            </a:r>
            <a:endParaRPr lang="en-US" dirty="0"/>
          </a:p>
        </p:txBody>
      </p:sp>
      <p:sp>
        <p:nvSpPr>
          <p:cNvPr id="3" name="Content Placeholder 2">
            <a:extLst>
              <a:ext uri="{FF2B5EF4-FFF2-40B4-BE49-F238E27FC236}">
                <a16:creationId xmlns:a16="http://schemas.microsoft.com/office/drawing/2014/main" id="{B2351BD6-15F1-452D-BC71-99F8020261BB}"/>
              </a:ext>
            </a:extLst>
          </p:cNvPr>
          <p:cNvSpPr>
            <a:spLocks noGrp="1"/>
          </p:cNvSpPr>
          <p:nvPr>
            <p:ph idx="1"/>
          </p:nvPr>
        </p:nvSpPr>
        <p:spPr>
          <a:xfrm>
            <a:off x="761999" y="1400175"/>
            <a:ext cx="10829925" cy="4776788"/>
          </a:xfrm>
        </p:spPr>
        <p:txBody>
          <a:bodyPr/>
          <a:lstStyle/>
          <a:p>
            <a:r>
              <a:rPr lang="en-US" b="1" dirty="0"/>
              <a:t>Buprenorphine monoproduct (</a:t>
            </a:r>
            <a:r>
              <a:rPr lang="en-US" b="1" u="sng" dirty="0"/>
              <a:t>Subutex</a:t>
            </a:r>
            <a:r>
              <a:rPr lang="en-US" b="1" dirty="0"/>
              <a:t>) is a reasonable and recommended alternative to methadone for pregnant women.</a:t>
            </a:r>
          </a:p>
          <a:p>
            <a:pPr>
              <a:buFont typeface="Wingdings" panose="05000000000000000000" pitchFamily="2" charset="2"/>
              <a:buChar char="ü"/>
            </a:pPr>
            <a:r>
              <a:rPr lang="en-US" sz="2400" dirty="0"/>
              <a:t>While there is evidence of safety, there is insufficient evidence to recommend the combination buprenorphine/naloxone formulation </a:t>
            </a:r>
          </a:p>
          <a:p>
            <a:pPr>
              <a:buFont typeface="Wingdings" panose="05000000000000000000" pitchFamily="2" charset="2"/>
              <a:buChar char="ü"/>
            </a:pPr>
            <a:r>
              <a:rPr lang="en-US" sz="2400" dirty="0"/>
              <a:t>(e.g., Suboxone).</a:t>
            </a:r>
          </a:p>
          <a:p>
            <a:r>
              <a:rPr lang="en-US" b="1" dirty="0"/>
              <a:t>If a woman becomes pregnant while receiving naltrexone, is appropriate to discontinue the medication if the patient and doctor agree that the risk of relapse is low.</a:t>
            </a:r>
          </a:p>
          <a:p>
            <a:pPr>
              <a:buFont typeface="Wingdings" panose="05000000000000000000" pitchFamily="2" charset="2"/>
              <a:buChar char="ü"/>
            </a:pPr>
            <a:r>
              <a:rPr lang="en-US" sz="2400" dirty="0"/>
              <a:t>If the patient wishes to discontinue naltrexone but then reports relapsed opioid use it may be appropriate to consider treatment with methadone or buprenorphine.</a:t>
            </a:r>
          </a:p>
        </p:txBody>
      </p:sp>
    </p:spTree>
    <p:extLst>
      <p:ext uri="{BB962C8B-B14F-4D97-AF65-F5344CB8AC3E}">
        <p14:creationId xmlns:p14="http://schemas.microsoft.com/office/powerpoint/2010/main" val="1152266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AC61-23D4-45B6-BF13-0A20878E4CC9}"/>
              </a:ext>
            </a:extLst>
          </p:cNvPr>
          <p:cNvSpPr>
            <a:spLocks noGrp="1"/>
          </p:cNvSpPr>
          <p:nvPr>
            <p:ph type="title"/>
          </p:nvPr>
        </p:nvSpPr>
        <p:spPr>
          <a:xfrm>
            <a:off x="838200" y="365125"/>
            <a:ext cx="10515600" cy="720725"/>
          </a:xfrm>
        </p:spPr>
        <p:txBody>
          <a:bodyPr anchor="t"/>
          <a:lstStyle/>
          <a:p>
            <a:r>
              <a:rPr lang="en-US" b="1" dirty="0"/>
              <a:t>Special Populations: Pregnant Women</a:t>
            </a:r>
            <a:endParaRPr lang="en-US" dirty="0"/>
          </a:p>
        </p:txBody>
      </p:sp>
      <p:sp>
        <p:nvSpPr>
          <p:cNvPr id="3" name="Content Placeholder 2">
            <a:extLst>
              <a:ext uri="{FF2B5EF4-FFF2-40B4-BE49-F238E27FC236}">
                <a16:creationId xmlns:a16="http://schemas.microsoft.com/office/drawing/2014/main" id="{3C37C781-0E03-4875-B6F4-F1830725A425}"/>
              </a:ext>
            </a:extLst>
          </p:cNvPr>
          <p:cNvSpPr>
            <a:spLocks noGrp="1"/>
          </p:cNvSpPr>
          <p:nvPr>
            <p:ph idx="1"/>
          </p:nvPr>
        </p:nvSpPr>
        <p:spPr>
          <a:xfrm>
            <a:off x="838200" y="1438275"/>
            <a:ext cx="10515600" cy="4738688"/>
          </a:xfrm>
        </p:spPr>
        <p:txBody>
          <a:bodyPr>
            <a:normAutofit/>
          </a:bodyPr>
          <a:lstStyle/>
          <a:p>
            <a:r>
              <a:rPr lang="en-US" sz="3600" b="1" dirty="0"/>
              <a:t>Naloxone is </a:t>
            </a:r>
            <a:r>
              <a:rPr lang="en-US" sz="3600" b="1" dirty="0">
                <a:solidFill>
                  <a:srgbClr val="FF0000"/>
                </a:solidFill>
              </a:rPr>
              <a:t>NOT</a:t>
            </a:r>
            <a:r>
              <a:rPr lang="en-US" sz="3600" b="1" dirty="0"/>
              <a:t> recommended for use in pregnant women with OUD except in situations of life-threatening overdose.</a:t>
            </a:r>
          </a:p>
          <a:p>
            <a:r>
              <a:rPr lang="en-US" sz="3600" b="1" dirty="0"/>
              <a:t>Mother is receiving methadone and buprenorphine monitor product for the treatment of OUDs </a:t>
            </a:r>
            <a:r>
              <a:rPr lang="en-US" sz="3600" b="1" dirty="0">
                <a:solidFill>
                  <a:srgbClr val="FF0000"/>
                </a:solidFill>
              </a:rPr>
              <a:t>SHOULD </a:t>
            </a:r>
            <a:r>
              <a:rPr lang="en-US" sz="3600" b="1" dirty="0"/>
              <a:t>be encouraged to breast-feed.</a:t>
            </a:r>
          </a:p>
        </p:txBody>
      </p:sp>
    </p:spTree>
    <p:extLst>
      <p:ext uri="{BB962C8B-B14F-4D97-AF65-F5344CB8AC3E}">
        <p14:creationId xmlns:p14="http://schemas.microsoft.com/office/powerpoint/2010/main" val="109180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7D0C-9D2B-48C5-BD6F-EFD532203986}"/>
              </a:ext>
            </a:extLst>
          </p:cNvPr>
          <p:cNvSpPr>
            <a:spLocks noGrp="1"/>
          </p:cNvSpPr>
          <p:nvPr>
            <p:ph type="title"/>
          </p:nvPr>
        </p:nvSpPr>
        <p:spPr/>
        <p:txBody>
          <a:bodyPr>
            <a:normAutofit/>
          </a:bodyPr>
          <a:lstStyle/>
          <a:p>
            <a:r>
              <a:rPr lang="en-US" sz="4000" b="1" dirty="0"/>
              <a:t>What do we know about the opioid crisis?</a:t>
            </a:r>
          </a:p>
        </p:txBody>
      </p:sp>
      <p:sp>
        <p:nvSpPr>
          <p:cNvPr id="3" name="Content Placeholder 2">
            <a:extLst>
              <a:ext uri="{FF2B5EF4-FFF2-40B4-BE49-F238E27FC236}">
                <a16:creationId xmlns:a16="http://schemas.microsoft.com/office/drawing/2014/main" id="{F5B19898-7044-4E16-84AD-AB85BE89EA57}"/>
              </a:ext>
            </a:extLst>
          </p:cNvPr>
          <p:cNvSpPr>
            <a:spLocks noGrp="1"/>
          </p:cNvSpPr>
          <p:nvPr>
            <p:ph idx="1"/>
          </p:nvPr>
        </p:nvSpPr>
        <p:spPr>
          <a:xfrm>
            <a:off x="838199" y="1825625"/>
            <a:ext cx="10734675" cy="4908550"/>
          </a:xfrm>
        </p:spPr>
        <p:txBody>
          <a:bodyPr>
            <a:normAutofit fontScale="92500" lnSpcReduction="10000"/>
          </a:bodyPr>
          <a:lstStyle/>
          <a:p>
            <a:r>
              <a:rPr lang="en-US" dirty="0"/>
              <a:t>Roughly 21 to 29 percent of patients prescribed opioids for chronic pain </a:t>
            </a:r>
            <a:r>
              <a:rPr lang="en-US" b="1" dirty="0"/>
              <a:t>misuse</a:t>
            </a:r>
            <a:r>
              <a:rPr lang="en-US" dirty="0"/>
              <a:t> them. </a:t>
            </a:r>
          </a:p>
          <a:p>
            <a:r>
              <a:rPr lang="en-US" dirty="0"/>
              <a:t>Between 8 and 12 percent develop an </a:t>
            </a:r>
            <a:r>
              <a:rPr lang="en-US" b="1" dirty="0"/>
              <a:t>opioid use disorder</a:t>
            </a:r>
            <a:r>
              <a:rPr lang="en-US" dirty="0"/>
              <a:t>.</a:t>
            </a:r>
          </a:p>
          <a:p>
            <a:r>
              <a:rPr lang="en-US" dirty="0"/>
              <a:t>An estimated 4 to 6 percent who misuse prescription opioids </a:t>
            </a:r>
            <a:r>
              <a:rPr lang="en-US" b="1" dirty="0"/>
              <a:t>transition to heroin.</a:t>
            </a:r>
          </a:p>
          <a:p>
            <a:r>
              <a:rPr lang="en-US" dirty="0"/>
              <a:t>About </a:t>
            </a:r>
            <a:r>
              <a:rPr lang="en-US" b="1" dirty="0"/>
              <a:t>80 percent </a:t>
            </a:r>
            <a:r>
              <a:rPr lang="en-US" dirty="0"/>
              <a:t>of people who use heroin first misused prescription opioids.</a:t>
            </a:r>
          </a:p>
          <a:p>
            <a:r>
              <a:rPr lang="en-US" dirty="0"/>
              <a:t>Opioid overdoses increased </a:t>
            </a:r>
            <a:r>
              <a:rPr lang="en-US" b="1" dirty="0"/>
              <a:t>30 percent </a:t>
            </a:r>
            <a:r>
              <a:rPr lang="en-US" dirty="0"/>
              <a:t>from July 2016 through September 2017 in 52 areas in 45 states.</a:t>
            </a:r>
          </a:p>
          <a:p>
            <a:r>
              <a:rPr lang="en-US" dirty="0"/>
              <a:t>The </a:t>
            </a:r>
            <a:r>
              <a:rPr lang="en-US" b="1" dirty="0"/>
              <a:t>Midwestern</a:t>
            </a:r>
            <a:r>
              <a:rPr lang="en-US" dirty="0"/>
              <a:t> region saw opioid overdoses increase </a:t>
            </a:r>
            <a:r>
              <a:rPr lang="en-US" b="1" dirty="0"/>
              <a:t>70 percent </a:t>
            </a:r>
            <a:r>
              <a:rPr lang="en-US" dirty="0"/>
              <a:t>from July 2016 through September 2017.</a:t>
            </a:r>
          </a:p>
          <a:p>
            <a:r>
              <a:rPr lang="en-US" dirty="0"/>
              <a:t>Opioid overdoses in large cities increased by 54 percent in 16 states.</a:t>
            </a:r>
          </a:p>
        </p:txBody>
      </p:sp>
    </p:spTree>
    <p:extLst>
      <p:ext uri="{BB962C8B-B14F-4D97-AF65-F5344CB8AC3E}">
        <p14:creationId xmlns:p14="http://schemas.microsoft.com/office/powerpoint/2010/main" val="77172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25DF5-C022-4F45-A2B8-EC600922B83C}"/>
              </a:ext>
            </a:extLst>
          </p:cNvPr>
          <p:cNvSpPr>
            <a:spLocks noGrp="1"/>
          </p:cNvSpPr>
          <p:nvPr>
            <p:ph type="title"/>
          </p:nvPr>
        </p:nvSpPr>
        <p:spPr>
          <a:xfrm>
            <a:off x="838200" y="365125"/>
            <a:ext cx="10515600" cy="796925"/>
          </a:xfrm>
        </p:spPr>
        <p:txBody>
          <a:bodyPr anchor="t"/>
          <a:lstStyle/>
          <a:p>
            <a:r>
              <a:rPr lang="en-US" b="1" dirty="0"/>
              <a:t>Special Populations: Patients with Pain</a:t>
            </a:r>
          </a:p>
        </p:txBody>
      </p:sp>
      <p:sp>
        <p:nvSpPr>
          <p:cNvPr id="3" name="Content Placeholder 2">
            <a:extLst>
              <a:ext uri="{FF2B5EF4-FFF2-40B4-BE49-F238E27FC236}">
                <a16:creationId xmlns:a16="http://schemas.microsoft.com/office/drawing/2014/main" id="{A80A299D-B5ED-4256-96B3-11D5883F609B}"/>
              </a:ext>
            </a:extLst>
          </p:cNvPr>
          <p:cNvSpPr>
            <a:spLocks noGrp="1"/>
          </p:cNvSpPr>
          <p:nvPr>
            <p:ph idx="1"/>
          </p:nvPr>
        </p:nvSpPr>
        <p:spPr>
          <a:xfrm>
            <a:off x="838200" y="1447800"/>
            <a:ext cx="10515600" cy="4729163"/>
          </a:xfrm>
        </p:spPr>
        <p:txBody>
          <a:bodyPr/>
          <a:lstStyle/>
          <a:p>
            <a:r>
              <a:rPr lang="en-US" dirty="0"/>
              <a:t>For all patients with pain, it is important that the correct diagnosis be made and that a target suitable for treatment is identified.</a:t>
            </a:r>
          </a:p>
          <a:p>
            <a:r>
              <a:rPr lang="en-US" dirty="0"/>
              <a:t>If pharmacological treatment is considered, nonnarcotic medications such as acetaminophen and NSAIDs should be tried first.</a:t>
            </a:r>
          </a:p>
          <a:p>
            <a:r>
              <a:rPr lang="en-US" dirty="0"/>
              <a:t>Opioid agonists (methadone or buprenorphine) should be considered for patients with active OUD who are not in treatment.</a:t>
            </a:r>
          </a:p>
          <a:p>
            <a:r>
              <a:rPr lang="en-US" dirty="0"/>
              <a:t>Pharmacotherapy in conjunction with psychosocial treatment should be considered for patients with pain who have OUD.</a:t>
            </a:r>
          </a:p>
        </p:txBody>
      </p:sp>
    </p:spTree>
    <p:extLst>
      <p:ext uri="{BB962C8B-B14F-4D97-AF65-F5344CB8AC3E}">
        <p14:creationId xmlns:p14="http://schemas.microsoft.com/office/powerpoint/2010/main" val="1635760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F475-7853-435A-B5F7-E05CAD8AC1F1}"/>
              </a:ext>
            </a:extLst>
          </p:cNvPr>
          <p:cNvSpPr>
            <a:spLocks noGrp="1"/>
          </p:cNvSpPr>
          <p:nvPr>
            <p:ph type="title"/>
          </p:nvPr>
        </p:nvSpPr>
        <p:spPr>
          <a:xfrm>
            <a:off x="838200" y="365126"/>
            <a:ext cx="10515600" cy="692150"/>
          </a:xfrm>
        </p:spPr>
        <p:txBody>
          <a:bodyPr anchor="t">
            <a:normAutofit fontScale="90000"/>
          </a:bodyPr>
          <a:lstStyle/>
          <a:p>
            <a:r>
              <a:rPr lang="en-US" b="1" dirty="0"/>
              <a:t>Special Populations: Patients with Pain</a:t>
            </a:r>
            <a:endParaRPr lang="en-US" dirty="0"/>
          </a:p>
        </p:txBody>
      </p:sp>
      <p:sp>
        <p:nvSpPr>
          <p:cNvPr id="3" name="Content Placeholder 2">
            <a:extLst>
              <a:ext uri="{FF2B5EF4-FFF2-40B4-BE49-F238E27FC236}">
                <a16:creationId xmlns:a16="http://schemas.microsoft.com/office/drawing/2014/main" id="{11EFD807-E94C-489B-BBF4-E4208F5CE0B6}"/>
              </a:ext>
            </a:extLst>
          </p:cNvPr>
          <p:cNvSpPr>
            <a:spLocks noGrp="1"/>
          </p:cNvSpPr>
          <p:nvPr>
            <p:ph idx="1"/>
          </p:nvPr>
        </p:nvSpPr>
        <p:spPr>
          <a:xfrm>
            <a:off x="771525" y="1343025"/>
            <a:ext cx="10582275" cy="4833938"/>
          </a:xfrm>
        </p:spPr>
        <p:txBody>
          <a:bodyPr/>
          <a:lstStyle/>
          <a:p>
            <a:r>
              <a:rPr lang="en-US" b="1" dirty="0"/>
              <a:t>Patients on methadone maintenance will require doses of opioids </a:t>
            </a:r>
            <a:r>
              <a:rPr lang="en-US" b="1" u="sng" dirty="0"/>
              <a:t>in addition to </a:t>
            </a:r>
            <a:r>
              <a:rPr lang="en-US" b="1" dirty="0"/>
              <a:t>their regular daily dose of methadone to manage acute pain.</a:t>
            </a:r>
          </a:p>
          <a:p>
            <a:r>
              <a:rPr lang="en-US" b="1" dirty="0"/>
              <a:t>Patient is on methadone maintenance who are admitted for surgery may require </a:t>
            </a:r>
            <a:r>
              <a:rPr lang="en-US" b="1" u="sng" dirty="0"/>
              <a:t>additional short-acting </a:t>
            </a:r>
            <a:r>
              <a:rPr lang="en-US" b="1" dirty="0"/>
              <a:t>opioid pain relievers.</a:t>
            </a:r>
          </a:p>
          <a:p>
            <a:r>
              <a:rPr lang="en-US" dirty="0"/>
              <a:t>Temporarily increasing buprenorphine dosing may be effective for mild acute pain.</a:t>
            </a:r>
          </a:p>
          <a:p>
            <a:r>
              <a:rPr lang="en-US" dirty="0"/>
              <a:t>For severe acute pain, discontinuing buprenorphine and commencing on a high potency opioid (such as Fentanyl) is advisable.</a:t>
            </a:r>
          </a:p>
        </p:txBody>
      </p:sp>
    </p:spTree>
    <p:extLst>
      <p:ext uri="{BB962C8B-B14F-4D97-AF65-F5344CB8AC3E}">
        <p14:creationId xmlns:p14="http://schemas.microsoft.com/office/powerpoint/2010/main" val="3555489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DA6A-1BEA-4FAC-AD86-35CEED08046F}"/>
              </a:ext>
            </a:extLst>
          </p:cNvPr>
          <p:cNvSpPr>
            <a:spLocks noGrp="1"/>
          </p:cNvSpPr>
          <p:nvPr>
            <p:ph type="title"/>
          </p:nvPr>
        </p:nvSpPr>
        <p:spPr>
          <a:xfrm>
            <a:off x="742950" y="365126"/>
            <a:ext cx="10610850" cy="787400"/>
          </a:xfrm>
        </p:spPr>
        <p:txBody>
          <a:bodyPr anchor="t"/>
          <a:lstStyle/>
          <a:p>
            <a:r>
              <a:rPr lang="en-US" b="1" dirty="0"/>
              <a:t>Special Populations: Patients with Pain</a:t>
            </a:r>
            <a:endParaRPr lang="en-US" dirty="0"/>
          </a:p>
        </p:txBody>
      </p:sp>
      <p:sp>
        <p:nvSpPr>
          <p:cNvPr id="3" name="Content Placeholder 2">
            <a:extLst>
              <a:ext uri="{FF2B5EF4-FFF2-40B4-BE49-F238E27FC236}">
                <a16:creationId xmlns:a16="http://schemas.microsoft.com/office/drawing/2014/main" id="{FA8F4CA2-D2B4-402C-B67B-9AB678456936}"/>
              </a:ext>
            </a:extLst>
          </p:cNvPr>
          <p:cNvSpPr>
            <a:spLocks noGrp="1"/>
          </p:cNvSpPr>
          <p:nvPr>
            <p:ph idx="1"/>
          </p:nvPr>
        </p:nvSpPr>
        <p:spPr>
          <a:xfrm>
            <a:off x="742950" y="1276350"/>
            <a:ext cx="10610850" cy="4900613"/>
          </a:xfrm>
        </p:spPr>
        <p:txBody>
          <a:bodyPr/>
          <a:lstStyle/>
          <a:p>
            <a:r>
              <a:rPr lang="en-US" dirty="0"/>
              <a:t>The decision to discontinue buprenorphine prior to an elective surgical procedure should be made in consultation with the attending surgeon and anesthesiologist.</a:t>
            </a:r>
          </a:p>
          <a:p>
            <a:r>
              <a:rPr lang="en-US" dirty="0"/>
              <a:t>If it is decided that buprenorphine should be discontinued prior to surgery, this should occur 24-36 hours in advance of surgery and restart it postoperatively when the need for full opioid agonist analgesia has passed.</a:t>
            </a:r>
          </a:p>
        </p:txBody>
      </p:sp>
    </p:spTree>
    <p:extLst>
      <p:ext uri="{BB962C8B-B14F-4D97-AF65-F5344CB8AC3E}">
        <p14:creationId xmlns:p14="http://schemas.microsoft.com/office/powerpoint/2010/main" val="318411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E8CB-F9E2-409F-A4D8-71819BC86D43}"/>
              </a:ext>
            </a:extLst>
          </p:cNvPr>
          <p:cNvSpPr>
            <a:spLocks noGrp="1"/>
          </p:cNvSpPr>
          <p:nvPr>
            <p:ph type="title"/>
          </p:nvPr>
        </p:nvSpPr>
        <p:spPr>
          <a:xfrm>
            <a:off x="838200" y="365126"/>
            <a:ext cx="10515600" cy="768350"/>
          </a:xfrm>
        </p:spPr>
        <p:txBody>
          <a:bodyPr anchor="t"/>
          <a:lstStyle/>
          <a:p>
            <a:r>
              <a:rPr lang="en-US" b="1" dirty="0"/>
              <a:t>Special Populations: Patients with Pain</a:t>
            </a:r>
            <a:endParaRPr lang="en-US" dirty="0"/>
          </a:p>
        </p:txBody>
      </p:sp>
      <p:sp>
        <p:nvSpPr>
          <p:cNvPr id="3" name="Content Placeholder 2">
            <a:extLst>
              <a:ext uri="{FF2B5EF4-FFF2-40B4-BE49-F238E27FC236}">
                <a16:creationId xmlns:a16="http://schemas.microsoft.com/office/drawing/2014/main" id="{30093A14-1100-4D01-B6B9-867624546E15}"/>
              </a:ext>
            </a:extLst>
          </p:cNvPr>
          <p:cNvSpPr>
            <a:spLocks noGrp="1"/>
          </p:cNvSpPr>
          <p:nvPr>
            <p:ph idx="1"/>
          </p:nvPr>
        </p:nvSpPr>
        <p:spPr>
          <a:xfrm>
            <a:off x="962024" y="1333500"/>
            <a:ext cx="10391775" cy="5159374"/>
          </a:xfrm>
        </p:spPr>
        <p:txBody>
          <a:bodyPr>
            <a:normAutofit lnSpcReduction="10000"/>
          </a:bodyPr>
          <a:lstStyle/>
          <a:p>
            <a:r>
              <a:rPr lang="en-US" b="1" dirty="0"/>
              <a:t>PATIENTS ON NALTREXONE WILL NOT RESPOND TO OPIOID ANALGESICS IN THE USUAL MANNER:</a:t>
            </a:r>
          </a:p>
          <a:p>
            <a:pPr>
              <a:buFont typeface="Wingdings" panose="05000000000000000000" pitchFamily="2" charset="2"/>
              <a:buChar char="ü"/>
            </a:pPr>
            <a:r>
              <a:rPr lang="en-US" b="1" dirty="0"/>
              <a:t>Mild pain may be treated with NSAIDs.</a:t>
            </a:r>
          </a:p>
          <a:p>
            <a:pPr>
              <a:buFont typeface="Wingdings" panose="05000000000000000000" pitchFamily="2" charset="2"/>
              <a:buChar char="ü"/>
            </a:pPr>
            <a:r>
              <a:rPr lang="en-US" b="1" dirty="0"/>
              <a:t>moderate to severe pain may be treated with ketorolac on a short-term basis </a:t>
            </a:r>
          </a:p>
          <a:p>
            <a:pPr>
              <a:buFont typeface="Wingdings" panose="05000000000000000000" pitchFamily="2" charset="2"/>
              <a:buChar char="ü"/>
            </a:pPr>
            <a:r>
              <a:rPr lang="en-US" b="1" dirty="0"/>
              <a:t>studies are currently underway at looking at the use of low-dose ketamine for the treatment of pain in patients on naltrexone</a:t>
            </a:r>
          </a:p>
          <a:p>
            <a:pPr>
              <a:buFont typeface="Wingdings" panose="05000000000000000000" pitchFamily="2" charset="2"/>
              <a:buChar char="ü"/>
            </a:pPr>
            <a:r>
              <a:rPr lang="en-US" b="1" dirty="0"/>
              <a:t>Oral naltrexone should be discontinued 72 hours prior to elective surgery and extended-release injectable naltrexone (Vivitrol) should be discontinued 30 days prior to an anticipated surgery.</a:t>
            </a:r>
          </a:p>
        </p:txBody>
      </p:sp>
    </p:spTree>
    <p:extLst>
      <p:ext uri="{BB962C8B-B14F-4D97-AF65-F5344CB8AC3E}">
        <p14:creationId xmlns:p14="http://schemas.microsoft.com/office/powerpoint/2010/main" val="36152242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41C8-8FEC-4FEC-B23A-5D64443AF039}"/>
              </a:ext>
            </a:extLst>
          </p:cNvPr>
          <p:cNvSpPr>
            <a:spLocks noGrp="1"/>
          </p:cNvSpPr>
          <p:nvPr>
            <p:ph type="title"/>
          </p:nvPr>
        </p:nvSpPr>
        <p:spPr>
          <a:xfrm>
            <a:off x="838200" y="365126"/>
            <a:ext cx="10515600" cy="768350"/>
          </a:xfrm>
        </p:spPr>
        <p:txBody>
          <a:bodyPr anchor="t"/>
          <a:lstStyle/>
          <a:p>
            <a:r>
              <a:rPr lang="en-US" b="1" dirty="0"/>
              <a:t>Special Populations: Adolescents</a:t>
            </a:r>
            <a:endParaRPr lang="en-US" dirty="0"/>
          </a:p>
        </p:txBody>
      </p:sp>
      <p:sp>
        <p:nvSpPr>
          <p:cNvPr id="3" name="Content Placeholder 2">
            <a:extLst>
              <a:ext uri="{FF2B5EF4-FFF2-40B4-BE49-F238E27FC236}">
                <a16:creationId xmlns:a16="http://schemas.microsoft.com/office/drawing/2014/main" id="{CE7270C5-7E5D-4E5A-9F74-16A788BAA746}"/>
              </a:ext>
            </a:extLst>
          </p:cNvPr>
          <p:cNvSpPr>
            <a:spLocks noGrp="1"/>
          </p:cNvSpPr>
          <p:nvPr>
            <p:ph idx="1"/>
          </p:nvPr>
        </p:nvSpPr>
        <p:spPr>
          <a:xfrm>
            <a:off x="438151" y="1571625"/>
            <a:ext cx="11172824" cy="4605338"/>
          </a:xfrm>
        </p:spPr>
        <p:txBody>
          <a:bodyPr/>
          <a:lstStyle/>
          <a:p>
            <a:r>
              <a:rPr lang="en-US" dirty="0"/>
              <a:t>Clinician should consider treating adolescents who have OUD using the full range of treatment options, including pharmacotherapy.</a:t>
            </a:r>
          </a:p>
          <a:p>
            <a:r>
              <a:rPr lang="en-US" dirty="0"/>
              <a:t>Methadone, buprenorphine, and naltrexone may all be considered for treatment of OUD in adolescents.</a:t>
            </a:r>
          </a:p>
          <a:p>
            <a:pPr>
              <a:buFont typeface="Wingdings" panose="05000000000000000000" pitchFamily="2" charset="2"/>
              <a:buChar char="ü"/>
            </a:pPr>
            <a:r>
              <a:rPr lang="en-US" dirty="0"/>
              <a:t>Age is a consideration in treatment and federal laws and FDA approvals need to be considered for patients under age 18.</a:t>
            </a:r>
          </a:p>
          <a:p>
            <a:r>
              <a:rPr lang="en-US" dirty="0"/>
              <a:t>Psychosocial treatment is recommended</a:t>
            </a:r>
          </a:p>
          <a:p>
            <a:r>
              <a:rPr lang="en-US" dirty="0"/>
              <a:t>Adolescents may benefit from treatment and specialized treatment facilities that provide multidimensional services.</a:t>
            </a:r>
          </a:p>
        </p:txBody>
      </p:sp>
    </p:spTree>
    <p:extLst>
      <p:ext uri="{BB962C8B-B14F-4D97-AF65-F5344CB8AC3E}">
        <p14:creationId xmlns:p14="http://schemas.microsoft.com/office/powerpoint/2010/main" val="3246722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9303-C580-40F2-993B-A0BCDF17D4AF}"/>
              </a:ext>
            </a:extLst>
          </p:cNvPr>
          <p:cNvSpPr>
            <a:spLocks noGrp="1"/>
          </p:cNvSpPr>
          <p:nvPr>
            <p:ph type="title"/>
          </p:nvPr>
        </p:nvSpPr>
        <p:spPr>
          <a:xfrm>
            <a:off x="838200" y="365126"/>
            <a:ext cx="10668000" cy="577850"/>
          </a:xfrm>
        </p:spPr>
        <p:txBody>
          <a:bodyPr anchor="t">
            <a:normAutofit/>
          </a:bodyPr>
          <a:lstStyle/>
          <a:p>
            <a:r>
              <a:rPr lang="en-US" sz="3200" b="1" dirty="0"/>
              <a:t>Special Populations: Co-occurring psychiatric disorders</a:t>
            </a:r>
            <a:endParaRPr lang="en-US" sz="3200" dirty="0"/>
          </a:p>
        </p:txBody>
      </p:sp>
      <p:sp>
        <p:nvSpPr>
          <p:cNvPr id="3" name="Content Placeholder 2">
            <a:extLst>
              <a:ext uri="{FF2B5EF4-FFF2-40B4-BE49-F238E27FC236}">
                <a16:creationId xmlns:a16="http://schemas.microsoft.com/office/drawing/2014/main" id="{5C9FA521-A2E4-4A55-B07B-01E60C00C397}"/>
              </a:ext>
            </a:extLst>
          </p:cNvPr>
          <p:cNvSpPr>
            <a:spLocks noGrp="1"/>
          </p:cNvSpPr>
          <p:nvPr>
            <p:ph idx="1"/>
          </p:nvPr>
        </p:nvSpPr>
        <p:spPr>
          <a:xfrm>
            <a:off x="761999" y="1266824"/>
            <a:ext cx="10810875" cy="5057775"/>
          </a:xfrm>
        </p:spPr>
        <p:txBody>
          <a:bodyPr/>
          <a:lstStyle/>
          <a:p>
            <a:r>
              <a:rPr lang="en-US" dirty="0"/>
              <a:t>Comprehensive assessment including determination of mental health status should evaluate whether the patient is stable.</a:t>
            </a:r>
          </a:p>
          <a:p>
            <a:r>
              <a:rPr lang="en-US" dirty="0"/>
              <a:t>Suicide risk assessment is a must!</a:t>
            </a:r>
          </a:p>
          <a:p>
            <a:r>
              <a:rPr lang="en-US" dirty="0"/>
              <a:t>Assessment for psychiatric disorders should occur at the onset of agonist or antagonist treatment:</a:t>
            </a:r>
          </a:p>
          <a:p>
            <a:pPr>
              <a:buFont typeface="Wingdings" panose="05000000000000000000" pitchFamily="2" charset="2"/>
              <a:buChar char="ü"/>
            </a:pPr>
            <a:r>
              <a:rPr lang="en-US" dirty="0"/>
              <a:t>Reassessment using a detailed mental status examination should occur after stabilization with methadone, buprenorphine or naltrexone</a:t>
            </a:r>
          </a:p>
        </p:txBody>
      </p:sp>
      <p:sp>
        <p:nvSpPr>
          <p:cNvPr id="4" name="Rectangle 3">
            <a:extLst>
              <a:ext uri="{FF2B5EF4-FFF2-40B4-BE49-F238E27FC236}">
                <a16:creationId xmlns:a16="http://schemas.microsoft.com/office/drawing/2014/main" id="{19E614E7-E449-46A6-80E7-69CC852F4961}"/>
              </a:ext>
            </a:extLst>
          </p:cNvPr>
          <p:cNvSpPr/>
          <p:nvPr/>
        </p:nvSpPr>
        <p:spPr>
          <a:xfrm>
            <a:off x="5017531" y="3244334"/>
            <a:ext cx="237566" cy="369332"/>
          </a:xfrm>
          <a:prstGeom prst="rect">
            <a:avLst/>
          </a:prstGeom>
        </p:spPr>
        <p:txBody>
          <a:bodyPr wrap="none">
            <a:spAutoFit/>
          </a:bodyPr>
          <a:lstStyle/>
          <a:p>
            <a:r>
              <a:rPr lang="en-US" b="1" dirty="0"/>
              <a:t> </a:t>
            </a:r>
            <a:endParaRPr lang="en-US" dirty="0"/>
          </a:p>
        </p:txBody>
      </p:sp>
    </p:spTree>
    <p:extLst>
      <p:ext uri="{BB962C8B-B14F-4D97-AF65-F5344CB8AC3E}">
        <p14:creationId xmlns:p14="http://schemas.microsoft.com/office/powerpoint/2010/main" val="20156437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89CB-9506-4091-9790-6246B15099EA}"/>
              </a:ext>
            </a:extLst>
          </p:cNvPr>
          <p:cNvSpPr>
            <a:spLocks noGrp="1"/>
          </p:cNvSpPr>
          <p:nvPr>
            <p:ph type="title"/>
          </p:nvPr>
        </p:nvSpPr>
        <p:spPr/>
        <p:txBody>
          <a:bodyPr/>
          <a:lstStyle/>
          <a:p>
            <a:r>
              <a:rPr lang="en-US" b="1" dirty="0"/>
              <a:t>Special Populations: Individuals in the Criminal Justice System</a:t>
            </a:r>
            <a:endParaRPr lang="en-US" dirty="0"/>
          </a:p>
        </p:txBody>
      </p:sp>
      <p:sp>
        <p:nvSpPr>
          <p:cNvPr id="3" name="Content Placeholder 2">
            <a:extLst>
              <a:ext uri="{FF2B5EF4-FFF2-40B4-BE49-F238E27FC236}">
                <a16:creationId xmlns:a16="http://schemas.microsoft.com/office/drawing/2014/main" id="{373393BF-BF34-436F-8498-980111E4E1D7}"/>
              </a:ext>
            </a:extLst>
          </p:cNvPr>
          <p:cNvSpPr>
            <a:spLocks noGrp="1"/>
          </p:cNvSpPr>
          <p:nvPr>
            <p:ph idx="1"/>
          </p:nvPr>
        </p:nvSpPr>
        <p:spPr/>
        <p:txBody>
          <a:bodyPr/>
          <a:lstStyle/>
          <a:p>
            <a:r>
              <a:rPr lang="en-US" dirty="0"/>
              <a:t>Opioid MAT has been shown to be effective and is recommended by some addiction specialists for prisoners and parolees regardless of the length of the sentence time.</a:t>
            </a:r>
          </a:p>
          <a:p>
            <a:pPr>
              <a:buFont typeface="Wingdings" panose="05000000000000000000" pitchFamily="2" charset="2"/>
              <a:buChar char="v"/>
            </a:pPr>
            <a:r>
              <a:rPr lang="en-US" dirty="0"/>
              <a:t>This is a highly controversial issue</a:t>
            </a:r>
          </a:p>
          <a:p>
            <a:r>
              <a:rPr lang="en-US" dirty="0"/>
              <a:t>Methadone, buprenorphine, or naltrexone may all be considered for maintenance.</a:t>
            </a:r>
          </a:p>
          <a:p>
            <a:r>
              <a:rPr lang="en-US" dirty="0"/>
              <a:t>Pharmacotherapy should be initiated a minimum of 30 days prior to release from prison.</a:t>
            </a:r>
          </a:p>
        </p:txBody>
      </p:sp>
    </p:spTree>
    <p:extLst>
      <p:ext uri="{BB962C8B-B14F-4D97-AF65-F5344CB8AC3E}">
        <p14:creationId xmlns:p14="http://schemas.microsoft.com/office/powerpoint/2010/main" val="4258810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benzos</a:t>
            </a:r>
          </a:p>
        </p:txBody>
      </p:sp>
      <p:sp>
        <p:nvSpPr>
          <p:cNvPr id="3" name="Content Placeholder 2"/>
          <p:cNvSpPr>
            <a:spLocks noGrp="1"/>
          </p:cNvSpPr>
          <p:nvPr>
            <p:ph idx="1"/>
          </p:nvPr>
        </p:nvSpPr>
        <p:spPr>
          <a:xfrm>
            <a:off x="838200" y="1690688"/>
            <a:ext cx="10515600" cy="4962360"/>
          </a:xfrm>
        </p:spPr>
        <p:txBody>
          <a:bodyPr>
            <a:normAutofit fontScale="92500" lnSpcReduction="20000"/>
          </a:bodyPr>
          <a:lstStyle/>
          <a:p>
            <a:r>
              <a:rPr lang="en-US" dirty="0"/>
              <a:t>“FDA Drug Safety Communication: FDA urges caution about </a:t>
            </a:r>
            <a:r>
              <a:rPr lang="en-US" b="1" u="sng" dirty="0"/>
              <a:t>withholding</a:t>
            </a:r>
            <a:r>
              <a:rPr lang="en-US" dirty="0"/>
              <a:t> opioid addiction medications from patients taking benzodiazepines or CNS depressants: careful medication management can reduce risks.”</a:t>
            </a:r>
          </a:p>
          <a:p>
            <a:pPr marL="0" indent="0">
              <a:buNone/>
            </a:pPr>
            <a:endParaRPr lang="en-US" dirty="0"/>
          </a:p>
          <a:p>
            <a:pPr marL="0" indent="0">
              <a:buNone/>
            </a:pPr>
            <a:r>
              <a:rPr lang="en-US" dirty="0"/>
              <a:t>                                                                              FDA Safety Announcement [9-20-2017]</a:t>
            </a:r>
          </a:p>
          <a:p>
            <a:endParaRPr lang="en-US" dirty="0"/>
          </a:p>
          <a:p>
            <a:r>
              <a:rPr lang="en-US" dirty="0"/>
              <a:t>Should generally restrict to low-dose short term use</a:t>
            </a:r>
          </a:p>
          <a:p>
            <a:r>
              <a:rPr lang="en-US" dirty="0"/>
              <a:t>You need to know your patient!!</a:t>
            </a:r>
          </a:p>
          <a:p>
            <a:endParaRPr lang="en-US" dirty="0"/>
          </a:p>
          <a:p>
            <a:endParaRPr lang="en-US" dirty="0"/>
          </a:p>
          <a:p>
            <a:pPr marL="0" indent="0">
              <a:buNone/>
            </a:pPr>
            <a:r>
              <a:rPr lang="en-US" dirty="0"/>
              <a:t>                                     </a:t>
            </a:r>
          </a:p>
        </p:txBody>
      </p:sp>
    </p:spTree>
    <p:extLst>
      <p:ext uri="{BB962C8B-B14F-4D97-AF65-F5344CB8AC3E}">
        <p14:creationId xmlns:p14="http://schemas.microsoft.com/office/powerpoint/2010/main" val="29094333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6" y="365125"/>
            <a:ext cx="10515600" cy="1325563"/>
          </a:xfrm>
        </p:spPr>
        <p:txBody>
          <a:bodyPr/>
          <a:lstStyle/>
          <a:p>
            <a:r>
              <a:rPr lang="en-US" b="1" dirty="0"/>
              <a:t>            Questions or comments??</a:t>
            </a:r>
          </a:p>
        </p:txBody>
      </p:sp>
      <p:pic>
        <p:nvPicPr>
          <p:cNvPr id="4" name="Content Placeholder 3"/>
          <p:cNvPicPr>
            <a:picLocks noGrp="1" noChangeAspect="1"/>
          </p:cNvPicPr>
          <p:nvPr>
            <p:ph idx="1"/>
          </p:nvPr>
        </p:nvPicPr>
        <p:blipFill>
          <a:blip r:embed="rId2"/>
          <a:stretch>
            <a:fillRect/>
          </a:stretch>
        </p:blipFill>
        <p:spPr>
          <a:xfrm>
            <a:off x="2364827" y="2058981"/>
            <a:ext cx="7265266" cy="4068549"/>
          </a:xfrm>
          <a:prstGeom prst="rect">
            <a:avLst/>
          </a:prstGeom>
        </p:spPr>
      </p:pic>
    </p:spTree>
    <p:extLst>
      <p:ext uri="{BB962C8B-B14F-4D97-AF65-F5344CB8AC3E}">
        <p14:creationId xmlns:p14="http://schemas.microsoft.com/office/powerpoint/2010/main" val="396056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3631-FD44-4A2C-AD9A-1330709430EC}"/>
              </a:ext>
            </a:extLst>
          </p:cNvPr>
          <p:cNvSpPr>
            <a:spLocks noGrp="1"/>
          </p:cNvSpPr>
          <p:nvPr>
            <p:ph type="title"/>
          </p:nvPr>
        </p:nvSpPr>
        <p:spPr>
          <a:xfrm>
            <a:off x="838200" y="365126"/>
            <a:ext cx="10515600" cy="635902"/>
          </a:xfrm>
        </p:spPr>
        <p:txBody>
          <a:bodyPr anchor="t">
            <a:normAutofit/>
          </a:bodyPr>
          <a:lstStyle/>
          <a:p>
            <a:r>
              <a:rPr lang="en-US" sz="3600" b="1" dirty="0"/>
              <a:t>What do we know about the opioid crisis?</a:t>
            </a:r>
            <a:endParaRPr lang="en-US" sz="3600" dirty="0"/>
          </a:p>
        </p:txBody>
      </p:sp>
      <p:sp>
        <p:nvSpPr>
          <p:cNvPr id="3" name="Content Placeholder 2">
            <a:extLst>
              <a:ext uri="{FF2B5EF4-FFF2-40B4-BE49-F238E27FC236}">
                <a16:creationId xmlns:a16="http://schemas.microsoft.com/office/drawing/2014/main" id="{914BC6D7-11BC-48A0-9735-A68F365A2235}"/>
              </a:ext>
            </a:extLst>
          </p:cNvPr>
          <p:cNvSpPr>
            <a:spLocks noGrp="1"/>
          </p:cNvSpPr>
          <p:nvPr>
            <p:ph idx="1"/>
          </p:nvPr>
        </p:nvSpPr>
        <p:spPr>
          <a:xfrm>
            <a:off x="616017" y="1232034"/>
            <a:ext cx="11078677" cy="4944929"/>
          </a:xfrm>
        </p:spPr>
        <p:txBody>
          <a:bodyPr/>
          <a:lstStyle/>
          <a:p>
            <a:r>
              <a:rPr lang="en-US" b="1" dirty="0"/>
              <a:t>2013 National Survey on Drug Use and Health:</a:t>
            </a:r>
          </a:p>
          <a:p>
            <a:pPr>
              <a:buFont typeface="Wingdings" panose="05000000000000000000" pitchFamily="2" charset="2"/>
              <a:buChar char="ü"/>
            </a:pPr>
            <a:r>
              <a:rPr lang="en-US" dirty="0"/>
              <a:t>4.5 million individuals in US are current (past month) nonmedical users of prescription opioids.</a:t>
            </a:r>
          </a:p>
          <a:p>
            <a:pPr>
              <a:buFont typeface="Wingdings" panose="05000000000000000000" pitchFamily="2" charset="2"/>
              <a:buChar char="ü"/>
            </a:pPr>
            <a:r>
              <a:rPr lang="en-US" dirty="0"/>
              <a:t>289,000 are current (past month) users of heroin.</a:t>
            </a:r>
          </a:p>
          <a:p>
            <a:pPr>
              <a:buFont typeface="Wingdings" panose="05000000000000000000" pitchFamily="2" charset="2"/>
              <a:buChar char="ü"/>
            </a:pPr>
            <a:r>
              <a:rPr lang="en-US" dirty="0"/>
              <a:t>Leading causes of death in people using opioids for nonmedical purposes are overdose and trauma.</a:t>
            </a:r>
          </a:p>
          <a:p>
            <a:pPr>
              <a:buFont typeface="Wingdings" panose="05000000000000000000" pitchFamily="2" charset="2"/>
              <a:buChar char="ü"/>
            </a:pPr>
            <a:r>
              <a:rPr lang="en-US" dirty="0"/>
              <a:t>Injection route use (IV or IM) increases risk of HIV and hepatitis exposure.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4525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09767-4EBB-4483-A706-12EBAE12F6B7}"/>
              </a:ext>
            </a:extLst>
          </p:cNvPr>
          <p:cNvSpPr>
            <a:spLocks noGrp="1"/>
          </p:cNvSpPr>
          <p:nvPr>
            <p:ph type="title"/>
          </p:nvPr>
        </p:nvSpPr>
        <p:spPr/>
        <p:txBody>
          <a:bodyPr/>
          <a:lstStyle/>
          <a:p>
            <a:r>
              <a:rPr lang="en-US"/>
              <a:t>Suspected opioid overdose by region…</a:t>
            </a:r>
          </a:p>
        </p:txBody>
      </p:sp>
      <p:pic>
        <p:nvPicPr>
          <p:cNvPr id="4" name="Content Placeholder 3">
            <a:extLst>
              <a:ext uri="{FF2B5EF4-FFF2-40B4-BE49-F238E27FC236}">
                <a16:creationId xmlns:a16="http://schemas.microsoft.com/office/drawing/2014/main" id="{04DA2436-FF60-4B29-987F-4C6C3C5B25BC}"/>
              </a:ext>
            </a:extLst>
          </p:cNvPr>
          <p:cNvPicPr>
            <a:picLocks noGrp="1" noChangeAspect="1"/>
          </p:cNvPicPr>
          <p:nvPr>
            <p:ph idx="1"/>
          </p:nvPr>
        </p:nvPicPr>
        <p:blipFill>
          <a:blip r:embed="rId2"/>
          <a:stretch>
            <a:fillRect/>
          </a:stretch>
        </p:blipFill>
        <p:spPr>
          <a:xfrm>
            <a:off x="2724571" y="1877484"/>
            <a:ext cx="7241550" cy="4561767"/>
          </a:xfrm>
          <a:prstGeom prst="rect">
            <a:avLst/>
          </a:prstGeom>
        </p:spPr>
      </p:pic>
    </p:spTree>
    <p:extLst>
      <p:ext uri="{BB962C8B-B14F-4D97-AF65-F5344CB8AC3E}">
        <p14:creationId xmlns:p14="http://schemas.microsoft.com/office/powerpoint/2010/main" val="3844519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1388-78A5-49D8-8BB1-678550274CFE}"/>
              </a:ext>
            </a:extLst>
          </p:cNvPr>
          <p:cNvSpPr>
            <a:spLocks noGrp="1"/>
          </p:cNvSpPr>
          <p:nvPr>
            <p:ph type="title"/>
          </p:nvPr>
        </p:nvSpPr>
        <p:spPr/>
        <p:txBody>
          <a:bodyPr/>
          <a:lstStyle/>
          <a:p>
            <a:r>
              <a:rPr lang="en-US" dirty="0"/>
              <a:t>Issues related to the opioid crisis…</a:t>
            </a:r>
          </a:p>
        </p:txBody>
      </p:sp>
      <p:sp>
        <p:nvSpPr>
          <p:cNvPr id="3" name="Content Placeholder 2">
            <a:extLst>
              <a:ext uri="{FF2B5EF4-FFF2-40B4-BE49-F238E27FC236}">
                <a16:creationId xmlns:a16="http://schemas.microsoft.com/office/drawing/2014/main" id="{AC043163-24CA-4280-9D3B-1CE739A7D05A}"/>
              </a:ext>
            </a:extLst>
          </p:cNvPr>
          <p:cNvSpPr>
            <a:spLocks noGrp="1"/>
          </p:cNvSpPr>
          <p:nvPr>
            <p:ph idx="1"/>
          </p:nvPr>
        </p:nvSpPr>
        <p:spPr/>
        <p:txBody>
          <a:bodyPr/>
          <a:lstStyle/>
          <a:p>
            <a:r>
              <a:rPr lang="en-US" dirty="0"/>
              <a:t>Neonatal abstinence syndrome (NAS)</a:t>
            </a:r>
          </a:p>
          <a:p>
            <a:r>
              <a:rPr lang="en-US" dirty="0"/>
              <a:t>Hepatitis C (HVC)</a:t>
            </a:r>
          </a:p>
          <a:p>
            <a:r>
              <a:rPr lang="en-US" dirty="0"/>
              <a:t>HIV</a:t>
            </a:r>
          </a:p>
          <a:p>
            <a:r>
              <a:rPr lang="en-US" dirty="0"/>
              <a:t>Life-threatening infections such as endocarditis</a:t>
            </a:r>
          </a:p>
        </p:txBody>
      </p:sp>
    </p:spTree>
    <p:extLst>
      <p:ext uri="{BB962C8B-B14F-4D97-AF65-F5344CB8AC3E}">
        <p14:creationId xmlns:p14="http://schemas.microsoft.com/office/powerpoint/2010/main" val="128061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7097-6439-4699-B9BB-55D3B471BD6E}"/>
              </a:ext>
            </a:extLst>
          </p:cNvPr>
          <p:cNvSpPr>
            <a:spLocks noGrp="1"/>
          </p:cNvSpPr>
          <p:nvPr>
            <p:ph type="title"/>
          </p:nvPr>
        </p:nvSpPr>
        <p:spPr>
          <a:xfrm>
            <a:off x="838200" y="365126"/>
            <a:ext cx="10856494" cy="549274"/>
          </a:xfrm>
        </p:spPr>
        <p:txBody>
          <a:bodyPr anchor="t">
            <a:normAutofit/>
          </a:bodyPr>
          <a:lstStyle/>
          <a:p>
            <a:r>
              <a:rPr lang="en-US" sz="2800" b="1" dirty="0"/>
              <a:t>Brief Review of the Pharmacology Of Opioids: Opioid Receptors</a:t>
            </a:r>
          </a:p>
        </p:txBody>
      </p:sp>
      <p:sp>
        <p:nvSpPr>
          <p:cNvPr id="3" name="Content Placeholder 2">
            <a:extLst>
              <a:ext uri="{FF2B5EF4-FFF2-40B4-BE49-F238E27FC236}">
                <a16:creationId xmlns:a16="http://schemas.microsoft.com/office/drawing/2014/main" id="{97F30EC4-2927-4633-AF54-26468100A65B}"/>
              </a:ext>
            </a:extLst>
          </p:cNvPr>
          <p:cNvSpPr>
            <a:spLocks noGrp="1"/>
          </p:cNvSpPr>
          <p:nvPr>
            <p:ph idx="1"/>
          </p:nvPr>
        </p:nvSpPr>
        <p:spPr>
          <a:xfrm>
            <a:off x="838200" y="1106904"/>
            <a:ext cx="10515600" cy="5505651"/>
          </a:xfrm>
        </p:spPr>
        <p:txBody>
          <a:bodyPr>
            <a:normAutofit fontScale="92500" lnSpcReduction="10000"/>
          </a:bodyPr>
          <a:lstStyle/>
          <a:p>
            <a:r>
              <a:rPr lang="en-US" b="1" dirty="0"/>
              <a:t>Opioid receptor agonists cause dopamine release in the nucleus </a:t>
            </a:r>
            <a:r>
              <a:rPr lang="en-US" b="1" dirty="0" err="1"/>
              <a:t>accumbens</a:t>
            </a:r>
            <a:r>
              <a:rPr lang="en-US" b="1" dirty="0"/>
              <a:t>.</a:t>
            </a:r>
          </a:p>
          <a:p>
            <a:r>
              <a:rPr lang="en-US" b="1" dirty="0"/>
              <a:t>3 opioid receptors in humans:</a:t>
            </a:r>
          </a:p>
          <a:p>
            <a:pPr>
              <a:buFont typeface="Wingdings" panose="05000000000000000000" pitchFamily="2" charset="2"/>
              <a:buChar char="ü"/>
            </a:pPr>
            <a:r>
              <a:rPr lang="en-US" sz="2000" dirty="0"/>
              <a:t>mu (MOPr): encoded by the OPRM1 gene</a:t>
            </a:r>
          </a:p>
          <a:p>
            <a:pPr>
              <a:buFont typeface="Wingdings" panose="05000000000000000000" pitchFamily="2" charset="2"/>
              <a:buChar char="ü"/>
            </a:pPr>
            <a:r>
              <a:rPr lang="en-US" sz="2000" dirty="0"/>
              <a:t>kappa (KOPr):encoded by the OPRK1 gene</a:t>
            </a:r>
          </a:p>
          <a:p>
            <a:pPr>
              <a:buFont typeface="Wingdings" panose="05000000000000000000" pitchFamily="2" charset="2"/>
              <a:buChar char="ü"/>
            </a:pPr>
            <a:r>
              <a:rPr lang="en-US" sz="2000" dirty="0"/>
              <a:t>delta (DOPr): encoded by the OPRD1 gene</a:t>
            </a:r>
          </a:p>
          <a:p>
            <a:r>
              <a:rPr lang="en-US" dirty="0"/>
              <a:t>Most clinically used </a:t>
            </a:r>
            <a:r>
              <a:rPr lang="en-US" b="1" dirty="0"/>
              <a:t>opioid compounds</a:t>
            </a:r>
            <a:r>
              <a:rPr lang="en-US" dirty="0"/>
              <a:t>, as well as medications with major use in addiction pharmacotherapy, </a:t>
            </a:r>
            <a:r>
              <a:rPr lang="en-US" b="1" dirty="0"/>
              <a:t>methadone, </a:t>
            </a:r>
            <a:r>
              <a:rPr lang="en-US" dirty="0"/>
              <a:t>and </a:t>
            </a:r>
            <a:r>
              <a:rPr lang="en-US" b="1" dirty="0"/>
              <a:t>buprenorphine</a:t>
            </a:r>
            <a:r>
              <a:rPr lang="en-US" dirty="0"/>
              <a:t>, respectfully,  act primarily as </a:t>
            </a:r>
            <a:r>
              <a:rPr lang="en-US" u="sng" dirty="0"/>
              <a:t>agonists</a:t>
            </a:r>
            <a:r>
              <a:rPr lang="en-US" dirty="0"/>
              <a:t> or </a:t>
            </a:r>
            <a:r>
              <a:rPr lang="en-US" u="sng" dirty="0"/>
              <a:t>partial agonists , </a:t>
            </a:r>
            <a:r>
              <a:rPr lang="en-US" dirty="0"/>
              <a:t>at MOPr. </a:t>
            </a:r>
          </a:p>
          <a:p>
            <a:r>
              <a:rPr lang="en-US" b="1" dirty="0"/>
              <a:t>Naloxone</a:t>
            </a:r>
            <a:r>
              <a:rPr lang="en-US" dirty="0"/>
              <a:t>, </a:t>
            </a:r>
            <a:r>
              <a:rPr lang="en-US" b="1" dirty="0"/>
              <a:t>naltrexone</a:t>
            </a:r>
            <a:r>
              <a:rPr lang="en-US" dirty="0"/>
              <a:t>, and </a:t>
            </a:r>
            <a:r>
              <a:rPr lang="en-US" b="1" dirty="0"/>
              <a:t>nalmefene</a:t>
            </a:r>
            <a:r>
              <a:rPr lang="en-US" dirty="0"/>
              <a:t> act as MOPr </a:t>
            </a:r>
            <a:r>
              <a:rPr lang="en-US" u="sng" dirty="0"/>
              <a:t>antagonists</a:t>
            </a:r>
            <a:r>
              <a:rPr lang="en-US" dirty="0"/>
              <a:t> and also have </a:t>
            </a:r>
            <a:r>
              <a:rPr lang="en-US" u="sng" dirty="0"/>
              <a:t>affinity at KOPr </a:t>
            </a:r>
            <a:r>
              <a:rPr lang="en-US" dirty="0"/>
              <a:t>(acting as antagonists or potentially partial agonists).</a:t>
            </a:r>
          </a:p>
          <a:p>
            <a:r>
              <a:rPr lang="en-US" b="1" dirty="0"/>
              <a:t>Naloxone </a:t>
            </a:r>
            <a:r>
              <a:rPr lang="en-US" dirty="0"/>
              <a:t>is used primarily to </a:t>
            </a:r>
            <a:r>
              <a:rPr lang="en-US" b="1" dirty="0"/>
              <a:t>reverse effects of opioid agonists</a:t>
            </a:r>
            <a:r>
              <a:rPr lang="en-US" dirty="0"/>
              <a:t> mentioned above in specific clinical situations (e.g., overdose).</a:t>
            </a:r>
          </a:p>
        </p:txBody>
      </p:sp>
    </p:spTree>
    <p:extLst>
      <p:ext uri="{BB962C8B-B14F-4D97-AF65-F5344CB8AC3E}">
        <p14:creationId xmlns:p14="http://schemas.microsoft.com/office/powerpoint/2010/main" val="789970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4649</TotalTime>
  <Words>4639</Words>
  <Application>Microsoft Office PowerPoint</Application>
  <PresentationFormat>Widescreen</PresentationFormat>
  <Paragraphs>309</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Opioid Addiction and Medication–Assisted Treatment (MAT)</vt:lpstr>
      <vt:lpstr>What is addiction?</vt:lpstr>
      <vt:lpstr>DSM-5 diagnostic criteria for opioid use disorder</vt:lpstr>
      <vt:lpstr>Opioid overdose crisis…</vt:lpstr>
      <vt:lpstr>What do we know about the opioid crisis?</vt:lpstr>
      <vt:lpstr>What do we know about the opioid crisis?</vt:lpstr>
      <vt:lpstr>Suspected opioid overdose by region…</vt:lpstr>
      <vt:lpstr>Issues related to the opioid crisis…</vt:lpstr>
      <vt:lpstr>Brief Review of the Pharmacology Of Opioids: Opioid Receptors</vt:lpstr>
      <vt:lpstr>Main Opioid Compounds Encountered Clinically</vt:lpstr>
      <vt:lpstr>Main Opioid Compounds Encountered Clinically</vt:lpstr>
      <vt:lpstr>Codeine and morphine pathway…</vt:lpstr>
      <vt:lpstr>Main Opioid Compounds Encountered Clinically</vt:lpstr>
      <vt:lpstr>Main Opioid Compounds Encountered Clinically…</vt:lpstr>
      <vt:lpstr>Main Opioid Compounds Encountered Clinically…</vt:lpstr>
      <vt:lpstr>Main Opioid Compounds Encountered Clinically…</vt:lpstr>
      <vt:lpstr>Main Opioid Compounds Encountered Clinically…</vt:lpstr>
      <vt:lpstr>Main Opioid Compounds Encountered Clinically…</vt:lpstr>
      <vt:lpstr>METHADONE: </vt:lpstr>
      <vt:lpstr>Opioid Antagonists…  </vt:lpstr>
      <vt:lpstr>Opioid Antagonists…</vt:lpstr>
      <vt:lpstr>      Assessment of opioid abuse…</vt:lpstr>
      <vt:lpstr>       Assessment of opioid abuse…</vt:lpstr>
      <vt:lpstr>Assessment of Opioid Withdrawal…</vt:lpstr>
      <vt:lpstr>Objective Opioid Withdraw Scale (OOWS)</vt:lpstr>
      <vt:lpstr>Subjective Opiate Withdraw Scale (SOWS)</vt:lpstr>
      <vt:lpstr> Clinical Opiate Withdrawal Scale (COWS) </vt:lpstr>
      <vt:lpstr>Treatment of opioid withdrawal: General Principles</vt:lpstr>
      <vt:lpstr>Treatment of opioid withdrawal: General Principles</vt:lpstr>
      <vt:lpstr>Treatment of opioid withdrawal: General Principles</vt:lpstr>
      <vt:lpstr>Cautions and precautions for pharmacotherapy options…</vt:lpstr>
      <vt:lpstr>Methadone…</vt:lpstr>
      <vt:lpstr>Methadone…</vt:lpstr>
      <vt:lpstr>Methadone…</vt:lpstr>
      <vt:lpstr>Buprenorphine…</vt:lpstr>
      <vt:lpstr>Buprenorphine…</vt:lpstr>
      <vt:lpstr>Buprenorphine…</vt:lpstr>
      <vt:lpstr>Buprenorphine…</vt:lpstr>
      <vt:lpstr>Naltrexone…</vt:lpstr>
      <vt:lpstr>Naltrexone…</vt:lpstr>
      <vt:lpstr>Psychosocial treatment in conjunction with medications for the treatment of OUD</vt:lpstr>
      <vt:lpstr>Characteristics of medications for OUD treatment</vt:lpstr>
      <vt:lpstr>Comparison of FDA-approved medications for the treatment of OUD</vt:lpstr>
      <vt:lpstr>Switching drugs for Opioid MAT…</vt:lpstr>
      <vt:lpstr>Special Populations: Pregnant Women</vt:lpstr>
      <vt:lpstr>Special Populations: Pregnant Women</vt:lpstr>
      <vt:lpstr>Special Populations: Pregnant Women</vt:lpstr>
      <vt:lpstr>Special Populations: Pregnant Women</vt:lpstr>
      <vt:lpstr>Special Populations: Pregnant Women</vt:lpstr>
      <vt:lpstr>Special Populations: Patients with Pain</vt:lpstr>
      <vt:lpstr>Special Populations: Patients with Pain</vt:lpstr>
      <vt:lpstr>Special Populations: Patients with Pain</vt:lpstr>
      <vt:lpstr>Special Populations: Patients with Pain</vt:lpstr>
      <vt:lpstr>Special Populations: Adolescents</vt:lpstr>
      <vt:lpstr>Special Populations: Co-occurring psychiatric disorders</vt:lpstr>
      <vt:lpstr>Special Populations: Individuals in the Criminal Justice System</vt:lpstr>
      <vt:lpstr>What about benzos</vt:lpstr>
      <vt:lpstr>            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Addiction and Medication–assisted Treatment</dc:title>
  <dc:creator>Robert Campbell</dc:creator>
  <cp:lastModifiedBy>Gregory Jones</cp:lastModifiedBy>
  <cp:revision>62</cp:revision>
  <dcterms:created xsi:type="dcterms:W3CDTF">2018-08-04T16:45:23Z</dcterms:created>
  <dcterms:modified xsi:type="dcterms:W3CDTF">2024-01-26T23:39:35Z</dcterms:modified>
</cp:coreProperties>
</file>