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61" r:id="rId5"/>
    <p:sldId id="257" r:id="rId6"/>
    <p:sldId id="258" r:id="rId7"/>
    <p:sldId id="259"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4A87D-1FBF-40AE-8001-6E33040E175A}" v="2127" dt="2024-01-12T18:31:56.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32E71-8560-CB41-08A2-98E11F05CB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089689-70D2-BDF4-5381-957E93A78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3CBA5B-4637-931E-2F09-1FE3F93460AD}"/>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C3D23DA3-EFB0-48C8-6ADD-569B719A1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6F55C-A07D-02B1-56EF-04F14C73A1AC}"/>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314225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5DB5-5130-473F-1D17-F53D5B4203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6ED8D4-82A2-BE6D-E212-1343B4D965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81B10-3F8C-6994-58C3-DCD1C2056C13}"/>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351C3C74-B4F6-C730-97D1-FFF6F5289A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3DD4E-EC84-74B8-B390-2B45EDFDE5CF}"/>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53273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2A1195-34B0-4436-23A5-0C86231E59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E85959-E97A-EF1A-A02A-9298296A2C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E6EF0-2F6F-A3ED-D8EF-391809FBA007}"/>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F6DB5968-617C-4D16-A81B-04D2B3A84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D5037-CAEB-68F0-96E8-2F25B139BC8F}"/>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128090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71E1-FDD3-CE50-76F3-EB2F3FB95B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ACD3F6-6975-D4D7-42B7-FEA2D70653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BB521-5AE2-1AB2-40AE-8E91D60ABE08}"/>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6DB9DC9C-9994-CA4C-EF8F-AB86526FB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9CBE7-1098-7713-0061-9D1BB0CFF68D}"/>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85149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3700-8F50-2C6C-BC1C-8409813E1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2A76F-545B-C8B9-3C57-14813EAAA5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3858C-3E96-81A0-67CC-C0E70282D6F9}"/>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17F50380-E7E0-C86D-E3F8-168B75B28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AA26A-C832-4BE9-78A4-0DFE7B3BE616}"/>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351368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41D7D-2F31-F0FA-4A3D-1C347A81A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0A2CAD-8280-BDBD-8725-C8ABE56378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4DC633-B30A-B553-BB49-57131CE65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A9F187-EE64-4AFF-6AC3-DF9E3EC1153A}"/>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6" name="Footer Placeholder 5">
            <a:extLst>
              <a:ext uri="{FF2B5EF4-FFF2-40B4-BE49-F238E27FC236}">
                <a16:creationId xmlns:a16="http://schemas.microsoft.com/office/drawing/2014/main" id="{02D5A8D7-5745-D1B2-7616-9420B38DFA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D713BF-A2FE-822E-5E2F-A587914C706F}"/>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8259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7509-6E38-8623-D5CD-8545CFA867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6D79ED-C495-99C8-79F5-B700D679BD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36137D-82D2-0390-4D34-6587A02AD6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D62A23-046C-36F5-1191-AFF3F98744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DBC8C7-9420-F3A7-2732-D686F42464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6CDB41-A1CF-2AB6-7FA6-BB543E15BE1A}"/>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8" name="Footer Placeholder 7">
            <a:extLst>
              <a:ext uri="{FF2B5EF4-FFF2-40B4-BE49-F238E27FC236}">
                <a16:creationId xmlns:a16="http://schemas.microsoft.com/office/drawing/2014/main" id="{391B7628-89C4-5E2F-D6B0-220E8647B7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4F19E7-6C7D-439A-F42E-A121E2D68493}"/>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387880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2E7F-243C-6038-DBE7-166F3FC9A7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5EC4C0-B838-8740-E162-1502963395EF}"/>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4" name="Footer Placeholder 3">
            <a:extLst>
              <a:ext uri="{FF2B5EF4-FFF2-40B4-BE49-F238E27FC236}">
                <a16:creationId xmlns:a16="http://schemas.microsoft.com/office/drawing/2014/main" id="{CC4CE277-B1CE-5FF1-2BB8-A72E7D5B8F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D22B4F-7A30-68EA-62D1-6BDA7902568E}"/>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276301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D9685-F5CF-D1A2-2609-BE4211F0DA24}"/>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3" name="Footer Placeholder 2">
            <a:extLst>
              <a:ext uri="{FF2B5EF4-FFF2-40B4-BE49-F238E27FC236}">
                <a16:creationId xmlns:a16="http://schemas.microsoft.com/office/drawing/2014/main" id="{78941FE5-F061-19E7-8E29-82707A1D76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4DF864-1CE3-9658-0AD2-EB43DC18CCB8}"/>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252718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46BA-B7CD-3AE4-A9DA-D7FFB9C5D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5702FC-E635-2363-CE04-E185600251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E8DEB4-E951-DF96-8B4F-70BD18500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A93CB5-B08D-00AA-6103-DAE2F96CD8FD}"/>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6" name="Footer Placeholder 5">
            <a:extLst>
              <a:ext uri="{FF2B5EF4-FFF2-40B4-BE49-F238E27FC236}">
                <a16:creationId xmlns:a16="http://schemas.microsoft.com/office/drawing/2014/main" id="{A0C78673-D56D-9550-93F7-558B08BE0F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D3CD3-5792-B6A2-B4F3-8C98AD6AF786}"/>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94347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BCE3E-F433-45F6-8D8C-62AB61F0B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B336F6-351D-2FA4-4342-EE878ABFA2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F8C061-B09B-87EA-66FC-86AE3F638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BC85C3-F742-51B2-F875-1B1AD465F939}"/>
              </a:ext>
            </a:extLst>
          </p:cNvPr>
          <p:cNvSpPr>
            <a:spLocks noGrp="1"/>
          </p:cNvSpPr>
          <p:nvPr>
            <p:ph type="dt" sz="half" idx="10"/>
          </p:nvPr>
        </p:nvSpPr>
        <p:spPr/>
        <p:txBody>
          <a:bodyPr/>
          <a:lstStyle/>
          <a:p>
            <a:fld id="{3E5B4E9A-082F-4444-99F1-F3A9B975D988}" type="datetimeFigureOut">
              <a:rPr lang="en-US" smtClean="0"/>
              <a:t>1/26/2024</a:t>
            </a:fld>
            <a:endParaRPr lang="en-US"/>
          </a:p>
        </p:txBody>
      </p:sp>
      <p:sp>
        <p:nvSpPr>
          <p:cNvPr id="6" name="Footer Placeholder 5">
            <a:extLst>
              <a:ext uri="{FF2B5EF4-FFF2-40B4-BE49-F238E27FC236}">
                <a16:creationId xmlns:a16="http://schemas.microsoft.com/office/drawing/2014/main" id="{E4FD14C7-F5BB-93C4-7A2E-0249CB442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8C1CA-4B73-F14E-86A3-9A572AF4D5DC}"/>
              </a:ext>
            </a:extLst>
          </p:cNvPr>
          <p:cNvSpPr>
            <a:spLocks noGrp="1"/>
          </p:cNvSpPr>
          <p:nvPr>
            <p:ph type="sldNum" sz="quarter" idx="12"/>
          </p:nvPr>
        </p:nvSpPr>
        <p:spPr/>
        <p:txBody>
          <a:bodyPr/>
          <a:lstStyle/>
          <a:p>
            <a:fld id="{82A04BE8-ECE0-490E-ADAF-ADD5C7DCDAF8}" type="slidenum">
              <a:rPr lang="en-US" smtClean="0"/>
              <a:t>‹#›</a:t>
            </a:fld>
            <a:endParaRPr lang="en-US"/>
          </a:p>
        </p:txBody>
      </p:sp>
    </p:spTree>
    <p:extLst>
      <p:ext uri="{BB962C8B-B14F-4D97-AF65-F5344CB8AC3E}">
        <p14:creationId xmlns:p14="http://schemas.microsoft.com/office/powerpoint/2010/main" val="340680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9F90A-E7AA-60D4-F3DE-86DDA54241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BDF273-A0ED-3279-A35C-2232BE416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96E9B-640D-4C13-9EEE-B7D68567D5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B4E9A-082F-4444-99F1-F3A9B975D988}" type="datetimeFigureOut">
              <a:rPr lang="en-US" smtClean="0"/>
              <a:t>1/26/2024</a:t>
            </a:fld>
            <a:endParaRPr lang="en-US"/>
          </a:p>
        </p:txBody>
      </p:sp>
      <p:sp>
        <p:nvSpPr>
          <p:cNvPr id="5" name="Footer Placeholder 4">
            <a:extLst>
              <a:ext uri="{FF2B5EF4-FFF2-40B4-BE49-F238E27FC236}">
                <a16:creationId xmlns:a16="http://schemas.microsoft.com/office/drawing/2014/main" id="{35247783-861A-5FDA-5CB5-C2A5314E54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8ADACE-ECED-DB55-722C-008D866CF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04BE8-ECE0-490E-ADAF-ADD5C7DCDAF8}" type="slidenum">
              <a:rPr lang="en-US" smtClean="0"/>
              <a:t>‹#›</a:t>
            </a:fld>
            <a:endParaRPr lang="en-US"/>
          </a:p>
        </p:txBody>
      </p:sp>
    </p:spTree>
    <p:extLst>
      <p:ext uri="{BB962C8B-B14F-4D97-AF65-F5344CB8AC3E}">
        <p14:creationId xmlns:p14="http://schemas.microsoft.com/office/powerpoint/2010/main" val="272171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66" name="Freeform: Shape 65">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8" name="Freeform: Shape 67">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Freeform: Shape 68">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Freeform: Shape 69">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71" name="Freeform: Shape 70">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Freeform: Shape 71">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F191A23F-9194-49FE-A8B8-45A0981F8CF1}"/>
              </a:ext>
            </a:extLst>
          </p:cNvPr>
          <p:cNvSpPr>
            <a:spLocks noGrp="1"/>
          </p:cNvSpPr>
          <p:nvPr>
            <p:ph type="ctrTitle"/>
          </p:nvPr>
        </p:nvSpPr>
        <p:spPr>
          <a:xfrm>
            <a:off x="844062" y="886265"/>
            <a:ext cx="10712547" cy="2173458"/>
          </a:xfrm>
        </p:spPr>
        <p:txBody>
          <a:bodyPr>
            <a:normAutofit/>
          </a:bodyPr>
          <a:lstStyle/>
          <a:p>
            <a:r>
              <a:rPr lang="en-US" sz="4400" b="1">
                <a:solidFill>
                  <a:schemeClr val="tx2"/>
                </a:solidFill>
              </a:rPr>
              <a:t>Ongoing Recovery </a:t>
            </a:r>
            <a:r>
              <a:rPr lang="en-US" sz="4400" b="1" dirty="0">
                <a:solidFill>
                  <a:schemeClr val="tx2"/>
                </a:solidFill>
              </a:rPr>
              <a:t>from Addiction</a:t>
            </a:r>
            <a:r>
              <a:rPr lang="en-US" sz="4400" b="1">
                <a:solidFill>
                  <a:schemeClr val="tx2"/>
                </a:solidFill>
              </a:rPr>
              <a:t>:      Abstinence </a:t>
            </a:r>
            <a:r>
              <a:rPr lang="en-US" sz="4400" b="1" dirty="0">
                <a:solidFill>
                  <a:schemeClr val="tx2"/>
                </a:solidFill>
              </a:rPr>
              <a:t>Is Not Enough</a:t>
            </a:r>
          </a:p>
        </p:txBody>
      </p:sp>
      <p:sp>
        <p:nvSpPr>
          <p:cNvPr id="3" name="Subtitle 2">
            <a:extLst>
              <a:ext uri="{FF2B5EF4-FFF2-40B4-BE49-F238E27FC236}">
                <a16:creationId xmlns:a16="http://schemas.microsoft.com/office/drawing/2014/main" id="{6D615346-2AAE-1D67-73BA-C8710B3BBEA6}"/>
              </a:ext>
            </a:extLst>
          </p:cNvPr>
          <p:cNvSpPr>
            <a:spLocks noGrp="1"/>
          </p:cNvSpPr>
          <p:nvPr>
            <p:ph type="subTitle" idx="1"/>
          </p:nvPr>
        </p:nvSpPr>
        <p:spPr>
          <a:xfrm>
            <a:off x="3215729" y="3861582"/>
            <a:ext cx="5760846" cy="1406769"/>
          </a:xfrm>
        </p:spPr>
        <p:txBody>
          <a:bodyPr>
            <a:normAutofit/>
          </a:bodyPr>
          <a:lstStyle/>
          <a:p>
            <a:r>
              <a:rPr lang="en-US" sz="2000" dirty="0">
                <a:solidFill>
                  <a:schemeClr val="tx2"/>
                </a:solidFill>
              </a:rPr>
              <a:t>Penny Ziegler, M.D.</a:t>
            </a:r>
          </a:p>
          <a:p>
            <a:r>
              <a:rPr lang="en-US" sz="1600" dirty="0">
                <a:solidFill>
                  <a:schemeClr val="tx2"/>
                </a:solidFill>
              </a:rPr>
              <a:t>Medical Direction Emerita, Florida Professionals Resource Network</a:t>
            </a:r>
          </a:p>
          <a:p>
            <a:r>
              <a:rPr lang="en-US" sz="1600" dirty="0">
                <a:solidFill>
                  <a:schemeClr val="tx2"/>
                </a:solidFill>
              </a:rPr>
              <a:t>Consultant, Affinity eHealth</a:t>
            </a:r>
          </a:p>
        </p:txBody>
      </p:sp>
    </p:spTree>
    <p:extLst>
      <p:ext uri="{BB962C8B-B14F-4D97-AF65-F5344CB8AC3E}">
        <p14:creationId xmlns:p14="http://schemas.microsoft.com/office/powerpoint/2010/main" val="3650824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26" name="Freeform: Shape 25">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86D1D1F-F6E2-7B75-A43B-001D0E849A5C}"/>
              </a:ext>
            </a:extLst>
          </p:cNvPr>
          <p:cNvSpPr>
            <a:spLocks noGrp="1"/>
          </p:cNvSpPr>
          <p:nvPr>
            <p:ph type="title"/>
          </p:nvPr>
        </p:nvSpPr>
        <p:spPr>
          <a:xfrm>
            <a:off x="2233352" y="394626"/>
            <a:ext cx="7586748" cy="1837349"/>
          </a:xfrm>
        </p:spPr>
        <p:txBody>
          <a:bodyPr>
            <a:normAutofit/>
          </a:bodyPr>
          <a:lstStyle/>
          <a:p>
            <a:pPr algn="ctr"/>
            <a:r>
              <a:rPr lang="en-US" sz="3600" b="1" dirty="0">
                <a:solidFill>
                  <a:schemeClr val="tx2"/>
                </a:solidFill>
              </a:rPr>
              <a:t>Why Is Ongoing Participation in Recovery Activities So Important?</a:t>
            </a:r>
          </a:p>
        </p:txBody>
      </p:sp>
      <p:sp>
        <p:nvSpPr>
          <p:cNvPr id="30" name="Content Placeholder 2">
            <a:extLst>
              <a:ext uri="{FF2B5EF4-FFF2-40B4-BE49-F238E27FC236}">
                <a16:creationId xmlns:a16="http://schemas.microsoft.com/office/drawing/2014/main" id="{35446BE1-FB16-AD3D-FB31-2D5CC33539C7}"/>
              </a:ext>
            </a:extLst>
          </p:cNvPr>
          <p:cNvSpPr>
            <a:spLocks noGrp="1"/>
          </p:cNvSpPr>
          <p:nvPr>
            <p:ph idx="1"/>
          </p:nvPr>
        </p:nvSpPr>
        <p:spPr>
          <a:xfrm>
            <a:off x="2648989" y="2268162"/>
            <a:ext cx="6755475" cy="3777962"/>
          </a:xfrm>
        </p:spPr>
        <p:txBody>
          <a:bodyPr anchor="t">
            <a:normAutofit lnSpcReduction="10000"/>
          </a:bodyPr>
          <a:lstStyle/>
          <a:p>
            <a:r>
              <a:rPr lang="en-US" sz="2000" dirty="0">
                <a:solidFill>
                  <a:schemeClr val="tx2"/>
                </a:solidFill>
              </a:rPr>
              <a:t>On the most basic level, for many it is necessary to prevent “late” relapse</a:t>
            </a:r>
          </a:p>
          <a:p>
            <a:r>
              <a:rPr lang="en-US" sz="2000" dirty="0">
                <a:solidFill>
                  <a:schemeClr val="tx2"/>
                </a:solidFill>
              </a:rPr>
              <a:t>Without ongoing attention, the chronic disease rears its ugly head and disrupts a positive experience of recovery</a:t>
            </a:r>
          </a:p>
          <a:p>
            <a:r>
              <a:rPr lang="en-US" sz="2000" dirty="0">
                <a:solidFill>
                  <a:schemeClr val="tx2"/>
                </a:solidFill>
              </a:rPr>
              <a:t>For some, an ongoing connection in A.A., N.A., etc. or an alternative Fellowship is the pathway to enjoyable recovery</a:t>
            </a:r>
          </a:p>
          <a:p>
            <a:r>
              <a:rPr lang="en-US" sz="2000" dirty="0">
                <a:solidFill>
                  <a:schemeClr val="tx2"/>
                </a:solidFill>
              </a:rPr>
              <a:t>For others, additional or alternative strategies are needed</a:t>
            </a:r>
          </a:p>
          <a:p>
            <a:pPr lvl="1"/>
            <a:r>
              <a:rPr lang="en-US" sz="1600" dirty="0">
                <a:solidFill>
                  <a:schemeClr val="tx2"/>
                </a:solidFill>
              </a:rPr>
              <a:t>Professional psychotherapy with practitioners who have an in-depth understanding of addiction and ongoing recovery</a:t>
            </a:r>
          </a:p>
          <a:p>
            <a:pPr lvl="1"/>
            <a:r>
              <a:rPr lang="en-US" sz="1600" dirty="0">
                <a:solidFill>
                  <a:schemeClr val="tx2"/>
                </a:solidFill>
              </a:rPr>
              <a:t>Participation in recovery experiences that enhance depth of recovery</a:t>
            </a:r>
          </a:p>
          <a:p>
            <a:pPr lvl="1"/>
            <a:r>
              <a:rPr lang="en-US" sz="1600" dirty="0">
                <a:solidFill>
                  <a:schemeClr val="tx2"/>
                </a:solidFill>
              </a:rPr>
              <a:t>Identification and treatment of undiagnosed psychiatric/ psychological difficulties such as mood disorders, trauma-related disorders, persistent anxiety symptoms, etc.</a:t>
            </a:r>
          </a:p>
          <a:p>
            <a:endParaRPr lang="en-US" sz="2000" dirty="0">
              <a:solidFill>
                <a:schemeClr val="tx2"/>
              </a:solidFill>
            </a:endParaRPr>
          </a:p>
        </p:txBody>
      </p:sp>
      <p:grpSp>
        <p:nvGrpSpPr>
          <p:cNvPr id="31" name="Group 30">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2" name="Freeform: Shape 31">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8504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500"/>
                                        <p:tgtEl>
                                          <p:spTgt spid="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fade">
                                      <p:cBhvr>
                                        <p:cTn id="17" dur="500"/>
                                        <p:tgtEl>
                                          <p:spTgt spid="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xEl>
                                              <p:pRg st="2" end="2"/>
                                            </p:txEl>
                                          </p:spTgt>
                                        </p:tgtEl>
                                        <p:attrNameLst>
                                          <p:attrName>style.visibility</p:attrName>
                                        </p:attrNameLst>
                                      </p:cBhvr>
                                      <p:to>
                                        <p:strVal val="visible"/>
                                      </p:to>
                                    </p:set>
                                    <p:animEffect transition="in" filter="fade">
                                      <p:cBhvr>
                                        <p:cTn id="22" dur="500"/>
                                        <p:tgtEl>
                                          <p:spTgt spid="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xEl>
                                              <p:pRg st="3" end="3"/>
                                            </p:txEl>
                                          </p:spTgt>
                                        </p:tgtEl>
                                        <p:attrNameLst>
                                          <p:attrName>style.visibility</p:attrName>
                                        </p:attrNameLst>
                                      </p:cBhvr>
                                      <p:to>
                                        <p:strVal val="visible"/>
                                      </p:to>
                                    </p:set>
                                    <p:animEffect transition="in" filter="fade">
                                      <p:cBhvr>
                                        <p:cTn id="27" dur="500"/>
                                        <p:tgtEl>
                                          <p:spTgt spid="30">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0">
                                            <p:txEl>
                                              <p:pRg st="4" end="4"/>
                                            </p:txEl>
                                          </p:spTgt>
                                        </p:tgtEl>
                                        <p:attrNameLst>
                                          <p:attrName>style.visibility</p:attrName>
                                        </p:attrNameLst>
                                      </p:cBhvr>
                                      <p:to>
                                        <p:strVal val="visible"/>
                                      </p:to>
                                    </p:set>
                                    <p:animEffect transition="in" filter="fade">
                                      <p:cBhvr>
                                        <p:cTn id="30" dur="500"/>
                                        <p:tgtEl>
                                          <p:spTgt spid="30">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xEl>
                                              <p:pRg st="5" end="5"/>
                                            </p:txEl>
                                          </p:spTgt>
                                        </p:tgtEl>
                                        <p:attrNameLst>
                                          <p:attrName>style.visibility</p:attrName>
                                        </p:attrNameLst>
                                      </p:cBhvr>
                                      <p:to>
                                        <p:strVal val="visible"/>
                                      </p:to>
                                    </p:set>
                                    <p:animEffect transition="in" filter="fade">
                                      <p:cBhvr>
                                        <p:cTn id="33" dur="500"/>
                                        <p:tgtEl>
                                          <p:spTgt spid="30">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
                                            <p:txEl>
                                              <p:pRg st="6" end="6"/>
                                            </p:txEl>
                                          </p:spTgt>
                                        </p:tgtEl>
                                        <p:attrNameLst>
                                          <p:attrName>style.visibility</p:attrName>
                                        </p:attrNameLst>
                                      </p:cBhvr>
                                      <p:to>
                                        <p:strVal val="visible"/>
                                      </p:to>
                                    </p:set>
                                    <p:animEffect transition="in" filter="fade">
                                      <p:cBhvr>
                                        <p:cTn id="36" dur="500"/>
                                        <p:tgtEl>
                                          <p:spTgt spid="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81C0B99-C598-B4D4-88E2-275860E9237D}"/>
              </a:ext>
            </a:extLst>
          </p:cNvPr>
          <p:cNvSpPr>
            <a:spLocks noGrp="1"/>
          </p:cNvSpPr>
          <p:nvPr>
            <p:ph type="title"/>
          </p:nvPr>
        </p:nvSpPr>
        <p:spPr>
          <a:xfrm>
            <a:off x="1179226" y="344659"/>
            <a:ext cx="9833548" cy="1237956"/>
          </a:xfrm>
        </p:spPr>
        <p:txBody>
          <a:bodyPr anchor="b">
            <a:normAutofit/>
          </a:bodyPr>
          <a:lstStyle/>
          <a:p>
            <a:pPr algn="ctr"/>
            <a:r>
              <a:rPr lang="en-US" sz="3600" b="1" dirty="0">
                <a:solidFill>
                  <a:schemeClr val="tx2"/>
                </a:solidFill>
              </a:rPr>
              <a:t>More Alternative/ Add-On Approaches</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CF9D7FF-90BC-552E-9160-BF8E24789EAC}"/>
              </a:ext>
            </a:extLst>
          </p:cNvPr>
          <p:cNvSpPr>
            <a:spLocks noGrp="1"/>
          </p:cNvSpPr>
          <p:nvPr>
            <p:ph idx="1"/>
          </p:nvPr>
        </p:nvSpPr>
        <p:spPr>
          <a:xfrm>
            <a:off x="1179226" y="1997612"/>
            <a:ext cx="9833548" cy="4424289"/>
          </a:xfrm>
        </p:spPr>
        <p:txBody>
          <a:bodyPr>
            <a:normAutofit/>
          </a:bodyPr>
          <a:lstStyle/>
          <a:p>
            <a:r>
              <a:rPr lang="en-US" sz="2000" dirty="0">
                <a:solidFill>
                  <a:schemeClr val="tx2"/>
                </a:solidFill>
              </a:rPr>
              <a:t>Twelve Step study groups</a:t>
            </a:r>
          </a:p>
          <a:p>
            <a:r>
              <a:rPr lang="en-US" sz="2000" dirty="0">
                <a:solidFill>
                  <a:schemeClr val="tx2"/>
                </a:solidFill>
              </a:rPr>
              <a:t>Twelve Step groups for specific communities (Women, Atheist/Agnostic, LGBTQ+, etc.)</a:t>
            </a:r>
          </a:p>
          <a:p>
            <a:r>
              <a:rPr lang="en-US" sz="2000" dirty="0">
                <a:solidFill>
                  <a:schemeClr val="tx2"/>
                </a:solidFill>
              </a:rPr>
              <a:t>Reading and discussing non-conference-approved recovery literature</a:t>
            </a:r>
          </a:p>
          <a:p>
            <a:r>
              <a:rPr lang="en-US" sz="2000" dirty="0">
                <a:solidFill>
                  <a:schemeClr val="tx2"/>
                </a:solidFill>
              </a:rPr>
              <a:t>Using the Twelve Traditions to deepen our understanding of relationships, organizations, family dynamics</a:t>
            </a:r>
          </a:p>
          <a:p>
            <a:r>
              <a:rPr lang="en-US" sz="2000" dirty="0">
                <a:solidFill>
                  <a:schemeClr val="tx2"/>
                </a:solidFill>
              </a:rPr>
              <a:t>Al-Anon, ACOA, ACA, CODA, etc.</a:t>
            </a:r>
          </a:p>
          <a:p>
            <a:r>
              <a:rPr lang="en-US" sz="2000" dirty="0">
                <a:solidFill>
                  <a:schemeClr val="tx2"/>
                </a:solidFill>
              </a:rPr>
              <a:t>Non-Twelve-Step programs</a:t>
            </a:r>
          </a:p>
          <a:p>
            <a:r>
              <a:rPr lang="en-US" sz="2000" dirty="0">
                <a:solidFill>
                  <a:schemeClr val="tx2"/>
                </a:solidFill>
              </a:rPr>
              <a:t>Mindfulness, yoga, meditation, sound baths, Reiki, acupuncture, breath work and other                 non-chemical approaches to facilitating spiritual awakening</a:t>
            </a:r>
          </a:p>
          <a:p>
            <a:r>
              <a:rPr lang="en-US" sz="2000" dirty="0">
                <a:solidFill>
                  <a:schemeClr val="tx2"/>
                </a:solidFill>
              </a:rPr>
              <a:t>Use of psychedelic substances</a:t>
            </a: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8263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3AFCDC1-8943-2AFF-8628-545972B89489}"/>
              </a:ext>
            </a:extLst>
          </p:cNvPr>
          <p:cNvSpPr>
            <a:spLocks noGrp="1"/>
          </p:cNvSpPr>
          <p:nvPr>
            <p:ph type="title"/>
          </p:nvPr>
        </p:nvSpPr>
        <p:spPr>
          <a:xfrm>
            <a:off x="709353" y="-138544"/>
            <a:ext cx="9805080" cy="2618528"/>
          </a:xfrm>
        </p:spPr>
        <p:txBody>
          <a:bodyPr>
            <a:normAutofit/>
          </a:bodyPr>
          <a:lstStyle/>
          <a:p>
            <a:pPr algn="ctr"/>
            <a:r>
              <a:rPr lang="en-US" sz="4000" b="1" dirty="0">
                <a:solidFill>
                  <a:schemeClr val="tx2"/>
                </a:solidFill>
              </a:rPr>
              <a:t>Resources for Twelve Step Alternatives</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Rectangle 1">
            <a:extLst>
              <a:ext uri="{FF2B5EF4-FFF2-40B4-BE49-F238E27FC236}">
                <a16:creationId xmlns:a16="http://schemas.microsoft.com/office/drawing/2014/main" id="{E18FBE80-79B6-3C19-1A7C-5E55D0D11FDC}"/>
              </a:ext>
            </a:extLst>
          </p:cNvPr>
          <p:cNvSpPr>
            <a:spLocks noGrp="1" noChangeArrowheads="1"/>
          </p:cNvSpPr>
          <p:nvPr>
            <p:ph idx="1"/>
          </p:nvPr>
        </p:nvSpPr>
        <p:spPr bwMode="auto">
          <a:xfrm>
            <a:off x="1080654" y="1917424"/>
            <a:ext cx="9415549"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1" i="0" u="none" strike="noStrike" cap="none" normalizeH="0" baseline="0" dirty="0">
                <a:ln>
                  <a:noFill/>
                </a:ln>
                <a:solidFill>
                  <a:srgbClr val="1A1A1A"/>
                </a:solidFill>
                <a:effectLst/>
                <a:latin typeface="Inter"/>
              </a:rPr>
              <a:t>SMART Recovery</a:t>
            </a:r>
            <a:r>
              <a:rPr kumimoji="0" lang="en-US" altLang="en-US" sz="2000" b="0" i="0" u="none" strike="noStrike" cap="none" normalizeH="0" baseline="0" dirty="0">
                <a:ln>
                  <a:noFill/>
                </a:ln>
                <a:solidFill>
                  <a:srgbClr val="1A1A1A"/>
                </a:solidFill>
                <a:effectLst/>
                <a:latin typeface="Inter"/>
              </a:rPr>
              <a:t>:  </a:t>
            </a:r>
            <a:r>
              <a:rPr lang="en-US" altLang="en-US" sz="2000" dirty="0">
                <a:solidFill>
                  <a:srgbClr val="1A1A1A"/>
                </a:solidFill>
                <a:latin typeface="Inter"/>
              </a:rPr>
              <a:t>F</a:t>
            </a:r>
            <a:r>
              <a:rPr kumimoji="0" lang="en-US" altLang="en-US" sz="2000" b="0" i="0" u="none" strike="noStrike" cap="none" normalizeH="0" baseline="0" dirty="0">
                <a:ln>
                  <a:noFill/>
                </a:ln>
                <a:solidFill>
                  <a:srgbClr val="1A1A1A"/>
                </a:solidFill>
                <a:effectLst/>
                <a:latin typeface="Inter"/>
              </a:rPr>
              <a:t>ocuses on empowering the individual to sustain recovery,</a:t>
            </a:r>
            <a:r>
              <a:rPr kumimoji="0" lang="en-US" altLang="en-US" sz="2000" b="0" i="0" u="none" strike="noStrike" cap="none" normalizeH="0" dirty="0">
                <a:ln>
                  <a:noFill/>
                </a:ln>
                <a:solidFill>
                  <a:srgbClr val="1A1A1A"/>
                </a:solidFill>
                <a:effectLst/>
                <a:latin typeface="Inter"/>
              </a:rPr>
              <a:t> utilizing facilitated groups.</a:t>
            </a:r>
            <a:endParaRPr kumimoji="0" lang="en-US" altLang="en-US" sz="2000" b="0" i="0" u="none" strike="noStrike" cap="none" normalizeH="0" baseline="0" dirty="0">
              <a:ln>
                <a:noFill/>
              </a:ln>
              <a:solidFill>
                <a:srgbClr val="1A1A1A"/>
              </a:solidFill>
              <a:effectLst/>
              <a:latin typeface="Inter"/>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1" i="0" u="none" strike="noStrike" cap="none" normalizeH="0" baseline="0" dirty="0" err="1">
                <a:ln>
                  <a:noFill/>
                </a:ln>
                <a:solidFill>
                  <a:srgbClr val="1A1A1A"/>
                </a:solidFill>
                <a:effectLst/>
                <a:latin typeface="Inter"/>
              </a:rPr>
              <a:t>LifeRing</a:t>
            </a:r>
            <a:r>
              <a:rPr kumimoji="0" lang="en-US" altLang="en-US" sz="2000" b="0" i="0" u="none" strike="noStrike" cap="none" normalizeH="0" baseline="0" dirty="0">
                <a:ln>
                  <a:noFill/>
                </a:ln>
                <a:solidFill>
                  <a:srgbClr val="1A1A1A"/>
                </a:solidFill>
                <a:effectLst/>
                <a:latin typeface="Inter"/>
              </a:rPr>
              <a:t>: This secular group provides a healthy network of peers focused on remaining abstinent from drugs and alcohol.</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2000" b="1" i="0" u="none" strike="noStrike" cap="none" normalizeH="0" baseline="0" dirty="0">
                <a:ln>
                  <a:noFill/>
                </a:ln>
                <a:solidFill>
                  <a:srgbClr val="1A1A1A"/>
                </a:solidFill>
                <a:effectLst/>
                <a:latin typeface="Inter"/>
              </a:rPr>
              <a:t>Women for Sobriety (WFS)</a:t>
            </a:r>
            <a:r>
              <a:rPr kumimoji="0" lang="en-US" altLang="en-US" sz="2000" b="0" i="0" u="none" strike="noStrike" cap="none" normalizeH="0" baseline="0" dirty="0">
                <a:ln>
                  <a:noFill/>
                </a:ln>
                <a:solidFill>
                  <a:srgbClr val="1A1A1A"/>
                </a:solidFill>
                <a:effectLst/>
                <a:latin typeface="Inter"/>
              </a:rPr>
              <a:t>: This nonprofit, abstinence-based program is made up of women supporting each other in recovery.</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2000" b="1" i="0" u="none" strike="noStrike" cap="none" normalizeH="0" baseline="0" dirty="0">
                <a:ln>
                  <a:noFill/>
                </a:ln>
                <a:solidFill>
                  <a:srgbClr val="1A1A1A"/>
                </a:solidFill>
                <a:effectLst/>
                <a:latin typeface="Inter"/>
              </a:rPr>
              <a:t>SOS. (Secular Organizations for Sobriety):</a:t>
            </a:r>
            <a:r>
              <a:rPr kumimoji="0" lang="en-US" altLang="en-US" sz="2000" b="0" i="0" u="none" strike="noStrike" cap="none" normalizeH="0" baseline="0" dirty="0">
                <a:ln>
                  <a:noFill/>
                </a:ln>
                <a:solidFill>
                  <a:srgbClr val="1A1A1A"/>
                </a:solidFill>
                <a:effectLst/>
                <a:latin typeface="Inter"/>
              </a:rPr>
              <a:t> This nonprofit network is made up of secular recovery-based groups.</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lang="en-US" altLang="en-US" sz="2000" b="1" dirty="0">
                <a:solidFill>
                  <a:srgbClr val="1A1A1A"/>
                </a:solidFill>
                <a:latin typeface="Inter"/>
              </a:rPr>
              <a:t>Refuge Recovery, Recovery Dharma:</a:t>
            </a:r>
            <a:r>
              <a:rPr lang="en-US" altLang="en-US" sz="2000" dirty="0">
                <a:solidFill>
                  <a:srgbClr val="1A1A1A"/>
                </a:solidFill>
                <a:latin typeface="Inter"/>
              </a:rPr>
              <a:t> These programs are based on non-theist Buddhist principles, mindfulness</a:t>
            </a:r>
            <a:endParaRPr kumimoji="0" lang="en-US" altLang="en-US" sz="2000" b="0" i="0" u="none" strike="noStrike" cap="none" normalizeH="0" baseline="0" dirty="0">
              <a:ln>
                <a:noFill/>
              </a:ln>
              <a:solidFill>
                <a:srgbClr val="1A1A1A"/>
              </a:solidFill>
              <a:effectLst/>
              <a:latin typeface="Inter"/>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rgbClr val="1A1A1A"/>
                </a:solidFill>
                <a:effectLst/>
                <a:latin typeface="Inter"/>
              </a:rPr>
              <a:t>6.Moderation Management (MM)</a:t>
            </a:r>
            <a:r>
              <a:rPr kumimoji="0" lang="en-US" altLang="en-US" sz="2000" b="0" i="0" u="none" strike="noStrike" cap="none" normalizeH="0" baseline="0" dirty="0">
                <a:ln>
                  <a:noFill/>
                </a:ln>
                <a:solidFill>
                  <a:srgbClr val="1A1A1A"/>
                </a:solidFill>
                <a:effectLst/>
                <a:latin typeface="Inter"/>
              </a:rPr>
              <a:t>: This program</a:t>
            </a:r>
            <a:r>
              <a:rPr kumimoji="0" lang="en-US" altLang="en-US" sz="2000" b="0" i="0" u="none" strike="noStrike" cap="none" normalizeH="0" dirty="0">
                <a:ln>
                  <a:noFill/>
                </a:ln>
                <a:solidFill>
                  <a:srgbClr val="1A1A1A"/>
                </a:solidFill>
                <a:effectLst/>
                <a:latin typeface="Inter"/>
              </a:rPr>
              <a:t> is n</a:t>
            </a:r>
            <a:r>
              <a:rPr kumimoji="0" lang="en-US" altLang="en-US" sz="2000" b="0" i="0" u="none" strike="noStrike" cap="none" normalizeH="0" baseline="0" dirty="0">
                <a:ln>
                  <a:noFill/>
                </a:ln>
                <a:solidFill>
                  <a:srgbClr val="1A1A1A"/>
                </a:solidFill>
                <a:effectLst/>
                <a:latin typeface="Inter"/>
              </a:rPr>
              <a:t>ot based on abstinence but on learning how to moderate and control problem drinking behaviors.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rgbClr val="1A1A1A"/>
              </a:solidFill>
              <a:effectLst/>
              <a:latin typeface="Inte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729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03A8C-70CA-2757-6144-B22A09A82207}"/>
              </a:ext>
            </a:extLst>
          </p:cNvPr>
          <p:cNvSpPr>
            <a:spLocks noGrp="1"/>
          </p:cNvSpPr>
          <p:nvPr>
            <p:ph type="title"/>
          </p:nvPr>
        </p:nvSpPr>
        <p:spPr>
          <a:xfrm>
            <a:off x="3033466" y="-206375"/>
            <a:ext cx="5754696" cy="1296621"/>
          </a:xfrm>
        </p:spPr>
        <p:txBody>
          <a:bodyPr anchor="b">
            <a:normAutofit/>
          </a:bodyPr>
          <a:lstStyle/>
          <a:p>
            <a:pPr algn="ctr"/>
            <a:r>
              <a:rPr lang="en-US" sz="4000" b="1" dirty="0">
                <a:solidFill>
                  <a:schemeClr val="tx2"/>
                </a:solidFill>
              </a:rPr>
              <a:t>References</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D14C6382-51B5-1538-0752-C303B1576B38}"/>
              </a:ext>
            </a:extLst>
          </p:cNvPr>
          <p:cNvSpPr>
            <a:spLocks noGrp="1"/>
          </p:cNvSpPr>
          <p:nvPr>
            <p:ph idx="1"/>
          </p:nvPr>
        </p:nvSpPr>
        <p:spPr>
          <a:xfrm>
            <a:off x="1784465" y="1399736"/>
            <a:ext cx="8881043" cy="5690382"/>
          </a:xfrm>
        </p:spPr>
        <p:txBody>
          <a:bodyPr anchor="t">
            <a:normAutofit/>
          </a:bodyPr>
          <a:lstStyle/>
          <a:p>
            <a:pPr marL="0" indent="0">
              <a:buNone/>
            </a:pPr>
            <a:r>
              <a:rPr lang="en-US" sz="2000" b="0" i="0" dirty="0" err="1">
                <a:solidFill>
                  <a:srgbClr val="212121"/>
                </a:solidFill>
                <a:effectLst/>
              </a:rPr>
              <a:t>Zemore</a:t>
            </a:r>
            <a:r>
              <a:rPr lang="en-US" sz="2000" b="0" i="0" dirty="0">
                <a:solidFill>
                  <a:srgbClr val="212121"/>
                </a:solidFill>
                <a:effectLst/>
              </a:rPr>
              <a:t> SE, </a:t>
            </a:r>
            <a:r>
              <a:rPr lang="en-US" sz="2000" b="0" i="0" dirty="0" err="1">
                <a:solidFill>
                  <a:srgbClr val="212121"/>
                </a:solidFill>
                <a:effectLst/>
              </a:rPr>
              <a:t>Kaskutas</a:t>
            </a:r>
            <a:r>
              <a:rPr lang="en-US" sz="2000" b="0" i="0" dirty="0">
                <a:solidFill>
                  <a:srgbClr val="212121"/>
                </a:solidFill>
                <a:effectLst/>
              </a:rPr>
              <a:t> LA, </a:t>
            </a:r>
            <a:r>
              <a:rPr lang="en-US" sz="2000" b="0" i="0" dirty="0" err="1">
                <a:solidFill>
                  <a:srgbClr val="212121"/>
                </a:solidFill>
                <a:effectLst/>
              </a:rPr>
              <a:t>Mericle</a:t>
            </a:r>
            <a:r>
              <a:rPr lang="en-US" sz="2000" b="0" i="0" dirty="0">
                <a:solidFill>
                  <a:srgbClr val="212121"/>
                </a:solidFill>
                <a:effectLst/>
              </a:rPr>
              <a:t> A, </a:t>
            </a:r>
            <a:r>
              <a:rPr lang="en-US" sz="2000" b="0" i="0" dirty="0" err="1">
                <a:solidFill>
                  <a:srgbClr val="212121"/>
                </a:solidFill>
                <a:effectLst/>
              </a:rPr>
              <a:t>Hemberg</a:t>
            </a:r>
            <a:r>
              <a:rPr lang="en-US" sz="2000" b="0" i="0" dirty="0">
                <a:solidFill>
                  <a:srgbClr val="212121"/>
                </a:solidFill>
                <a:effectLst/>
              </a:rPr>
              <a:t> J. Comparison of 12-step groups to mutual help alternatives for AUD in a large, national study: Differences in membership characteristics and group participation, cohesion, and satisfaction. J </a:t>
            </a:r>
            <a:r>
              <a:rPr lang="en-US" sz="2000" b="0" i="0" dirty="0" err="1">
                <a:solidFill>
                  <a:srgbClr val="212121"/>
                </a:solidFill>
                <a:effectLst/>
              </a:rPr>
              <a:t>Subst</a:t>
            </a:r>
            <a:r>
              <a:rPr lang="en-US" sz="2000" b="0" i="0" dirty="0">
                <a:solidFill>
                  <a:srgbClr val="212121"/>
                </a:solidFill>
                <a:effectLst/>
              </a:rPr>
              <a:t> Abuse Treat. 2017 Feb;73:16-26.</a:t>
            </a:r>
          </a:p>
          <a:p>
            <a:pPr marL="0" indent="0">
              <a:buNone/>
            </a:pPr>
            <a:endParaRPr lang="en-US" sz="2000" b="0" i="0" dirty="0">
              <a:solidFill>
                <a:srgbClr val="212121"/>
              </a:solidFill>
              <a:effectLst/>
            </a:endParaRPr>
          </a:p>
          <a:p>
            <a:pPr marL="0" indent="0">
              <a:lnSpc>
                <a:spcPts val="1650"/>
              </a:lnSpc>
              <a:spcBef>
                <a:spcPts val="0"/>
              </a:spcBef>
              <a:spcAft>
                <a:spcPts val="800"/>
              </a:spcAft>
              <a:buNone/>
            </a:pPr>
            <a:r>
              <a:rPr lang="en-US" sz="2000" kern="0" dirty="0" err="1">
                <a:solidFill>
                  <a:srgbClr val="000000"/>
                </a:solidFill>
                <a:effectLst/>
                <a:ea typeface="Times New Roman" panose="02020603050405020304" pitchFamily="18" charset="0"/>
                <a:cs typeface="Times New Roman" panose="02020603050405020304" pitchFamily="18" charset="0"/>
              </a:rPr>
              <a:t>Zemore</a:t>
            </a:r>
            <a:r>
              <a:rPr lang="en-US" sz="2000" kern="0" baseline="30000" dirty="0">
                <a:solidFill>
                  <a:srgbClr val="000000"/>
                </a:solidFill>
                <a:effectLst/>
                <a:ea typeface="Times New Roman" panose="02020603050405020304" pitchFamily="18" charset="0"/>
                <a:cs typeface="Times New Roman" panose="02020603050405020304" pitchFamily="18" charset="0"/>
              </a:rPr>
              <a:t> </a:t>
            </a:r>
            <a:r>
              <a:rPr lang="en-US" sz="2000" kern="0" dirty="0">
                <a:solidFill>
                  <a:srgbClr val="000000"/>
                </a:solidFill>
                <a:effectLst/>
                <a:ea typeface="Times New Roman" panose="02020603050405020304" pitchFamily="18" charset="0"/>
                <a:cs typeface="Times New Roman" panose="02020603050405020304" pitchFamily="18" charset="0"/>
              </a:rPr>
              <a:t>SE, </a:t>
            </a:r>
            <a:r>
              <a:rPr lang="en-US" sz="2000" kern="0" dirty="0" err="1">
                <a:solidFill>
                  <a:srgbClr val="000000"/>
                </a:solidFill>
                <a:effectLst/>
                <a:ea typeface="Times New Roman" panose="02020603050405020304" pitchFamily="18" charset="0"/>
                <a:cs typeface="Times New Roman" panose="02020603050405020304" pitchFamily="18" charset="0"/>
              </a:rPr>
              <a:t>Ziemer</a:t>
            </a:r>
            <a:r>
              <a:rPr lang="en-US" sz="2000" kern="0" dirty="0">
                <a:solidFill>
                  <a:srgbClr val="000000"/>
                </a:solidFill>
                <a:effectLst/>
                <a:ea typeface="Times New Roman" panose="02020603050405020304" pitchFamily="18" charset="0"/>
                <a:cs typeface="Times New Roman" panose="02020603050405020304" pitchFamily="18" charset="0"/>
              </a:rPr>
              <a:t> KL, Gilbert PA, </a:t>
            </a:r>
            <a:r>
              <a:rPr lang="en-US" sz="2000" kern="0" dirty="0" err="1">
                <a:solidFill>
                  <a:srgbClr val="000000"/>
                </a:solidFill>
                <a:effectLst/>
                <a:ea typeface="Times New Roman" panose="02020603050405020304" pitchFamily="18" charset="0"/>
                <a:cs typeface="Times New Roman" panose="02020603050405020304" pitchFamily="18" charset="0"/>
              </a:rPr>
              <a:t>Karno</a:t>
            </a:r>
            <a:r>
              <a:rPr lang="en-US" sz="2000" kern="0" dirty="0">
                <a:solidFill>
                  <a:srgbClr val="000000"/>
                </a:solidFill>
                <a:effectLst/>
                <a:ea typeface="Times New Roman" panose="02020603050405020304" pitchFamily="18" charset="0"/>
                <a:cs typeface="Times New Roman" panose="02020603050405020304" pitchFamily="18" charset="0"/>
              </a:rPr>
              <a:t> MP, </a:t>
            </a:r>
            <a:r>
              <a:rPr lang="en-US" sz="2000" kern="0" dirty="0" err="1">
                <a:solidFill>
                  <a:srgbClr val="000000"/>
                </a:solidFill>
                <a:effectLst/>
                <a:ea typeface="Times New Roman" panose="02020603050405020304" pitchFamily="18" charset="0"/>
                <a:cs typeface="Times New Roman" panose="02020603050405020304" pitchFamily="18" charset="0"/>
              </a:rPr>
              <a:t>Kaskutas</a:t>
            </a:r>
            <a:r>
              <a:rPr lang="en-US" sz="2000" kern="0" dirty="0">
                <a:solidFill>
                  <a:srgbClr val="000000"/>
                </a:solidFill>
                <a:effectLst/>
                <a:ea typeface="Times New Roman" panose="02020603050405020304" pitchFamily="18" charset="0"/>
                <a:cs typeface="Times New Roman" panose="02020603050405020304" pitchFamily="18" charset="0"/>
              </a:rPr>
              <a:t> LA.  </a:t>
            </a:r>
            <a:r>
              <a:rPr lang="en-US" sz="2000" kern="1800" dirty="0">
                <a:effectLst/>
                <a:ea typeface="Times New Roman" panose="02020603050405020304" pitchFamily="18" charset="0"/>
                <a:cs typeface="Times New Roman" panose="02020603050405020304" pitchFamily="18" charset="0"/>
              </a:rPr>
              <a:t>Understanding the shared meaning of recovery from substance use disorders: new findings from the What is Recovery? study. 2023, </a:t>
            </a:r>
            <a:r>
              <a:rPr lang="en-US" sz="2000" kern="100" dirty="0">
                <a:solidFill>
                  <a:srgbClr val="000000"/>
                </a:solidFill>
                <a:effectLst/>
                <a:ea typeface="Calibri" panose="020F0502020204030204" pitchFamily="34" charset="0"/>
                <a:cs typeface="Times New Roman" panose="02020603050405020304" pitchFamily="18" charset="0"/>
              </a:rPr>
              <a:t>Substance Abuse: Research and Treatment</a:t>
            </a:r>
            <a:r>
              <a:rPr lang="en-US" sz="2000" kern="100" dirty="0">
                <a:effectLst/>
                <a:ea typeface="Calibri" panose="020F0502020204030204" pitchFamily="34" charset="0"/>
                <a:cs typeface="Times New Roman" panose="02020603050405020304" pitchFamily="18" charset="0"/>
              </a:rPr>
              <a:t>, Vol 17</a:t>
            </a:r>
          </a:p>
          <a:p>
            <a:pPr marL="0" indent="0">
              <a:lnSpc>
                <a:spcPts val="1650"/>
              </a:lnSpc>
              <a:spcBef>
                <a:spcPts val="0"/>
              </a:spcBef>
              <a:spcAft>
                <a:spcPts val="800"/>
              </a:spcAft>
              <a:buNone/>
            </a:pPr>
            <a:endParaRPr lang="en-US" sz="2000" kern="100" dirty="0">
              <a:effectLst/>
              <a:ea typeface="Calibri" panose="020F0502020204030204" pitchFamily="34" charset="0"/>
              <a:cs typeface="Times New Roman" panose="02020603050405020304" pitchFamily="18" charset="0"/>
            </a:endParaRPr>
          </a:p>
          <a:p>
            <a:pPr marL="0" indent="0">
              <a:lnSpc>
                <a:spcPts val="1650"/>
              </a:lnSpc>
              <a:spcBef>
                <a:spcPts val="0"/>
              </a:spcBef>
              <a:spcAft>
                <a:spcPts val="800"/>
              </a:spcAft>
              <a:buNone/>
            </a:pPr>
            <a:r>
              <a:rPr lang="en-US" sz="2000" kern="100" dirty="0">
                <a:effectLst/>
                <a:ea typeface="Calibri" panose="020F0502020204030204" pitchFamily="34" charset="0"/>
                <a:cs typeface="Times New Roman" panose="02020603050405020304" pitchFamily="18" charset="0"/>
              </a:rPr>
              <a:t> </a:t>
            </a:r>
            <a:r>
              <a:rPr lang="en-US" sz="2000" b="0" i="0" dirty="0">
                <a:solidFill>
                  <a:srgbClr val="000000"/>
                </a:solidFill>
                <a:effectLst/>
              </a:rPr>
              <a:t>Ashford RD, Brown A, Brown T, et al. Defining and operationalizing the phenomena of recovery: a working definition from the recovery science research collaborative. </a:t>
            </a:r>
            <a:r>
              <a:rPr lang="en-US" sz="2000" b="0" i="1" dirty="0">
                <a:solidFill>
                  <a:srgbClr val="000000"/>
                </a:solidFill>
                <a:effectLst/>
              </a:rPr>
              <a:t>Addict Res Theory</a:t>
            </a:r>
            <a:r>
              <a:rPr lang="en-US" sz="2000" b="0" i="0" dirty="0">
                <a:solidFill>
                  <a:srgbClr val="000000"/>
                </a:solidFill>
                <a:effectLst/>
              </a:rPr>
              <a:t>. 2019;27:179-188. </a:t>
            </a:r>
          </a:p>
          <a:p>
            <a:pPr marL="0" indent="0">
              <a:lnSpc>
                <a:spcPts val="1650"/>
              </a:lnSpc>
              <a:spcBef>
                <a:spcPts val="0"/>
              </a:spcBef>
              <a:spcAft>
                <a:spcPts val="800"/>
              </a:spcAft>
              <a:buNone/>
            </a:pPr>
            <a:r>
              <a:rPr lang="en-US" sz="2000" b="0" i="0" dirty="0">
                <a:solidFill>
                  <a:srgbClr val="000000"/>
                </a:solidFill>
                <a:effectLst/>
              </a:rPr>
              <a:t>                                                                                                                                                         </a:t>
            </a:r>
            <a:r>
              <a:rPr lang="en-US" sz="2000" b="0" i="0" dirty="0" err="1">
                <a:solidFill>
                  <a:srgbClr val="000000"/>
                </a:solidFill>
                <a:effectLst/>
              </a:rPr>
              <a:t>Kaskutas</a:t>
            </a:r>
            <a:r>
              <a:rPr lang="en-US" sz="2000" b="0" i="0" dirty="0">
                <a:solidFill>
                  <a:srgbClr val="000000"/>
                </a:solidFill>
                <a:effectLst/>
              </a:rPr>
              <a:t> LA, </a:t>
            </a:r>
            <a:r>
              <a:rPr lang="en-US" sz="2000" b="0" i="0" dirty="0" err="1">
                <a:solidFill>
                  <a:srgbClr val="000000"/>
                </a:solidFill>
                <a:effectLst/>
              </a:rPr>
              <a:t>Borkman</a:t>
            </a:r>
            <a:r>
              <a:rPr lang="en-US" sz="2000" b="0" i="0" dirty="0">
                <a:solidFill>
                  <a:srgbClr val="000000"/>
                </a:solidFill>
                <a:effectLst/>
              </a:rPr>
              <a:t> TJ, </a:t>
            </a:r>
            <a:r>
              <a:rPr lang="en-US" sz="2000" b="0" i="0" dirty="0" err="1">
                <a:solidFill>
                  <a:srgbClr val="000000"/>
                </a:solidFill>
                <a:effectLst/>
              </a:rPr>
              <a:t>Laudet</a:t>
            </a:r>
            <a:r>
              <a:rPr lang="en-US" sz="2000" b="0" i="0" dirty="0">
                <a:solidFill>
                  <a:srgbClr val="000000"/>
                </a:solidFill>
                <a:effectLst/>
              </a:rPr>
              <a:t> A, et al. Elements that define recovery: the experiential perspective.</a:t>
            </a:r>
            <a:r>
              <a:rPr lang="en-US" sz="2000" b="0" dirty="0">
                <a:solidFill>
                  <a:srgbClr val="000000"/>
                </a:solidFill>
                <a:effectLst/>
              </a:rPr>
              <a:t> J Stud Alcohol Drugs</a:t>
            </a:r>
            <a:r>
              <a:rPr lang="en-US" sz="2000" b="0" i="0" dirty="0">
                <a:solidFill>
                  <a:srgbClr val="000000"/>
                </a:solidFill>
                <a:effectLst/>
              </a:rPr>
              <a:t>. 2014;75:999-1010.</a:t>
            </a:r>
          </a:p>
          <a:p>
            <a:pPr marL="0" indent="0">
              <a:lnSpc>
                <a:spcPts val="1650"/>
              </a:lnSpc>
              <a:spcBef>
                <a:spcPts val="0"/>
              </a:spcBef>
              <a:spcAft>
                <a:spcPts val="800"/>
              </a:spcAft>
              <a:buNone/>
            </a:pPr>
            <a:endParaRPr lang="en-US" sz="2000" b="0" i="0" dirty="0">
              <a:solidFill>
                <a:srgbClr val="000000"/>
              </a:solidFill>
              <a:effectLst/>
            </a:endParaRPr>
          </a:p>
          <a:p>
            <a:pPr marL="0" indent="0">
              <a:lnSpc>
                <a:spcPts val="1650"/>
              </a:lnSpc>
              <a:spcBef>
                <a:spcPts val="0"/>
              </a:spcBef>
              <a:spcAft>
                <a:spcPts val="800"/>
              </a:spcAft>
              <a:buNone/>
            </a:pPr>
            <a:r>
              <a:rPr lang="en-US" sz="2000" b="0" i="0" dirty="0">
                <a:solidFill>
                  <a:srgbClr val="212121"/>
                </a:solidFill>
                <a:effectLst/>
              </a:rPr>
              <a:t>Best D, </a:t>
            </a:r>
            <a:r>
              <a:rPr lang="en-US" sz="2000" b="0" i="0" dirty="0" err="1">
                <a:solidFill>
                  <a:srgbClr val="212121"/>
                </a:solidFill>
                <a:effectLst/>
              </a:rPr>
              <a:t>Nisic</a:t>
            </a:r>
            <a:r>
              <a:rPr lang="en-US" sz="2000" b="0" i="0" dirty="0">
                <a:solidFill>
                  <a:srgbClr val="212121"/>
                </a:solidFill>
                <a:effectLst/>
              </a:rPr>
              <a:t> M. Individual Paths to Recovery from Substance Use Disorder (SUD): What Are the Implications of the Emerging Recovery Evidence Base for Addiction Psychiatry and Practice? </a:t>
            </a:r>
            <a:r>
              <a:rPr lang="en-US" sz="2000" b="0" i="0" dirty="0" err="1">
                <a:solidFill>
                  <a:srgbClr val="212121"/>
                </a:solidFill>
                <a:effectLst/>
              </a:rPr>
              <a:t>Psychiatr</a:t>
            </a:r>
            <a:r>
              <a:rPr lang="en-US" sz="2000" b="0" i="0" dirty="0">
                <a:solidFill>
                  <a:srgbClr val="212121"/>
                </a:solidFill>
                <a:effectLst/>
              </a:rPr>
              <a:t> Clin North Am. 2022 Sep;45(3):547-556.</a:t>
            </a:r>
            <a:endParaRPr lang="en-US" sz="2000" kern="100" dirty="0">
              <a:effectLst/>
              <a:ea typeface="Calibri" panose="020F0502020204030204" pitchFamily="34" charset="0"/>
              <a:cs typeface="Times New Roman" panose="02020603050405020304" pitchFamily="18" charset="0"/>
            </a:endParaRPr>
          </a:p>
          <a:p>
            <a:endParaRPr lang="en-US" sz="1600" b="0" i="0" dirty="0">
              <a:solidFill>
                <a:srgbClr val="212121"/>
              </a:solidFill>
              <a:effectLst/>
              <a:latin typeface="Roboto" panose="02000000000000000000" pitchFamily="2" charset="0"/>
            </a:endParaRPr>
          </a:p>
          <a:p>
            <a:endParaRPr lang="en-US" sz="2000" dirty="0">
              <a:solidFill>
                <a:schemeClr val="tx2"/>
              </a:solidFill>
            </a:endParaRPr>
          </a:p>
        </p:txBody>
      </p:sp>
      <p:sp>
        <p:nvSpPr>
          <p:cNvPr id="5" name="AutoShape 2" descr="Logo">
            <a:extLst>
              <a:ext uri="{FF2B5EF4-FFF2-40B4-BE49-F238E27FC236}">
                <a16:creationId xmlns:a16="http://schemas.microsoft.com/office/drawing/2014/main" id="{A6456875-13D4-ACB3-02A0-A12FCBD59F19}"/>
              </a:ext>
            </a:extLst>
          </p:cNvPr>
          <p:cNvSpPr>
            <a:spLocks noChangeAspect="1" noChangeArrowheads="1"/>
          </p:cNvSpPr>
          <p:nvPr/>
        </p:nvSpPr>
        <p:spPr bwMode="auto">
          <a:xfrm>
            <a:off x="65088" y="-3587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5" descr="Logo">
            <a:extLst>
              <a:ext uri="{FF2B5EF4-FFF2-40B4-BE49-F238E27FC236}">
                <a16:creationId xmlns:a16="http://schemas.microsoft.com/office/drawing/2014/main" id="{1E87D5EB-E962-7A7B-DFFE-08A717017309}"/>
              </a:ext>
            </a:extLst>
          </p:cNvPr>
          <p:cNvSpPr>
            <a:spLocks noChangeAspect="1" noChangeArrowheads="1"/>
          </p:cNvSpPr>
          <p:nvPr/>
        </p:nvSpPr>
        <p:spPr bwMode="auto">
          <a:xfrm>
            <a:off x="217488" y="-2063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8" descr="Logo">
            <a:extLst>
              <a:ext uri="{FF2B5EF4-FFF2-40B4-BE49-F238E27FC236}">
                <a16:creationId xmlns:a16="http://schemas.microsoft.com/office/drawing/2014/main" id="{193BCE35-3863-FE8C-5F81-15F2429EB906}"/>
              </a:ext>
            </a:extLst>
          </p:cNvPr>
          <p:cNvSpPr>
            <a:spLocks noChangeAspect="1" noChangeArrowheads="1"/>
          </p:cNvSpPr>
          <p:nvPr/>
        </p:nvSpPr>
        <p:spPr bwMode="auto">
          <a:xfrm>
            <a:off x="369888" y="-539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9214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11C591-057B-A5EB-F69A-499E1BFAA2D4}"/>
              </a:ext>
            </a:extLst>
          </p:cNvPr>
          <p:cNvSpPr>
            <a:spLocks noGrp="1"/>
          </p:cNvSpPr>
          <p:nvPr>
            <p:ph type="title"/>
          </p:nvPr>
        </p:nvSpPr>
        <p:spPr>
          <a:xfrm>
            <a:off x="8890782" y="618681"/>
            <a:ext cx="2989384" cy="4794567"/>
          </a:xfrm>
        </p:spPr>
        <p:txBody>
          <a:bodyPr vert="horz" lIns="91440" tIns="45720" rIns="91440" bIns="45720" rtlCol="0" anchor="ctr">
            <a:normAutofit/>
          </a:bodyPr>
          <a:lstStyle/>
          <a:p>
            <a:r>
              <a:rPr lang="en-US" sz="4800" b="1" dirty="0">
                <a:solidFill>
                  <a:srgbClr val="FFFFFF"/>
                </a:solidFill>
              </a:rPr>
              <a:t>Questions?</a:t>
            </a:r>
          </a:p>
        </p:txBody>
      </p:sp>
      <p:sp>
        <p:nvSpPr>
          <p:cNvPr id="3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708732DE-E388-7373-8159-DC5B5917630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8867" b="11459"/>
          <a:stretch/>
        </p:blipFill>
        <p:spPr>
          <a:xfrm>
            <a:off x="976251" y="942538"/>
            <a:ext cx="7163222" cy="4808332"/>
          </a:xfrm>
          <a:prstGeom prst="rect">
            <a:avLst/>
          </a:prstGeom>
          <a:effectLst/>
        </p:spPr>
      </p:pic>
    </p:spTree>
    <p:extLst>
      <p:ext uri="{BB962C8B-B14F-4D97-AF65-F5344CB8AC3E}">
        <p14:creationId xmlns:p14="http://schemas.microsoft.com/office/powerpoint/2010/main" val="337178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087603C-E759-A56D-6464-F43DE8D21B01}"/>
              </a:ext>
            </a:extLst>
          </p:cNvPr>
          <p:cNvSpPr>
            <a:spLocks noGrp="1"/>
          </p:cNvSpPr>
          <p:nvPr>
            <p:ph type="title"/>
          </p:nvPr>
        </p:nvSpPr>
        <p:spPr>
          <a:xfrm>
            <a:off x="3215729" y="250723"/>
            <a:ext cx="5760846" cy="1903660"/>
          </a:xfrm>
        </p:spPr>
        <p:txBody>
          <a:bodyPr vert="horz" lIns="91440" tIns="45720" rIns="91440" bIns="45720" rtlCol="0" anchor="b">
            <a:normAutofit/>
          </a:bodyPr>
          <a:lstStyle/>
          <a:p>
            <a:pPr algn="ctr"/>
            <a:r>
              <a:rPr lang="en-US" sz="5200" b="1" kern="1200" dirty="0">
                <a:solidFill>
                  <a:schemeClr val="tx2"/>
                </a:solidFill>
                <a:latin typeface="+mj-lt"/>
                <a:ea typeface="+mj-ea"/>
                <a:cs typeface="+mj-cs"/>
              </a:rPr>
              <a:t>Disclosures</a:t>
            </a:r>
          </a:p>
        </p:txBody>
      </p:sp>
      <p:sp>
        <p:nvSpPr>
          <p:cNvPr id="3" name="Content Placeholder 2">
            <a:extLst>
              <a:ext uri="{FF2B5EF4-FFF2-40B4-BE49-F238E27FC236}">
                <a16:creationId xmlns:a16="http://schemas.microsoft.com/office/drawing/2014/main" id="{EF096936-CBA1-0BC7-E1D8-1E5AB3E6D4B5}"/>
              </a:ext>
            </a:extLst>
          </p:cNvPr>
          <p:cNvSpPr>
            <a:spLocks noGrp="1"/>
          </p:cNvSpPr>
          <p:nvPr>
            <p:ph idx="1"/>
          </p:nvPr>
        </p:nvSpPr>
        <p:spPr>
          <a:xfrm>
            <a:off x="2507226" y="4165152"/>
            <a:ext cx="6469044" cy="682079"/>
          </a:xfrm>
        </p:spPr>
        <p:txBody>
          <a:bodyPr vert="horz" lIns="91440" tIns="45720" rIns="91440" bIns="45720" rtlCol="0">
            <a:normAutofit/>
          </a:bodyPr>
          <a:lstStyle/>
          <a:p>
            <a:pPr marL="0" indent="0" algn="ctr">
              <a:buNone/>
            </a:pPr>
            <a:r>
              <a:rPr lang="en-US" sz="3200" kern="1200" dirty="0">
                <a:solidFill>
                  <a:schemeClr val="tx2"/>
                </a:solidFill>
                <a:latin typeface="+mn-lt"/>
                <a:ea typeface="+mn-ea"/>
                <a:cs typeface="+mn-cs"/>
              </a:rPr>
              <a:t>	Consultant, Affinity eHealth</a:t>
            </a:r>
          </a:p>
        </p:txBody>
      </p:sp>
    </p:spTree>
    <p:extLst>
      <p:ext uri="{BB962C8B-B14F-4D97-AF65-F5344CB8AC3E}">
        <p14:creationId xmlns:p14="http://schemas.microsoft.com/office/powerpoint/2010/main" val="167868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91B7049-62E8-A44C-921D-73D8F476C85F}"/>
              </a:ext>
            </a:extLst>
          </p:cNvPr>
          <p:cNvSpPr>
            <a:spLocks noGrp="1"/>
          </p:cNvSpPr>
          <p:nvPr>
            <p:ph type="title"/>
          </p:nvPr>
        </p:nvSpPr>
        <p:spPr>
          <a:xfrm>
            <a:off x="2152357" y="991261"/>
            <a:ext cx="7406639" cy="1837349"/>
          </a:xfrm>
        </p:spPr>
        <p:txBody>
          <a:bodyPr anchor="ctr">
            <a:normAutofit/>
          </a:bodyPr>
          <a:lstStyle/>
          <a:p>
            <a:pPr algn="ctr"/>
            <a:r>
              <a:rPr lang="en-US" sz="3600" b="1" dirty="0">
                <a:solidFill>
                  <a:schemeClr val="tx2"/>
                </a:solidFill>
              </a:rPr>
              <a:t>Current Approaches to Treatment for Substance Use Disorders</a:t>
            </a:r>
          </a:p>
        </p:txBody>
      </p:sp>
      <p:sp>
        <p:nvSpPr>
          <p:cNvPr id="3" name="Content Placeholder 2">
            <a:extLst>
              <a:ext uri="{FF2B5EF4-FFF2-40B4-BE49-F238E27FC236}">
                <a16:creationId xmlns:a16="http://schemas.microsoft.com/office/drawing/2014/main" id="{C4DAED61-F1DA-AD6E-93AC-BDE519C74660}"/>
              </a:ext>
            </a:extLst>
          </p:cNvPr>
          <p:cNvSpPr>
            <a:spLocks noGrp="1"/>
          </p:cNvSpPr>
          <p:nvPr>
            <p:ph idx="1"/>
          </p:nvPr>
        </p:nvSpPr>
        <p:spPr>
          <a:xfrm>
            <a:off x="2152052" y="2708031"/>
            <a:ext cx="7716433" cy="3777175"/>
          </a:xfrm>
        </p:spPr>
        <p:txBody>
          <a:bodyPr anchor="t">
            <a:normAutofit/>
          </a:bodyPr>
          <a:lstStyle/>
          <a:p>
            <a:r>
              <a:rPr lang="en-US" sz="2000" dirty="0">
                <a:solidFill>
                  <a:schemeClr val="tx2"/>
                </a:solidFill>
              </a:rPr>
              <a:t>Most new addiction specialists are being taught that treatment involves medically supervised drug withdrawal followed by finding the right prescription drug to foster abstinence.</a:t>
            </a:r>
          </a:p>
          <a:p>
            <a:r>
              <a:rPr lang="en-US" sz="2000" dirty="0">
                <a:solidFill>
                  <a:schemeClr val="tx2"/>
                </a:solidFill>
              </a:rPr>
              <a:t>Some programs and treatment centers are working to find ongoing support programs to reinforce and promote recovery; however, very few professionals really understand Twelve Step Programs in depth.</a:t>
            </a:r>
          </a:p>
          <a:p>
            <a:r>
              <a:rPr lang="en-US" sz="2000" dirty="0">
                <a:solidFill>
                  <a:schemeClr val="tx2"/>
                </a:solidFill>
              </a:rPr>
              <a:t>If there are no effective medications for treating a particular patient’s SUD, or if the patient says, “I tried A.A. and it didn’t work for me,” many professionals are stymied.</a:t>
            </a:r>
          </a:p>
        </p:txBody>
      </p:sp>
    </p:spTree>
    <p:extLst>
      <p:ext uri="{BB962C8B-B14F-4D97-AF65-F5344CB8AC3E}">
        <p14:creationId xmlns:p14="http://schemas.microsoft.com/office/powerpoint/2010/main" val="354490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63128466-9B33-2734-B023-031380191C3D}"/>
              </a:ext>
            </a:extLst>
          </p:cNvPr>
          <p:cNvSpPr>
            <a:spLocks noGrp="1"/>
          </p:cNvSpPr>
          <p:nvPr>
            <p:ph type="title"/>
          </p:nvPr>
        </p:nvSpPr>
        <p:spPr>
          <a:xfrm>
            <a:off x="2236762" y="991261"/>
            <a:ext cx="7434775" cy="1837349"/>
          </a:xfrm>
        </p:spPr>
        <p:txBody>
          <a:bodyPr anchor="ctr">
            <a:normAutofit/>
          </a:bodyPr>
          <a:lstStyle/>
          <a:p>
            <a:pPr algn="ctr"/>
            <a:r>
              <a:rPr lang="en-US" sz="3600" b="1" i="1" dirty="0">
                <a:solidFill>
                  <a:schemeClr val="tx2"/>
                </a:solidFill>
              </a:rPr>
              <a:t>All</a:t>
            </a:r>
            <a:r>
              <a:rPr lang="en-US" sz="3600" b="1" dirty="0">
                <a:solidFill>
                  <a:schemeClr val="tx2"/>
                </a:solidFill>
              </a:rPr>
              <a:t> Persons with SUDs Have                “Co-Occurring Disorders”</a:t>
            </a:r>
          </a:p>
        </p:txBody>
      </p:sp>
      <p:sp>
        <p:nvSpPr>
          <p:cNvPr id="3" name="Content Placeholder 2">
            <a:extLst>
              <a:ext uri="{FF2B5EF4-FFF2-40B4-BE49-F238E27FC236}">
                <a16:creationId xmlns:a16="http://schemas.microsoft.com/office/drawing/2014/main" id="{06249700-78D4-D1C9-B563-8206A99BDDB0}"/>
              </a:ext>
            </a:extLst>
          </p:cNvPr>
          <p:cNvSpPr>
            <a:spLocks noGrp="1"/>
          </p:cNvSpPr>
          <p:nvPr>
            <p:ph idx="1"/>
          </p:nvPr>
        </p:nvSpPr>
        <p:spPr>
          <a:xfrm>
            <a:off x="2236762" y="2828610"/>
            <a:ext cx="7280032" cy="3389310"/>
          </a:xfrm>
        </p:spPr>
        <p:txBody>
          <a:bodyPr anchor="t">
            <a:noAutofit/>
          </a:bodyPr>
          <a:lstStyle/>
          <a:p>
            <a:r>
              <a:rPr lang="en-US" sz="2000" dirty="0">
                <a:solidFill>
                  <a:schemeClr val="tx2"/>
                </a:solidFill>
              </a:rPr>
              <a:t>There is no such thing as a “pure alcoholic” or a “garden variety” methamphetamine addict.</a:t>
            </a:r>
          </a:p>
          <a:p>
            <a:r>
              <a:rPr lang="en-US" sz="2000" dirty="0">
                <a:solidFill>
                  <a:schemeClr val="tx2"/>
                </a:solidFill>
              </a:rPr>
              <a:t>For the patient in SUD treatment, the challenge for the treatment team and/or therapist is to recognize and address what make this patient “special” without reinforcing this thinking.</a:t>
            </a:r>
          </a:p>
          <a:p>
            <a:r>
              <a:rPr lang="en-US" sz="2000" dirty="0">
                <a:solidFill>
                  <a:schemeClr val="tx2"/>
                </a:solidFill>
              </a:rPr>
              <a:t>By “special”, I mean identifying the components of resistance for this person:</a:t>
            </a:r>
          </a:p>
          <a:p>
            <a:pPr lvl="1"/>
            <a:r>
              <a:rPr lang="en-US" sz="1600" dirty="0">
                <a:solidFill>
                  <a:schemeClr val="tx2"/>
                </a:solidFill>
              </a:rPr>
              <a:t>How does this person’s denial system work?</a:t>
            </a:r>
          </a:p>
          <a:p>
            <a:pPr lvl="1"/>
            <a:r>
              <a:rPr lang="en-US" sz="1600" dirty="0">
                <a:solidFill>
                  <a:schemeClr val="tx2"/>
                </a:solidFill>
              </a:rPr>
              <a:t>What are the person’s triggers? What sets off craving?</a:t>
            </a:r>
          </a:p>
          <a:p>
            <a:pPr lvl="1"/>
            <a:r>
              <a:rPr lang="en-US" sz="1600" dirty="0">
                <a:solidFill>
                  <a:schemeClr val="tx2"/>
                </a:solidFill>
              </a:rPr>
              <a:t>What fears are underlying the person’s inability to connect and identify?</a:t>
            </a:r>
          </a:p>
        </p:txBody>
      </p:sp>
    </p:spTree>
    <p:extLst>
      <p:ext uri="{BB962C8B-B14F-4D97-AF65-F5344CB8AC3E}">
        <p14:creationId xmlns:p14="http://schemas.microsoft.com/office/powerpoint/2010/main" val="345193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52C1D24-6255-88A9-FA78-3B8176CF0831}"/>
              </a:ext>
            </a:extLst>
          </p:cNvPr>
          <p:cNvSpPr>
            <a:spLocks noGrp="1"/>
          </p:cNvSpPr>
          <p:nvPr>
            <p:ph type="title"/>
          </p:nvPr>
        </p:nvSpPr>
        <p:spPr>
          <a:xfrm>
            <a:off x="1967345" y="188423"/>
            <a:ext cx="7704193" cy="2640188"/>
          </a:xfrm>
        </p:spPr>
        <p:txBody>
          <a:bodyPr>
            <a:normAutofit/>
          </a:bodyPr>
          <a:lstStyle/>
          <a:p>
            <a:pPr algn="ctr"/>
            <a:r>
              <a:rPr lang="en-US" sz="3600" b="1" dirty="0">
                <a:solidFill>
                  <a:schemeClr val="tx2"/>
                </a:solidFill>
              </a:rPr>
              <a:t>Common Components Blocking Connection and Identification</a:t>
            </a:r>
          </a:p>
        </p:txBody>
      </p:sp>
      <p:sp>
        <p:nvSpPr>
          <p:cNvPr id="3" name="Content Placeholder 2">
            <a:extLst>
              <a:ext uri="{FF2B5EF4-FFF2-40B4-BE49-F238E27FC236}">
                <a16:creationId xmlns:a16="http://schemas.microsoft.com/office/drawing/2014/main" id="{527E1447-F07F-5D17-091F-13CD21AA6970}"/>
              </a:ext>
            </a:extLst>
          </p:cNvPr>
          <p:cNvSpPr>
            <a:spLocks noGrp="1"/>
          </p:cNvSpPr>
          <p:nvPr>
            <p:ph idx="1"/>
          </p:nvPr>
        </p:nvSpPr>
        <p:spPr>
          <a:xfrm>
            <a:off x="1878037" y="2308700"/>
            <a:ext cx="8665698" cy="4197395"/>
          </a:xfrm>
        </p:spPr>
        <p:txBody>
          <a:bodyPr anchor="t">
            <a:noAutofit/>
          </a:bodyPr>
          <a:lstStyle/>
          <a:p>
            <a:r>
              <a:rPr lang="en-US" sz="2000" dirty="0">
                <a:solidFill>
                  <a:schemeClr val="tx2"/>
                </a:solidFill>
              </a:rPr>
              <a:t>Persons who are members of racial, ethnic, religious or other groups underrepresented in Twelve Step Programs in their area</a:t>
            </a:r>
          </a:p>
          <a:p>
            <a:r>
              <a:rPr lang="en-US" sz="2000" dirty="0">
                <a:solidFill>
                  <a:schemeClr val="tx2"/>
                </a:solidFill>
              </a:rPr>
              <a:t>Atheists and agnostics</a:t>
            </a:r>
          </a:p>
          <a:p>
            <a:r>
              <a:rPr lang="en-US" sz="2000" dirty="0">
                <a:solidFill>
                  <a:schemeClr val="tx2"/>
                </a:solidFill>
              </a:rPr>
              <a:t>LGBTQ+ persons</a:t>
            </a:r>
          </a:p>
          <a:p>
            <a:r>
              <a:rPr lang="en-US" sz="2000" dirty="0">
                <a:solidFill>
                  <a:schemeClr val="tx2"/>
                </a:solidFill>
              </a:rPr>
              <a:t>Trauma survivors</a:t>
            </a:r>
          </a:p>
          <a:p>
            <a:r>
              <a:rPr lang="en-US" sz="2000" dirty="0">
                <a:solidFill>
                  <a:schemeClr val="tx2"/>
                </a:solidFill>
              </a:rPr>
              <a:t>Persons with other co-occurring psychiatric/ psychological disorders</a:t>
            </a:r>
          </a:p>
          <a:p>
            <a:r>
              <a:rPr lang="en-US" sz="2000" dirty="0">
                <a:solidFill>
                  <a:schemeClr val="tx2"/>
                </a:solidFill>
              </a:rPr>
              <a:t>Persons with disabilities</a:t>
            </a:r>
          </a:p>
          <a:p>
            <a:r>
              <a:rPr lang="en-US" sz="2000" dirty="0">
                <a:solidFill>
                  <a:schemeClr val="tx2"/>
                </a:solidFill>
              </a:rPr>
              <a:t>Persons with chronic pain</a:t>
            </a:r>
          </a:p>
          <a:p>
            <a:r>
              <a:rPr lang="en-US" sz="2000" dirty="0">
                <a:solidFill>
                  <a:schemeClr val="tx2"/>
                </a:solidFill>
              </a:rPr>
              <a:t>Persons with neurodiversity</a:t>
            </a:r>
          </a:p>
          <a:p>
            <a:r>
              <a:rPr lang="en-US" sz="2000" dirty="0">
                <a:solidFill>
                  <a:schemeClr val="tx2"/>
                </a:solidFill>
              </a:rPr>
              <a:t>Persons in recovery who are not happy, joyous and free</a:t>
            </a:r>
          </a:p>
          <a:p>
            <a:endParaRPr lang="en-US" sz="2000" dirty="0">
              <a:solidFill>
                <a:schemeClr val="tx2"/>
              </a:solidFill>
            </a:endParaRPr>
          </a:p>
          <a:p>
            <a:endParaRPr lang="en-US"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5406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1" name="Group 30">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32" name="Freeform: Shape 31">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B417F97-F89F-252E-D011-D6E591069C30}"/>
              </a:ext>
            </a:extLst>
          </p:cNvPr>
          <p:cNvSpPr>
            <a:spLocks noGrp="1"/>
          </p:cNvSpPr>
          <p:nvPr>
            <p:ph type="title"/>
          </p:nvPr>
        </p:nvSpPr>
        <p:spPr>
          <a:xfrm>
            <a:off x="804672" y="2053641"/>
            <a:ext cx="3669161" cy="2760098"/>
          </a:xfrm>
        </p:spPr>
        <p:txBody>
          <a:bodyPr>
            <a:normAutofit/>
          </a:bodyPr>
          <a:lstStyle/>
          <a:p>
            <a:r>
              <a:rPr lang="en-US" sz="4000" b="1" dirty="0">
                <a:solidFill>
                  <a:schemeClr val="tx2"/>
                </a:solidFill>
              </a:rPr>
              <a:t>Finding a Recovery Home</a:t>
            </a:r>
          </a:p>
        </p:txBody>
      </p:sp>
      <p:sp>
        <p:nvSpPr>
          <p:cNvPr id="3" name="Content Placeholder 2">
            <a:extLst>
              <a:ext uri="{FF2B5EF4-FFF2-40B4-BE49-F238E27FC236}">
                <a16:creationId xmlns:a16="http://schemas.microsoft.com/office/drawing/2014/main" id="{CC7800A8-3897-2FA8-E115-64209A747800}"/>
              </a:ext>
            </a:extLst>
          </p:cNvPr>
          <p:cNvSpPr>
            <a:spLocks noGrp="1"/>
          </p:cNvSpPr>
          <p:nvPr>
            <p:ph idx="1"/>
          </p:nvPr>
        </p:nvSpPr>
        <p:spPr>
          <a:xfrm>
            <a:off x="6090574" y="801866"/>
            <a:ext cx="5306084" cy="5230634"/>
          </a:xfrm>
          <a:noFill/>
          <a:ln>
            <a:noFill/>
          </a:ln>
        </p:spPr>
        <p:txBody>
          <a:bodyPr anchor="ctr">
            <a:normAutofit/>
          </a:bodyPr>
          <a:lstStyle/>
          <a:p>
            <a:r>
              <a:rPr lang="en-US" sz="2000" dirty="0">
                <a:solidFill>
                  <a:schemeClr val="tx2"/>
                </a:solidFill>
              </a:rPr>
              <a:t>Even highly motivated persons with addiction often have difficulty identifying with program literature and discussions in meetings.</a:t>
            </a:r>
          </a:p>
          <a:p>
            <a:r>
              <a:rPr lang="en-US" sz="2000" dirty="0">
                <a:solidFill>
                  <a:schemeClr val="tx2"/>
                </a:solidFill>
              </a:rPr>
              <a:t>Persons who are not at a ‘point of surrender’ are definitely not willing to suspend disbelief and turn their will and their life over to care of a Higher Power.</a:t>
            </a:r>
          </a:p>
          <a:p>
            <a:pPr lvl="1"/>
            <a:r>
              <a:rPr lang="en-US" sz="1800" dirty="0">
                <a:solidFill>
                  <a:schemeClr val="tx2"/>
                </a:solidFill>
              </a:rPr>
              <a:t>Court-ordered </a:t>
            </a:r>
          </a:p>
          <a:p>
            <a:pPr lvl="1"/>
            <a:r>
              <a:rPr lang="en-US" sz="1800" dirty="0">
                <a:solidFill>
                  <a:schemeClr val="tx2"/>
                </a:solidFill>
              </a:rPr>
              <a:t>Spouse-ordered, etc.</a:t>
            </a:r>
          </a:p>
          <a:p>
            <a:pPr lvl="1"/>
            <a:r>
              <a:rPr lang="en-US" sz="1800" dirty="0">
                <a:solidFill>
                  <a:schemeClr val="tx2"/>
                </a:solidFill>
              </a:rPr>
              <a:t>Mandated recovery in context of serious psychiatric and/or medical consequences</a:t>
            </a:r>
          </a:p>
          <a:p>
            <a:r>
              <a:rPr lang="en-US" sz="2000" dirty="0">
                <a:solidFill>
                  <a:schemeClr val="tx2"/>
                </a:solidFill>
              </a:rPr>
              <a:t>Basic counseling skills and more advanced systems (such as Motivational Interviewing) address helping these folks to get into recovery and overcome initial resistance</a:t>
            </a:r>
          </a:p>
          <a:p>
            <a:pPr marL="457200" lvl="1" indent="0">
              <a:buNone/>
            </a:pPr>
            <a:endParaRPr lang="en-US" sz="1800" dirty="0">
              <a:solidFill>
                <a:schemeClr val="tx2"/>
              </a:solidFill>
            </a:endParaRPr>
          </a:p>
        </p:txBody>
      </p:sp>
    </p:spTree>
    <p:extLst>
      <p:ext uri="{BB962C8B-B14F-4D97-AF65-F5344CB8AC3E}">
        <p14:creationId xmlns:p14="http://schemas.microsoft.com/office/powerpoint/2010/main" val="369601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E94217C1-9780-5879-0229-E105FFF2231A}"/>
              </a:ext>
            </a:extLst>
          </p:cNvPr>
          <p:cNvSpPr>
            <a:spLocks noGrp="1"/>
          </p:cNvSpPr>
          <p:nvPr>
            <p:ph type="title"/>
          </p:nvPr>
        </p:nvSpPr>
        <p:spPr>
          <a:xfrm>
            <a:off x="2355273" y="193965"/>
            <a:ext cx="7189655" cy="2074197"/>
          </a:xfrm>
        </p:spPr>
        <p:txBody>
          <a:bodyPr>
            <a:normAutofit/>
          </a:bodyPr>
          <a:lstStyle/>
          <a:p>
            <a:pPr algn="ctr"/>
            <a:r>
              <a:rPr lang="en-US" sz="3600" b="1" dirty="0">
                <a:solidFill>
                  <a:schemeClr val="tx2"/>
                </a:solidFill>
              </a:rPr>
              <a:t>Challenges of Ongoing Recovery</a:t>
            </a:r>
          </a:p>
        </p:txBody>
      </p:sp>
      <p:sp>
        <p:nvSpPr>
          <p:cNvPr id="3" name="Content Placeholder 2">
            <a:extLst>
              <a:ext uri="{FF2B5EF4-FFF2-40B4-BE49-F238E27FC236}">
                <a16:creationId xmlns:a16="http://schemas.microsoft.com/office/drawing/2014/main" id="{4BC5AE8B-2CBE-B169-E540-9DF771428FD2}"/>
              </a:ext>
            </a:extLst>
          </p:cNvPr>
          <p:cNvSpPr>
            <a:spLocks noGrp="1"/>
          </p:cNvSpPr>
          <p:nvPr>
            <p:ph idx="1"/>
          </p:nvPr>
        </p:nvSpPr>
        <p:spPr>
          <a:xfrm>
            <a:off x="2083724" y="2150225"/>
            <a:ext cx="7974676" cy="4017819"/>
          </a:xfrm>
        </p:spPr>
        <p:txBody>
          <a:bodyPr anchor="t">
            <a:normAutofit/>
          </a:bodyPr>
          <a:lstStyle/>
          <a:p>
            <a:r>
              <a:rPr lang="en-US" sz="2000" dirty="0">
                <a:solidFill>
                  <a:schemeClr val="tx2"/>
                </a:solidFill>
              </a:rPr>
              <a:t>Finding a recovery group where the person feels a sense of belonging</a:t>
            </a:r>
          </a:p>
          <a:p>
            <a:r>
              <a:rPr lang="en-US" sz="2000" dirty="0">
                <a:solidFill>
                  <a:schemeClr val="tx2"/>
                </a:solidFill>
              </a:rPr>
              <a:t>Identifying and asking someone to be a sponsor</a:t>
            </a:r>
          </a:p>
          <a:p>
            <a:r>
              <a:rPr lang="en-US" sz="2000" dirty="0">
                <a:solidFill>
                  <a:schemeClr val="tx2"/>
                </a:solidFill>
              </a:rPr>
              <a:t>Looking at the first three Steps, identifying and overcoming their issues</a:t>
            </a:r>
          </a:p>
          <a:p>
            <a:r>
              <a:rPr lang="en-US" sz="2000" dirty="0">
                <a:solidFill>
                  <a:schemeClr val="tx2"/>
                </a:solidFill>
              </a:rPr>
              <a:t>Beginning the process of introspection in Step Four</a:t>
            </a:r>
          </a:p>
          <a:p>
            <a:r>
              <a:rPr lang="en-US" sz="2000" dirty="0">
                <a:solidFill>
                  <a:schemeClr val="tx2"/>
                </a:solidFill>
              </a:rPr>
              <a:t>Overcoming the shame, guilt and fear via Step Five, then searching with the sponsor’s help for patterns of self-defeating behaviors</a:t>
            </a:r>
          </a:p>
          <a:p>
            <a:r>
              <a:rPr lang="en-US" sz="2000" dirty="0">
                <a:solidFill>
                  <a:schemeClr val="tx2"/>
                </a:solidFill>
              </a:rPr>
              <a:t>Developing the qualities of willingness, forgiveness and compassion through Step Six</a:t>
            </a:r>
          </a:p>
          <a:p>
            <a:r>
              <a:rPr lang="en-US" sz="2000" dirty="0">
                <a:solidFill>
                  <a:schemeClr val="tx2"/>
                </a:solidFill>
              </a:rPr>
              <a:t>Embracing the positive aspects of humility in Step Seven</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2360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32" name="Freeform: Shape 31">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1A2F323-C5CF-1B9C-04B1-CD08F6E58FD8}"/>
              </a:ext>
            </a:extLst>
          </p:cNvPr>
          <p:cNvSpPr>
            <a:spLocks noGrp="1"/>
          </p:cNvSpPr>
          <p:nvPr>
            <p:ph type="title"/>
          </p:nvPr>
        </p:nvSpPr>
        <p:spPr>
          <a:xfrm>
            <a:off x="2384474" y="344659"/>
            <a:ext cx="7315200" cy="1751427"/>
          </a:xfrm>
        </p:spPr>
        <p:txBody>
          <a:bodyPr>
            <a:normAutofit/>
          </a:bodyPr>
          <a:lstStyle/>
          <a:p>
            <a:pPr algn="ctr"/>
            <a:r>
              <a:rPr lang="en-US" sz="3600" b="1" dirty="0">
                <a:solidFill>
                  <a:schemeClr val="tx2"/>
                </a:solidFill>
              </a:rPr>
              <a:t>Challenges of Ongoing Recovery (cont.)</a:t>
            </a:r>
          </a:p>
        </p:txBody>
      </p:sp>
      <p:sp>
        <p:nvSpPr>
          <p:cNvPr id="3" name="Content Placeholder 2">
            <a:extLst>
              <a:ext uri="{FF2B5EF4-FFF2-40B4-BE49-F238E27FC236}">
                <a16:creationId xmlns:a16="http://schemas.microsoft.com/office/drawing/2014/main" id="{C0DAA4D2-C821-8609-0625-9ECB1732F73B}"/>
              </a:ext>
            </a:extLst>
          </p:cNvPr>
          <p:cNvSpPr>
            <a:spLocks noGrp="1"/>
          </p:cNvSpPr>
          <p:nvPr>
            <p:ph idx="1"/>
          </p:nvPr>
        </p:nvSpPr>
        <p:spPr>
          <a:xfrm>
            <a:off x="2124222" y="1786597"/>
            <a:ext cx="7758332" cy="4297680"/>
          </a:xfrm>
        </p:spPr>
        <p:txBody>
          <a:bodyPr anchor="t">
            <a:noAutofit/>
          </a:bodyPr>
          <a:lstStyle/>
          <a:p>
            <a:r>
              <a:rPr lang="en-US" sz="2000" dirty="0">
                <a:solidFill>
                  <a:schemeClr val="tx2"/>
                </a:solidFill>
              </a:rPr>
              <a:t>Listing the persons whom we have harmed, with a new-found honesty, introspection and willingness to make amends</a:t>
            </a:r>
          </a:p>
          <a:p>
            <a:r>
              <a:rPr lang="en-US" sz="2000" dirty="0">
                <a:solidFill>
                  <a:schemeClr val="tx2"/>
                </a:solidFill>
              </a:rPr>
              <a:t>Approaching each person with humility, owning and focusing on our part in the relationship</a:t>
            </a:r>
          </a:p>
          <a:p>
            <a:r>
              <a:rPr lang="en-US" sz="2000" dirty="0">
                <a:solidFill>
                  <a:schemeClr val="tx2"/>
                </a:solidFill>
              </a:rPr>
              <a:t>Implementing an ongoing awareness of the impact of our behavior on others, an accountability for our actions and an appreciation of the benefits of taking immediate action to make things right</a:t>
            </a:r>
          </a:p>
          <a:p>
            <a:r>
              <a:rPr lang="en-US" sz="2000" dirty="0">
                <a:solidFill>
                  <a:schemeClr val="tx2"/>
                </a:solidFill>
              </a:rPr>
              <a:t>Deepening our spiritual connections and practices through ongoing seeking, consciousness expansion, and desire for enlightenment</a:t>
            </a:r>
          </a:p>
          <a:p>
            <a:r>
              <a:rPr lang="en-US" sz="2000" dirty="0">
                <a:solidFill>
                  <a:schemeClr val="tx2"/>
                </a:solidFill>
              </a:rPr>
              <a:t>Using the spiritual awakening we have found in the process of working the previous Steps, reaching out to others and sharing the treasures of our own recovery in the hope that they will find the gifts we have founds, and then share them with others</a:t>
            </a:r>
          </a:p>
        </p:txBody>
      </p:sp>
      <p:grpSp>
        <p:nvGrpSpPr>
          <p:cNvPr id="37" name="Group 36">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8" name="Freeform: Shape 37">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1" name="Freeform: Shape 40">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0731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F2B021C-A660-5D12-9AA8-F54D89817C9B}"/>
              </a:ext>
            </a:extLst>
          </p:cNvPr>
          <p:cNvSpPr>
            <a:spLocks noGrp="1"/>
          </p:cNvSpPr>
          <p:nvPr>
            <p:ph type="title"/>
          </p:nvPr>
        </p:nvSpPr>
        <p:spPr>
          <a:xfrm>
            <a:off x="3027924" y="188423"/>
            <a:ext cx="5754696" cy="2189017"/>
          </a:xfrm>
        </p:spPr>
        <p:txBody>
          <a:bodyPr>
            <a:normAutofit/>
          </a:bodyPr>
          <a:lstStyle/>
          <a:p>
            <a:pPr algn="ctr"/>
            <a:r>
              <a:rPr lang="en-US" sz="4000" b="1" dirty="0">
                <a:solidFill>
                  <a:schemeClr val="tx2"/>
                </a:solidFill>
              </a:rPr>
              <a:t>Emotional Sobriety</a:t>
            </a:r>
          </a:p>
        </p:txBody>
      </p:sp>
      <p:sp>
        <p:nvSpPr>
          <p:cNvPr id="3" name="Content Placeholder 2">
            <a:extLst>
              <a:ext uri="{FF2B5EF4-FFF2-40B4-BE49-F238E27FC236}">
                <a16:creationId xmlns:a16="http://schemas.microsoft.com/office/drawing/2014/main" id="{BD5F86FC-25BC-7986-D836-45F2E894DDEC}"/>
              </a:ext>
            </a:extLst>
          </p:cNvPr>
          <p:cNvSpPr>
            <a:spLocks noGrp="1"/>
          </p:cNvSpPr>
          <p:nvPr>
            <p:ph idx="1"/>
          </p:nvPr>
        </p:nvSpPr>
        <p:spPr>
          <a:xfrm>
            <a:off x="2229729" y="1834343"/>
            <a:ext cx="7308166" cy="4172562"/>
          </a:xfrm>
        </p:spPr>
        <p:txBody>
          <a:bodyPr anchor="t">
            <a:normAutofit/>
          </a:bodyPr>
          <a:lstStyle/>
          <a:p>
            <a:r>
              <a:rPr lang="en-US" sz="2000" dirty="0">
                <a:solidFill>
                  <a:schemeClr val="tx2"/>
                </a:solidFill>
              </a:rPr>
              <a:t>Bill Wilson devoted many of his later writings to this subject</a:t>
            </a:r>
          </a:p>
          <a:p>
            <a:r>
              <a:rPr lang="en-US" sz="2000" dirty="0">
                <a:solidFill>
                  <a:schemeClr val="tx2"/>
                </a:solidFill>
              </a:rPr>
              <a:t>In Bill’s thinking, developing emotional sobriety is the process of growing up, becoming mature, responsible adults</a:t>
            </a:r>
          </a:p>
          <a:p>
            <a:r>
              <a:rPr lang="en-US" sz="2000" dirty="0">
                <a:solidFill>
                  <a:schemeClr val="tx2"/>
                </a:solidFill>
              </a:rPr>
              <a:t>Many writers on recovery would go further, comparing emotional sobriety to the process of developing the capacity for honest introspection and understanding the origins of the persistent patterns that undermine the search for meaning, serenity and acceptance of life on life’s terms</a:t>
            </a:r>
          </a:p>
          <a:p>
            <a:r>
              <a:rPr lang="en-US" sz="2000" dirty="0">
                <a:solidFill>
                  <a:schemeClr val="tx2"/>
                </a:solidFill>
              </a:rPr>
              <a:t>These growth steps toward personal emotional and spiritual development require assistance</a:t>
            </a:r>
          </a:p>
          <a:p>
            <a:pPr lvl="1"/>
            <a:r>
              <a:rPr lang="en-US" sz="1600" dirty="0">
                <a:solidFill>
                  <a:schemeClr val="tx2"/>
                </a:solidFill>
              </a:rPr>
              <a:t>Continued group and 1:1 work with the Twelve Steps</a:t>
            </a:r>
          </a:p>
          <a:p>
            <a:pPr lvl="1"/>
            <a:r>
              <a:rPr lang="en-US" sz="1600" dirty="0">
                <a:solidFill>
                  <a:schemeClr val="tx2"/>
                </a:solidFill>
              </a:rPr>
              <a:t>Adding or substituting alternative approaches</a:t>
            </a:r>
          </a:p>
          <a:p>
            <a:pPr lvl="1"/>
            <a:endParaRPr lang="en-US" sz="1600" dirty="0">
              <a:solidFill>
                <a:schemeClr val="tx2"/>
              </a:solidFill>
            </a:endParaRPr>
          </a:p>
          <a:p>
            <a:endParaRPr lang="en-US"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6408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1281</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Inter</vt:lpstr>
      <vt:lpstr>Roboto</vt:lpstr>
      <vt:lpstr>Times New Roman</vt:lpstr>
      <vt:lpstr>Office Theme</vt:lpstr>
      <vt:lpstr>Ongoing Recovery from Addiction:      Abstinence Is Not Enough</vt:lpstr>
      <vt:lpstr>Disclosures</vt:lpstr>
      <vt:lpstr>Current Approaches to Treatment for Substance Use Disorders</vt:lpstr>
      <vt:lpstr>All Persons with SUDs Have                “Co-Occurring Disorders”</vt:lpstr>
      <vt:lpstr>Common Components Blocking Connection and Identification</vt:lpstr>
      <vt:lpstr>Finding a Recovery Home</vt:lpstr>
      <vt:lpstr>Challenges of Ongoing Recovery</vt:lpstr>
      <vt:lpstr>Challenges of Ongoing Recovery (cont.)</vt:lpstr>
      <vt:lpstr>Emotional Sobriety</vt:lpstr>
      <vt:lpstr>Why Is Ongoing Participation in Recovery Activities So Important?</vt:lpstr>
      <vt:lpstr>More Alternative/ Add-On Approaches</vt:lpstr>
      <vt:lpstr>Resources for Twelve Step Alternatives</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  Recovery for Persons Who Have Special Needs</dc:title>
  <dc:creator>Penelope Ziegler</dc:creator>
  <cp:lastModifiedBy>Penelope Ziegler</cp:lastModifiedBy>
  <cp:revision>2</cp:revision>
  <dcterms:created xsi:type="dcterms:W3CDTF">2023-10-17T15:14:06Z</dcterms:created>
  <dcterms:modified xsi:type="dcterms:W3CDTF">2024-01-26T14:41:52Z</dcterms:modified>
</cp:coreProperties>
</file>