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89" r:id="rId3"/>
    <p:sldId id="257" r:id="rId4"/>
    <p:sldId id="279" r:id="rId5"/>
    <p:sldId id="278" r:id="rId6"/>
    <p:sldId id="259" r:id="rId7"/>
    <p:sldId id="288" r:id="rId8"/>
    <p:sldId id="285" r:id="rId9"/>
    <p:sldId id="286" r:id="rId10"/>
    <p:sldId id="287" r:id="rId11"/>
    <p:sldId id="282" r:id="rId12"/>
    <p:sldId id="283" r:id="rId13"/>
    <p:sldId id="284" r:id="rId14"/>
    <p:sldId id="261"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9447FA8-F1E4-4DE9-9438-72559A016A17}">
          <p14:sldIdLst>
            <p14:sldId id="256"/>
            <p14:sldId id="289"/>
            <p14:sldId id="257"/>
            <p14:sldId id="279"/>
            <p14:sldId id="278"/>
            <p14:sldId id="259"/>
            <p14:sldId id="288"/>
            <p14:sldId id="285"/>
            <p14:sldId id="286"/>
            <p14:sldId id="287"/>
            <p14:sldId id="282"/>
            <p14:sldId id="283"/>
            <p14:sldId id="284"/>
            <p14:sldId id="261"/>
            <p14:sldId id="271"/>
          </p14:sldIdLst>
        </p14:section>
        <p14:section name="Untitled Section" id="{ECC5A960-F8C0-4F65-BADD-16C7B2AEB5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11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BF99D6-04DB-4698-8CB1-D3DF6425C8C6}"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88A3DCF7-49F2-42B5-ABA6-DAA944ED767D}">
      <dgm:prSet/>
      <dgm:spPr/>
      <dgm:t>
        <a:bodyPr/>
        <a:lstStyle/>
        <a:p>
          <a:r>
            <a:rPr lang="en-US" b="0" i="0" dirty="0"/>
            <a:t>Specialized Therapy</a:t>
          </a:r>
          <a:endParaRPr lang="en-US" dirty="0"/>
        </a:p>
      </dgm:t>
    </dgm:pt>
    <dgm:pt modelId="{A8E11B7B-5553-42B8-8634-C90CA698E81B}" type="parTrans" cxnId="{20DD3735-FAFE-4A4F-8D95-C84FBB15F7E1}">
      <dgm:prSet/>
      <dgm:spPr/>
      <dgm:t>
        <a:bodyPr/>
        <a:lstStyle/>
        <a:p>
          <a:endParaRPr lang="en-US"/>
        </a:p>
      </dgm:t>
    </dgm:pt>
    <dgm:pt modelId="{E1EB1539-EA4E-4827-BB91-B2E6DD5AF4A5}" type="sibTrans" cxnId="{20DD3735-FAFE-4A4F-8D95-C84FBB15F7E1}">
      <dgm:prSet/>
      <dgm:spPr/>
      <dgm:t>
        <a:bodyPr/>
        <a:lstStyle/>
        <a:p>
          <a:endParaRPr lang="en-US"/>
        </a:p>
      </dgm:t>
    </dgm:pt>
    <dgm:pt modelId="{69B7A412-C074-4071-B81D-C26DCC13522A}">
      <dgm:prSet/>
      <dgm:spPr/>
      <dgm:t>
        <a:bodyPr/>
        <a:lstStyle/>
        <a:p>
          <a:r>
            <a:rPr lang="en-US" b="0" i="0" dirty="0"/>
            <a:t>Some high-stress situations your clients encounter will fall outside your area of expertise. Relationship problems, trauma following an assault or serious illness, or the loss of a job are common examples.</a:t>
          </a:r>
          <a:endParaRPr lang="en-US" dirty="0"/>
        </a:p>
      </dgm:t>
    </dgm:pt>
    <dgm:pt modelId="{B0754797-2AC2-4D24-968D-CE9F828DD7FA}" type="parTrans" cxnId="{07853F78-97C8-427C-9DE7-1ACD27536EC7}">
      <dgm:prSet/>
      <dgm:spPr/>
      <dgm:t>
        <a:bodyPr/>
        <a:lstStyle/>
        <a:p>
          <a:endParaRPr lang="en-US"/>
        </a:p>
      </dgm:t>
    </dgm:pt>
    <dgm:pt modelId="{D501080A-9F09-4BE9-B41A-E43A148C74C1}" type="sibTrans" cxnId="{07853F78-97C8-427C-9DE7-1ACD27536EC7}">
      <dgm:prSet/>
      <dgm:spPr/>
      <dgm:t>
        <a:bodyPr/>
        <a:lstStyle/>
        <a:p>
          <a:endParaRPr lang="en-US"/>
        </a:p>
      </dgm:t>
    </dgm:pt>
    <dgm:pt modelId="{97C957F1-E05E-4FBC-BF1C-6CBCD393479E}">
      <dgm:prSet/>
      <dgm:spPr/>
      <dgm:t>
        <a:bodyPr/>
        <a:lstStyle/>
        <a:p>
          <a:r>
            <a:rPr lang="en-US" b="0" i="0" dirty="0"/>
            <a:t>In each of these scenarios, it’s important to be compassionate and understanding. But be clear with your client that they might benefit from specialized therapy, in addition to continuing mental health with substance use treatment.</a:t>
          </a:r>
          <a:endParaRPr lang="en-US" dirty="0"/>
        </a:p>
      </dgm:t>
    </dgm:pt>
    <dgm:pt modelId="{6DDEE21D-46D7-490A-A668-C97EDCD5160F}" type="parTrans" cxnId="{3B0A7945-8332-4122-B43C-2529FBC0A640}">
      <dgm:prSet/>
      <dgm:spPr/>
      <dgm:t>
        <a:bodyPr/>
        <a:lstStyle/>
        <a:p>
          <a:endParaRPr lang="en-US"/>
        </a:p>
      </dgm:t>
    </dgm:pt>
    <dgm:pt modelId="{1EDF0195-43A5-4A7A-A5FC-13C0CECD75F0}" type="sibTrans" cxnId="{3B0A7945-8332-4122-B43C-2529FBC0A640}">
      <dgm:prSet/>
      <dgm:spPr/>
      <dgm:t>
        <a:bodyPr/>
        <a:lstStyle/>
        <a:p>
          <a:endParaRPr lang="en-US"/>
        </a:p>
      </dgm:t>
    </dgm:pt>
    <dgm:pt modelId="{5C207656-5531-456F-AB78-37184CD1E80A}">
      <dgm:prSet/>
      <dgm:spPr/>
      <dgm:t>
        <a:bodyPr/>
        <a:lstStyle/>
        <a:p>
          <a:r>
            <a:rPr lang="en-US" b="0" i="0" dirty="0"/>
            <a:t>You might want to encourage your client to speak with their insurer, a social worker/care coordinator, or primary care physician to find a suitable specialist for their particular challenge.</a:t>
          </a:r>
          <a:endParaRPr lang="en-US" dirty="0"/>
        </a:p>
      </dgm:t>
    </dgm:pt>
    <dgm:pt modelId="{E947AE6D-E62A-4E42-9C65-74F489DD505A}" type="parTrans" cxnId="{B8CA4C50-30ED-40C6-8DBF-643DD6167598}">
      <dgm:prSet/>
      <dgm:spPr/>
      <dgm:t>
        <a:bodyPr/>
        <a:lstStyle/>
        <a:p>
          <a:endParaRPr lang="en-US"/>
        </a:p>
      </dgm:t>
    </dgm:pt>
    <dgm:pt modelId="{63E23AD0-609D-41BA-9C06-9504FFFC980E}" type="sibTrans" cxnId="{B8CA4C50-30ED-40C6-8DBF-643DD6167598}">
      <dgm:prSet/>
      <dgm:spPr/>
      <dgm:t>
        <a:bodyPr/>
        <a:lstStyle/>
        <a:p>
          <a:endParaRPr lang="en-US"/>
        </a:p>
      </dgm:t>
    </dgm:pt>
    <dgm:pt modelId="{2F382A43-7742-4F26-A141-2FE0EF0FC0F3}" type="pres">
      <dgm:prSet presAssocID="{C5BF99D6-04DB-4698-8CB1-D3DF6425C8C6}" presName="vert0" presStyleCnt="0">
        <dgm:presLayoutVars>
          <dgm:dir/>
          <dgm:animOne val="branch"/>
          <dgm:animLvl val="lvl"/>
        </dgm:presLayoutVars>
      </dgm:prSet>
      <dgm:spPr/>
    </dgm:pt>
    <dgm:pt modelId="{38CCD780-67EF-4AB3-8DCF-FE7117A8F226}" type="pres">
      <dgm:prSet presAssocID="{88A3DCF7-49F2-42B5-ABA6-DAA944ED767D}" presName="thickLine" presStyleLbl="alignNode1" presStyleIdx="0" presStyleCnt="4"/>
      <dgm:spPr/>
    </dgm:pt>
    <dgm:pt modelId="{97D47773-576F-4458-AFC1-897FD6E6C8B0}" type="pres">
      <dgm:prSet presAssocID="{88A3DCF7-49F2-42B5-ABA6-DAA944ED767D}" presName="horz1" presStyleCnt="0"/>
      <dgm:spPr/>
    </dgm:pt>
    <dgm:pt modelId="{9CC20A22-338B-40C3-AC6C-5BB28CE1F5C4}" type="pres">
      <dgm:prSet presAssocID="{88A3DCF7-49F2-42B5-ABA6-DAA944ED767D}" presName="tx1" presStyleLbl="revTx" presStyleIdx="0" presStyleCnt="4"/>
      <dgm:spPr/>
    </dgm:pt>
    <dgm:pt modelId="{B875A7E5-E6D7-472F-8F82-28DB2865237B}" type="pres">
      <dgm:prSet presAssocID="{88A3DCF7-49F2-42B5-ABA6-DAA944ED767D}" presName="vert1" presStyleCnt="0"/>
      <dgm:spPr/>
    </dgm:pt>
    <dgm:pt modelId="{3729DAE8-7D1B-47A4-A992-F24FDB0BD413}" type="pres">
      <dgm:prSet presAssocID="{69B7A412-C074-4071-B81D-C26DCC13522A}" presName="thickLine" presStyleLbl="alignNode1" presStyleIdx="1" presStyleCnt="4"/>
      <dgm:spPr/>
    </dgm:pt>
    <dgm:pt modelId="{E1D20332-9169-4BD2-BE80-147174F44A30}" type="pres">
      <dgm:prSet presAssocID="{69B7A412-C074-4071-B81D-C26DCC13522A}" presName="horz1" presStyleCnt="0"/>
      <dgm:spPr/>
    </dgm:pt>
    <dgm:pt modelId="{542E58C0-E2E8-4540-92CE-1007531D4078}" type="pres">
      <dgm:prSet presAssocID="{69B7A412-C074-4071-B81D-C26DCC13522A}" presName="tx1" presStyleLbl="revTx" presStyleIdx="1" presStyleCnt="4"/>
      <dgm:spPr/>
    </dgm:pt>
    <dgm:pt modelId="{5C183306-1BE6-436E-BD68-0932742756F9}" type="pres">
      <dgm:prSet presAssocID="{69B7A412-C074-4071-B81D-C26DCC13522A}" presName="vert1" presStyleCnt="0"/>
      <dgm:spPr/>
    </dgm:pt>
    <dgm:pt modelId="{84DA7569-139B-4BB7-9AE6-3C6FED8204E8}" type="pres">
      <dgm:prSet presAssocID="{97C957F1-E05E-4FBC-BF1C-6CBCD393479E}" presName="thickLine" presStyleLbl="alignNode1" presStyleIdx="2" presStyleCnt="4"/>
      <dgm:spPr/>
    </dgm:pt>
    <dgm:pt modelId="{D657A7A0-0CC1-4C56-A776-DD633D46F24B}" type="pres">
      <dgm:prSet presAssocID="{97C957F1-E05E-4FBC-BF1C-6CBCD393479E}" presName="horz1" presStyleCnt="0"/>
      <dgm:spPr/>
    </dgm:pt>
    <dgm:pt modelId="{30617EB5-42A3-4787-BB75-31C64A98F738}" type="pres">
      <dgm:prSet presAssocID="{97C957F1-E05E-4FBC-BF1C-6CBCD393479E}" presName="tx1" presStyleLbl="revTx" presStyleIdx="2" presStyleCnt="4"/>
      <dgm:spPr/>
    </dgm:pt>
    <dgm:pt modelId="{69F9EDE8-3B1D-4FC5-989E-D10CEEAD6AC4}" type="pres">
      <dgm:prSet presAssocID="{97C957F1-E05E-4FBC-BF1C-6CBCD393479E}" presName="vert1" presStyleCnt="0"/>
      <dgm:spPr/>
    </dgm:pt>
    <dgm:pt modelId="{EF273417-96E0-4D70-8DFF-B9B85F40B40B}" type="pres">
      <dgm:prSet presAssocID="{5C207656-5531-456F-AB78-37184CD1E80A}" presName="thickLine" presStyleLbl="alignNode1" presStyleIdx="3" presStyleCnt="4"/>
      <dgm:spPr/>
    </dgm:pt>
    <dgm:pt modelId="{C58C2385-717D-420B-84BB-BD475B48D6D0}" type="pres">
      <dgm:prSet presAssocID="{5C207656-5531-456F-AB78-37184CD1E80A}" presName="horz1" presStyleCnt="0"/>
      <dgm:spPr/>
    </dgm:pt>
    <dgm:pt modelId="{4950EAE5-572B-41AC-8C25-D106F67A1939}" type="pres">
      <dgm:prSet presAssocID="{5C207656-5531-456F-AB78-37184CD1E80A}" presName="tx1" presStyleLbl="revTx" presStyleIdx="3" presStyleCnt="4"/>
      <dgm:spPr/>
    </dgm:pt>
    <dgm:pt modelId="{4FC8EE4F-9BE4-456F-A290-00C3E3960DCC}" type="pres">
      <dgm:prSet presAssocID="{5C207656-5531-456F-AB78-37184CD1E80A}" presName="vert1" presStyleCnt="0"/>
      <dgm:spPr/>
    </dgm:pt>
  </dgm:ptLst>
  <dgm:cxnLst>
    <dgm:cxn modelId="{FD729127-7990-46B0-9555-BC6A5EEB5657}" type="presOf" srcId="{C5BF99D6-04DB-4698-8CB1-D3DF6425C8C6}" destId="{2F382A43-7742-4F26-A141-2FE0EF0FC0F3}" srcOrd="0" destOrd="0" presId="urn:microsoft.com/office/officeart/2008/layout/LinedList"/>
    <dgm:cxn modelId="{20DD3735-FAFE-4A4F-8D95-C84FBB15F7E1}" srcId="{C5BF99D6-04DB-4698-8CB1-D3DF6425C8C6}" destId="{88A3DCF7-49F2-42B5-ABA6-DAA944ED767D}" srcOrd="0" destOrd="0" parTransId="{A8E11B7B-5553-42B8-8634-C90CA698E81B}" sibTransId="{E1EB1539-EA4E-4827-BB91-B2E6DD5AF4A5}"/>
    <dgm:cxn modelId="{C09B4A38-032F-4D22-BE74-0B88C56C863F}" type="presOf" srcId="{97C957F1-E05E-4FBC-BF1C-6CBCD393479E}" destId="{30617EB5-42A3-4787-BB75-31C64A98F738}" srcOrd="0" destOrd="0" presId="urn:microsoft.com/office/officeart/2008/layout/LinedList"/>
    <dgm:cxn modelId="{3B0A7945-8332-4122-B43C-2529FBC0A640}" srcId="{C5BF99D6-04DB-4698-8CB1-D3DF6425C8C6}" destId="{97C957F1-E05E-4FBC-BF1C-6CBCD393479E}" srcOrd="2" destOrd="0" parTransId="{6DDEE21D-46D7-490A-A668-C97EDCD5160F}" sibTransId="{1EDF0195-43A5-4A7A-A5FC-13C0CECD75F0}"/>
    <dgm:cxn modelId="{B8CA4C50-30ED-40C6-8DBF-643DD6167598}" srcId="{C5BF99D6-04DB-4698-8CB1-D3DF6425C8C6}" destId="{5C207656-5531-456F-AB78-37184CD1E80A}" srcOrd="3" destOrd="0" parTransId="{E947AE6D-E62A-4E42-9C65-74F489DD505A}" sibTransId="{63E23AD0-609D-41BA-9C06-9504FFFC980E}"/>
    <dgm:cxn modelId="{07853F78-97C8-427C-9DE7-1ACD27536EC7}" srcId="{C5BF99D6-04DB-4698-8CB1-D3DF6425C8C6}" destId="{69B7A412-C074-4071-B81D-C26DCC13522A}" srcOrd="1" destOrd="0" parTransId="{B0754797-2AC2-4D24-968D-CE9F828DD7FA}" sibTransId="{D501080A-9F09-4BE9-B41A-E43A148C74C1}"/>
    <dgm:cxn modelId="{08918C78-4C31-4D19-BBE3-17B0B952654F}" type="presOf" srcId="{5C207656-5531-456F-AB78-37184CD1E80A}" destId="{4950EAE5-572B-41AC-8C25-D106F67A1939}" srcOrd="0" destOrd="0" presId="urn:microsoft.com/office/officeart/2008/layout/LinedList"/>
    <dgm:cxn modelId="{67D1E57C-8849-4B01-B7B4-DC31DA3D1DF3}" type="presOf" srcId="{88A3DCF7-49F2-42B5-ABA6-DAA944ED767D}" destId="{9CC20A22-338B-40C3-AC6C-5BB28CE1F5C4}" srcOrd="0" destOrd="0" presId="urn:microsoft.com/office/officeart/2008/layout/LinedList"/>
    <dgm:cxn modelId="{FE2B8682-FE5E-468B-9B51-73BC0D8C142B}" type="presOf" srcId="{69B7A412-C074-4071-B81D-C26DCC13522A}" destId="{542E58C0-E2E8-4540-92CE-1007531D4078}" srcOrd="0" destOrd="0" presId="urn:microsoft.com/office/officeart/2008/layout/LinedList"/>
    <dgm:cxn modelId="{C910529F-220F-48D5-8EAF-F284BB53927F}" type="presParOf" srcId="{2F382A43-7742-4F26-A141-2FE0EF0FC0F3}" destId="{38CCD780-67EF-4AB3-8DCF-FE7117A8F226}" srcOrd="0" destOrd="0" presId="urn:microsoft.com/office/officeart/2008/layout/LinedList"/>
    <dgm:cxn modelId="{B9772F15-4B82-43CC-B153-EAD3FF5ECD0B}" type="presParOf" srcId="{2F382A43-7742-4F26-A141-2FE0EF0FC0F3}" destId="{97D47773-576F-4458-AFC1-897FD6E6C8B0}" srcOrd="1" destOrd="0" presId="urn:microsoft.com/office/officeart/2008/layout/LinedList"/>
    <dgm:cxn modelId="{3FD56353-3A45-4907-8A18-D462F40D4DD0}" type="presParOf" srcId="{97D47773-576F-4458-AFC1-897FD6E6C8B0}" destId="{9CC20A22-338B-40C3-AC6C-5BB28CE1F5C4}" srcOrd="0" destOrd="0" presId="urn:microsoft.com/office/officeart/2008/layout/LinedList"/>
    <dgm:cxn modelId="{8A622C12-89EF-473D-BD9C-8137FACB0A6B}" type="presParOf" srcId="{97D47773-576F-4458-AFC1-897FD6E6C8B0}" destId="{B875A7E5-E6D7-472F-8F82-28DB2865237B}" srcOrd="1" destOrd="0" presId="urn:microsoft.com/office/officeart/2008/layout/LinedList"/>
    <dgm:cxn modelId="{CD59C5F4-9395-42F9-80E0-D6BFFE36BA63}" type="presParOf" srcId="{2F382A43-7742-4F26-A141-2FE0EF0FC0F3}" destId="{3729DAE8-7D1B-47A4-A992-F24FDB0BD413}" srcOrd="2" destOrd="0" presId="urn:microsoft.com/office/officeart/2008/layout/LinedList"/>
    <dgm:cxn modelId="{FBB055E9-DAF0-4A68-8457-22DC28E92E6D}" type="presParOf" srcId="{2F382A43-7742-4F26-A141-2FE0EF0FC0F3}" destId="{E1D20332-9169-4BD2-BE80-147174F44A30}" srcOrd="3" destOrd="0" presId="urn:microsoft.com/office/officeart/2008/layout/LinedList"/>
    <dgm:cxn modelId="{C92BA790-1D16-43B7-94DE-90370C9691F0}" type="presParOf" srcId="{E1D20332-9169-4BD2-BE80-147174F44A30}" destId="{542E58C0-E2E8-4540-92CE-1007531D4078}" srcOrd="0" destOrd="0" presId="urn:microsoft.com/office/officeart/2008/layout/LinedList"/>
    <dgm:cxn modelId="{019D725B-03BD-46C0-B470-96757C87F91A}" type="presParOf" srcId="{E1D20332-9169-4BD2-BE80-147174F44A30}" destId="{5C183306-1BE6-436E-BD68-0932742756F9}" srcOrd="1" destOrd="0" presId="urn:microsoft.com/office/officeart/2008/layout/LinedList"/>
    <dgm:cxn modelId="{DB66F786-2E81-4E9E-8854-3E672A3FA1B2}" type="presParOf" srcId="{2F382A43-7742-4F26-A141-2FE0EF0FC0F3}" destId="{84DA7569-139B-4BB7-9AE6-3C6FED8204E8}" srcOrd="4" destOrd="0" presId="urn:microsoft.com/office/officeart/2008/layout/LinedList"/>
    <dgm:cxn modelId="{22918A3E-44B4-4D35-9BDD-115D487424C2}" type="presParOf" srcId="{2F382A43-7742-4F26-A141-2FE0EF0FC0F3}" destId="{D657A7A0-0CC1-4C56-A776-DD633D46F24B}" srcOrd="5" destOrd="0" presId="urn:microsoft.com/office/officeart/2008/layout/LinedList"/>
    <dgm:cxn modelId="{20C96812-5A69-4FD7-B9D8-1CC83313F841}" type="presParOf" srcId="{D657A7A0-0CC1-4C56-A776-DD633D46F24B}" destId="{30617EB5-42A3-4787-BB75-31C64A98F738}" srcOrd="0" destOrd="0" presId="urn:microsoft.com/office/officeart/2008/layout/LinedList"/>
    <dgm:cxn modelId="{3C202D24-E3F9-4B92-BAC2-A85AF767FD06}" type="presParOf" srcId="{D657A7A0-0CC1-4C56-A776-DD633D46F24B}" destId="{69F9EDE8-3B1D-4FC5-989E-D10CEEAD6AC4}" srcOrd="1" destOrd="0" presId="urn:microsoft.com/office/officeart/2008/layout/LinedList"/>
    <dgm:cxn modelId="{A83E528A-6FE7-4749-9C19-101AFCCBAB1B}" type="presParOf" srcId="{2F382A43-7742-4F26-A141-2FE0EF0FC0F3}" destId="{EF273417-96E0-4D70-8DFF-B9B85F40B40B}" srcOrd="6" destOrd="0" presId="urn:microsoft.com/office/officeart/2008/layout/LinedList"/>
    <dgm:cxn modelId="{5E2F6099-6B3B-48AA-B276-36262BB304F3}" type="presParOf" srcId="{2F382A43-7742-4F26-A141-2FE0EF0FC0F3}" destId="{C58C2385-717D-420B-84BB-BD475B48D6D0}" srcOrd="7" destOrd="0" presId="urn:microsoft.com/office/officeart/2008/layout/LinedList"/>
    <dgm:cxn modelId="{40804A0D-5756-4F9E-8D12-7E0EDC5CF5CA}" type="presParOf" srcId="{C58C2385-717D-420B-84BB-BD475B48D6D0}" destId="{4950EAE5-572B-41AC-8C25-D106F67A1939}" srcOrd="0" destOrd="0" presId="urn:microsoft.com/office/officeart/2008/layout/LinedList"/>
    <dgm:cxn modelId="{EE9FF2F1-5E3A-4C77-9A59-79F6A53048F6}" type="presParOf" srcId="{C58C2385-717D-420B-84BB-BD475B48D6D0}" destId="{4FC8EE4F-9BE4-456F-A290-00C3E3960DC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00AC9D-AC52-4C9B-8E38-7E2798CBC0AF}"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979EFDBA-8CF1-4583-9653-34AEDA893DB0}">
      <dgm:prSet/>
      <dgm:spPr/>
      <dgm:t>
        <a:bodyPr/>
        <a:lstStyle/>
        <a:p>
          <a:r>
            <a:rPr lang="en-US" b="0" i="0" dirty="0"/>
            <a:t>Family members of victim service providers and first responders are also often affected by work-related trauma exposure. In addition to the suggestions offered above, consider these additional ways to address your own needs and those of your family:</a:t>
          </a:r>
          <a:endParaRPr lang="en-US" dirty="0"/>
        </a:p>
      </dgm:t>
    </dgm:pt>
    <dgm:pt modelId="{C1ACBCB5-2DDE-4B29-843D-74FA671AC7D7}" type="parTrans" cxnId="{29328963-B885-4AEC-9F9F-67669C4258F4}">
      <dgm:prSet/>
      <dgm:spPr/>
      <dgm:t>
        <a:bodyPr/>
        <a:lstStyle/>
        <a:p>
          <a:endParaRPr lang="en-US"/>
        </a:p>
      </dgm:t>
    </dgm:pt>
    <dgm:pt modelId="{07530683-CDFB-4657-ADAB-028D84B39D16}" type="sibTrans" cxnId="{29328963-B885-4AEC-9F9F-67669C4258F4}">
      <dgm:prSet/>
      <dgm:spPr/>
      <dgm:t>
        <a:bodyPr/>
        <a:lstStyle/>
        <a:p>
          <a:endParaRPr lang="en-US"/>
        </a:p>
      </dgm:t>
    </dgm:pt>
    <dgm:pt modelId="{0B2CA7DF-B3E1-42D8-B6A3-1F8855B9663D}">
      <dgm:prSet/>
      <dgm:spPr/>
      <dgm:t>
        <a:bodyPr/>
        <a:lstStyle/>
        <a:p>
          <a:r>
            <a:rPr lang="en-US" b="0" i="0" dirty="0"/>
            <a:t>Share your concerns and develop supportive strategies with your loved one.</a:t>
          </a:r>
          <a:endParaRPr lang="en-US" dirty="0"/>
        </a:p>
      </dgm:t>
    </dgm:pt>
    <dgm:pt modelId="{31C7168F-191F-4D63-A175-801FBFAF9B55}" type="parTrans" cxnId="{D2653411-BC0C-4C52-84D0-F67E6EE2D35A}">
      <dgm:prSet/>
      <dgm:spPr/>
      <dgm:t>
        <a:bodyPr/>
        <a:lstStyle/>
        <a:p>
          <a:endParaRPr lang="en-US"/>
        </a:p>
      </dgm:t>
    </dgm:pt>
    <dgm:pt modelId="{6B9F2E24-20C6-4F46-8E11-6CF758FBCC3B}" type="sibTrans" cxnId="{D2653411-BC0C-4C52-84D0-F67E6EE2D35A}">
      <dgm:prSet/>
      <dgm:spPr/>
      <dgm:t>
        <a:bodyPr/>
        <a:lstStyle/>
        <a:p>
          <a:endParaRPr lang="en-US"/>
        </a:p>
      </dgm:t>
    </dgm:pt>
    <dgm:pt modelId="{73226453-A172-4F6B-8AFD-96B1194A32FE}">
      <dgm:prSet/>
      <dgm:spPr/>
      <dgm:t>
        <a:bodyPr/>
        <a:lstStyle/>
        <a:p>
          <a:r>
            <a:rPr lang="en-US" b="0" i="0" dirty="0"/>
            <a:t>Do your best not to take your loved one’s reactions personally; remind yourself that what your loved one may be experiencing is related to the job, not you.</a:t>
          </a:r>
          <a:endParaRPr lang="en-US" dirty="0"/>
        </a:p>
      </dgm:t>
    </dgm:pt>
    <dgm:pt modelId="{9E19AE19-C245-489A-8BEA-C9D16EA5189E}" type="parTrans" cxnId="{7E368E88-202B-4C77-BC99-49054E859CDF}">
      <dgm:prSet/>
      <dgm:spPr/>
      <dgm:t>
        <a:bodyPr/>
        <a:lstStyle/>
        <a:p>
          <a:endParaRPr lang="en-US"/>
        </a:p>
      </dgm:t>
    </dgm:pt>
    <dgm:pt modelId="{770409E6-4AE0-4D93-B48B-D0F18D3A7F83}" type="sibTrans" cxnId="{7E368E88-202B-4C77-BC99-49054E859CDF}">
      <dgm:prSet/>
      <dgm:spPr/>
      <dgm:t>
        <a:bodyPr/>
        <a:lstStyle/>
        <a:p>
          <a:endParaRPr lang="en-US"/>
        </a:p>
      </dgm:t>
    </dgm:pt>
    <dgm:pt modelId="{EF1FD03F-D6CF-4CF3-A304-610BDDE9BF06}">
      <dgm:prSet/>
      <dgm:spPr/>
      <dgm:t>
        <a:bodyPr/>
        <a:lstStyle/>
        <a:p>
          <a:r>
            <a:rPr lang="en-US" b="0" i="0" dirty="0"/>
            <a:t>Maintain daily life routines (predictability helps).</a:t>
          </a:r>
          <a:endParaRPr lang="en-US" dirty="0"/>
        </a:p>
      </dgm:t>
    </dgm:pt>
    <dgm:pt modelId="{C4B9B309-A1B8-4FC9-884F-B2B0908A4EE7}" type="parTrans" cxnId="{AF3B912B-B260-4E64-A2F6-F3D17D5A44FA}">
      <dgm:prSet/>
      <dgm:spPr/>
      <dgm:t>
        <a:bodyPr/>
        <a:lstStyle/>
        <a:p>
          <a:endParaRPr lang="en-US"/>
        </a:p>
      </dgm:t>
    </dgm:pt>
    <dgm:pt modelId="{F366AA1D-E1C2-4FF3-977B-C6A2EF273DCD}" type="sibTrans" cxnId="{AF3B912B-B260-4E64-A2F6-F3D17D5A44FA}">
      <dgm:prSet/>
      <dgm:spPr/>
      <dgm:t>
        <a:bodyPr/>
        <a:lstStyle/>
        <a:p>
          <a:endParaRPr lang="en-US"/>
        </a:p>
      </dgm:t>
    </dgm:pt>
    <dgm:pt modelId="{F7ECFB4D-40F4-4780-B535-888962CFF4CF}">
      <dgm:prSet/>
      <dgm:spPr/>
      <dgm:t>
        <a:bodyPr/>
        <a:lstStyle/>
        <a:p>
          <a:r>
            <a:rPr lang="en-US" b="0" i="0" dirty="0"/>
            <a:t>Stay connected with family and friends.</a:t>
          </a:r>
          <a:endParaRPr lang="en-US" dirty="0"/>
        </a:p>
      </dgm:t>
    </dgm:pt>
    <dgm:pt modelId="{425DE992-5278-413C-BB01-EBDD0943DF17}" type="parTrans" cxnId="{15AB0279-693F-42E5-960F-2E748609650E}">
      <dgm:prSet/>
      <dgm:spPr/>
      <dgm:t>
        <a:bodyPr/>
        <a:lstStyle/>
        <a:p>
          <a:endParaRPr lang="en-US"/>
        </a:p>
      </dgm:t>
    </dgm:pt>
    <dgm:pt modelId="{8A6938B5-FCB7-400B-A561-1ACA825775DF}" type="sibTrans" cxnId="{15AB0279-693F-42E5-960F-2E748609650E}">
      <dgm:prSet/>
      <dgm:spPr/>
      <dgm:t>
        <a:bodyPr/>
        <a:lstStyle/>
        <a:p>
          <a:endParaRPr lang="en-US"/>
        </a:p>
      </dgm:t>
    </dgm:pt>
    <dgm:pt modelId="{C19AC9A4-6ED3-4362-B0AB-70E56678DC97}">
      <dgm:prSet/>
      <dgm:spPr/>
      <dgm:t>
        <a:bodyPr/>
        <a:lstStyle/>
        <a:p>
          <a:r>
            <a:rPr lang="en-US" b="0" i="0" dirty="0"/>
            <a:t>Discuss the demands of your loved one’s job and its impact with other family members, including responding to children’s questions in an age-appropriate manner.</a:t>
          </a:r>
          <a:endParaRPr lang="en-US" dirty="0"/>
        </a:p>
      </dgm:t>
    </dgm:pt>
    <dgm:pt modelId="{E00E94F8-DE39-4FC6-A3B7-A30747703C95}" type="parTrans" cxnId="{386FA48E-0667-4873-85B2-40C7FCF3F5FB}">
      <dgm:prSet/>
      <dgm:spPr/>
      <dgm:t>
        <a:bodyPr/>
        <a:lstStyle/>
        <a:p>
          <a:endParaRPr lang="en-US"/>
        </a:p>
      </dgm:t>
    </dgm:pt>
    <dgm:pt modelId="{795CD9A8-68EA-44E6-B276-0A578C4053AB}" type="sibTrans" cxnId="{386FA48E-0667-4873-85B2-40C7FCF3F5FB}">
      <dgm:prSet/>
      <dgm:spPr/>
      <dgm:t>
        <a:bodyPr/>
        <a:lstStyle/>
        <a:p>
          <a:endParaRPr lang="en-US"/>
        </a:p>
      </dgm:t>
    </dgm:pt>
    <dgm:pt modelId="{4B7ECE1F-B669-418D-8F82-A9A8ACCE7F44}">
      <dgm:prSet/>
      <dgm:spPr/>
      <dgm:t>
        <a:bodyPr/>
        <a:lstStyle/>
        <a:p>
          <a:r>
            <a:rPr lang="en-US" b="0" i="0" dirty="0"/>
            <a:t>Take time to engage in social, creative, and self-care activities such as reading, writing, prayer, and meditation.</a:t>
          </a:r>
          <a:endParaRPr lang="en-US" dirty="0"/>
        </a:p>
      </dgm:t>
    </dgm:pt>
    <dgm:pt modelId="{B81B328E-243B-445D-ACA5-FD368FAA6918}" type="parTrans" cxnId="{6857CE30-F01E-440A-8842-91C3BB43CF14}">
      <dgm:prSet/>
      <dgm:spPr/>
      <dgm:t>
        <a:bodyPr/>
        <a:lstStyle/>
        <a:p>
          <a:endParaRPr lang="en-US"/>
        </a:p>
      </dgm:t>
    </dgm:pt>
    <dgm:pt modelId="{FAAE8676-A1E4-44FE-ADAE-74A844CFC3AE}" type="sibTrans" cxnId="{6857CE30-F01E-440A-8842-91C3BB43CF14}">
      <dgm:prSet/>
      <dgm:spPr/>
      <dgm:t>
        <a:bodyPr/>
        <a:lstStyle/>
        <a:p>
          <a:endParaRPr lang="en-US"/>
        </a:p>
      </dgm:t>
    </dgm:pt>
    <dgm:pt modelId="{F0183C27-B9A9-4270-8EA2-9A8A18570990}">
      <dgm:prSet/>
      <dgm:spPr/>
      <dgm:t>
        <a:bodyPr/>
        <a:lstStyle/>
        <a:p>
          <a:r>
            <a:rPr lang="en-US" b="0" i="0" dirty="0"/>
            <a:t>Seek therapeutic or professional assistance, when needed.</a:t>
          </a:r>
          <a:endParaRPr lang="en-US" dirty="0"/>
        </a:p>
      </dgm:t>
    </dgm:pt>
    <dgm:pt modelId="{82218D62-7A5D-4E99-8268-831F6F3DC876}" type="parTrans" cxnId="{EE88E958-5674-49AD-A467-FCDB79872BE4}">
      <dgm:prSet/>
      <dgm:spPr/>
      <dgm:t>
        <a:bodyPr/>
        <a:lstStyle/>
        <a:p>
          <a:endParaRPr lang="en-US"/>
        </a:p>
      </dgm:t>
    </dgm:pt>
    <dgm:pt modelId="{A1E35145-E78F-418F-90DD-EEA9223B2562}" type="sibTrans" cxnId="{EE88E958-5674-49AD-A467-FCDB79872BE4}">
      <dgm:prSet/>
      <dgm:spPr/>
      <dgm:t>
        <a:bodyPr/>
        <a:lstStyle/>
        <a:p>
          <a:endParaRPr lang="en-US"/>
        </a:p>
      </dgm:t>
    </dgm:pt>
    <dgm:pt modelId="{66170927-0865-4265-91C6-13797D10F332}" type="pres">
      <dgm:prSet presAssocID="{8F00AC9D-AC52-4C9B-8E38-7E2798CBC0AF}" presName="vert0" presStyleCnt="0">
        <dgm:presLayoutVars>
          <dgm:dir/>
          <dgm:animOne val="branch"/>
          <dgm:animLvl val="lvl"/>
        </dgm:presLayoutVars>
      </dgm:prSet>
      <dgm:spPr/>
    </dgm:pt>
    <dgm:pt modelId="{0EEF8CAC-D69C-46DF-9A1E-3485F5A2F2D2}" type="pres">
      <dgm:prSet presAssocID="{979EFDBA-8CF1-4583-9653-34AEDA893DB0}" presName="thickLine" presStyleLbl="alignNode1" presStyleIdx="0" presStyleCnt="8"/>
      <dgm:spPr/>
    </dgm:pt>
    <dgm:pt modelId="{E75F4431-8884-4713-AA64-4BD05FC43D7C}" type="pres">
      <dgm:prSet presAssocID="{979EFDBA-8CF1-4583-9653-34AEDA893DB0}" presName="horz1" presStyleCnt="0"/>
      <dgm:spPr/>
    </dgm:pt>
    <dgm:pt modelId="{4808E188-B7C7-4F72-8D09-5CF2B298F6E0}" type="pres">
      <dgm:prSet presAssocID="{979EFDBA-8CF1-4583-9653-34AEDA893DB0}" presName="tx1" presStyleLbl="revTx" presStyleIdx="0" presStyleCnt="8"/>
      <dgm:spPr/>
    </dgm:pt>
    <dgm:pt modelId="{1009E29F-F774-4BD7-8F12-094EBFE9F29A}" type="pres">
      <dgm:prSet presAssocID="{979EFDBA-8CF1-4583-9653-34AEDA893DB0}" presName="vert1" presStyleCnt="0"/>
      <dgm:spPr/>
    </dgm:pt>
    <dgm:pt modelId="{2176CFBF-699C-46BD-98DA-846E5F44D7C6}" type="pres">
      <dgm:prSet presAssocID="{0B2CA7DF-B3E1-42D8-B6A3-1F8855B9663D}" presName="thickLine" presStyleLbl="alignNode1" presStyleIdx="1" presStyleCnt="8"/>
      <dgm:spPr/>
    </dgm:pt>
    <dgm:pt modelId="{5CE61850-94A3-4860-8070-1918A34FE1D8}" type="pres">
      <dgm:prSet presAssocID="{0B2CA7DF-B3E1-42D8-B6A3-1F8855B9663D}" presName="horz1" presStyleCnt="0"/>
      <dgm:spPr/>
    </dgm:pt>
    <dgm:pt modelId="{C2ED5CA2-9739-4B2C-9094-502C6F1C67BB}" type="pres">
      <dgm:prSet presAssocID="{0B2CA7DF-B3E1-42D8-B6A3-1F8855B9663D}" presName="tx1" presStyleLbl="revTx" presStyleIdx="1" presStyleCnt="8"/>
      <dgm:spPr/>
    </dgm:pt>
    <dgm:pt modelId="{B90D99F2-DD55-41FF-B961-764CBBC335FA}" type="pres">
      <dgm:prSet presAssocID="{0B2CA7DF-B3E1-42D8-B6A3-1F8855B9663D}" presName="vert1" presStyleCnt="0"/>
      <dgm:spPr/>
    </dgm:pt>
    <dgm:pt modelId="{722DC656-5CD9-416B-8CF3-B63880FF0F9A}" type="pres">
      <dgm:prSet presAssocID="{73226453-A172-4F6B-8AFD-96B1194A32FE}" presName="thickLine" presStyleLbl="alignNode1" presStyleIdx="2" presStyleCnt="8"/>
      <dgm:spPr/>
    </dgm:pt>
    <dgm:pt modelId="{7D56201C-893D-4B17-81AB-CD897B885B98}" type="pres">
      <dgm:prSet presAssocID="{73226453-A172-4F6B-8AFD-96B1194A32FE}" presName="horz1" presStyleCnt="0"/>
      <dgm:spPr/>
    </dgm:pt>
    <dgm:pt modelId="{F406732C-062D-4BBC-9D3F-792A1AB06604}" type="pres">
      <dgm:prSet presAssocID="{73226453-A172-4F6B-8AFD-96B1194A32FE}" presName="tx1" presStyleLbl="revTx" presStyleIdx="2" presStyleCnt="8"/>
      <dgm:spPr/>
    </dgm:pt>
    <dgm:pt modelId="{26AB4AAE-7407-48EC-AC57-5BA41C07B8DC}" type="pres">
      <dgm:prSet presAssocID="{73226453-A172-4F6B-8AFD-96B1194A32FE}" presName="vert1" presStyleCnt="0"/>
      <dgm:spPr/>
    </dgm:pt>
    <dgm:pt modelId="{F7E186EE-5200-4365-8DFF-9B2CF5516B70}" type="pres">
      <dgm:prSet presAssocID="{EF1FD03F-D6CF-4CF3-A304-610BDDE9BF06}" presName="thickLine" presStyleLbl="alignNode1" presStyleIdx="3" presStyleCnt="8"/>
      <dgm:spPr/>
    </dgm:pt>
    <dgm:pt modelId="{3E6CD6CF-BD86-4537-8368-6686251C3AD3}" type="pres">
      <dgm:prSet presAssocID="{EF1FD03F-D6CF-4CF3-A304-610BDDE9BF06}" presName="horz1" presStyleCnt="0"/>
      <dgm:spPr/>
    </dgm:pt>
    <dgm:pt modelId="{31FD3C17-E47B-44EC-8904-C7B0616EAAAA}" type="pres">
      <dgm:prSet presAssocID="{EF1FD03F-D6CF-4CF3-A304-610BDDE9BF06}" presName="tx1" presStyleLbl="revTx" presStyleIdx="3" presStyleCnt="8"/>
      <dgm:spPr/>
    </dgm:pt>
    <dgm:pt modelId="{0E5A3B41-1202-41D3-97CA-45796F13AF19}" type="pres">
      <dgm:prSet presAssocID="{EF1FD03F-D6CF-4CF3-A304-610BDDE9BF06}" presName="vert1" presStyleCnt="0"/>
      <dgm:spPr/>
    </dgm:pt>
    <dgm:pt modelId="{6A75263C-8F13-4073-BCF8-1C68CF089871}" type="pres">
      <dgm:prSet presAssocID="{F7ECFB4D-40F4-4780-B535-888962CFF4CF}" presName="thickLine" presStyleLbl="alignNode1" presStyleIdx="4" presStyleCnt="8"/>
      <dgm:spPr/>
    </dgm:pt>
    <dgm:pt modelId="{36641A0F-2597-49BF-838C-461C5BE4658B}" type="pres">
      <dgm:prSet presAssocID="{F7ECFB4D-40F4-4780-B535-888962CFF4CF}" presName="horz1" presStyleCnt="0"/>
      <dgm:spPr/>
    </dgm:pt>
    <dgm:pt modelId="{DB2691FF-B1FC-46DF-822C-3EB158958B47}" type="pres">
      <dgm:prSet presAssocID="{F7ECFB4D-40F4-4780-B535-888962CFF4CF}" presName="tx1" presStyleLbl="revTx" presStyleIdx="4" presStyleCnt="8"/>
      <dgm:spPr/>
    </dgm:pt>
    <dgm:pt modelId="{51150F5F-8F3C-414C-B11A-56D01A1053C1}" type="pres">
      <dgm:prSet presAssocID="{F7ECFB4D-40F4-4780-B535-888962CFF4CF}" presName="vert1" presStyleCnt="0"/>
      <dgm:spPr/>
    </dgm:pt>
    <dgm:pt modelId="{07171570-F446-48A9-BB9C-9DA7F0C403BF}" type="pres">
      <dgm:prSet presAssocID="{C19AC9A4-6ED3-4362-B0AB-70E56678DC97}" presName="thickLine" presStyleLbl="alignNode1" presStyleIdx="5" presStyleCnt="8"/>
      <dgm:spPr/>
    </dgm:pt>
    <dgm:pt modelId="{AA6C1E30-71E8-4ED5-8F80-68F49DFC9705}" type="pres">
      <dgm:prSet presAssocID="{C19AC9A4-6ED3-4362-B0AB-70E56678DC97}" presName="horz1" presStyleCnt="0"/>
      <dgm:spPr/>
    </dgm:pt>
    <dgm:pt modelId="{F2F73DF7-2EF6-42E2-B05E-3E39E746E71D}" type="pres">
      <dgm:prSet presAssocID="{C19AC9A4-6ED3-4362-B0AB-70E56678DC97}" presName="tx1" presStyleLbl="revTx" presStyleIdx="5" presStyleCnt="8"/>
      <dgm:spPr/>
    </dgm:pt>
    <dgm:pt modelId="{F27CFE45-E18E-4A9D-9C09-8766A59F95DA}" type="pres">
      <dgm:prSet presAssocID="{C19AC9A4-6ED3-4362-B0AB-70E56678DC97}" presName="vert1" presStyleCnt="0"/>
      <dgm:spPr/>
    </dgm:pt>
    <dgm:pt modelId="{0BDD0782-0B8F-4D90-B916-BEA97A31D7FD}" type="pres">
      <dgm:prSet presAssocID="{4B7ECE1F-B669-418D-8F82-A9A8ACCE7F44}" presName="thickLine" presStyleLbl="alignNode1" presStyleIdx="6" presStyleCnt="8"/>
      <dgm:spPr/>
    </dgm:pt>
    <dgm:pt modelId="{30F01D02-012F-41C1-BC93-A5B2D4553F70}" type="pres">
      <dgm:prSet presAssocID="{4B7ECE1F-B669-418D-8F82-A9A8ACCE7F44}" presName="horz1" presStyleCnt="0"/>
      <dgm:spPr/>
    </dgm:pt>
    <dgm:pt modelId="{E32F4E91-1C1A-4C8A-986A-CD53ADCA35BD}" type="pres">
      <dgm:prSet presAssocID="{4B7ECE1F-B669-418D-8F82-A9A8ACCE7F44}" presName="tx1" presStyleLbl="revTx" presStyleIdx="6" presStyleCnt="8"/>
      <dgm:spPr/>
    </dgm:pt>
    <dgm:pt modelId="{C138F398-C28D-4E29-B8E2-AB2660CFBB59}" type="pres">
      <dgm:prSet presAssocID="{4B7ECE1F-B669-418D-8F82-A9A8ACCE7F44}" presName="vert1" presStyleCnt="0"/>
      <dgm:spPr/>
    </dgm:pt>
    <dgm:pt modelId="{48059BB7-3AD1-4178-8803-40209039610D}" type="pres">
      <dgm:prSet presAssocID="{F0183C27-B9A9-4270-8EA2-9A8A18570990}" presName="thickLine" presStyleLbl="alignNode1" presStyleIdx="7" presStyleCnt="8"/>
      <dgm:spPr/>
    </dgm:pt>
    <dgm:pt modelId="{E45591DC-E6DB-4605-B9AF-8C5AE3C399E9}" type="pres">
      <dgm:prSet presAssocID="{F0183C27-B9A9-4270-8EA2-9A8A18570990}" presName="horz1" presStyleCnt="0"/>
      <dgm:spPr/>
    </dgm:pt>
    <dgm:pt modelId="{72FFB4FD-AB3A-44F4-982F-DA1A4025C3E6}" type="pres">
      <dgm:prSet presAssocID="{F0183C27-B9A9-4270-8EA2-9A8A18570990}" presName="tx1" presStyleLbl="revTx" presStyleIdx="7" presStyleCnt="8"/>
      <dgm:spPr/>
    </dgm:pt>
    <dgm:pt modelId="{C51918AE-F3EC-4CC6-B4CE-929E73764F83}" type="pres">
      <dgm:prSet presAssocID="{F0183C27-B9A9-4270-8EA2-9A8A18570990}" presName="vert1" presStyleCnt="0"/>
      <dgm:spPr/>
    </dgm:pt>
  </dgm:ptLst>
  <dgm:cxnLst>
    <dgm:cxn modelId="{1FC13D07-0ECC-4A43-9749-E39078FA4DA0}" type="presOf" srcId="{73226453-A172-4F6B-8AFD-96B1194A32FE}" destId="{F406732C-062D-4BBC-9D3F-792A1AB06604}" srcOrd="0" destOrd="0" presId="urn:microsoft.com/office/officeart/2008/layout/LinedList"/>
    <dgm:cxn modelId="{D2653411-BC0C-4C52-84D0-F67E6EE2D35A}" srcId="{8F00AC9D-AC52-4C9B-8E38-7E2798CBC0AF}" destId="{0B2CA7DF-B3E1-42D8-B6A3-1F8855B9663D}" srcOrd="1" destOrd="0" parTransId="{31C7168F-191F-4D63-A175-801FBFAF9B55}" sibTransId="{6B9F2E24-20C6-4F46-8E11-6CF758FBCC3B}"/>
    <dgm:cxn modelId="{AF3B912B-B260-4E64-A2F6-F3D17D5A44FA}" srcId="{8F00AC9D-AC52-4C9B-8E38-7E2798CBC0AF}" destId="{EF1FD03F-D6CF-4CF3-A304-610BDDE9BF06}" srcOrd="3" destOrd="0" parTransId="{C4B9B309-A1B8-4FC9-884F-B2B0908A4EE7}" sibTransId="{F366AA1D-E1C2-4FF3-977B-C6A2EF273DCD}"/>
    <dgm:cxn modelId="{6857CE30-F01E-440A-8842-91C3BB43CF14}" srcId="{8F00AC9D-AC52-4C9B-8E38-7E2798CBC0AF}" destId="{4B7ECE1F-B669-418D-8F82-A9A8ACCE7F44}" srcOrd="6" destOrd="0" parTransId="{B81B328E-243B-445D-ACA5-FD368FAA6918}" sibTransId="{FAAE8676-A1E4-44FE-ADAE-74A844CFC3AE}"/>
    <dgm:cxn modelId="{9641075F-5136-4F79-AF02-1B9E2B03FC72}" type="presOf" srcId="{8F00AC9D-AC52-4C9B-8E38-7E2798CBC0AF}" destId="{66170927-0865-4265-91C6-13797D10F332}" srcOrd="0" destOrd="0" presId="urn:microsoft.com/office/officeart/2008/layout/LinedList"/>
    <dgm:cxn modelId="{29328963-B885-4AEC-9F9F-67669C4258F4}" srcId="{8F00AC9D-AC52-4C9B-8E38-7E2798CBC0AF}" destId="{979EFDBA-8CF1-4583-9653-34AEDA893DB0}" srcOrd="0" destOrd="0" parTransId="{C1ACBCB5-2DDE-4B29-843D-74FA671AC7D7}" sibTransId="{07530683-CDFB-4657-ADAB-028D84B39D16}"/>
    <dgm:cxn modelId="{57F9E246-954F-4357-AB01-ACAC4229883E}" type="presOf" srcId="{F7ECFB4D-40F4-4780-B535-888962CFF4CF}" destId="{DB2691FF-B1FC-46DF-822C-3EB158958B47}" srcOrd="0" destOrd="0" presId="urn:microsoft.com/office/officeart/2008/layout/LinedList"/>
    <dgm:cxn modelId="{FBAC326E-09C3-4D7E-B758-DFFC61162C2E}" type="presOf" srcId="{F0183C27-B9A9-4270-8EA2-9A8A18570990}" destId="{72FFB4FD-AB3A-44F4-982F-DA1A4025C3E6}" srcOrd="0" destOrd="0" presId="urn:microsoft.com/office/officeart/2008/layout/LinedList"/>
    <dgm:cxn modelId="{13575F76-9E46-4CEA-8CDD-13C60BE9F880}" type="presOf" srcId="{979EFDBA-8CF1-4583-9653-34AEDA893DB0}" destId="{4808E188-B7C7-4F72-8D09-5CF2B298F6E0}" srcOrd="0" destOrd="0" presId="urn:microsoft.com/office/officeart/2008/layout/LinedList"/>
    <dgm:cxn modelId="{EE88E958-5674-49AD-A467-FCDB79872BE4}" srcId="{8F00AC9D-AC52-4C9B-8E38-7E2798CBC0AF}" destId="{F0183C27-B9A9-4270-8EA2-9A8A18570990}" srcOrd="7" destOrd="0" parTransId="{82218D62-7A5D-4E99-8268-831F6F3DC876}" sibTransId="{A1E35145-E78F-418F-90DD-EEA9223B2562}"/>
    <dgm:cxn modelId="{15AB0279-693F-42E5-960F-2E748609650E}" srcId="{8F00AC9D-AC52-4C9B-8E38-7E2798CBC0AF}" destId="{F7ECFB4D-40F4-4780-B535-888962CFF4CF}" srcOrd="4" destOrd="0" parTransId="{425DE992-5278-413C-BB01-EBDD0943DF17}" sibTransId="{8A6938B5-FCB7-400B-A561-1ACA825775DF}"/>
    <dgm:cxn modelId="{20500C7F-423C-4AA9-8635-9D203D7159EC}" type="presOf" srcId="{0B2CA7DF-B3E1-42D8-B6A3-1F8855B9663D}" destId="{C2ED5CA2-9739-4B2C-9094-502C6F1C67BB}" srcOrd="0" destOrd="0" presId="urn:microsoft.com/office/officeart/2008/layout/LinedList"/>
    <dgm:cxn modelId="{7E368E88-202B-4C77-BC99-49054E859CDF}" srcId="{8F00AC9D-AC52-4C9B-8E38-7E2798CBC0AF}" destId="{73226453-A172-4F6B-8AFD-96B1194A32FE}" srcOrd="2" destOrd="0" parTransId="{9E19AE19-C245-489A-8BEA-C9D16EA5189E}" sibTransId="{770409E6-4AE0-4D93-B48B-D0F18D3A7F83}"/>
    <dgm:cxn modelId="{386FA48E-0667-4873-85B2-40C7FCF3F5FB}" srcId="{8F00AC9D-AC52-4C9B-8E38-7E2798CBC0AF}" destId="{C19AC9A4-6ED3-4362-B0AB-70E56678DC97}" srcOrd="5" destOrd="0" parTransId="{E00E94F8-DE39-4FC6-A3B7-A30747703C95}" sibTransId="{795CD9A8-68EA-44E6-B276-0A578C4053AB}"/>
    <dgm:cxn modelId="{F0CC32A5-97D1-48A6-8F0A-2E54DEC2D4A3}" type="presOf" srcId="{4B7ECE1F-B669-418D-8F82-A9A8ACCE7F44}" destId="{E32F4E91-1C1A-4C8A-986A-CD53ADCA35BD}" srcOrd="0" destOrd="0" presId="urn:microsoft.com/office/officeart/2008/layout/LinedList"/>
    <dgm:cxn modelId="{ABEB0EA9-1A22-4136-9EAD-D346F3FBCDE5}" type="presOf" srcId="{C19AC9A4-6ED3-4362-B0AB-70E56678DC97}" destId="{F2F73DF7-2EF6-42E2-B05E-3E39E746E71D}" srcOrd="0" destOrd="0" presId="urn:microsoft.com/office/officeart/2008/layout/LinedList"/>
    <dgm:cxn modelId="{E54D78E3-8120-4352-B4CD-3024E141A8AE}" type="presOf" srcId="{EF1FD03F-D6CF-4CF3-A304-610BDDE9BF06}" destId="{31FD3C17-E47B-44EC-8904-C7B0616EAAAA}" srcOrd="0" destOrd="0" presId="urn:microsoft.com/office/officeart/2008/layout/LinedList"/>
    <dgm:cxn modelId="{53B853DA-38C0-4B06-A902-628CA3751008}" type="presParOf" srcId="{66170927-0865-4265-91C6-13797D10F332}" destId="{0EEF8CAC-D69C-46DF-9A1E-3485F5A2F2D2}" srcOrd="0" destOrd="0" presId="urn:microsoft.com/office/officeart/2008/layout/LinedList"/>
    <dgm:cxn modelId="{B4FC8D25-71D2-4F99-9FFE-89C1B04E7E57}" type="presParOf" srcId="{66170927-0865-4265-91C6-13797D10F332}" destId="{E75F4431-8884-4713-AA64-4BD05FC43D7C}" srcOrd="1" destOrd="0" presId="urn:microsoft.com/office/officeart/2008/layout/LinedList"/>
    <dgm:cxn modelId="{6D70742E-2DB1-4C06-A51B-B278D465BE34}" type="presParOf" srcId="{E75F4431-8884-4713-AA64-4BD05FC43D7C}" destId="{4808E188-B7C7-4F72-8D09-5CF2B298F6E0}" srcOrd="0" destOrd="0" presId="urn:microsoft.com/office/officeart/2008/layout/LinedList"/>
    <dgm:cxn modelId="{5D48E129-50D6-4995-8366-C0D1620A5C27}" type="presParOf" srcId="{E75F4431-8884-4713-AA64-4BD05FC43D7C}" destId="{1009E29F-F774-4BD7-8F12-094EBFE9F29A}" srcOrd="1" destOrd="0" presId="urn:microsoft.com/office/officeart/2008/layout/LinedList"/>
    <dgm:cxn modelId="{4E42FABE-67E8-4DBE-9DB3-CBCE3F8E498B}" type="presParOf" srcId="{66170927-0865-4265-91C6-13797D10F332}" destId="{2176CFBF-699C-46BD-98DA-846E5F44D7C6}" srcOrd="2" destOrd="0" presId="urn:microsoft.com/office/officeart/2008/layout/LinedList"/>
    <dgm:cxn modelId="{CD44F4E7-0F5A-4B74-8184-4EF7AF5A1F50}" type="presParOf" srcId="{66170927-0865-4265-91C6-13797D10F332}" destId="{5CE61850-94A3-4860-8070-1918A34FE1D8}" srcOrd="3" destOrd="0" presId="urn:microsoft.com/office/officeart/2008/layout/LinedList"/>
    <dgm:cxn modelId="{26D34782-D0FE-4D7A-843B-E87C7722F11B}" type="presParOf" srcId="{5CE61850-94A3-4860-8070-1918A34FE1D8}" destId="{C2ED5CA2-9739-4B2C-9094-502C6F1C67BB}" srcOrd="0" destOrd="0" presId="urn:microsoft.com/office/officeart/2008/layout/LinedList"/>
    <dgm:cxn modelId="{46330A23-579C-4453-A63B-15CE9F9226E4}" type="presParOf" srcId="{5CE61850-94A3-4860-8070-1918A34FE1D8}" destId="{B90D99F2-DD55-41FF-B961-764CBBC335FA}" srcOrd="1" destOrd="0" presId="urn:microsoft.com/office/officeart/2008/layout/LinedList"/>
    <dgm:cxn modelId="{58CEC280-3554-4A65-BB59-3CC81F9F762A}" type="presParOf" srcId="{66170927-0865-4265-91C6-13797D10F332}" destId="{722DC656-5CD9-416B-8CF3-B63880FF0F9A}" srcOrd="4" destOrd="0" presId="urn:microsoft.com/office/officeart/2008/layout/LinedList"/>
    <dgm:cxn modelId="{D31651CE-F32D-427C-A4D4-6D9CC126CEBE}" type="presParOf" srcId="{66170927-0865-4265-91C6-13797D10F332}" destId="{7D56201C-893D-4B17-81AB-CD897B885B98}" srcOrd="5" destOrd="0" presId="urn:microsoft.com/office/officeart/2008/layout/LinedList"/>
    <dgm:cxn modelId="{CE426A3D-9784-43F3-8540-3CEC4315C978}" type="presParOf" srcId="{7D56201C-893D-4B17-81AB-CD897B885B98}" destId="{F406732C-062D-4BBC-9D3F-792A1AB06604}" srcOrd="0" destOrd="0" presId="urn:microsoft.com/office/officeart/2008/layout/LinedList"/>
    <dgm:cxn modelId="{BE314C50-3E4E-401A-85DD-80149DB9A605}" type="presParOf" srcId="{7D56201C-893D-4B17-81AB-CD897B885B98}" destId="{26AB4AAE-7407-48EC-AC57-5BA41C07B8DC}" srcOrd="1" destOrd="0" presId="urn:microsoft.com/office/officeart/2008/layout/LinedList"/>
    <dgm:cxn modelId="{B2659C79-BE1D-435E-A558-EA2BDA53BA56}" type="presParOf" srcId="{66170927-0865-4265-91C6-13797D10F332}" destId="{F7E186EE-5200-4365-8DFF-9B2CF5516B70}" srcOrd="6" destOrd="0" presId="urn:microsoft.com/office/officeart/2008/layout/LinedList"/>
    <dgm:cxn modelId="{3AF34959-3E1D-4330-827A-A8ACC68538B7}" type="presParOf" srcId="{66170927-0865-4265-91C6-13797D10F332}" destId="{3E6CD6CF-BD86-4537-8368-6686251C3AD3}" srcOrd="7" destOrd="0" presId="urn:microsoft.com/office/officeart/2008/layout/LinedList"/>
    <dgm:cxn modelId="{FC4EF63E-029D-4EC5-8EA3-3139647D3B42}" type="presParOf" srcId="{3E6CD6CF-BD86-4537-8368-6686251C3AD3}" destId="{31FD3C17-E47B-44EC-8904-C7B0616EAAAA}" srcOrd="0" destOrd="0" presId="urn:microsoft.com/office/officeart/2008/layout/LinedList"/>
    <dgm:cxn modelId="{B90CA513-4D86-4A8D-9DD6-96D8CD59EA06}" type="presParOf" srcId="{3E6CD6CF-BD86-4537-8368-6686251C3AD3}" destId="{0E5A3B41-1202-41D3-97CA-45796F13AF19}" srcOrd="1" destOrd="0" presId="urn:microsoft.com/office/officeart/2008/layout/LinedList"/>
    <dgm:cxn modelId="{A9695E01-6C41-4D97-9324-C31CFD42D5CF}" type="presParOf" srcId="{66170927-0865-4265-91C6-13797D10F332}" destId="{6A75263C-8F13-4073-BCF8-1C68CF089871}" srcOrd="8" destOrd="0" presId="urn:microsoft.com/office/officeart/2008/layout/LinedList"/>
    <dgm:cxn modelId="{54746FD5-FEB1-4A5E-94D2-CF5B65EC1C18}" type="presParOf" srcId="{66170927-0865-4265-91C6-13797D10F332}" destId="{36641A0F-2597-49BF-838C-461C5BE4658B}" srcOrd="9" destOrd="0" presId="urn:microsoft.com/office/officeart/2008/layout/LinedList"/>
    <dgm:cxn modelId="{5756587F-FC84-42CE-BB7B-E6D462FBD63B}" type="presParOf" srcId="{36641A0F-2597-49BF-838C-461C5BE4658B}" destId="{DB2691FF-B1FC-46DF-822C-3EB158958B47}" srcOrd="0" destOrd="0" presId="urn:microsoft.com/office/officeart/2008/layout/LinedList"/>
    <dgm:cxn modelId="{DE6D9C1C-B7E8-4F66-9916-E0D7E615A304}" type="presParOf" srcId="{36641A0F-2597-49BF-838C-461C5BE4658B}" destId="{51150F5F-8F3C-414C-B11A-56D01A1053C1}" srcOrd="1" destOrd="0" presId="urn:microsoft.com/office/officeart/2008/layout/LinedList"/>
    <dgm:cxn modelId="{0BE180E5-C7FC-4F7C-AA59-2E05598A0768}" type="presParOf" srcId="{66170927-0865-4265-91C6-13797D10F332}" destId="{07171570-F446-48A9-BB9C-9DA7F0C403BF}" srcOrd="10" destOrd="0" presId="urn:microsoft.com/office/officeart/2008/layout/LinedList"/>
    <dgm:cxn modelId="{6B10B9F0-C5A4-48F2-8282-C3D9A14CA20F}" type="presParOf" srcId="{66170927-0865-4265-91C6-13797D10F332}" destId="{AA6C1E30-71E8-4ED5-8F80-68F49DFC9705}" srcOrd="11" destOrd="0" presId="urn:microsoft.com/office/officeart/2008/layout/LinedList"/>
    <dgm:cxn modelId="{F7C7097E-7CA2-403C-973D-AC1207AAEA92}" type="presParOf" srcId="{AA6C1E30-71E8-4ED5-8F80-68F49DFC9705}" destId="{F2F73DF7-2EF6-42E2-B05E-3E39E746E71D}" srcOrd="0" destOrd="0" presId="urn:microsoft.com/office/officeart/2008/layout/LinedList"/>
    <dgm:cxn modelId="{F3406CD0-F515-45C1-895E-E953BC905799}" type="presParOf" srcId="{AA6C1E30-71E8-4ED5-8F80-68F49DFC9705}" destId="{F27CFE45-E18E-4A9D-9C09-8766A59F95DA}" srcOrd="1" destOrd="0" presId="urn:microsoft.com/office/officeart/2008/layout/LinedList"/>
    <dgm:cxn modelId="{9FBB74CB-7E26-47D6-9E66-F120635EB096}" type="presParOf" srcId="{66170927-0865-4265-91C6-13797D10F332}" destId="{0BDD0782-0B8F-4D90-B916-BEA97A31D7FD}" srcOrd="12" destOrd="0" presId="urn:microsoft.com/office/officeart/2008/layout/LinedList"/>
    <dgm:cxn modelId="{BF70C0DF-4147-48CE-851B-32C9AEA9D741}" type="presParOf" srcId="{66170927-0865-4265-91C6-13797D10F332}" destId="{30F01D02-012F-41C1-BC93-A5B2D4553F70}" srcOrd="13" destOrd="0" presId="urn:microsoft.com/office/officeart/2008/layout/LinedList"/>
    <dgm:cxn modelId="{D7D2AF01-6116-40B9-B230-613B4CFC87A0}" type="presParOf" srcId="{30F01D02-012F-41C1-BC93-A5B2D4553F70}" destId="{E32F4E91-1C1A-4C8A-986A-CD53ADCA35BD}" srcOrd="0" destOrd="0" presId="urn:microsoft.com/office/officeart/2008/layout/LinedList"/>
    <dgm:cxn modelId="{B8F1933C-1F3B-4DCF-A58D-8C12B3C9543E}" type="presParOf" srcId="{30F01D02-012F-41C1-BC93-A5B2D4553F70}" destId="{C138F398-C28D-4E29-B8E2-AB2660CFBB59}" srcOrd="1" destOrd="0" presId="urn:microsoft.com/office/officeart/2008/layout/LinedList"/>
    <dgm:cxn modelId="{C245B4F6-D197-4929-B8F7-11A84FD8075A}" type="presParOf" srcId="{66170927-0865-4265-91C6-13797D10F332}" destId="{48059BB7-3AD1-4178-8803-40209039610D}" srcOrd="14" destOrd="0" presId="urn:microsoft.com/office/officeart/2008/layout/LinedList"/>
    <dgm:cxn modelId="{B3AAE1DC-C073-4842-AE99-CD47FA710746}" type="presParOf" srcId="{66170927-0865-4265-91C6-13797D10F332}" destId="{E45591DC-E6DB-4605-B9AF-8C5AE3C399E9}" srcOrd="15" destOrd="0" presId="urn:microsoft.com/office/officeart/2008/layout/LinedList"/>
    <dgm:cxn modelId="{D7AD1D63-7CE5-44A2-A312-1D020D8ADDC0}" type="presParOf" srcId="{E45591DC-E6DB-4605-B9AF-8C5AE3C399E9}" destId="{72FFB4FD-AB3A-44F4-982F-DA1A4025C3E6}" srcOrd="0" destOrd="0" presId="urn:microsoft.com/office/officeart/2008/layout/LinedList"/>
    <dgm:cxn modelId="{F14B04CF-D8F2-415E-AD25-3D6AD234ACF4}" type="presParOf" srcId="{E45591DC-E6DB-4605-B9AF-8C5AE3C399E9}" destId="{C51918AE-F3EC-4CC6-B4CE-929E73764F8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CD780-67EF-4AB3-8DCF-FE7117A8F226}">
      <dsp:nvSpPr>
        <dsp:cNvPr id="0" name=""/>
        <dsp:cNvSpPr/>
      </dsp:nvSpPr>
      <dsp:spPr>
        <a:xfrm>
          <a:off x="0" y="0"/>
          <a:ext cx="6391275"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C20A22-338B-40C3-AC6C-5BB28CE1F5C4}">
      <dsp:nvSpPr>
        <dsp:cNvPr id="0" name=""/>
        <dsp:cNvSpPr/>
      </dsp:nvSpPr>
      <dsp:spPr>
        <a:xfrm>
          <a:off x="0" y="0"/>
          <a:ext cx="6391275" cy="1311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i="0" kern="1200" dirty="0"/>
            <a:t>Specialized Therapy</a:t>
          </a:r>
          <a:endParaRPr lang="en-US" sz="1600" kern="1200" dirty="0"/>
        </a:p>
      </dsp:txBody>
      <dsp:txXfrm>
        <a:off x="0" y="0"/>
        <a:ext cx="6391275" cy="1311671"/>
      </dsp:txXfrm>
    </dsp:sp>
    <dsp:sp modelId="{3729DAE8-7D1B-47A4-A992-F24FDB0BD413}">
      <dsp:nvSpPr>
        <dsp:cNvPr id="0" name=""/>
        <dsp:cNvSpPr/>
      </dsp:nvSpPr>
      <dsp:spPr>
        <a:xfrm>
          <a:off x="0" y="1311671"/>
          <a:ext cx="6391275" cy="0"/>
        </a:xfrm>
        <a:prstGeom prst="line">
          <a:avLst/>
        </a:prstGeom>
        <a:solidFill>
          <a:schemeClr val="accent2">
            <a:hueOff val="-6588574"/>
            <a:satOff val="300"/>
            <a:lumOff val="0"/>
            <a:alphaOff val="0"/>
          </a:schemeClr>
        </a:solidFill>
        <a:ln w="19050" cap="rnd" cmpd="sng" algn="ctr">
          <a:solidFill>
            <a:schemeClr val="accent2">
              <a:hueOff val="-6588574"/>
              <a:satOff val="30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2E58C0-E2E8-4540-92CE-1007531D4078}">
      <dsp:nvSpPr>
        <dsp:cNvPr id="0" name=""/>
        <dsp:cNvSpPr/>
      </dsp:nvSpPr>
      <dsp:spPr>
        <a:xfrm>
          <a:off x="0" y="1311671"/>
          <a:ext cx="6391275" cy="1311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i="0" kern="1200" dirty="0"/>
            <a:t>Some high-stress situations your clients encounter will fall outside your area of expertise. Relationship problems, trauma following an assault or serious illness, or the loss of a job are common examples.</a:t>
          </a:r>
          <a:endParaRPr lang="en-US" sz="1600" kern="1200" dirty="0"/>
        </a:p>
      </dsp:txBody>
      <dsp:txXfrm>
        <a:off x="0" y="1311671"/>
        <a:ext cx="6391275" cy="1311671"/>
      </dsp:txXfrm>
    </dsp:sp>
    <dsp:sp modelId="{84DA7569-139B-4BB7-9AE6-3C6FED8204E8}">
      <dsp:nvSpPr>
        <dsp:cNvPr id="0" name=""/>
        <dsp:cNvSpPr/>
      </dsp:nvSpPr>
      <dsp:spPr>
        <a:xfrm>
          <a:off x="0" y="2623343"/>
          <a:ext cx="6391275" cy="0"/>
        </a:xfrm>
        <a:prstGeom prst="line">
          <a:avLst/>
        </a:prstGeom>
        <a:solidFill>
          <a:schemeClr val="accent2">
            <a:hueOff val="-13177148"/>
            <a:satOff val="601"/>
            <a:lumOff val="0"/>
            <a:alphaOff val="0"/>
          </a:schemeClr>
        </a:solidFill>
        <a:ln w="19050" cap="rnd" cmpd="sng" algn="ctr">
          <a:solidFill>
            <a:schemeClr val="accent2">
              <a:hueOff val="-13177148"/>
              <a:satOff val="601"/>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617EB5-42A3-4787-BB75-31C64A98F738}">
      <dsp:nvSpPr>
        <dsp:cNvPr id="0" name=""/>
        <dsp:cNvSpPr/>
      </dsp:nvSpPr>
      <dsp:spPr>
        <a:xfrm>
          <a:off x="0" y="2623343"/>
          <a:ext cx="6391275" cy="1311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i="0" kern="1200" dirty="0"/>
            <a:t>In each of these scenarios, it’s important to be compassionate and understanding. But be clear with your client that they might benefit from specialized therapy, in addition to continuing mental health with substance use treatment.</a:t>
          </a:r>
          <a:endParaRPr lang="en-US" sz="1600" kern="1200" dirty="0"/>
        </a:p>
      </dsp:txBody>
      <dsp:txXfrm>
        <a:off x="0" y="2623343"/>
        <a:ext cx="6391275" cy="1311671"/>
      </dsp:txXfrm>
    </dsp:sp>
    <dsp:sp modelId="{EF273417-96E0-4D70-8DFF-B9B85F40B40B}">
      <dsp:nvSpPr>
        <dsp:cNvPr id="0" name=""/>
        <dsp:cNvSpPr/>
      </dsp:nvSpPr>
      <dsp:spPr>
        <a:xfrm>
          <a:off x="0" y="3935015"/>
          <a:ext cx="6391275" cy="0"/>
        </a:xfrm>
        <a:prstGeom prst="line">
          <a:avLst/>
        </a:prstGeom>
        <a:solidFill>
          <a:schemeClr val="accent2">
            <a:hueOff val="-19765721"/>
            <a:satOff val="901"/>
            <a:lumOff val="0"/>
            <a:alphaOff val="0"/>
          </a:schemeClr>
        </a:solidFill>
        <a:ln w="19050" cap="rnd" cmpd="sng" algn="ctr">
          <a:solidFill>
            <a:schemeClr val="accent2">
              <a:hueOff val="-19765721"/>
              <a:satOff val="901"/>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50EAE5-572B-41AC-8C25-D106F67A1939}">
      <dsp:nvSpPr>
        <dsp:cNvPr id="0" name=""/>
        <dsp:cNvSpPr/>
      </dsp:nvSpPr>
      <dsp:spPr>
        <a:xfrm>
          <a:off x="0" y="3935015"/>
          <a:ext cx="6391275" cy="1311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i="0" kern="1200" dirty="0"/>
            <a:t>You might want to encourage your client to speak with their insurer, a social worker/care coordinator, or primary care physician to find a suitable specialist for their particular challenge.</a:t>
          </a:r>
          <a:endParaRPr lang="en-US" sz="1600" kern="1200" dirty="0"/>
        </a:p>
      </dsp:txBody>
      <dsp:txXfrm>
        <a:off x="0" y="3935015"/>
        <a:ext cx="6391275" cy="13116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F8CAC-D69C-46DF-9A1E-3485F5A2F2D2}">
      <dsp:nvSpPr>
        <dsp:cNvPr id="0" name=""/>
        <dsp:cNvSpPr/>
      </dsp:nvSpPr>
      <dsp:spPr>
        <a:xfrm>
          <a:off x="0" y="0"/>
          <a:ext cx="6391275"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8E188-B7C7-4F72-8D09-5CF2B298F6E0}">
      <dsp:nvSpPr>
        <dsp:cNvPr id="0" name=""/>
        <dsp:cNvSpPr/>
      </dsp:nvSpPr>
      <dsp:spPr>
        <a:xfrm>
          <a:off x="0" y="0"/>
          <a:ext cx="6391275" cy="655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0" i="0" kern="1200" dirty="0"/>
            <a:t>Family members of victim service providers and first responders are also often affected by work-related trauma exposure. In addition to the suggestions offered above, consider these additional ways to address your own needs and those of your family:</a:t>
          </a:r>
          <a:endParaRPr lang="en-US" sz="1100" kern="1200" dirty="0"/>
        </a:p>
      </dsp:txBody>
      <dsp:txXfrm>
        <a:off x="0" y="0"/>
        <a:ext cx="6391275" cy="655835"/>
      </dsp:txXfrm>
    </dsp:sp>
    <dsp:sp modelId="{2176CFBF-699C-46BD-98DA-846E5F44D7C6}">
      <dsp:nvSpPr>
        <dsp:cNvPr id="0" name=""/>
        <dsp:cNvSpPr/>
      </dsp:nvSpPr>
      <dsp:spPr>
        <a:xfrm>
          <a:off x="0" y="655835"/>
          <a:ext cx="6391275" cy="0"/>
        </a:xfrm>
        <a:prstGeom prst="line">
          <a:avLst/>
        </a:prstGeom>
        <a:solidFill>
          <a:schemeClr val="accent2">
            <a:hueOff val="-2823674"/>
            <a:satOff val="129"/>
            <a:lumOff val="0"/>
            <a:alphaOff val="0"/>
          </a:schemeClr>
        </a:solidFill>
        <a:ln w="19050" cap="rnd" cmpd="sng" algn="ctr">
          <a:solidFill>
            <a:schemeClr val="accent2">
              <a:hueOff val="-2823674"/>
              <a:satOff val="129"/>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ED5CA2-9739-4B2C-9094-502C6F1C67BB}">
      <dsp:nvSpPr>
        <dsp:cNvPr id="0" name=""/>
        <dsp:cNvSpPr/>
      </dsp:nvSpPr>
      <dsp:spPr>
        <a:xfrm>
          <a:off x="0" y="655835"/>
          <a:ext cx="6391275" cy="655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0" i="0" kern="1200" dirty="0"/>
            <a:t>Share your concerns and develop supportive strategies with your loved one.</a:t>
          </a:r>
          <a:endParaRPr lang="en-US" sz="1100" kern="1200" dirty="0"/>
        </a:p>
      </dsp:txBody>
      <dsp:txXfrm>
        <a:off x="0" y="655835"/>
        <a:ext cx="6391275" cy="655835"/>
      </dsp:txXfrm>
    </dsp:sp>
    <dsp:sp modelId="{722DC656-5CD9-416B-8CF3-B63880FF0F9A}">
      <dsp:nvSpPr>
        <dsp:cNvPr id="0" name=""/>
        <dsp:cNvSpPr/>
      </dsp:nvSpPr>
      <dsp:spPr>
        <a:xfrm>
          <a:off x="0" y="1311671"/>
          <a:ext cx="6391275" cy="0"/>
        </a:xfrm>
        <a:prstGeom prst="line">
          <a:avLst/>
        </a:prstGeom>
        <a:solidFill>
          <a:schemeClr val="accent2">
            <a:hueOff val="-5647349"/>
            <a:satOff val="257"/>
            <a:lumOff val="0"/>
            <a:alphaOff val="0"/>
          </a:schemeClr>
        </a:solidFill>
        <a:ln w="19050" cap="rnd" cmpd="sng" algn="ctr">
          <a:solidFill>
            <a:schemeClr val="accent2">
              <a:hueOff val="-5647349"/>
              <a:satOff val="257"/>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06732C-062D-4BBC-9D3F-792A1AB06604}">
      <dsp:nvSpPr>
        <dsp:cNvPr id="0" name=""/>
        <dsp:cNvSpPr/>
      </dsp:nvSpPr>
      <dsp:spPr>
        <a:xfrm>
          <a:off x="0" y="1311671"/>
          <a:ext cx="6391275" cy="655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0" i="0" kern="1200" dirty="0"/>
            <a:t>Do your best not to take your loved one’s reactions personally; remind yourself that what your loved one may be experiencing is related to the job, not you.</a:t>
          </a:r>
          <a:endParaRPr lang="en-US" sz="1100" kern="1200" dirty="0"/>
        </a:p>
      </dsp:txBody>
      <dsp:txXfrm>
        <a:off x="0" y="1311671"/>
        <a:ext cx="6391275" cy="655835"/>
      </dsp:txXfrm>
    </dsp:sp>
    <dsp:sp modelId="{F7E186EE-5200-4365-8DFF-9B2CF5516B70}">
      <dsp:nvSpPr>
        <dsp:cNvPr id="0" name=""/>
        <dsp:cNvSpPr/>
      </dsp:nvSpPr>
      <dsp:spPr>
        <a:xfrm>
          <a:off x="0" y="1967507"/>
          <a:ext cx="6391275" cy="0"/>
        </a:xfrm>
        <a:prstGeom prst="line">
          <a:avLst/>
        </a:prstGeom>
        <a:solidFill>
          <a:schemeClr val="accent2">
            <a:hueOff val="-8471023"/>
            <a:satOff val="386"/>
            <a:lumOff val="0"/>
            <a:alphaOff val="0"/>
          </a:schemeClr>
        </a:solidFill>
        <a:ln w="19050" cap="rnd" cmpd="sng" algn="ctr">
          <a:solidFill>
            <a:schemeClr val="accent2">
              <a:hueOff val="-8471023"/>
              <a:satOff val="386"/>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FD3C17-E47B-44EC-8904-C7B0616EAAAA}">
      <dsp:nvSpPr>
        <dsp:cNvPr id="0" name=""/>
        <dsp:cNvSpPr/>
      </dsp:nvSpPr>
      <dsp:spPr>
        <a:xfrm>
          <a:off x="0" y="1967507"/>
          <a:ext cx="6391275" cy="655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0" i="0" kern="1200" dirty="0"/>
            <a:t>Maintain daily life routines (predictability helps).</a:t>
          </a:r>
          <a:endParaRPr lang="en-US" sz="1100" kern="1200" dirty="0"/>
        </a:p>
      </dsp:txBody>
      <dsp:txXfrm>
        <a:off x="0" y="1967507"/>
        <a:ext cx="6391275" cy="655835"/>
      </dsp:txXfrm>
    </dsp:sp>
    <dsp:sp modelId="{6A75263C-8F13-4073-BCF8-1C68CF089871}">
      <dsp:nvSpPr>
        <dsp:cNvPr id="0" name=""/>
        <dsp:cNvSpPr/>
      </dsp:nvSpPr>
      <dsp:spPr>
        <a:xfrm>
          <a:off x="0" y="2623343"/>
          <a:ext cx="6391275" cy="0"/>
        </a:xfrm>
        <a:prstGeom prst="line">
          <a:avLst/>
        </a:prstGeom>
        <a:solidFill>
          <a:schemeClr val="accent2">
            <a:hueOff val="-11294698"/>
            <a:satOff val="515"/>
            <a:lumOff val="0"/>
            <a:alphaOff val="0"/>
          </a:schemeClr>
        </a:solidFill>
        <a:ln w="19050" cap="rnd" cmpd="sng" algn="ctr">
          <a:solidFill>
            <a:schemeClr val="accent2">
              <a:hueOff val="-11294698"/>
              <a:satOff val="515"/>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2691FF-B1FC-46DF-822C-3EB158958B47}">
      <dsp:nvSpPr>
        <dsp:cNvPr id="0" name=""/>
        <dsp:cNvSpPr/>
      </dsp:nvSpPr>
      <dsp:spPr>
        <a:xfrm>
          <a:off x="0" y="2623343"/>
          <a:ext cx="6391275" cy="655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0" i="0" kern="1200" dirty="0"/>
            <a:t>Stay connected with family and friends.</a:t>
          </a:r>
          <a:endParaRPr lang="en-US" sz="1100" kern="1200" dirty="0"/>
        </a:p>
      </dsp:txBody>
      <dsp:txXfrm>
        <a:off x="0" y="2623343"/>
        <a:ext cx="6391275" cy="655835"/>
      </dsp:txXfrm>
    </dsp:sp>
    <dsp:sp modelId="{07171570-F446-48A9-BB9C-9DA7F0C403BF}">
      <dsp:nvSpPr>
        <dsp:cNvPr id="0" name=""/>
        <dsp:cNvSpPr/>
      </dsp:nvSpPr>
      <dsp:spPr>
        <a:xfrm>
          <a:off x="0" y="3279179"/>
          <a:ext cx="6391275" cy="0"/>
        </a:xfrm>
        <a:prstGeom prst="line">
          <a:avLst/>
        </a:prstGeom>
        <a:solidFill>
          <a:schemeClr val="accent2">
            <a:hueOff val="-14118373"/>
            <a:satOff val="644"/>
            <a:lumOff val="0"/>
            <a:alphaOff val="0"/>
          </a:schemeClr>
        </a:solidFill>
        <a:ln w="19050" cap="rnd" cmpd="sng" algn="ctr">
          <a:solidFill>
            <a:schemeClr val="accent2">
              <a:hueOff val="-14118373"/>
              <a:satOff val="644"/>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F73DF7-2EF6-42E2-B05E-3E39E746E71D}">
      <dsp:nvSpPr>
        <dsp:cNvPr id="0" name=""/>
        <dsp:cNvSpPr/>
      </dsp:nvSpPr>
      <dsp:spPr>
        <a:xfrm>
          <a:off x="0" y="3279179"/>
          <a:ext cx="6391275" cy="655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0" i="0" kern="1200" dirty="0"/>
            <a:t>Discuss the demands of your loved one’s job and its impact with other family members, including responding to children’s questions in an age-appropriate manner.</a:t>
          </a:r>
          <a:endParaRPr lang="en-US" sz="1100" kern="1200" dirty="0"/>
        </a:p>
      </dsp:txBody>
      <dsp:txXfrm>
        <a:off x="0" y="3279179"/>
        <a:ext cx="6391275" cy="655835"/>
      </dsp:txXfrm>
    </dsp:sp>
    <dsp:sp modelId="{0BDD0782-0B8F-4D90-B916-BEA97A31D7FD}">
      <dsp:nvSpPr>
        <dsp:cNvPr id="0" name=""/>
        <dsp:cNvSpPr/>
      </dsp:nvSpPr>
      <dsp:spPr>
        <a:xfrm>
          <a:off x="0" y="3935015"/>
          <a:ext cx="6391275" cy="0"/>
        </a:xfrm>
        <a:prstGeom prst="line">
          <a:avLst/>
        </a:prstGeom>
        <a:solidFill>
          <a:schemeClr val="accent2">
            <a:hueOff val="-16942046"/>
            <a:satOff val="772"/>
            <a:lumOff val="0"/>
            <a:alphaOff val="0"/>
          </a:schemeClr>
        </a:solidFill>
        <a:ln w="19050" cap="rnd" cmpd="sng" algn="ctr">
          <a:solidFill>
            <a:schemeClr val="accent2">
              <a:hueOff val="-16942046"/>
              <a:satOff val="772"/>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2F4E91-1C1A-4C8A-986A-CD53ADCA35BD}">
      <dsp:nvSpPr>
        <dsp:cNvPr id="0" name=""/>
        <dsp:cNvSpPr/>
      </dsp:nvSpPr>
      <dsp:spPr>
        <a:xfrm>
          <a:off x="0" y="3935015"/>
          <a:ext cx="6391275" cy="655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0" i="0" kern="1200" dirty="0"/>
            <a:t>Take time to engage in social, creative, and self-care activities such as reading, writing, prayer, and meditation.</a:t>
          </a:r>
          <a:endParaRPr lang="en-US" sz="1100" kern="1200" dirty="0"/>
        </a:p>
      </dsp:txBody>
      <dsp:txXfrm>
        <a:off x="0" y="3935015"/>
        <a:ext cx="6391275" cy="655835"/>
      </dsp:txXfrm>
    </dsp:sp>
    <dsp:sp modelId="{48059BB7-3AD1-4178-8803-40209039610D}">
      <dsp:nvSpPr>
        <dsp:cNvPr id="0" name=""/>
        <dsp:cNvSpPr/>
      </dsp:nvSpPr>
      <dsp:spPr>
        <a:xfrm>
          <a:off x="0" y="4590851"/>
          <a:ext cx="6391275" cy="0"/>
        </a:xfrm>
        <a:prstGeom prst="line">
          <a:avLst/>
        </a:prstGeom>
        <a:solidFill>
          <a:schemeClr val="accent2">
            <a:hueOff val="-19765721"/>
            <a:satOff val="901"/>
            <a:lumOff val="0"/>
            <a:alphaOff val="0"/>
          </a:schemeClr>
        </a:solidFill>
        <a:ln w="19050" cap="rnd" cmpd="sng" algn="ctr">
          <a:solidFill>
            <a:schemeClr val="accent2">
              <a:hueOff val="-19765721"/>
              <a:satOff val="901"/>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FFB4FD-AB3A-44F4-982F-DA1A4025C3E6}">
      <dsp:nvSpPr>
        <dsp:cNvPr id="0" name=""/>
        <dsp:cNvSpPr/>
      </dsp:nvSpPr>
      <dsp:spPr>
        <a:xfrm>
          <a:off x="0" y="4590851"/>
          <a:ext cx="6391275" cy="655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0" i="0" kern="1200" dirty="0"/>
            <a:t>Seek therapeutic or professional assistance, when needed.</a:t>
          </a:r>
          <a:endParaRPr lang="en-US" sz="1100" kern="1200" dirty="0"/>
        </a:p>
      </dsp:txBody>
      <dsp:txXfrm>
        <a:off x="0" y="4590851"/>
        <a:ext cx="6391275" cy="65583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2345051-2045-45DA-935E-2E3CA1A69ADC}" type="datetimeFigureOut">
              <a:rPr lang="en-US" smtClean="0"/>
              <a:t>1/25/2024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529980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97574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789351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296535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528130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803115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3115420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2345051-2045-45DA-935E-2E3CA1A69ADC}"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365716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2345051-2045-45DA-935E-2E3CA1A69ADC}"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68566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4190717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50835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484199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0719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3471300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784893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033426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469965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2345051-2045-45DA-935E-2E3CA1A69ADC}" type="datetimeFigureOut">
              <a:rPr lang="en-US" smtClean="0"/>
              <a:t>1/25/2024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52610703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ovc.ojp.gov/program/vtt/what-is-vicarious-trauma" TargetMode="External"/><Relationship Id="rId13" Type="http://schemas.openxmlformats.org/officeDocument/2006/relationships/hyperlink" Target="https://www.wlky.com/article/woman-charged-with-running-over-husband-takes-plea-deal/10228565" TargetMode="External"/><Relationship Id="rId3" Type="http://schemas.openxmlformats.org/officeDocument/2006/relationships/hyperlink" Target="https://developingchild.harvard.edu/resources/aces-and-toxic-stress-frequently-asked-questions/" TargetMode="External"/><Relationship Id="rId7" Type="http://schemas.openxmlformats.org/officeDocument/2006/relationships/hyperlink" Target="https://www.merriam-webster.com/dictionary/trauma" TargetMode="External"/><Relationship Id="rId12" Type="http://schemas.openxmlformats.org/officeDocument/2006/relationships/hyperlink" Target="https://www.whas11.com/article/news/crime/louisville-shooting-kroger-prp-homicide/417-610af10a-d85e-4237-a729-7dd4f9e9f2e8" TargetMode="External"/><Relationship Id="rId2" Type="http://schemas.openxmlformats.org/officeDocument/2006/relationships/hyperlink" Target="https://www.heart.org/en/health-topics/caregiver-support/top-10-caregiver-tips-for-staying-healthy-and-active" TargetMode="External"/><Relationship Id="rId1" Type="http://schemas.openxmlformats.org/officeDocument/2006/relationships/slideLayout" Target="../slideLayouts/slideLayout2.xml"/><Relationship Id="rId6" Type="http://schemas.openxmlformats.org/officeDocument/2006/relationships/hyperlink" Target="https://www.merriam-webster.com/dictionary/caregiver" TargetMode="External"/><Relationship Id="rId11" Type="http://schemas.openxmlformats.org/officeDocument/2006/relationships/hyperlink" Target="https://therapybrands.com/blog/how-to-help-clients-avoid-relapse-during-times-of-high-stress/" TargetMode="External"/><Relationship Id="rId5" Type="http://schemas.openxmlformats.org/officeDocument/2006/relationships/hyperlink" Target="https://www.mayoclinic.org/healthy-lifestyle/stress-management/in-depth/caregiver-stress/art-20044784" TargetMode="External"/><Relationship Id="rId10" Type="http://schemas.openxmlformats.org/officeDocument/2006/relationships/hyperlink" Target="https://www.nctsn.org/trauma-informed-care/secondary-traumatic-stress" TargetMode="External"/><Relationship Id="rId4" Type="http://schemas.openxmlformats.org/officeDocument/2006/relationships/hyperlink" Target="https://www.caregiver.org/resource/taking-care-you-self-care-family-caregivers/" TargetMode="External"/><Relationship Id="rId9" Type="http://schemas.openxmlformats.org/officeDocument/2006/relationships/hyperlink" Target="https://www.caringseniorservice.com/blog/unique-skills-to-become-a-caregiver"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rriam-webster.com/dictionary/caregiver" TargetMode="External"/><Relationship Id="rId2" Type="http://schemas.openxmlformats.org/officeDocument/2006/relationships/hyperlink" Target="https://www.caringseniorservice.com/blog/unique-skills-to-become-a-caregiv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has11.com/article/news/crime/louisville-shooting-kroger-prp-homicide/417-610af10a-d85e-4237-a729-7dd4f9e9f2e8" TargetMode="External"/><Relationship Id="rId2" Type="http://schemas.openxmlformats.org/officeDocument/2006/relationships/hyperlink" Target="https://www.wlky.com/article/woman-charged-with-running-over-husband-takes-plea-deal/10228565" TargetMode="External"/><Relationship Id="rId1" Type="http://schemas.openxmlformats.org/officeDocument/2006/relationships/slideLayout" Target="../slideLayouts/slideLayout2.xml"/><Relationship Id="rId4" Type="http://schemas.openxmlformats.org/officeDocument/2006/relationships/hyperlink" Target="https://oldlouisvillecc.com/counselor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2D529E20-662F-4915-ACD7-970C026FD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677511" flipH="1">
            <a:off x="3527283" y="1857885"/>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pic>
        <p:nvPicPr>
          <p:cNvPr id="4" name="Picture 3" descr="Cherry blossoms">
            <a:extLst>
              <a:ext uri="{FF2B5EF4-FFF2-40B4-BE49-F238E27FC236}">
                <a16:creationId xmlns:a16="http://schemas.microsoft.com/office/drawing/2014/main" id="{B985F365-E5F7-9448-B275-43BE409CC031}"/>
              </a:ext>
            </a:extLst>
          </p:cNvPr>
          <p:cNvPicPr>
            <a:picLocks noChangeAspect="1"/>
          </p:cNvPicPr>
          <p:nvPr/>
        </p:nvPicPr>
        <p:blipFill rotWithShape="1">
          <a:blip r:embed="rId2"/>
          <a:srcRect l="10229" r="35379"/>
          <a:stretch/>
        </p:blipFill>
        <p:spPr>
          <a:xfrm>
            <a:off x="423337" y="402166"/>
            <a:ext cx="4932951" cy="6053670"/>
          </a:xfrm>
          <a:custGeom>
            <a:avLst/>
            <a:gdLst/>
            <a:ahLst/>
            <a:cxnLst/>
            <a:rect l="l" t="t" r="r" b="b"/>
            <a:pathLst>
              <a:path w="4932951" h="6053670">
                <a:moveTo>
                  <a:pt x="0" y="0"/>
                </a:moveTo>
                <a:lnTo>
                  <a:pt x="3678393" y="0"/>
                </a:lnTo>
                <a:lnTo>
                  <a:pt x="4478865" y="0"/>
                </a:lnTo>
                <a:lnTo>
                  <a:pt x="4931853" y="0"/>
                </a:lnTo>
                <a:lnTo>
                  <a:pt x="4908487" y="137419"/>
                </a:lnTo>
                <a:lnTo>
                  <a:pt x="4886218" y="274232"/>
                </a:lnTo>
                <a:lnTo>
                  <a:pt x="4864421" y="411650"/>
                </a:lnTo>
                <a:lnTo>
                  <a:pt x="4845759" y="549673"/>
                </a:lnTo>
                <a:lnTo>
                  <a:pt x="4826941" y="687092"/>
                </a:lnTo>
                <a:lnTo>
                  <a:pt x="4809377" y="825115"/>
                </a:lnTo>
                <a:lnTo>
                  <a:pt x="4794322" y="961323"/>
                </a:lnTo>
                <a:lnTo>
                  <a:pt x="4780052" y="1099347"/>
                </a:lnTo>
                <a:lnTo>
                  <a:pt x="4767035" y="1236765"/>
                </a:lnTo>
                <a:lnTo>
                  <a:pt x="4755744" y="1371761"/>
                </a:lnTo>
                <a:lnTo>
                  <a:pt x="4744453" y="1508574"/>
                </a:lnTo>
                <a:lnTo>
                  <a:pt x="4735044" y="1643572"/>
                </a:lnTo>
                <a:lnTo>
                  <a:pt x="4727674" y="1778568"/>
                </a:lnTo>
                <a:lnTo>
                  <a:pt x="4719990" y="1912960"/>
                </a:lnTo>
                <a:lnTo>
                  <a:pt x="4713560" y="2046141"/>
                </a:lnTo>
                <a:lnTo>
                  <a:pt x="4709012" y="2178111"/>
                </a:lnTo>
                <a:lnTo>
                  <a:pt x="4705092" y="2310081"/>
                </a:lnTo>
                <a:lnTo>
                  <a:pt x="4701328" y="2440840"/>
                </a:lnTo>
                <a:lnTo>
                  <a:pt x="4699603" y="2569783"/>
                </a:lnTo>
                <a:lnTo>
                  <a:pt x="4697721" y="2698726"/>
                </a:lnTo>
                <a:lnTo>
                  <a:pt x="4696780" y="2825853"/>
                </a:lnTo>
                <a:lnTo>
                  <a:pt x="4697721" y="2951770"/>
                </a:lnTo>
                <a:lnTo>
                  <a:pt x="4697721" y="3076475"/>
                </a:lnTo>
                <a:lnTo>
                  <a:pt x="4699603" y="3199970"/>
                </a:lnTo>
                <a:lnTo>
                  <a:pt x="4702426" y="3321043"/>
                </a:lnTo>
                <a:lnTo>
                  <a:pt x="4705092" y="3440906"/>
                </a:lnTo>
                <a:lnTo>
                  <a:pt x="4708071" y="3558347"/>
                </a:lnTo>
                <a:lnTo>
                  <a:pt x="4712619" y="3675183"/>
                </a:lnTo>
                <a:lnTo>
                  <a:pt x="4717480" y="3790203"/>
                </a:lnTo>
                <a:lnTo>
                  <a:pt x="4721871" y="3902801"/>
                </a:lnTo>
                <a:lnTo>
                  <a:pt x="4734260" y="4122549"/>
                </a:lnTo>
                <a:lnTo>
                  <a:pt x="4747433" y="4333217"/>
                </a:lnTo>
                <a:lnTo>
                  <a:pt x="4761233" y="4535409"/>
                </a:lnTo>
                <a:lnTo>
                  <a:pt x="4776445" y="4726705"/>
                </a:lnTo>
                <a:lnTo>
                  <a:pt x="4792283" y="4909526"/>
                </a:lnTo>
                <a:lnTo>
                  <a:pt x="4809377" y="5079029"/>
                </a:lnTo>
                <a:lnTo>
                  <a:pt x="4826157" y="5238240"/>
                </a:lnTo>
                <a:lnTo>
                  <a:pt x="4842936" y="5384739"/>
                </a:lnTo>
                <a:lnTo>
                  <a:pt x="4858775" y="5519131"/>
                </a:lnTo>
                <a:lnTo>
                  <a:pt x="4873830" y="5638388"/>
                </a:lnTo>
                <a:lnTo>
                  <a:pt x="4888100" y="5746143"/>
                </a:lnTo>
                <a:lnTo>
                  <a:pt x="4900019" y="5836948"/>
                </a:lnTo>
                <a:lnTo>
                  <a:pt x="4911310" y="5913225"/>
                </a:lnTo>
                <a:lnTo>
                  <a:pt x="4927462" y="6017953"/>
                </a:lnTo>
                <a:lnTo>
                  <a:pt x="4932951" y="6053670"/>
                </a:lnTo>
                <a:lnTo>
                  <a:pt x="4478865" y="6053670"/>
                </a:lnTo>
                <a:lnTo>
                  <a:pt x="3683097" y="6053670"/>
                </a:lnTo>
                <a:lnTo>
                  <a:pt x="0" y="6053670"/>
                </a:lnTo>
                <a:close/>
              </a:path>
            </a:pathLst>
          </a:custGeom>
        </p:spPr>
      </p:pic>
      <p:sp>
        <p:nvSpPr>
          <p:cNvPr id="7" name="Freeform 5">
            <a:extLst>
              <a:ext uri="{FF2B5EF4-FFF2-40B4-BE49-F238E27FC236}">
                <a16:creationId xmlns:a16="http://schemas.microsoft.com/office/drawing/2014/main" id="{1AD5EB79-7F9A-4BBC-92A5-188382CBA1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dirty="0"/>
          </a:p>
        </p:txBody>
      </p:sp>
      <p:sp>
        <p:nvSpPr>
          <p:cNvPr id="2" name="Title 1">
            <a:extLst>
              <a:ext uri="{FF2B5EF4-FFF2-40B4-BE49-F238E27FC236}">
                <a16:creationId xmlns:a16="http://schemas.microsoft.com/office/drawing/2014/main" id="{2248D75B-E7D4-7EF5-DC88-4F03633064B1}"/>
              </a:ext>
            </a:extLst>
          </p:cNvPr>
          <p:cNvSpPr>
            <a:spLocks noGrp="1"/>
          </p:cNvSpPr>
          <p:nvPr>
            <p:ph type="ctrTitle"/>
          </p:nvPr>
        </p:nvSpPr>
        <p:spPr>
          <a:xfrm>
            <a:off x="5695061" y="1241266"/>
            <a:ext cx="5428551" cy="3153753"/>
          </a:xfrm>
        </p:spPr>
        <p:txBody>
          <a:bodyPr>
            <a:normAutofit/>
          </a:bodyPr>
          <a:lstStyle/>
          <a:p>
            <a:r>
              <a:rPr lang="en-US" dirty="0"/>
              <a:t>Caring for the Caregiver</a:t>
            </a:r>
          </a:p>
        </p:txBody>
      </p:sp>
      <p:sp>
        <p:nvSpPr>
          <p:cNvPr id="3" name="Subtitle 2">
            <a:extLst>
              <a:ext uri="{FF2B5EF4-FFF2-40B4-BE49-F238E27FC236}">
                <a16:creationId xmlns:a16="http://schemas.microsoft.com/office/drawing/2014/main" id="{F062BDA4-CEBF-72D0-AA66-E3A2C70F4F72}"/>
              </a:ext>
            </a:extLst>
          </p:cNvPr>
          <p:cNvSpPr>
            <a:spLocks noGrp="1"/>
          </p:cNvSpPr>
          <p:nvPr>
            <p:ph type="subTitle" idx="1"/>
          </p:nvPr>
        </p:nvSpPr>
        <p:spPr>
          <a:xfrm>
            <a:off x="5695061" y="4591665"/>
            <a:ext cx="5428551" cy="1622322"/>
          </a:xfrm>
        </p:spPr>
        <p:txBody>
          <a:bodyPr>
            <a:normAutofit/>
          </a:bodyPr>
          <a:lstStyle/>
          <a:p>
            <a:r>
              <a:rPr lang="en-US" dirty="0"/>
              <a:t>Tony Mathis, LCSW, LCADC</a:t>
            </a:r>
          </a:p>
        </p:txBody>
      </p:sp>
      <p:sp>
        <p:nvSpPr>
          <p:cNvPr id="13" name="Rectangle 12">
            <a:extLst>
              <a:ext uri="{FF2B5EF4-FFF2-40B4-BE49-F238E27FC236}">
                <a16:creationId xmlns:a16="http://schemas.microsoft.com/office/drawing/2014/main" id="{B9B8A17F-DC3A-4D9A-AA53-9BFB894CD7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28820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E85D-9B2A-8BCA-B095-29C0EE5D4715}"/>
              </a:ext>
            </a:extLst>
          </p:cNvPr>
          <p:cNvSpPr>
            <a:spLocks noGrp="1"/>
          </p:cNvSpPr>
          <p:nvPr>
            <p:ph type="title"/>
          </p:nvPr>
        </p:nvSpPr>
        <p:spPr/>
        <p:txBody>
          <a:bodyPr/>
          <a:lstStyle/>
          <a:p>
            <a:r>
              <a:rPr lang="en-US" dirty="0"/>
              <a:t>Stress Can Be an Opportunity for Growth</a:t>
            </a:r>
          </a:p>
        </p:txBody>
      </p:sp>
      <p:sp>
        <p:nvSpPr>
          <p:cNvPr id="3" name="Content Placeholder 2">
            <a:extLst>
              <a:ext uri="{FF2B5EF4-FFF2-40B4-BE49-F238E27FC236}">
                <a16:creationId xmlns:a16="http://schemas.microsoft.com/office/drawing/2014/main" id="{C60D16A8-B885-FF23-623C-0831BBE3EC69}"/>
              </a:ext>
            </a:extLst>
          </p:cNvPr>
          <p:cNvSpPr>
            <a:spLocks noGrp="1"/>
          </p:cNvSpPr>
          <p:nvPr>
            <p:ph idx="1"/>
          </p:nvPr>
        </p:nvSpPr>
        <p:spPr/>
        <p:txBody>
          <a:bodyPr>
            <a:normAutofit fontScale="70000" lnSpcReduction="20000"/>
          </a:bodyPr>
          <a:lstStyle/>
          <a:p>
            <a:r>
              <a:rPr lang="en-US" sz="3000" b="0" i="0" dirty="0">
                <a:solidFill>
                  <a:srgbClr val="000000"/>
                </a:solidFill>
                <a:effectLst/>
                <a:latin typeface="Sora"/>
              </a:rPr>
              <a:t>Promoting the idea that when handled constructively, </a:t>
            </a:r>
            <a:r>
              <a:rPr lang="en-US" sz="3000" b="0" i="1" dirty="0">
                <a:solidFill>
                  <a:srgbClr val="000000"/>
                </a:solidFill>
                <a:effectLst/>
                <a:latin typeface="Sora"/>
              </a:rPr>
              <a:t>stress can be an opportunity for growth,</a:t>
            </a:r>
            <a:r>
              <a:rPr lang="en-US" sz="3000" b="0" i="0" dirty="0">
                <a:solidFill>
                  <a:srgbClr val="000000"/>
                </a:solidFill>
                <a:effectLst/>
                <a:latin typeface="Sora"/>
              </a:rPr>
              <a:t> is one of the most beneficial things mental health with substance use recovery providers can do to support their clients.</a:t>
            </a:r>
          </a:p>
          <a:p>
            <a:r>
              <a:rPr lang="en-US" sz="3000" b="0" i="0" dirty="0">
                <a:solidFill>
                  <a:srgbClr val="000000"/>
                </a:solidFill>
                <a:effectLst/>
                <a:latin typeface="Sora"/>
              </a:rPr>
              <a:t>For many people, substance use, and addiction began as a coping mechanism to deal with life stressors. And in the absence of other skills, a pattern of resorting to drugs and alcohol in high-stress times is what maintains their destructive habit.</a:t>
            </a:r>
          </a:p>
          <a:p>
            <a:r>
              <a:rPr lang="en-US" sz="3000" b="0" i="0" dirty="0">
                <a:solidFill>
                  <a:srgbClr val="000000"/>
                </a:solidFill>
                <a:effectLst/>
                <a:latin typeface="Sora"/>
              </a:rPr>
              <a:t>By supporting clients to see that there are more effective ways to manage times of high stress, behavioral health providers can start laying the foundations for true healing and recovery.</a:t>
            </a:r>
          </a:p>
          <a:p>
            <a:endParaRPr lang="en-US" dirty="0"/>
          </a:p>
        </p:txBody>
      </p:sp>
    </p:spTree>
    <p:extLst>
      <p:ext uri="{BB962C8B-B14F-4D97-AF65-F5344CB8AC3E}">
        <p14:creationId xmlns:p14="http://schemas.microsoft.com/office/powerpoint/2010/main" val="490475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898D8-0EEA-8178-4967-A9D8FF1A9D38}"/>
              </a:ext>
            </a:extLst>
          </p:cNvPr>
          <p:cNvSpPr>
            <a:spLocks noGrp="1"/>
          </p:cNvSpPr>
          <p:nvPr>
            <p:ph type="title"/>
          </p:nvPr>
        </p:nvSpPr>
        <p:spPr/>
        <p:txBody>
          <a:bodyPr/>
          <a:lstStyle/>
          <a:p>
            <a:r>
              <a:rPr lang="en-US" dirty="0"/>
              <a:t>Suggestions for Coworkers</a:t>
            </a:r>
          </a:p>
        </p:txBody>
      </p:sp>
      <p:sp>
        <p:nvSpPr>
          <p:cNvPr id="3" name="Content Placeholder 2">
            <a:extLst>
              <a:ext uri="{FF2B5EF4-FFF2-40B4-BE49-F238E27FC236}">
                <a16:creationId xmlns:a16="http://schemas.microsoft.com/office/drawing/2014/main" id="{358DBAC7-69A8-5E41-DD3B-DE7BB1D6777D}"/>
              </a:ext>
            </a:extLst>
          </p:cNvPr>
          <p:cNvSpPr>
            <a:spLocks noGrp="1"/>
          </p:cNvSpPr>
          <p:nvPr>
            <p:ph idx="1"/>
          </p:nvPr>
        </p:nvSpPr>
        <p:spPr/>
        <p:txBody>
          <a:bodyPr>
            <a:normAutofit fontScale="92500" lnSpcReduction="10000"/>
          </a:bodyPr>
          <a:lstStyle/>
          <a:p>
            <a:pPr marL="0" indent="0" algn="l">
              <a:buNone/>
            </a:pPr>
            <a:r>
              <a:rPr lang="en-US" b="0" i="0" dirty="0">
                <a:solidFill>
                  <a:srgbClr val="1B1B1B"/>
                </a:solidFill>
                <a:effectLst/>
                <a:latin typeface="Roboto" panose="02000000000000000000" pitchFamily="2" charset="0"/>
              </a:rPr>
              <a:t>If you believe a coworker might be experiencing negative reactions to vicarious trauma, consider—</a:t>
            </a:r>
          </a:p>
          <a:p>
            <a:r>
              <a:rPr lang="en-US" b="0" i="0" dirty="0">
                <a:solidFill>
                  <a:srgbClr val="1B1B1B"/>
                </a:solidFill>
                <a:effectLst/>
                <a:latin typeface="Roboto" panose="02000000000000000000" pitchFamily="2" charset="0"/>
              </a:rPr>
              <a:t>reaching out and talking to them individually about the impact of the work;</a:t>
            </a:r>
          </a:p>
          <a:p>
            <a:r>
              <a:rPr lang="en-US" b="0" i="0" dirty="0">
                <a:solidFill>
                  <a:srgbClr val="1B1B1B"/>
                </a:solidFill>
                <a:effectLst/>
                <a:latin typeface="Roboto" panose="02000000000000000000" pitchFamily="2" charset="0"/>
              </a:rPr>
              <a:t>helping them establish a consistent work-to-home transition that creates an important boundary and safe place outside the workplace;</a:t>
            </a:r>
          </a:p>
          <a:p>
            <a:r>
              <a:rPr lang="en-US" b="0" i="0" dirty="0">
                <a:solidFill>
                  <a:srgbClr val="1B1B1B"/>
                </a:solidFill>
                <a:effectLst/>
                <a:latin typeface="Roboto" panose="02000000000000000000" pitchFamily="2" charset="0"/>
              </a:rPr>
              <a:t>encouraging them to attend to the basics—sleep, healthy eating, hygiene, and exercise;</a:t>
            </a:r>
          </a:p>
          <a:p>
            <a:r>
              <a:rPr lang="en-US" b="0" i="0" dirty="0">
                <a:solidFill>
                  <a:srgbClr val="1B1B1B"/>
                </a:solidFill>
                <a:effectLst/>
                <a:latin typeface="Roboto" panose="02000000000000000000" pitchFamily="2" charset="0"/>
              </a:rPr>
              <a:t>supporting connections with family, friends, and coworkers;</a:t>
            </a:r>
          </a:p>
          <a:p>
            <a:r>
              <a:rPr lang="en-US" b="0" i="0" dirty="0">
                <a:solidFill>
                  <a:srgbClr val="1B1B1B"/>
                </a:solidFill>
                <a:effectLst/>
                <a:latin typeface="Roboto" panose="02000000000000000000" pitchFamily="2" charset="0"/>
              </a:rPr>
              <a:t>referring them to organizational supports such as a peer support team, employee assistance program, or chaplain; and</a:t>
            </a:r>
          </a:p>
          <a:p>
            <a:r>
              <a:rPr lang="en-US" b="0" i="0" dirty="0">
                <a:solidFill>
                  <a:srgbClr val="1B1B1B"/>
                </a:solidFill>
                <a:effectLst/>
                <a:latin typeface="Roboto" panose="02000000000000000000" pitchFamily="2" charset="0"/>
              </a:rPr>
              <a:t>encouraging them to discuss their experience with their supervisor.</a:t>
            </a:r>
          </a:p>
          <a:p>
            <a:endParaRPr lang="en-US" dirty="0"/>
          </a:p>
        </p:txBody>
      </p:sp>
    </p:spTree>
    <p:extLst>
      <p:ext uri="{BB962C8B-B14F-4D97-AF65-F5344CB8AC3E}">
        <p14:creationId xmlns:p14="http://schemas.microsoft.com/office/powerpoint/2010/main" val="895343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A1D25-DFF4-B837-7EA5-74D7C0422E57}"/>
              </a:ext>
            </a:extLst>
          </p:cNvPr>
          <p:cNvSpPr>
            <a:spLocks noGrp="1"/>
          </p:cNvSpPr>
          <p:nvPr>
            <p:ph type="title"/>
          </p:nvPr>
        </p:nvSpPr>
        <p:spPr/>
        <p:txBody>
          <a:bodyPr/>
          <a:lstStyle/>
          <a:p>
            <a:r>
              <a:rPr lang="en-US" dirty="0"/>
              <a:t>Suggestions for Supervisors</a:t>
            </a:r>
          </a:p>
        </p:txBody>
      </p:sp>
      <p:sp>
        <p:nvSpPr>
          <p:cNvPr id="3" name="Content Placeholder 2">
            <a:extLst>
              <a:ext uri="{FF2B5EF4-FFF2-40B4-BE49-F238E27FC236}">
                <a16:creationId xmlns:a16="http://schemas.microsoft.com/office/drawing/2014/main" id="{E3AA2C63-2431-B3C0-1E34-E191D753ED36}"/>
              </a:ext>
            </a:extLst>
          </p:cNvPr>
          <p:cNvSpPr>
            <a:spLocks noGrp="1"/>
          </p:cNvSpPr>
          <p:nvPr>
            <p:ph idx="1"/>
          </p:nvPr>
        </p:nvSpPr>
        <p:spPr/>
        <p:txBody>
          <a:bodyPr>
            <a:normAutofit/>
          </a:bodyPr>
          <a:lstStyle/>
          <a:p>
            <a:pPr marL="0" indent="0" algn="l">
              <a:buNone/>
            </a:pPr>
            <a:r>
              <a:rPr lang="en-US" b="0" i="0" dirty="0">
                <a:solidFill>
                  <a:srgbClr val="1B1B1B"/>
                </a:solidFill>
                <a:effectLst/>
                <a:latin typeface="Roboto" panose="02000000000000000000" pitchFamily="2" charset="0"/>
              </a:rPr>
              <a:t>The VTT includes a number of suggestions for supervisors of individuals who may be experiencing vicarious trauma, including—</a:t>
            </a:r>
          </a:p>
          <a:p>
            <a:r>
              <a:rPr lang="en-US" b="0" i="0" dirty="0">
                <a:solidFill>
                  <a:srgbClr val="1B1B1B"/>
                </a:solidFill>
                <a:effectLst/>
                <a:latin typeface="Roboto" panose="02000000000000000000" pitchFamily="2" charset="0"/>
              </a:rPr>
              <a:t>discussing vicarious trauma as part of supervision;</a:t>
            </a:r>
          </a:p>
          <a:p>
            <a:r>
              <a:rPr lang="en-US" b="0" i="0" dirty="0">
                <a:solidFill>
                  <a:srgbClr val="1B1B1B"/>
                </a:solidFill>
                <a:effectLst/>
                <a:latin typeface="Roboto" panose="02000000000000000000" pitchFamily="2" charset="0"/>
              </a:rPr>
              <a:t>allowing flexible work schedules, recognizing the need for and protecting down time, while staying attuned to the possibility of withdrawal or isolation;</a:t>
            </a:r>
          </a:p>
          <a:p>
            <a:r>
              <a:rPr lang="en-US" b="0" i="0" dirty="0">
                <a:solidFill>
                  <a:srgbClr val="1B1B1B"/>
                </a:solidFill>
                <a:effectLst/>
                <a:latin typeface="Roboto" panose="02000000000000000000" pitchFamily="2" charset="0"/>
              </a:rPr>
              <a:t>creating time and a physical space at work for reflection through reading, writing, prayer, and meditation, among other activities; and</a:t>
            </a:r>
          </a:p>
          <a:p>
            <a:r>
              <a:rPr lang="en-US" b="0" i="0" dirty="0">
                <a:solidFill>
                  <a:srgbClr val="1B1B1B"/>
                </a:solidFill>
                <a:effectLst/>
                <a:latin typeface="Roboto" panose="02000000000000000000" pitchFamily="2" charset="0"/>
              </a:rPr>
              <a:t>referring to therapeutic and professional assistance, when appropriate.</a:t>
            </a:r>
          </a:p>
          <a:p>
            <a:endParaRPr lang="en-US" dirty="0"/>
          </a:p>
        </p:txBody>
      </p:sp>
    </p:spTree>
    <p:extLst>
      <p:ext uri="{BB962C8B-B14F-4D97-AF65-F5344CB8AC3E}">
        <p14:creationId xmlns:p14="http://schemas.microsoft.com/office/powerpoint/2010/main" val="2159316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5" name="Rectangle 24">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1" name="Oval 10">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6" name="Oval 25">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8"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15"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n-US" dirty="0"/>
            </a:p>
          </p:txBody>
        </p:sp>
        <p:sp>
          <p:nvSpPr>
            <p:cNvPr id="29"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dirty="0"/>
            </a:p>
          </p:txBody>
        </p:sp>
      </p:grpSp>
      <p:sp>
        <p:nvSpPr>
          <p:cNvPr id="2" name="Title 1">
            <a:extLst>
              <a:ext uri="{FF2B5EF4-FFF2-40B4-BE49-F238E27FC236}">
                <a16:creationId xmlns:a16="http://schemas.microsoft.com/office/drawing/2014/main" id="{F7CA8C74-A3F8-6B65-0593-33823684F177}"/>
              </a:ext>
            </a:extLst>
          </p:cNvPr>
          <p:cNvSpPr>
            <a:spLocks noGrp="1"/>
          </p:cNvSpPr>
          <p:nvPr>
            <p:ph type="title"/>
          </p:nvPr>
        </p:nvSpPr>
        <p:spPr>
          <a:xfrm>
            <a:off x="1154955" y="973667"/>
            <a:ext cx="2942210" cy="4833745"/>
          </a:xfrm>
        </p:spPr>
        <p:txBody>
          <a:bodyPr>
            <a:normAutofit/>
          </a:bodyPr>
          <a:lstStyle/>
          <a:p>
            <a:r>
              <a:rPr lang="en-US" dirty="0">
                <a:solidFill>
                  <a:srgbClr val="EBEBEB"/>
                </a:solidFill>
              </a:rPr>
              <a:t>Suggestions for Family Members</a:t>
            </a:r>
          </a:p>
        </p:txBody>
      </p:sp>
      <p:sp>
        <p:nvSpPr>
          <p:cNvPr id="18" name="Rectangle 17">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graphicFrame>
        <p:nvGraphicFramePr>
          <p:cNvPr id="30" name="Content Placeholder 2">
            <a:extLst>
              <a:ext uri="{FF2B5EF4-FFF2-40B4-BE49-F238E27FC236}">
                <a16:creationId xmlns:a16="http://schemas.microsoft.com/office/drawing/2014/main" id="{E255116A-6098-1244-333F-DA67810FE697}"/>
              </a:ext>
            </a:extLst>
          </p:cNvPr>
          <p:cNvGraphicFramePr>
            <a:graphicFrameLocks noGrp="1"/>
          </p:cNvGraphicFramePr>
          <p:nvPr>
            <p:ph idx="1"/>
            <p:extLst>
              <p:ext uri="{D42A27DB-BD31-4B8C-83A1-F6EECF244321}">
                <p14:modId xmlns:p14="http://schemas.microsoft.com/office/powerpoint/2010/main" val="2778016675"/>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94610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a:lstStyle/>
          <a:p>
            <a:endParaRPr lang="en-US" dirty="0"/>
          </a:p>
        </p:txBody>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txBody>
          <a:bodyPr/>
          <a:lstStyle/>
          <a:p>
            <a:endParaRPr lang="en-US" dirty="0"/>
          </a:p>
        </p:txBody>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dirty="0"/>
          </a:p>
        </p:txBody>
      </p:sp>
      <p:sp>
        <p:nvSpPr>
          <p:cNvPr id="2" name="Title 1">
            <a:extLst>
              <a:ext uri="{FF2B5EF4-FFF2-40B4-BE49-F238E27FC236}">
                <a16:creationId xmlns:a16="http://schemas.microsoft.com/office/drawing/2014/main" id="{27F3A5CE-C83C-8415-25DB-E6BC91EF6318}"/>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REFERENCES</a:t>
            </a:r>
          </a:p>
        </p:txBody>
      </p:sp>
      <p:sp>
        <p:nvSpPr>
          <p:cNvPr id="3" name="Content Placeholder 2">
            <a:extLst>
              <a:ext uri="{FF2B5EF4-FFF2-40B4-BE49-F238E27FC236}">
                <a16:creationId xmlns:a16="http://schemas.microsoft.com/office/drawing/2014/main" id="{D1EE7FBF-9B0B-6BFA-AFE7-AD5025D70911}"/>
              </a:ext>
            </a:extLst>
          </p:cNvPr>
          <p:cNvSpPr>
            <a:spLocks noGrp="1"/>
          </p:cNvSpPr>
          <p:nvPr>
            <p:ph idx="1"/>
          </p:nvPr>
        </p:nvSpPr>
        <p:spPr>
          <a:xfrm>
            <a:off x="5290077" y="437513"/>
            <a:ext cx="6363858" cy="5954325"/>
          </a:xfrm>
        </p:spPr>
        <p:txBody>
          <a:bodyPr anchor="ctr">
            <a:normAutofit fontScale="92500"/>
          </a:bodyPr>
          <a:lstStyle/>
          <a:p>
            <a:pPr marL="0" indent="0">
              <a:buNone/>
            </a:pPr>
            <a:r>
              <a:rPr lang="en-US" sz="1100" dirty="0"/>
              <a:t>American Heart Association. (nd). Top caregiver tips for maintaining health and well-being. </a:t>
            </a:r>
            <a:r>
              <a:rPr lang="en-US" sz="1100" dirty="0">
                <a:hlinkClick r:id="rId2"/>
              </a:rPr>
              <a:t>https://www.heart.org/en/health-topics/caregiver-support/top-10-caregiver-tips-for-staying-healthy-and-active</a:t>
            </a:r>
            <a:r>
              <a:rPr lang="en-US" sz="1100" dirty="0"/>
              <a:t> </a:t>
            </a:r>
          </a:p>
          <a:p>
            <a:pPr marL="0" indent="0">
              <a:buNone/>
            </a:pPr>
            <a:r>
              <a:rPr lang="en-US" sz="1100" dirty="0"/>
              <a:t>Center on Developing Child|Havard University. (nd). ACEs and toxic stress: Frequently asked questions. </a:t>
            </a:r>
            <a:r>
              <a:rPr lang="en-US" sz="1100" dirty="0">
                <a:hlinkClick r:id="rId3"/>
              </a:rPr>
              <a:t>https://developingchild.harvard.edu/resources/aces-and-toxic-stress-frequently-asked-questions/</a:t>
            </a:r>
            <a:endParaRPr lang="en-US" sz="1100" dirty="0"/>
          </a:p>
          <a:p>
            <a:pPr marL="0" indent="0">
              <a:buNone/>
            </a:pPr>
            <a:r>
              <a:rPr lang="en-US" sz="1100" dirty="0"/>
              <a:t>Family Caregiver Alliance. (n.d.) Taking care of YOU: Self-care for family caregivers. </a:t>
            </a:r>
            <a:r>
              <a:rPr lang="en-US" sz="1100" dirty="0">
                <a:hlinkClick r:id="rId4"/>
              </a:rPr>
              <a:t>https://www.caregiver.org/resource/taking-care-you-self-care-family-caregivers/</a:t>
            </a:r>
            <a:r>
              <a:rPr lang="en-US" sz="1100" dirty="0"/>
              <a:t> </a:t>
            </a:r>
          </a:p>
          <a:p>
            <a:pPr marL="0" indent="0">
              <a:buNone/>
            </a:pPr>
            <a:r>
              <a:rPr lang="en-US" sz="1100" dirty="0"/>
              <a:t>Maya Clinic. (nd). Caregiver stress: Tips for taking care of yourself. </a:t>
            </a:r>
            <a:r>
              <a:rPr lang="en-US" sz="1100" dirty="0">
                <a:hlinkClick r:id="rId5"/>
              </a:rPr>
              <a:t>https://www.mayoclinic.org/healthy-lifestyle/stress-management/in-depth/caregiver-stress/art-20044784</a:t>
            </a:r>
            <a:r>
              <a:rPr lang="en-US" sz="1100" dirty="0"/>
              <a:t> </a:t>
            </a:r>
          </a:p>
          <a:p>
            <a:pPr marL="0" indent="0">
              <a:buNone/>
            </a:pPr>
            <a:r>
              <a:rPr lang="en-US" sz="1100" dirty="0"/>
              <a:t>Merriam-Webster Dictionary. (nd). Caregiver. </a:t>
            </a:r>
            <a:r>
              <a:rPr lang="en-US" sz="1100" dirty="0">
                <a:hlinkClick r:id="rId6"/>
              </a:rPr>
              <a:t>https://www.merriam-webster.com/dictionary/caregiver</a:t>
            </a:r>
            <a:r>
              <a:rPr lang="en-US" sz="1100" dirty="0"/>
              <a:t> </a:t>
            </a:r>
          </a:p>
          <a:p>
            <a:pPr marL="0" indent="0">
              <a:buNone/>
            </a:pPr>
            <a:r>
              <a:rPr lang="en-US" sz="1100" dirty="0"/>
              <a:t>Merriam-Webster Dictionary. (nd). Trauma. </a:t>
            </a:r>
            <a:r>
              <a:rPr lang="en-US" sz="1100" dirty="0">
                <a:hlinkClick r:id="rId7"/>
              </a:rPr>
              <a:t>https://www.merriam-webster.com/dictionary/trauma</a:t>
            </a:r>
            <a:endParaRPr lang="en-US" sz="1100" dirty="0"/>
          </a:p>
          <a:p>
            <a:pPr marL="0" indent="0">
              <a:buNone/>
            </a:pPr>
            <a:r>
              <a:rPr lang="en-US" sz="1100" dirty="0"/>
              <a:t>Office of Victims of Crime. (d). What is vicarious trauma? </a:t>
            </a:r>
            <a:r>
              <a:rPr lang="en-US" sz="1100" dirty="0">
                <a:hlinkClick r:id="rId8"/>
              </a:rPr>
              <a:t>https://ovc.ojp.gov/program/vtt/what-is-vicarious-trauma</a:t>
            </a:r>
            <a:r>
              <a:rPr lang="en-US" sz="1100" dirty="0"/>
              <a:t> </a:t>
            </a:r>
          </a:p>
          <a:p>
            <a:pPr marL="0" indent="0">
              <a:buNone/>
            </a:pPr>
            <a:r>
              <a:rPr lang="en-US" sz="1100" dirty="0"/>
              <a:t>Swanson, B. (nd). 11 unique skills you need to become a caregiver. Caring Senior Services. </a:t>
            </a:r>
            <a:r>
              <a:rPr lang="en-US" sz="1100" dirty="0">
                <a:solidFill>
                  <a:srgbClr val="212529"/>
                </a:solidFill>
                <a:latin typeface="Open Sans" panose="020B0606030504020204" pitchFamily="34" charset="0"/>
                <a:hlinkClick r:id="rId9"/>
              </a:rPr>
              <a:t>https://www.caringseniorservice.com/blog/unique-skills-to-become-a-caregiver</a:t>
            </a:r>
            <a:r>
              <a:rPr lang="en-US" sz="1100" dirty="0">
                <a:solidFill>
                  <a:srgbClr val="212529"/>
                </a:solidFill>
                <a:latin typeface="Open Sans" panose="020B0606030504020204" pitchFamily="34" charset="0"/>
              </a:rPr>
              <a:t> </a:t>
            </a:r>
            <a:endParaRPr lang="en-US" sz="1100" dirty="0"/>
          </a:p>
          <a:p>
            <a:pPr marL="0" indent="0">
              <a:buNone/>
            </a:pPr>
            <a:r>
              <a:rPr lang="en-US" sz="1100" dirty="0"/>
              <a:t>The National Child Traumatic Stress Network. (nd). Secondary traumatic stress. </a:t>
            </a:r>
            <a:r>
              <a:rPr lang="en-US" sz="1100" dirty="0">
                <a:hlinkClick r:id="rId10"/>
              </a:rPr>
              <a:t>https://www.nctsn.org/trauma-informed-care/secondary-traumatic-stress</a:t>
            </a:r>
            <a:endParaRPr lang="en-US" sz="1100" dirty="0"/>
          </a:p>
          <a:p>
            <a:pPr marL="0" indent="0">
              <a:buNone/>
            </a:pPr>
            <a:r>
              <a:rPr lang="en-US" sz="1100" dirty="0"/>
              <a:t>Therapy Brands.(December 13, 2022). Stress and relapse: How to help clients. </a:t>
            </a:r>
            <a:r>
              <a:rPr lang="en-US" sz="1100" dirty="0">
                <a:hlinkClick r:id="rId11"/>
              </a:rPr>
              <a:t>https://therapybrands.com/blog/how-to-help-clients-avoid-relapse-during-times-of-high-stress/</a:t>
            </a:r>
            <a:endParaRPr lang="en-US" sz="1100" dirty="0"/>
          </a:p>
          <a:p>
            <a:pPr marL="0" indent="0">
              <a:buNone/>
            </a:pPr>
            <a:r>
              <a:rPr lang="en-US" sz="1100" dirty="0"/>
              <a:t>WHAS11.com. (April 28, 2021). LMPD: Man dies after shooting in Louisville Kroger parking lot. </a:t>
            </a:r>
            <a:r>
              <a:rPr lang="en-US" sz="1100" dirty="0">
                <a:hlinkClick r:id="rId12"/>
              </a:rPr>
              <a:t>https://www.whas11.com/article/news/crime/louisville-shooting-kroger-prp-homicide/417-610af10a-d85e-4237-a729-7dd4f9e9f2e8</a:t>
            </a:r>
            <a:r>
              <a:rPr lang="en-US" sz="1100" dirty="0"/>
              <a:t> </a:t>
            </a:r>
          </a:p>
          <a:p>
            <a:pPr marL="0" indent="0">
              <a:buNone/>
            </a:pPr>
            <a:r>
              <a:rPr lang="en-US" sz="1100" dirty="0"/>
              <a:t>WLKY.com. (June 17, 2017). Woman charged with running over husband takes plea deal. </a:t>
            </a:r>
            <a:r>
              <a:rPr lang="en-US" sz="1100" dirty="0">
                <a:hlinkClick r:id="rId13"/>
              </a:rPr>
              <a:t>https://www.wlky.com/article/woman-charged-with-running-over-husband-takes-plea-deal/10228565#</a:t>
            </a:r>
            <a:r>
              <a:rPr lang="en-US" sz="1100" dirty="0"/>
              <a:t> </a:t>
            </a:r>
          </a:p>
        </p:txBody>
      </p:sp>
    </p:spTree>
    <p:extLst>
      <p:ext uri="{BB962C8B-B14F-4D97-AF65-F5344CB8AC3E}">
        <p14:creationId xmlns:p14="http://schemas.microsoft.com/office/powerpoint/2010/main" val="1494883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5" name="Group 2054">
            <a:extLst>
              <a:ext uri="{FF2B5EF4-FFF2-40B4-BE49-F238E27FC236}">
                <a16:creationId xmlns:a16="http://schemas.microsoft.com/office/drawing/2014/main" id="{6503EB0F-2257-4A3E-A73B-E1DE769B45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056" name="Rectangle 2055">
              <a:extLst>
                <a:ext uri="{FF2B5EF4-FFF2-40B4-BE49-F238E27FC236}">
                  <a16:creationId xmlns:a16="http://schemas.microsoft.com/office/drawing/2014/main" id="{77012B2A-0D78-433A-8C68-8889D3DCD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057" name="Freeform 5">
              <a:extLst>
                <a:ext uri="{FF2B5EF4-FFF2-40B4-BE49-F238E27FC236}">
                  <a16:creationId xmlns:a16="http://schemas.microsoft.com/office/drawing/2014/main" id="{119D0202-ED3F-47CC-90E9-4E963BCDAB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dirty="0"/>
            </a:p>
          </p:txBody>
        </p:sp>
      </p:grpSp>
      <p:sp>
        <p:nvSpPr>
          <p:cNvPr id="2059" name="Rectangle 2058">
            <a:extLst>
              <a:ext uri="{FF2B5EF4-FFF2-40B4-BE49-F238E27FC236}">
                <a16:creationId xmlns:a16="http://schemas.microsoft.com/office/drawing/2014/main" id="{670D6F2B-93AF-47D6-9378-5E54BE0AC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061" name="Freeform 5">
            <a:extLst>
              <a:ext uri="{FF2B5EF4-FFF2-40B4-BE49-F238E27FC236}">
                <a16:creationId xmlns:a16="http://schemas.microsoft.com/office/drawing/2014/main" id="{2D529E20-662F-4915-ACD7-970C026FD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677511" flipH="1">
            <a:off x="3527283" y="1857885"/>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pic>
        <p:nvPicPr>
          <p:cNvPr id="2050" name="Picture 2" descr="Confuse and pensive expression of a boy with many questions . cyan colored background">
            <a:extLst>
              <a:ext uri="{FF2B5EF4-FFF2-40B4-BE49-F238E27FC236}">
                <a16:creationId xmlns:a16="http://schemas.microsoft.com/office/drawing/2014/main" id="{9A8AB4DE-8349-17F7-A125-24740F922D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1902" r="31430" b="1"/>
          <a:stretch/>
        </p:blipFill>
        <p:spPr bwMode="auto">
          <a:xfrm>
            <a:off x="423337" y="402166"/>
            <a:ext cx="4932951" cy="6053670"/>
          </a:xfrm>
          <a:custGeom>
            <a:avLst/>
            <a:gdLst/>
            <a:ahLst/>
            <a:cxnLst/>
            <a:rect l="l" t="t" r="r" b="b"/>
            <a:pathLst>
              <a:path w="4932951" h="6053670">
                <a:moveTo>
                  <a:pt x="0" y="0"/>
                </a:moveTo>
                <a:lnTo>
                  <a:pt x="3678393" y="0"/>
                </a:lnTo>
                <a:lnTo>
                  <a:pt x="4478865" y="0"/>
                </a:lnTo>
                <a:lnTo>
                  <a:pt x="4931853" y="0"/>
                </a:lnTo>
                <a:lnTo>
                  <a:pt x="4908487" y="137419"/>
                </a:lnTo>
                <a:lnTo>
                  <a:pt x="4886218" y="274232"/>
                </a:lnTo>
                <a:lnTo>
                  <a:pt x="4864421" y="411650"/>
                </a:lnTo>
                <a:lnTo>
                  <a:pt x="4845759" y="549673"/>
                </a:lnTo>
                <a:lnTo>
                  <a:pt x="4826941" y="687092"/>
                </a:lnTo>
                <a:lnTo>
                  <a:pt x="4809377" y="825115"/>
                </a:lnTo>
                <a:lnTo>
                  <a:pt x="4794322" y="961323"/>
                </a:lnTo>
                <a:lnTo>
                  <a:pt x="4780052" y="1099347"/>
                </a:lnTo>
                <a:lnTo>
                  <a:pt x="4767035" y="1236765"/>
                </a:lnTo>
                <a:lnTo>
                  <a:pt x="4755744" y="1371761"/>
                </a:lnTo>
                <a:lnTo>
                  <a:pt x="4744453" y="1508574"/>
                </a:lnTo>
                <a:lnTo>
                  <a:pt x="4735044" y="1643572"/>
                </a:lnTo>
                <a:lnTo>
                  <a:pt x="4727674" y="1778568"/>
                </a:lnTo>
                <a:lnTo>
                  <a:pt x="4719990" y="1912960"/>
                </a:lnTo>
                <a:lnTo>
                  <a:pt x="4713560" y="2046141"/>
                </a:lnTo>
                <a:lnTo>
                  <a:pt x="4709012" y="2178111"/>
                </a:lnTo>
                <a:lnTo>
                  <a:pt x="4705092" y="2310081"/>
                </a:lnTo>
                <a:lnTo>
                  <a:pt x="4701328" y="2440840"/>
                </a:lnTo>
                <a:lnTo>
                  <a:pt x="4699603" y="2569783"/>
                </a:lnTo>
                <a:lnTo>
                  <a:pt x="4697721" y="2698726"/>
                </a:lnTo>
                <a:lnTo>
                  <a:pt x="4696780" y="2825853"/>
                </a:lnTo>
                <a:lnTo>
                  <a:pt x="4697721" y="2951770"/>
                </a:lnTo>
                <a:lnTo>
                  <a:pt x="4697721" y="3076475"/>
                </a:lnTo>
                <a:lnTo>
                  <a:pt x="4699603" y="3199970"/>
                </a:lnTo>
                <a:lnTo>
                  <a:pt x="4702426" y="3321043"/>
                </a:lnTo>
                <a:lnTo>
                  <a:pt x="4705092" y="3440906"/>
                </a:lnTo>
                <a:lnTo>
                  <a:pt x="4708071" y="3558347"/>
                </a:lnTo>
                <a:lnTo>
                  <a:pt x="4712619" y="3675183"/>
                </a:lnTo>
                <a:lnTo>
                  <a:pt x="4717480" y="3790203"/>
                </a:lnTo>
                <a:lnTo>
                  <a:pt x="4721871" y="3902801"/>
                </a:lnTo>
                <a:lnTo>
                  <a:pt x="4734260" y="4122549"/>
                </a:lnTo>
                <a:lnTo>
                  <a:pt x="4747433" y="4333217"/>
                </a:lnTo>
                <a:lnTo>
                  <a:pt x="4761233" y="4535409"/>
                </a:lnTo>
                <a:lnTo>
                  <a:pt x="4776445" y="4726705"/>
                </a:lnTo>
                <a:lnTo>
                  <a:pt x="4792283" y="4909526"/>
                </a:lnTo>
                <a:lnTo>
                  <a:pt x="4809377" y="5079029"/>
                </a:lnTo>
                <a:lnTo>
                  <a:pt x="4826157" y="5238240"/>
                </a:lnTo>
                <a:lnTo>
                  <a:pt x="4842936" y="5384739"/>
                </a:lnTo>
                <a:lnTo>
                  <a:pt x="4858775" y="5519131"/>
                </a:lnTo>
                <a:lnTo>
                  <a:pt x="4873830" y="5638388"/>
                </a:lnTo>
                <a:lnTo>
                  <a:pt x="4888100" y="5746143"/>
                </a:lnTo>
                <a:lnTo>
                  <a:pt x="4900019" y="5836948"/>
                </a:lnTo>
                <a:lnTo>
                  <a:pt x="4911310" y="5913225"/>
                </a:lnTo>
                <a:lnTo>
                  <a:pt x="4927462" y="6017953"/>
                </a:lnTo>
                <a:lnTo>
                  <a:pt x="4932951" y="6053670"/>
                </a:lnTo>
                <a:lnTo>
                  <a:pt x="4478865" y="6053670"/>
                </a:lnTo>
                <a:lnTo>
                  <a:pt x="3683097" y="6053670"/>
                </a:lnTo>
                <a:lnTo>
                  <a:pt x="0" y="6053670"/>
                </a:lnTo>
                <a:close/>
              </a:path>
            </a:pathLst>
          </a:custGeom>
          <a:noFill/>
          <a:extLst>
            <a:ext uri="{909E8E84-426E-40DD-AFC4-6F175D3DCCD1}">
              <a14:hiddenFill xmlns:a14="http://schemas.microsoft.com/office/drawing/2010/main">
                <a:solidFill>
                  <a:srgbClr val="FFFFFF"/>
                </a:solidFill>
              </a14:hiddenFill>
            </a:ext>
          </a:extLst>
        </p:spPr>
      </p:pic>
      <p:sp>
        <p:nvSpPr>
          <p:cNvPr id="2063" name="Freeform 5">
            <a:extLst>
              <a:ext uri="{FF2B5EF4-FFF2-40B4-BE49-F238E27FC236}">
                <a16:creationId xmlns:a16="http://schemas.microsoft.com/office/drawing/2014/main" id="{1AD5EB79-7F9A-4BBC-92A5-188382CBA1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dirty="0"/>
          </a:p>
        </p:txBody>
      </p:sp>
      <p:sp>
        <p:nvSpPr>
          <p:cNvPr id="2" name="Title 1">
            <a:extLst>
              <a:ext uri="{FF2B5EF4-FFF2-40B4-BE49-F238E27FC236}">
                <a16:creationId xmlns:a16="http://schemas.microsoft.com/office/drawing/2014/main" id="{CB2E3602-4179-CABB-FC8A-BA5A01A3257C}"/>
              </a:ext>
            </a:extLst>
          </p:cNvPr>
          <p:cNvSpPr>
            <a:spLocks noGrp="1"/>
          </p:cNvSpPr>
          <p:nvPr>
            <p:ph type="title"/>
          </p:nvPr>
        </p:nvSpPr>
        <p:spPr>
          <a:xfrm>
            <a:off x="5695061" y="1241266"/>
            <a:ext cx="5428551" cy="3153753"/>
          </a:xfrm>
        </p:spPr>
        <p:txBody>
          <a:bodyPr vert="horz" lIns="91440" tIns="45720" rIns="91440" bIns="45720" rtlCol="0" anchor="b">
            <a:normAutofit/>
          </a:bodyPr>
          <a:lstStyle/>
          <a:p>
            <a:r>
              <a:rPr lang="en-US" sz="5400" dirty="0"/>
              <a:t>CARING FOR THE CAREGIVER</a:t>
            </a:r>
          </a:p>
        </p:txBody>
      </p:sp>
      <p:sp>
        <p:nvSpPr>
          <p:cNvPr id="3" name="Content Placeholder 2">
            <a:extLst>
              <a:ext uri="{FF2B5EF4-FFF2-40B4-BE49-F238E27FC236}">
                <a16:creationId xmlns:a16="http://schemas.microsoft.com/office/drawing/2014/main" id="{A8D151A9-3783-3CFE-BC3B-E3D82F106F1C}"/>
              </a:ext>
            </a:extLst>
          </p:cNvPr>
          <p:cNvSpPr>
            <a:spLocks noGrp="1"/>
          </p:cNvSpPr>
          <p:nvPr>
            <p:ph idx="1"/>
          </p:nvPr>
        </p:nvSpPr>
        <p:spPr>
          <a:xfrm>
            <a:off x="5695061" y="4591665"/>
            <a:ext cx="5428551" cy="1622322"/>
          </a:xfrm>
        </p:spPr>
        <p:txBody>
          <a:bodyPr vert="horz" lIns="91440" tIns="45720" rIns="91440" bIns="45720" rtlCol="0" anchor="t">
            <a:normAutofit/>
          </a:bodyPr>
          <a:lstStyle/>
          <a:p>
            <a:pPr marL="0" indent="0">
              <a:buNone/>
            </a:pPr>
            <a:r>
              <a:rPr lang="en-US" cap="all" dirty="0">
                <a:solidFill>
                  <a:schemeClr val="accent1">
                    <a:lumMod val="60000"/>
                    <a:lumOff val="40000"/>
                  </a:schemeClr>
                </a:solidFill>
              </a:rPr>
              <a:t>                          </a:t>
            </a:r>
          </a:p>
        </p:txBody>
      </p:sp>
      <p:sp>
        <p:nvSpPr>
          <p:cNvPr id="2065" name="Rectangle 2064">
            <a:extLst>
              <a:ext uri="{FF2B5EF4-FFF2-40B4-BE49-F238E27FC236}">
                <a16:creationId xmlns:a16="http://schemas.microsoft.com/office/drawing/2014/main" id="{B9B8A17F-DC3A-4D9A-AA53-9BFB894CD7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2932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783CD-707D-2CCD-B5A8-893D765D0C8A}"/>
              </a:ext>
            </a:extLst>
          </p:cNvPr>
          <p:cNvSpPr>
            <a:spLocks noGrp="1"/>
          </p:cNvSpPr>
          <p:nvPr>
            <p:ph type="title"/>
          </p:nvPr>
        </p:nvSpPr>
        <p:spPr/>
        <p:txBody>
          <a:bodyPr/>
          <a:lstStyle/>
          <a:p>
            <a:r>
              <a:rPr lang="en-US" dirty="0"/>
              <a:t>Caring for the Caregiver</a:t>
            </a:r>
          </a:p>
        </p:txBody>
      </p:sp>
      <p:sp>
        <p:nvSpPr>
          <p:cNvPr id="3" name="Content Placeholder 2">
            <a:extLst>
              <a:ext uri="{FF2B5EF4-FFF2-40B4-BE49-F238E27FC236}">
                <a16:creationId xmlns:a16="http://schemas.microsoft.com/office/drawing/2014/main" id="{5F8B768F-B1E6-8D02-C898-BC80584BB869}"/>
              </a:ext>
            </a:extLst>
          </p:cNvPr>
          <p:cNvSpPr>
            <a:spLocks noGrp="1"/>
          </p:cNvSpPr>
          <p:nvPr>
            <p:ph idx="1"/>
          </p:nvPr>
        </p:nvSpPr>
        <p:spPr/>
        <p:txBody>
          <a:bodyPr/>
          <a:lstStyle/>
          <a:p>
            <a:pPr marL="0" indent="0">
              <a:buNone/>
            </a:pPr>
            <a:r>
              <a:rPr lang="en-US" b="0" i="0" dirty="0">
                <a:solidFill>
                  <a:srgbClr val="000000"/>
                </a:solidFill>
                <a:effectLst/>
                <a:latin typeface="system-ui"/>
              </a:rPr>
              <a:t>              </a:t>
            </a:r>
            <a:r>
              <a:rPr lang="en-US" b="1" i="0" dirty="0">
                <a:solidFill>
                  <a:srgbClr val="000000"/>
                </a:solidFill>
                <a:effectLst/>
                <a:latin typeface="system-ui"/>
              </a:rPr>
              <a:t>But he that knew not and committed things worthy of stripes, shall be beaten with              	     few stripes. For unto whomsoever much is given, of him shall much be required;      </a:t>
            </a:r>
            <a:r>
              <a:rPr lang="en-US" b="1" dirty="0">
                <a:solidFill>
                  <a:srgbClr val="000000"/>
                </a:solidFill>
                <a:latin typeface="system-ui"/>
              </a:rPr>
              <a:t>  </a:t>
            </a:r>
            <a:r>
              <a:rPr lang="en-US" b="1" i="0" dirty="0">
                <a:solidFill>
                  <a:srgbClr val="000000"/>
                </a:solidFill>
                <a:effectLst/>
                <a:latin typeface="system-ui"/>
              </a:rPr>
              <a:t>     	     and  to whom men have committed much, of him they will ask the more.     		</a:t>
            </a:r>
          </a:p>
          <a:p>
            <a:pPr lvl="8"/>
            <a:r>
              <a:rPr lang="en-US" sz="2000" dirty="0">
                <a:solidFill>
                  <a:srgbClr val="000000"/>
                </a:solidFill>
                <a:latin typeface="system-ui"/>
              </a:rPr>
              <a:t>                                                         LUKE 12:48</a:t>
            </a:r>
            <a:endParaRPr lang="en-US" sz="2000" dirty="0"/>
          </a:p>
        </p:txBody>
      </p:sp>
    </p:spTree>
    <p:extLst>
      <p:ext uri="{BB962C8B-B14F-4D97-AF65-F5344CB8AC3E}">
        <p14:creationId xmlns:p14="http://schemas.microsoft.com/office/powerpoint/2010/main" val="2979587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08EDC-1EAA-6E91-6C8C-C65B02184F25}"/>
              </a:ext>
            </a:extLst>
          </p:cNvPr>
          <p:cNvSpPr>
            <a:spLocks noGrp="1"/>
          </p:cNvSpPr>
          <p:nvPr>
            <p:ph type="title"/>
          </p:nvPr>
        </p:nvSpPr>
        <p:spPr/>
        <p:txBody>
          <a:bodyPr/>
          <a:lstStyle/>
          <a:p>
            <a:r>
              <a:rPr lang="en-US" dirty="0"/>
              <a:t>                     Introduction</a:t>
            </a:r>
          </a:p>
        </p:txBody>
      </p:sp>
      <p:sp>
        <p:nvSpPr>
          <p:cNvPr id="3" name="Content Placeholder 2">
            <a:extLst>
              <a:ext uri="{FF2B5EF4-FFF2-40B4-BE49-F238E27FC236}">
                <a16:creationId xmlns:a16="http://schemas.microsoft.com/office/drawing/2014/main" id="{D8F079BE-298D-D8FF-2405-41DE95C1F069}"/>
              </a:ext>
            </a:extLst>
          </p:cNvPr>
          <p:cNvSpPr>
            <a:spLocks noGrp="1"/>
          </p:cNvSpPr>
          <p:nvPr>
            <p:ph idx="1"/>
          </p:nvPr>
        </p:nvSpPr>
        <p:spPr>
          <a:xfrm>
            <a:off x="869459" y="2224136"/>
            <a:ext cx="10515600" cy="4251960"/>
          </a:xfrm>
        </p:spPr>
        <p:txBody>
          <a:bodyPr/>
          <a:lstStyle/>
          <a:p>
            <a:pPr marL="0" indent="0">
              <a:buNone/>
            </a:pPr>
            <a:r>
              <a:rPr lang="en-US" sz="2000" b="1" dirty="0"/>
              <a:t>What is Caregiving?</a:t>
            </a:r>
          </a:p>
          <a:p>
            <a:pPr marL="0" indent="0">
              <a:buNone/>
            </a:pPr>
            <a:r>
              <a:rPr lang="en-US" b="0" i="0" dirty="0">
                <a:solidFill>
                  <a:srgbClr val="212529"/>
                </a:solidFill>
                <a:effectLst/>
                <a:latin typeface="Open Sans" panose="020B0606030504020204" pitchFamily="34" charset="0"/>
              </a:rPr>
              <a:t>a person who provides direct care for children, elderly people, or the chronically ill (Merriam-Webster, </a:t>
            </a:r>
            <a:r>
              <a:rPr lang="en-US" dirty="0">
                <a:solidFill>
                  <a:srgbClr val="212529"/>
                </a:solidFill>
                <a:latin typeface="Open Sans" panose="020B0606030504020204" pitchFamily="34" charset="0"/>
              </a:rPr>
              <a:t>nd).</a:t>
            </a:r>
            <a:endParaRPr lang="en-US" b="0" i="0" dirty="0">
              <a:solidFill>
                <a:srgbClr val="212529"/>
              </a:solidFill>
              <a:effectLst/>
              <a:latin typeface="Open Sans" panose="020B0606030504020204" pitchFamily="34" charset="0"/>
            </a:endParaRPr>
          </a:p>
          <a:p>
            <a:pPr marL="0" indent="0" algn="l" fontAlgn="base">
              <a:buNone/>
            </a:pPr>
            <a:r>
              <a:rPr lang="en-US" b="1" i="0" dirty="0">
                <a:solidFill>
                  <a:srgbClr val="303336"/>
                </a:solidFill>
                <a:effectLst/>
                <a:latin typeface="Open Sans" panose="020B0606030504020204" pitchFamily="34" charset="0"/>
              </a:rPr>
              <a:t> What is Trauma?</a:t>
            </a:r>
          </a:p>
          <a:p>
            <a:pPr algn="l" fontAlgn="base">
              <a:buFont typeface="+mj-lt"/>
              <a:buAutoNum type="alphaLcParenR"/>
            </a:pPr>
            <a:r>
              <a:rPr lang="en-US" b="0" i="0" dirty="0">
                <a:solidFill>
                  <a:srgbClr val="212529"/>
                </a:solidFill>
                <a:effectLst/>
                <a:latin typeface="Open Sans" panose="020B0606030504020204" pitchFamily="34" charset="0"/>
              </a:rPr>
              <a:t>an injury (such as a wound) to living tissue caused by an extrinsic agent</a:t>
            </a:r>
          </a:p>
          <a:p>
            <a:pPr algn="l" fontAlgn="base">
              <a:buFont typeface="+mj-lt"/>
              <a:buAutoNum type="alphaLcParenR"/>
            </a:pPr>
            <a:r>
              <a:rPr lang="en-US" b="0" i="0" dirty="0">
                <a:solidFill>
                  <a:srgbClr val="212529"/>
                </a:solidFill>
                <a:effectLst/>
                <a:latin typeface="Open Sans" panose="020B0606030504020204" pitchFamily="34" charset="0"/>
              </a:rPr>
              <a:t>a disordered psychic or behavioral state resulting from severe mental or emotional stress or physical injury</a:t>
            </a:r>
          </a:p>
          <a:p>
            <a:pPr algn="l" fontAlgn="base">
              <a:buFont typeface="+mj-lt"/>
              <a:buAutoNum type="alphaLcParenR"/>
            </a:pPr>
            <a:r>
              <a:rPr lang="en-US" b="0" i="0" dirty="0">
                <a:solidFill>
                  <a:srgbClr val="212529"/>
                </a:solidFill>
                <a:effectLst/>
                <a:latin typeface="Open Sans" panose="020B0606030504020204" pitchFamily="34" charset="0"/>
              </a:rPr>
              <a:t>an emotional </a:t>
            </a:r>
            <a:r>
              <a:rPr lang="en-US" b="0" i="0" dirty="0">
                <a:solidFill>
                  <a:schemeClr val="tx1"/>
                </a:solidFill>
                <a:effectLst/>
                <a:latin typeface="Open Sans" panose="020B0606030504020204" pitchFamily="34" charset="0"/>
              </a:rPr>
              <a:t>upset the personal </a:t>
            </a:r>
            <a:r>
              <a:rPr lang="en-US" b="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trauma</a:t>
            </a:r>
            <a:r>
              <a:rPr lang="en-US"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US" b="0" i="0" dirty="0">
                <a:solidFill>
                  <a:schemeClr val="tx1"/>
                </a:solidFill>
                <a:effectLst/>
                <a:latin typeface="Open Sans" panose="020B0606030504020204" pitchFamily="34" charset="0"/>
              </a:rPr>
              <a:t>of an executive who is not living up to his own expectations</a:t>
            </a:r>
            <a:endParaRPr lang="en-US" b="1" i="0" dirty="0">
              <a:solidFill>
                <a:schemeClr val="tx1"/>
              </a:solidFill>
              <a:effectLst/>
              <a:latin typeface="Open Sans" panose="020B0606030504020204" pitchFamily="34" charset="0"/>
            </a:endParaRPr>
          </a:p>
          <a:p>
            <a:pPr algn="l" fontAlgn="base">
              <a:buFont typeface="+mj-lt"/>
              <a:buAutoNum type="alphaLcParenR"/>
            </a:pPr>
            <a:r>
              <a:rPr lang="en-US" b="0" i="0" dirty="0">
                <a:solidFill>
                  <a:srgbClr val="212529"/>
                </a:solidFill>
                <a:effectLst/>
                <a:latin typeface="Open Sans" panose="020B0606030504020204" pitchFamily="34" charset="0"/>
              </a:rPr>
              <a:t>an agent, force, or mechanism that causes trauma (Merriam-Webster, nd)</a:t>
            </a:r>
            <a:endParaRPr lang="en-US" dirty="0">
              <a:solidFill>
                <a:srgbClr val="212529"/>
              </a:solidFill>
              <a:latin typeface="Open Sans" panose="020B0606030504020204" pitchFamily="34" charset="0"/>
              <a:hlinkClick r:id="rId2"/>
            </a:endParaRPr>
          </a:p>
        </p:txBody>
      </p:sp>
      <p:sp>
        <p:nvSpPr>
          <p:cNvPr id="4" name="Rectangle 1">
            <a:extLst>
              <a:ext uri="{FF2B5EF4-FFF2-40B4-BE49-F238E27FC236}">
                <a16:creationId xmlns:a16="http://schemas.microsoft.com/office/drawing/2014/main" id="{114CD849-9AE1-CC18-DA4B-D3C43BE1ACB0}"/>
              </a:ext>
            </a:extLst>
          </p:cNvPr>
          <p:cNvSpPr>
            <a:spLocks noChangeArrowheads="1"/>
          </p:cNvSpPr>
          <p:nvPr/>
        </p:nvSpPr>
        <p:spPr bwMode="auto">
          <a:xfrm>
            <a:off x="6064741" y="120878"/>
            <a:ext cx="62518" cy="215444"/>
          </a:xfrm>
          <a:prstGeom prst="rect">
            <a:avLst/>
          </a:prstGeom>
          <a:solidFill>
            <a:srgbClr val="EDF4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525A5B"/>
                </a:solidFill>
                <a:effectLst/>
                <a:latin typeface="Open Sans" panose="020B0606030504020204" pitchFamily="34" charset="0"/>
                <a:cs typeface="Open Sans" panose="020B0606030504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AutoShape 2">
            <a:hlinkClick r:id="rId3"/>
            <a:extLst>
              <a:ext uri="{FF2B5EF4-FFF2-40B4-BE49-F238E27FC236}">
                <a16:creationId xmlns:a16="http://schemas.microsoft.com/office/drawing/2014/main" id="{461717B1-D192-44C6-4654-5ED190542888}"/>
              </a:ext>
            </a:extLst>
          </p:cNvPr>
          <p:cNvSpPr>
            <a:spLocks noChangeAspect="1" noChangeArrowheads="1"/>
          </p:cNvSpPr>
          <p:nvPr/>
        </p:nvSpPr>
        <p:spPr bwMode="auto">
          <a:xfrm>
            <a:off x="-663575" y="-381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64249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B50CA-1637-5CF5-1125-C7DD7CC3F7A6}"/>
              </a:ext>
            </a:extLst>
          </p:cNvPr>
          <p:cNvSpPr>
            <a:spLocks noGrp="1"/>
          </p:cNvSpPr>
          <p:nvPr>
            <p:ph type="title"/>
          </p:nvPr>
        </p:nvSpPr>
        <p:spPr/>
        <p:txBody>
          <a:bodyPr/>
          <a:lstStyle/>
          <a:p>
            <a:r>
              <a:rPr lang="en-US" dirty="0"/>
              <a:t>What are some of the skills needed for caregiving?</a:t>
            </a:r>
          </a:p>
        </p:txBody>
      </p:sp>
      <p:sp>
        <p:nvSpPr>
          <p:cNvPr id="3" name="Content Placeholder 2">
            <a:extLst>
              <a:ext uri="{FF2B5EF4-FFF2-40B4-BE49-F238E27FC236}">
                <a16:creationId xmlns:a16="http://schemas.microsoft.com/office/drawing/2014/main" id="{6A02D40D-1226-0D00-2D6C-2C0B55A6B0E9}"/>
              </a:ext>
            </a:extLst>
          </p:cNvPr>
          <p:cNvSpPr>
            <a:spLocks noGrp="1"/>
          </p:cNvSpPr>
          <p:nvPr>
            <p:ph idx="1"/>
          </p:nvPr>
        </p:nvSpPr>
        <p:spPr/>
        <p:txBody>
          <a:bodyPr/>
          <a:lstStyle/>
          <a:p>
            <a:r>
              <a:rPr lang="en-US" dirty="0"/>
              <a:t>Compassion</a:t>
            </a:r>
          </a:p>
          <a:p>
            <a:r>
              <a:rPr lang="en-US" dirty="0"/>
              <a:t>Communication</a:t>
            </a:r>
          </a:p>
          <a:p>
            <a:r>
              <a:rPr lang="en-US" dirty="0"/>
              <a:t>Patience</a:t>
            </a:r>
          </a:p>
          <a:p>
            <a:r>
              <a:rPr lang="en-US" dirty="0"/>
              <a:t>Flexibility</a:t>
            </a:r>
          </a:p>
          <a:p>
            <a:endParaRPr lang="en-US" dirty="0"/>
          </a:p>
          <a:p>
            <a:pPr marL="0" indent="0">
              <a:buNone/>
            </a:pPr>
            <a:r>
              <a:rPr lang="en-US" dirty="0"/>
              <a:t>(Caring Senior Services, nd)</a:t>
            </a:r>
          </a:p>
          <a:p>
            <a:pPr marL="0" indent="0">
              <a:buNone/>
            </a:pPr>
            <a:endParaRPr lang="en-US" dirty="0"/>
          </a:p>
        </p:txBody>
      </p:sp>
    </p:spTree>
    <p:extLst>
      <p:ext uri="{BB962C8B-B14F-4D97-AF65-F5344CB8AC3E}">
        <p14:creationId xmlns:p14="http://schemas.microsoft.com/office/powerpoint/2010/main" val="327045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9542A-574E-B08B-0C37-81D91EDAC495}"/>
              </a:ext>
            </a:extLst>
          </p:cNvPr>
          <p:cNvSpPr>
            <a:spLocks noGrp="1"/>
          </p:cNvSpPr>
          <p:nvPr>
            <p:ph type="title"/>
          </p:nvPr>
        </p:nvSpPr>
        <p:spPr/>
        <p:txBody>
          <a:bodyPr/>
          <a:lstStyle/>
          <a:p>
            <a:r>
              <a:rPr lang="en-US" dirty="0"/>
              <a:t>What is Vicarious Trauma? </a:t>
            </a:r>
          </a:p>
        </p:txBody>
      </p:sp>
      <p:sp>
        <p:nvSpPr>
          <p:cNvPr id="3" name="Content Placeholder 2">
            <a:extLst>
              <a:ext uri="{FF2B5EF4-FFF2-40B4-BE49-F238E27FC236}">
                <a16:creationId xmlns:a16="http://schemas.microsoft.com/office/drawing/2014/main" id="{37A66101-6C8D-9436-951E-36E79C722807}"/>
              </a:ext>
            </a:extLst>
          </p:cNvPr>
          <p:cNvSpPr>
            <a:spLocks noGrp="1"/>
          </p:cNvSpPr>
          <p:nvPr>
            <p:ph idx="1"/>
          </p:nvPr>
        </p:nvSpPr>
        <p:spPr/>
        <p:txBody>
          <a:bodyPr>
            <a:normAutofit/>
          </a:bodyPr>
          <a:lstStyle/>
          <a:p>
            <a:endParaRPr lang="en-US" dirty="0"/>
          </a:p>
          <a:p>
            <a:pPr marL="0" indent="0" algn="l">
              <a:buNone/>
            </a:pPr>
            <a:r>
              <a:rPr lang="en-US" b="1" i="0" dirty="0">
                <a:solidFill>
                  <a:srgbClr val="1B1B1B"/>
                </a:solidFill>
                <a:effectLst/>
                <a:latin typeface="Roboto" panose="02000000000000000000" pitchFamily="2" charset="0"/>
              </a:rPr>
              <a:t>Vicarious trauma</a:t>
            </a:r>
            <a:r>
              <a:rPr lang="en-US" b="0" i="0" dirty="0">
                <a:solidFill>
                  <a:srgbClr val="1B1B1B"/>
                </a:solidFill>
                <a:effectLst/>
                <a:latin typeface="Roboto" panose="02000000000000000000" pitchFamily="2" charset="0"/>
              </a:rPr>
              <a:t> is an occupational challenge for people working and volunteering in the fields of victim services, law enforcement, emergency medical services, fire services, and other allied professions, due to their continuous exposure to victims of trauma and violence. </a:t>
            </a:r>
          </a:p>
          <a:p>
            <a:pPr marL="0" indent="0" algn="l">
              <a:buNone/>
            </a:pPr>
            <a:r>
              <a:rPr lang="en-US" b="0" i="0" dirty="0">
                <a:solidFill>
                  <a:srgbClr val="1B1B1B"/>
                </a:solidFill>
                <a:effectLst/>
                <a:latin typeface="Roboto" panose="02000000000000000000" pitchFamily="2" charset="0"/>
              </a:rPr>
              <a:t>This work-related trauma exposure can occur from such experiences as listening to individual clients recount their victimization; looking at videos of exploited children; reviewing case files; hearing about or responding to the aftermath of violence and other traumatic events day after day; and responding to mass violence incidents that have resulted in numerous injuries and deaths</a:t>
            </a:r>
            <a:r>
              <a:rPr lang="en-US" dirty="0">
                <a:solidFill>
                  <a:srgbClr val="1B1B1B"/>
                </a:solidFill>
                <a:latin typeface="Roboto" panose="02000000000000000000" pitchFamily="2" charset="0"/>
              </a:rPr>
              <a:t> </a:t>
            </a:r>
            <a:r>
              <a:rPr lang="en-US" b="0" i="0" dirty="0">
                <a:solidFill>
                  <a:srgbClr val="1B1B1B"/>
                </a:solidFill>
                <a:effectLst/>
                <a:latin typeface="Roboto" panose="02000000000000000000" pitchFamily="2" charset="0"/>
              </a:rPr>
              <a:t>(Office of Victims of Crime, nd). </a:t>
            </a:r>
          </a:p>
          <a:p>
            <a:endParaRPr lang="en-US" dirty="0"/>
          </a:p>
          <a:p>
            <a:endParaRPr lang="en-US" dirty="0"/>
          </a:p>
        </p:txBody>
      </p:sp>
    </p:spTree>
    <p:extLst>
      <p:ext uri="{BB962C8B-B14F-4D97-AF65-F5344CB8AC3E}">
        <p14:creationId xmlns:p14="http://schemas.microsoft.com/office/powerpoint/2010/main" val="4183600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AB091-65D7-5566-F00B-CE8B09C3A47C}"/>
              </a:ext>
            </a:extLst>
          </p:cNvPr>
          <p:cNvSpPr>
            <a:spLocks noGrp="1"/>
          </p:cNvSpPr>
          <p:nvPr>
            <p:ph type="title"/>
          </p:nvPr>
        </p:nvSpPr>
        <p:spPr/>
        <p:txBody>
          <a:bodyPr/>
          <a:lstStyle/>
          <a:p>
            <a:r>
              <a:rPr lang="en-US" dirty="0"/>
              <a:t>Major Life Stressors</a:t>
            </a:r>
          </a:p>
        </p:txBody>
      </p:sp>
      <p:sp>
        <p:nvSpPr>
          <p:cNvPr id="3" name="Content Placeholder 2">
            <a:extLst>
              <a:ext uri="{FF2B5EF4-FFF2-40B4-BE49-F238E27FC236}">
                <a16:creationId xmlns:a16="http://schemas.microsoft.com/office/drawing/2014/main" id="{FF3B3690-98BA-5232-3DCF-CB3251821A5E}"/>
              </a:ext>
            </a:extLst>
          </p:cNvPr>
          <p:cNvSpPr>
            <a:spLocks noGrp="1"/>
          </p:cNvSpPr>
          <p:nvPr>
            <p:ph idx="1"/>
          </p:nvPr>
        </p:nvSpPr>
        <p:spPr>
          <a:xfrm>
            <a:off x="487680" y="2603499"/>
            <a:ext cx="11216640" cy="4023723"/>
          </a:xfrm>
        </p:spPr>
        <p:txBody>
          <a:bodyPr>
            <a:normAutofit fontScale="77500" lnSpcReduction="20000"/>
          </a:bodyPr>
          <a:lstStyle/>
          <a:p>
            <a:pPr fontAlgn="base"/>
            <a:r>
              <a:rPr lang="en-US" sz="2300" b="0" i="0" dirty="0">
                <a:solidFill>
                  <a:srgbClr val="000000"/>
                </a:solidFill>
                <a:effectLst/>
                <a:latin typeface="Sora"/>
              </a:rPr>
              <a:t>Relationship strain (marital, family, or friends)</a:t>
            </a:r>
          </a:p>
          <a:p>
            <a:pPr fontAlgn="base"/>
            <a:r>
              <a:rPr lang="en-US" sz="2300" b="0" i="0" dirty="0">
                <a:solidFill>
                  <a:srgbClr val="000000"/>
                </a:solidFill>
                <a:effectLst/>
                <a:latin typeface="Sora"/>
              </a:rPr>
              <a:t>Financial crisis</a:t>
            </a:r>
          </a:p>
          <a:p>
            <a:pPr fontAlgn="base"/>
            <a:r>
              <a:rPr lang="en-US" sz="2300" b="0" i="0" dirty="0">
                <a:solidFill>
                  <a:srgbClr val="000000"/>
                </a:solidFill>
                <a:effectLst/>
                <a:latin typeface="Sora"/>
              </a:rPr>
              <a:t>Death of a relative or close friend</a:t>
            </a:r>
          </a:p>
          <a:p>
            <a:pPr fontAlgn="base"/>
            <a:r>
              <a:rPr lang="en-US" sz="2300" b="0" i="0" dirty="0">
                <a:solidFill>
                  <a:srgbClr val="000000"/>
                </a:solidFill>
                <a:effectLst/>
                <a:latin typeface="Sora"/>
              </a:rPr>
              <a:t>Difficulties with boss or coworker</a:t>
            </a:r>
          </a:p>
          <a:p>
            <a:pPr fontAlgn="base"/>
            <a:r>
              <a:rPr lang="en-US" sz="2300" b="0" i="0" dirty="0">
                <a:solidFill>
                  <a:srgbClr val="000000"/>
                </a:solidFill>
                <a:effectLst/>
                <a:latin typeface="Sora"/>
              </a:rPr>
              <a:t>Serious illness or injury</a:t>
            </a:r>
          </a:p>
          <a:p>
            <a:pPr fontAlgn="base"/>
            <a:r>
              <a:rPr lang="en-US" sz="2300" b="0" i="0" dirty="0">
                <a:solidFill>
                  <a:srgbClr val="000000"/>
                </a:solidFill>
                <a:effectLst/>
                <a:latin typeface="Sora"/>
              </a:rPr>
              <a:t>Sober anniversary or milestone</a:t>
            </a:r>
          </a:p>
          <a:p>
            <a:pPr fontAlgn="base"/>
            <a:r>
              <a:rPr lang="en-US" sz="2300" b="0" i="0" dirty="0">
                <a:solidFill>
                  <a:srgbClr val="000000"/>
                </a:solidFill>
                <a:effectLst/>
                <a:latin typeface="Sora"/>
              </a:rPr>
              <a:t>Loss of a job</a:t>
            </a:r>
          </a:p>
          <a:p>
            <a:pPr fontAlgn="base"/>
            <a:r>
              <a:rPr lang="en-US" sz="2300" b="0" i="0" dirty="0">
                <a:solidFill>
                  <a:srgbClr val="000000"/>
                </a:solidFill>
                <a:effectLst/>
                <a:latin typeface="Sora"/>
              </a:rPr>
              <a:t>Legal problems</a:t>
            </a:r>
          </a:p>
          <a:p>
            <a:pPr fontAlgn="base"/>
            <a:r>
              <a:rPr lang="en-US" sz="2300" b="0" i="0" dirty="0">
                <a:solidFill>
                  <a:srgbClr val="000000"/>
                </a:solidFill>
                <a:effectLst/>
                <a:latin typeface="Sora"/>
              </a:rPr>
              <a:t>Reminders of drug or alcohol use (i.e.. seeing old acquaintances, alcohol-related social events)</a:t>
            </a:r>
          </a:p>
          <a:p>
            <a:pPr fontAlgn="base"/>
            <a:r>
              <a:rPr lang="en-US" sz="2300" b="0" i="0" dirty="0">
                <a:solidFill>
                  <a:srgbClr val="000000"/>
                </a:solidFill>
                <a:effectLst/>
                <a:latin typeface="Sora"/>
              </a:rPr>
              <a:t>Being the victim of a crime</a:t>
            </a:r>
          </a:p>
          <a:p>
            <a:pPr fontAlgn="base"/>
            <a:r>
              <a:rPr lang="en-US" sz="2300" b="0" i="0" dirty="0">
                <a:solidFill>
                  <a:srgbClr val="000000"/>
                </a:solidFill>
                <a:effectLst/>
                <a:latin typeface="Sora"/>
              </a:rPr>
              <a:t>A big change in life circumstances (moving to a new home, changing jobs, new relationship)</a:t>
            </a:r>
          </a:p>
          <a:p>
            <a:endParaRPr lang="en-US" dirty="0"/>
          </a:p>
          <a:p>
            <a:endParaRPr lang="en-US" dirty="0"/>
          </a:p>
          <a:p>
            <a:endParaRPr lang="en-US" dirty="0"/>
          </a:p>
        </p:txBody>
      </p:sp>
    </p:spTree>
    <p:extLst>
      <p:ext uri="{BB962C8B-B14F-4D97-AF65-F5344CB8AC3E}">
        <p14:creationId xmlns:p14="http://schemas.microsoft.com/office/powerpoint/2010/main" val="2728995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DAD04-08CB-5C50-D0EE-D3FC765EC781}"/>
              </a:ext>
            </a:extLst>
          </p:cNvPr>
          <p:cNvSpPr>
            <a:spLocks noGrp="1"/>
          </p:cNvSpPr>
          <p:nvPr>
            <p:ph type="title"/>
          </p:nvPr>
        </p:nvSpPr>
        <p:spPr/>
        <p:txBody>
          <a:bodyPr/>
          <a:lstStyle/>
          <a:p>
            <a:r>
              <a:rPr lang="en-US" dirty="0"/>
              <a:t>               Personal Experiences</a:t>
            </a:r>
          </a:p>
        </p:txBody>
      </p:sp>
      <p:sp>
        <p:nvSpPr>
          <p:cNvPr id="3" name="Content Placeholder 2">
            <a:extLst>
              <a:ext uri="{FF2B5EF4-FFF2-40B4-BE49-F238E27FC236}">
                <a16:creationId xmlns:a16="http://schemas.microsoft.com/office/drawing/2014/main" id="{092429F6-4E70-3AA8-BAEA-49A6DD778EC5}"/>
              </a:ext>
            </a:extLst>
          </p:cNvPr>
          <p:cNvSpPr>
            <a:spLocks noGrp="1"/>
          </p:cNvSpPr>
          <p:nvPr>
            <p:ph idx="1"/>
          </p:nvPr>
        </p:nvSpPr>
        <p:spPr/>
        <p:txBody>
          <a:bodyPr/>
          <a:lstStyle/>
          <a:p>
            <a:pPr marL="0" indent="0">
              <a:buNone/>
            </a:pPr>
            <a:r>
              <a:rPr lang="en-US" sz="1800" b="1" dirty="0">
                <a:hlinkClick r:id="rId2"/>
              </a:rPr>
              <a:t>https://www.wlky.com/article/woman-charged-with-running-over-husband-takes-plea-deal/10228565#</a:t>
            </a:r>
            <a:r>
              <a:rPr lang="en-US" sz="1800" b="1" dirty="0"/>
              <a:t> </a:t>
            </a:r>
          </a:p>
          <a:p>
            <a:pPr marL="0" indent="0">
              <a:buNone/>
            </a:pPr>
            <a:r>
              <a:rPr lang="en-US" sz="1800" b="1" dirty="0">
                <a:hlinkClick r:id="rId3"/>
              </a:rPr>
              <a:t>https://www.whas11.com/article/news/crime/louisville-shooting-kroger-prp-homicide/417-610af10a-d85e-4237-a729-7dd4f9e9f2e8</a:t>
            </a:r>
            <a:r>
              <a:rPr lang="en-US" sz="1800" b="1" dirty="0"/>
              <a:t> </a:t>
            </a:r>
          </a:p>
          <a:p>
            <a:pPr marL="0" indent="0">
              <a:buNone/>
            </a:pPr>
            <a:r>
              <a:rPr lang="en-US" b="1" dirty="0">
                <a:hlinkClick r:id="rId4"/>
              </a:rPr>
              <a:t>https://oldlouisvillecc.com/counselors.html</a:t>
            </a:r>
            <a:endParaRPr lang="en-US" b="1" dirty="0"/>
          </a:p>
          <a:p>
            <a:pPr marL="0" indent="0">
              <a:buNone/>
            </a:pPr>
            <a:endParaRPr lang="en-US" dirty="0"/>
          </a:p>
        </p:txBody>
      </p:sp>
    </p:spTree>
    <p:extLst>
      <p:ext uri="{BB962C8B-B14F-4D97-AF65-F5344CB8AC3E}">
        <p14:creationId xmlns:p14="http://schemas.microsoft.com/office/powerpoint/2010/main" val="1456678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89B3A-F68F-0796-691F-11025B30DEA8}"/>
              </a:ext>
            </a:extLst>
          </p:cNvPr>
          <p:cNvSpPr>
            <a:spLocks noGrp="1"/>
          </p:cNvSpPr>
          <p:nvPr>
            <p:ph type="title"/>
          </p:nvPr>
        </p:nvSpPr>
        <p:spPr/>
        <p:txBody>
          <a:bodyPr/>
          <a:lstStyle/>
          <a:p>
            <a:r>
              <a:rPr lang="en-US" dirty="0"/>
              <a:t>Helpful Coping Strategies</a:t>
            </a:r>
          </a:p>
        </p:txBody>
      </p:sp>
      <p:sp>
        <p:nvSpPr>
          <p:cNvPr id="3" name="Content Placeholder 2">
            <a:extLst>
              <a:ext uri="{FF2B5EF4-FFF2-40B4-BE49-F238E27FC236}">
                <a16:creationId xmlns:a16="http://schemas.microsoft.com/office/drawing/2014/main" id="{0DC4B534-97F4-51C8-2C38-AE0A64572698}"/>
              </a:ext>
            </a:extLst>
          </p:cNvPr>
          <p:cNvSpPr>
            <a:spLocks noGrp="1"/>
          </p:cNvSpPr>
          <p:nvPr>
            <p:ph idx="1"/>
          </p:nvPr>
        </p:nvSpPr>
        <p:spPr/>
        <p:txBody>
          <a:bodyPr>
            <a:normAutofit/>
          </a:bodyPr>
          <a:lstStyle/>
          <a:p>
            <a:r>
              <a:rPr lang="en-US" sz="1700" b="0" i="0" dirty="0">
                <a:solidFill>
                  <a:srgbClr val="000000"/>
                </a:solidFill>
                <a:effectLst/>
                <a:latin typeface="Sora"/>
              </a:rPr>
              <a:t>Engaging Outside Supports</a:t>
            </a:r>
          </a:p>
          <a:p>
            <a:r>
              <a:rPr lang="en-US" sz="1700" b="0" i="0" dirty="0">
                <a:solidFill>
                  <a:srgbClr val="000000"/>
                </a:solidFill>
                <a:effectLst/>
                <a:latin typeface="Sora"/>
              </a:rPr>
              <a:t>Don’t be afraid to get creative with your client and think about some new options for managing a high-stress time.</a:t>
            </a:r>
          </a:p>
          <a:p>
            <a:r>
              <a:rPr lang="en-US" sz="1700" b="0" i="0" dirty="0">
                <a:solidFill>
                  <a:srgbClr val="000000"/>
                </a:solidFill>
                <a:effectLst/>
                <a:latin typeface="Sora"/>
              </a:rPr>
              <a:t>Attending a 12-step or substance use support group, </a:t>
            </a:r>
            <a:r>
              <a:rPr lang="en-US" sz="1700" b="0" i="0" dirty="0">
                <a:solidFill>
                  <a:schemeClr val="tx1"/>
                </a:solidFill>
                <a:effectLst/>
                <a:latin typeface="Sora"/>
              </a:rPr>
              <a:t>engaging a mentor, </a:t>
            </a:r>
            <a:r>
              <a:rPr lang="en-US" sz="1700" b="0" i="0" dirty="0">
                <a:solidFill>
                  <a:srgbClr val="000000"/>
                </a:solidFill>
                <a:effectLst/>
                <a:latin typeface="Sora"/>
              </a:rPr>
              <a:t>or even joining a sports team or community interest group can be a great source of additional support.</a:t>
            </a:r>
          </a:p>
          <a:p>
            <a:r>
              <a:rPr lang="en-US" sz="1700" b="0" i="0" dirty="0">
                <a:solidFill>
                  <a:srgbClr val="000000"/>
                </a:solidFill>
                <a:effectLst/>
                <a:latin typeface="Sora"/>
              </a:rPr>
              <a:t>Also, especially for men, encourage your clients to reach out to friends or family for support. Many people with addictions tend to bottle up emotions and not ask for help when they are stressed, meaning that even those they are close to may not know they are struggling.</a:t>
            </a:r>
          </a:p>
          <a:p>
            <a:endParaRPr lang="en-US" dirty="0"/>
          </a:p>
        </p:txBody>
      </p:sp>
    </p:spTree>
    <p:extLst>
      <p:ext uri="{BB962C8B-B14F-4D97-AF65-F5344CB8AC3E}">
        <p14:creationId xmlns:p14="http://schemas.microsoft.com/office/powerpoint/2010/main" val="361822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4" name="Rectangle 23">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5" name="Oval 24">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6" name="Oval 25">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8"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29"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n-US" dirty="0"/>
            </a:p>
          </p:txBody>
        </p:sp>
        <p:sp>
          <p:nvSpPr>
            <p:cNvPr id="30"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dirty="0"/>
            </a:p>
          </p:txBody>
        </p:sp>
      </p:grpSp>
      <p:sp>
        <p:nvSpPr>
          <p:cNvPr id="2" name="Title 1">
            <a:extLst>
              <a:ext uri="{FF2B5EF4-FFF2-40B4-BE49-F238E27FC236}">
                <a16:creationId xmlns:a16="http://schemas.microsoft.com/office/drawing/2014/main" id="{C544FF4C-1B1A-3A46-F367-7BD337B7B854}"/>
              </a:ext>
            </a:extLst>
          </p:cNvPr>
          <p:cNvSpPr>
            <a:spLocks noGrp="1"/>
          </p:cNvSpPr>
          <p:nvPr>
            <p:ph type="title"/>
          </p:nvPr>
        </p:nvSpPr>
        <p:spPr>
          <a:xfrm>
            <a:off x="1154955" y="973667"/>
            <a:ext cx="2942210" cy="4833745"/>
          </a:xfrm>
        </p:spPr>
        <p:txBody>
          <a:bodyPr>
            <a:normAutofit/>
          </a:bodyPr>
          <a:lstStyle/>
          <a:p>
            <a:r>
              <a:rPr lang="en-US" dirty="0">
                <a:solidFill>
                  <a:srgbClr val="EBEBEB"/>
                </a:solidFill>
              </a:rPr>
              <a:t>Other Methods</a:t>
            </a:r>
          </a:p>
        </p:txBody>
      </p:sp>
      <p:sp>
        <p:nvSpPr>
          <p:cNvPr id="32" name="Rectangle 31">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graphicFrame>
        <p:nvGraphicFramePr>
          <p:cNvPr id="5" name="Content Placeholder 2">
            <a:extLst>
              <a:ext uri="{FF2B5EF4-FFF2-40B4-BE49-F238E27FC236}">
                <a16:creationId xmlns:a16="http://schemas.microsoft.com/office/drawing/2014/main" id="{BC9D5EC3-C5BE-CF4B-4015-437AF8589A02}"/>
              </a:ext>
            </a:extLst>
          </p:cNvPr>
          <p:cNvGraphicFramePr>
            <a:graphicFrameLocks noGrp="1"/>
          </p:cNvGraphicFramePr>
          <p:nvPr>
            <p:ph idx="1"/>
            <p:extLst>
              <p:ext uri="{D42A27DB-BD31-4B8C-83A1-F6EECF244321}">
                <p14:modId xmlns:p14="http://schemas.microsoft.com/office/powerpoint/2010/main" val="2438944420"/>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57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6468</TotalTime>
  <Words>1502</Words>
  <Application>Microsoft Office PowerPoint</Application>
  <PresentationFormat>Widescreen</PresentationFormat>
  <Paragraphs>94</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Century Gothic</vt:lpstr>
      <vt:lpstr>Open Sans</vt:lpstr>
      <vt:lpstr>Roboto</vt:lpstr>
      <vt:lpstr>Sora</vt:lpstr>
      <vt:lpstr>system-ui</vt:lpstr>
      <vt:lpstr>Wingdings 3</vt:lpstr>
      <vt:lpstr>Ion Boardroom</vt:lpstr>
      <vt:lpstr>Caring for the Caregiver</vt:lpstr>
      <vt:lpstr>Caring for the Caregiver</vt:lpstr>
      <vt:lpstr>                     Introduction</vt:lpstr>
      <vt:lpstr>What are some of the skills needed for caregiving?</vt:lpstr>
      <vt:lpstr>What is Vicarious Trauma? </vt:lpstr>
      <vt:lpstr>Major Life Stressors</vt:lpstr>
      <vt:lpstr>               Personal Experiences</vt:lpstr>
      <vt:lpstr>Helpful Coping Strategies</vt:lpstr>
      <vt:lpstr>Other Methods</vt:lpstr>
      <vt:lpstr>Stress Can Be an Opportunity for Growth</vt:lpstr>
      <vt:lpstr>Suggestions for Coworkers</vt:lpstr>
      <vt:lpstr>Suggestions for Supervisors</vt:lpstr>
      <vt:lpstr>Suggestions for Family Members</vt:lpstr>
      <vt:lpstr>REFERENCES</vt:lpstr>
      <vt:lpstr>CARING FOR THE CAREGIVER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Caring for the Caregiver</dc:title>
  <dc:creator>william mathis</dc:creator>
  <cp:lastModifiedBy>william mathis</cp:lastModifiedBy>
  <cp:revision>6</cp:revision>
  <dcterms:created xsi:type="dcterms:W3CDTF">2024-01-14T22:50:01Z</dcterms:created>
  <dcterms:modified xsi:type="dcterms:W3CDTF">2024-01-26T18:50:30Z</dcterms:modified>
</cp:coreProperties>
</file>