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0" r:id="rId3"/>
    <p:sldId id="276" r:id="rId4"/>
    <p:sldId id="281" r:id="rId5"/>
    <p:sldId id="264" r:id="rId6"/>
    <p:sldId id="268" r:id="rId7"/>
    <p:sldId id="259" r:id="rId8"/>
    <p:sldId id="269" r:id="rId9"/>
    <p:sldId id="270" r:id="rId10"/>
    <p:sldId id="282" r:id="rId11"/>
    <p:sldId id="273" r:id="rId12"/>
    <p:sldId id="271" r:id="rId13"/>
    <p:sldId id="274" r:id="rId14"/>
    <p:sldId id="262" r:id="rId15"/>
    <p:sldId id="280" r:id="rId16"/>
    <p:sldId id="257" r:id="rId17"/>
    <p:sldId id="267" r:id="rId18"/>
    <p:sldId id="277" r:id="rId19"/>
    <p:sldId id="278" r:id="rId20"/>
    <p:sldId id="279" r:id="rId21"/>
    <p:sldId id="261" r:id="rId22"/>
    <p:sldId id="266"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01"/>
    <p:restoredTop sz="95735"/>
  </p:normalViewPr>
  <p:slideViewPr>
    <p:cSldViewPr snapToGrid="0">
      <p:cViewPr varScale="1">
        <p:scale>
          <a:sx n="109" d="100"/>
          <a:sy n="109" d="100"/>
        </p:scale>
        <p:origin x="312"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01C8C-A4FA-4004-BE15-8CA49AD6E879}"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E43BD6C6-667A-40AE-901C-B0DE05BD440A}">
      <dgm:prSet/>
      <dgm:spPr/>
      <dgm:t>
        <a:bodyPr/>
        <a:lstStyle/>
        <a:p>
          <a:r>
            <a:rPr lang="en-US"/>
            <a:t>Review epigenetic research and its implications for treating SUD patients</a:t>
          </a:r>
        </a:p>
      </dgm:t>
    </dgm:pt>
    <dgm:pt modelId="{288F70E3-6383-4FFD-9364-25FDCE0687FF}" type="parTrans" cxnId="{8932EA01-8939-4E28-A617-8F5BAC78E88E}">
      <dgm:prSet/>
      <dgm:spPr/>
      <dgm:t>
        <a:bodyPr/>
        <a:lstStyle/>
        <a:p>
          <a:endParaRPr lang="en-US"/>
        </a:p>
      </dgm:t>
    </dgm:pt>
    <dgm:pt modelId="{3D6D2143-A1BF-4527-89DD-336A328966E9}" type="sibTrans" cxnId="{8932EA01-8939-4E28-A617-8F5BAC78E88E}">
      <dgm:prSet phldrT="01" phldr="0"/>
      <dgm:spPr/>
      <dgm:t>
        <a:bodyPr/>
        <a:lstStyle/>
        <a:p>
          <a:r>
            <a:rPr lang="en-US"/>
            <a:t>01</a:t>
          </a:r>
        </a:p>
      </dgm:t>
    </dgm:pt>
    <dgm:pt modelId="{8711DDA3-BA40-482E-B37F-87962922D4DC}">
      <dgm:prSet/>
      <dgm:spPr/>
      <dgm:t>
        <a:bodyPr/>
        <a:lstStyle/>
        <a:p>
          <a:r>
            <a:rPr lang="en-US"/>
            <a:t>Provide a contextual overview of inter-generational trauma and its affect on individual patterns, family systems, and culture</a:t>
          </a:r>
        </a:p>
      </dgm:t>
    </dgm:pt>
    <dgm:pt modelId="{34EE138D-D735-4A2F-B536-7CF92A7D8435}" type="parTrans" cxnId="{AADDBC56-6399-48CE-8524-3506F649BE9F}">
      <dgm:prSet/>
      <dgm:spPr/>
      <dgm:t>
        <a:bodyPr/>
        <a:lstStyle/>
        <a:p>
          <a:endParaRPr lang="en-US"/>
        </a:p>
      </dgm:t>
    </dgm:pt>
    <dgm:pt modelId="{F544DD09-8C5D-4B9A-AF8B-1FFA640E990E}" type="sibTrans" cxnId="{AADDBC56-6399-48CE-8524-3506F649BE9F}">
      <dgm:prSet phldrT="02" phldr="0"/>
      <dgm:spPr/>
      <dgm:t>
        <a:bodyPr/>
        <a:lstStyle/>
        <a:p>
          <a:r>
            <a:rPr lang="en-US"/>
            <a:t>02</a:t>
          </a:r>
        </a:p>
      </dgm:t>
    </dgm:pt>
    <dgm:pt modelId="{34C405A2-EBDC-4C9E-AA14-4F4E4D879004}">
      <dgm:prSet/>
      <dgm:spPr/>
      <dgm:t>
        <a:bodyPr/>
        <a:lstStyle/>
        <a:p>
          <a:r>
            <a:rPr lang="en-US"/>
            <a:t>Discuss treatment methods for intergenerational trauma work</a:t>
          </a:r>
        </a:p>
      </dgm:t>
    </dgm:pt>
    <dgm:pt modelId="{00EA0B04-4778-4B17-997D-4FEB70A9D650}" type="parTrans" cxnId="{DC0DBDCF-E1CB-4EA2-9981-3C2EE840ABF2}">
      <dgm:prSet/>
      <dgm:spPr/>
      <dgm:t>
        <a:bodyPr/>
        <a:lstStyle/>
        <a:p>
          <a:endParaRPr lang="en-US"/>
        </a:p>
      </dgm:t>
    </dgm:pt>
    <dgm:pt modelId="{FF761377-7717-40F9-BCBC-785584946099}" type="sibTrans" cxnId="{DC0DBDCF-E1CB-4EA2-9981-3C2EE840ABF2}">
      <dgm:prSet phldrT="03" phldr="0"/>
      <dgm:spPr/>
      <dgm:t>
        <a:bodyPr/>
        <a:lstStyle/>
        <a:p>
          <a:r>
            <a:rPr lang="en-US"/>
            <a:t>03</a:t>
          </a:r>
        </a:p>
      </dgm:t>
    </dgm:pt>
    <dgm:pt modelId="{D9F6D0F5-7919-F04C-BBA5-CA25B0068E5F}" type="pres">
      <dgm:prSet presAssocID="{16101C8C-A4FA-4004-BE15-8CA49AD6E879}" presName="Name0" presStyleCnt="0">
        <dgm:presLayoutVars>
          <dgm:animLvl val="lvl"/>
          <dgm:resizeHandles val="exact"/>
        </dgm:presLayoutVars>
      </dgm:prSet>
      <dgm:spPr/>
    </dgm:pt>
    <dgm:pt modelId="{9F4F6CCA-F341-D44C-8D06-CD9245EB7C14}" type="pres">
      <dgm:prSet presAssocID="{E43BD6C6-667A-40AE-901C-B0DE05BD440A}" presName="compositeNode" presStyleCnt="0">
        <dgm:presLayoutVars>
          <dgm:bulletEnabled val="1"/>
        </dgm:presLayoutVars>
      </dgm:prSet>
      <dgm:spPr/>
    </dgm:pt>
    <dgm:pt modelId="{B352A7B4-1FB1-0546-BDA1-D294B04D9576}" type="pres">
      <dgm:prSet presAssocID="{E43BD6C6-667A-40AE-901C-B0DE05BD440A}" presName="bgRect" presStyleLbl="alignNode1" presStyleIdx="0" presStyleCnt="3"/>
      <dgm:spPr/>
    </dgm:pt>
    <dgm:pt modelId="{AB716CB1-65B5-C542-9059-134BE7ED9E8C}" type="pres">
      <dgm:prSet presAssocID="{3D6D2143-A1BF-4527-89DD-336A328966E9}" presName="sibTransNodeRect" presStyleLbl="alignNode1" presStyleIdx="0" presStyleCnt="3">
        <dgm:presLayoutVars>
          <dgm:chMax val="0"/>
          <dgm:bulletEnabled val="1"/>
        </dgm:presLayoutVars>
      </dgm:prSet>
      <dgm:spPr/>
    </dgm:pt>
    <dgm:pt modelId="{CA185F1D-8DD9-0D42-B86E-C2C27CEF99B5}" type="pres">
      <dgm:prSet presAssocID="{E43BD6C6-667A-40AE-901C-B0DE05BD440A}" presName="nodeRect" presStyleLbl="alignNode1" presStyleIdx="0" presStyleCnt="3">
        <dgm:presLayoutVars>
          <dgm:bulletEnabled val="1"/>
        </dgm:presLayoutVars>
      </dgm:prSet>
      <dgm:spPr/>
    </dgm:pt>
    <dgm:pt modelId="{641BF6B0-3184-4941-9BCD-0E8D5D724E07}" type="pres">
      <dgm:prSet presAssocID="{3D6D2143-A1BF-4527-89DD-336A328966E9}" presName="sibTrans" presStyleCnt="0"/>
      <dgm:spPr/>
    </dgm:pt>
    <dgm:pt modelId="{63B4F018-540C-9D4F-B6A4-289DA1DBFC84}" type="pres">
      <dgm:prSet presAssocID="{8711DDA3-BA40-482E-B37F-87962922D4DC}" presName="compositeNode" presStyleCnt="0">
        <dgm:presLayoutVars>
          <dgm:bulletEnabled val="1"/>
        </dgm:presLayoutVars>
      </dgm:prSet>
      <dgm:spPr/>
    </dgm:pt>
    <dgm:pt modelId="{DE391891-1210-1041-8706-44EC162F8747}" type="pres">
      <dgm:prSet presAssocID="{8711DDA3-BA40-482E-B37F-87962922D4DC}" presName="bgRect" presStyleLbl="alignNode1" presStyleIdx="1" presStyleCnt="3"/>
      <dgm:spPr/>
    </dgm:pt>
    <dgm:pt modelId="{B6D893D8-1065-464B-B021-3754724411B6}" type="pres">
      <dgm:prSet presAssocID="{F544DD09-8C5D-4B9A-AF8B-1FFA640E990E}" presName="sibTransNodeRect" presStyleLbl="alignNode1" presStyleIdx="1" presStyleCnt="3">
        <dgm:presLayoutVars>
          <dgm:chMax val="0"/>
          <dgm:bulletEnabled val="1"/>
        </dgm:presLayoutVars>
      </dgm:prSet>
      <dgm:spPr/>
    </dgm:pt>
    <dgm:pt modelId="{FF9224C4-D6DA-DF44-B9DA-847D947A1E68}" type="pres">
      <dgm:prSet presAssocID="{8711DDA3-BA40-482E-B37F-87962922D4DC}" presName="nodeRect" presStyleLbl="alignNode1" presStyleIdx="1" presStyleCnt="3">
        <dgm:presLayoutVars>
          <dgm:bulletEnabled val="1"/>
        </dgm:presLayoutVars>
      </dgm:prSet>
      <dgm:spPr/>
    </dgm:pt>
    <dgm:pt modelId="{AC057856-1093-5046-A58D-71886D474562}" type="pres">
      <dgm:prSet presAssocID="{F544DD09-8C5D-4B9A-AF8B-1FFA640E990E}" presName="sibTrans" presStyleCnt="0"/>
      <dgm:spPr/>
    </dgm:pt>
    <dgm:pt modelId="{817AD52D-578C-E84C-9DF9-A53781D14B51}" type="pres">
      <dgm:prSet presAssocID="{34C405A2-EBDC-4C9E-AA14-4F4E4D879004}" presName="compositeNode" presStyleCnt="0">
        <dgm:presLayoutVars>
          <dgm:bulletEnabled val="1"/>
        </dgm:presLayoutVars>
      </dgm:prSet>
      <dgm:spPr/>
    </dgm:pt>
    <dgm:pt modelId="{5B8CC7D0-2195-734A-A6B3-D86ED678D89B}" type="pres">
      <dgm:prSet presAssocID="{34C405A2-EBDC-4C9E-AA14-4F4E4D879004}" presName="bgRect" presStyleLbl="alignNode1" presStyleIdx="2" presStyleCnt="3"/>
      <dgm:spPr/>
    </dgm:pt>
    <dgm:pt modelId="{2DC3D665-E4FC-984D-927F-88E28C995F77}" type="pres">
      <dgm:prSet presAssocID="{FF761377-7717-40F9-BCBC-785584946099}" presName="sibTransNodeRect" presStyleLbl="alignNode1" presStyleIdx="2" presStyleCnt="3">
        <dgm:presLayoutVars>
          <dgm:chMax val="0"/>
          <dgm:bulletEnabled val="1"/>
        </dgm:presLayoutVars>
      </dgm:prSet>
      <dgm:spPr/>
    </dgm:pt>
    <dgm:pt modelId="{2658CC0E-F8B1-F44D-A7E8-239BD2DB41F9}" type="pres">
      <dgm:prSet presAssocID="{34C405A2-EBDC-4C9E-AA14-4F4E4D879004}" presName="nodeRect" presStyleLbl="alignNode1" presStyleIdx="2" presStyleCnt="3">
        <dgm:presLayoutVars>
          <dgm:bulletEnabled val="1"/>
        </dgm:presLayoutVars>
      </dgm:prSet>
      <dgm:spPr/>
    </dgm:pt>
  </dgm:ptLst>
  <dgm:cxnLst>
    <dgm:cxn modelId="{8932EA01-8939-4E28-A617-8F5BAC78E88E}" srcId="{16101C8C-A4FA-4004-BE15-8CA49AD6E879}" destId="{E43BD6C6-667A-40AE-901C-B0DE05BD440A}" srcOrd="0" destOrd="0" parTransId="{288F70E3-6383-4FFD-9364-25FDCE0687FF}" sibTransId="{3D6D2143-A1BF-4527-89DD-336A328966E9}"/>
    <dgm:cxn modelId="{2D358302-CF57-9449-B78B-12FACE5583DE}" type="presOf" srcId="{34C405A2-EBDC-4C9E-AA14-4F4E4D879004}" destId="{2658CC0E-F8B1-F44D-A7E8-239BD2DB41F9}" srcOrd="1" destOrd="0" presId="urn:microsoft.com/office/officeart/2016/7/layout/LinearBlockProcessNumbered"/>
    <dgm:cxn modelId="{F00B0F1F-C9FF-544B-B8D8-3BAAA15B4079}" type="presOf" srcId="{8711DDA3-BA40-482E-B37F-87962922D4DC}" destId="{FF9224C4-D6DA-DF44-B9DA-847D947A1E68}" srcOrd="1" destOrd="0" presId="urn:microsoft.com/office/officeart/2016/7/layout/LinearBlockProcessNumbered"/>
    <dgm:cxn modelId="{B191E22C-330D-404B-BF3B-C40C1BA396DA}" type="presOf" srcId="{34C405A2-EBDC-4C9E-AA14-4F4E4D879004}" destId="{5B8CC7D0-2195-734A-A6B3-D86ED678D89B}" srcOrd="0" destOrd="0" presId="urn:microsoft.com/office/officeart/2016/7/layout/LinearBlockProcessNumbered"/>
    <dgm:cxn modelId="{7D46EA42-6BAB-E74D-B013-53750D0D29A7}" type="presOf" srcId="{8711DDA3-BA40-482E-B37F-87962922D4DC}" destId="{DE391891-1210-1041-8706-44EC162F8747}" srcOrd="0" destOrd="0" presId="urn:microsoft.com/office/officeart/2016/7/layout/LinearBlockProcessNumbered"/>
    <dgm:cxn modelId="{60E0D650-E3B3-654C-8ADC-9716CDCD8D3A}" type="presOf" srcId="{3D6D2143-A1BF-4527-89DD-336A328966E9}" destId="{AB716CB1-65B5-C542-9059-134BE7ED9E8C}" srcOrd="0" destOrd="0" presId="urn:microsoft.com/office/officeart/2016/7/layout/LinearBlockProcessNumbered"/>
    <dgm:cxn modelId="{AADDBC56-6399-48CE-8524-3506F649BE9F}" srcId="{16101C8C-A4FA-4004-BE15-8CA49AD6E879}" destId="{8711DDA3-BA40-482E-B37F-87962922D4DC}" srcOrd="1" destOrd="0" parTransId="{34EE138D-D735-4A2F-B536-7CF92A7D8435}" sibTransId="{F544DD09-8C5D-4B9A-AF8B-1FFA640E990E}"/>
    <dgm:cxn modelId="{21550958-F357-9C41-BC2B-C63EEB7EA11F}" type="presOf" srcId="{FF761377-7717-40F9-BCBC-785584946099}" destId="{2DC3D665-E4FC-984D-927F-88E28C995F77}" srcOrd="0" destOrd="0" presId="urn:microsoft.com/office/officeart/2016/7/layout/LinearBlockProcessNumbered"/>
    <dgm:cxn modelId="{2246A469-A698-E542-A0C6-298C4DEF6717}" type="presOf" srcId="{E43BD6C6-667A-40AE-901C-B0DE05BD440A}" destId="{B352A7B4-1FB1-0546-BDA1-D294B04D9576}" srcOrd="0" destOrd="0" presId="urn:microsoft.com/office/officeart/2016/7/layout/LinearBlockProcessNumbered"/>
    <dgm:cxn modelId="{6414E5C6-7DBC-8140-94F4-DB638B4A6350}" type="presOf" srcId="{F544DD09-8C5D-4B9A-AF8B-1FFA640E990E}" destId="{B6D893D8-1065-464B-B021-3754724411B6}" srcOrd="0" destOrd="0" presId="urn:microsoft.com/office/officeart/2016/7/layout/LinearBlockProcessNumbered"/>
    <dgm:cxn modelId="{DC0DBDCF-E1CB-4EA2-9981-3C2EE840ABF2}" srcId="{16101C8C-A4FA-4004-BE15-8CA49AD6E879}" destId="{34C405A2-EBDC-4C9E-AA14-4F4E4D879004}" srcOrd="2" destOrd="0" parTransId="{00EA0B04-4778-4B17-997D-4FEB70A9D650}" sibTransId="{FF761377-7717-40F9-BCBC-785584946099}"/>
    <dgm:cxn modelId="{D0E91DF1-BE8D-A643-A39C-3CA366B1419C}" type="presOf" srcId="{16101C8C-A4FA-4004-BE15-8CA49AD6E879}" destId="{D9F6D0F5-7919-F04C-BBA5-CA25B0068E5F}" srcOrd="0" destOrd="0" presId="urn:microsoft.com/office/officeart/2016/7/layout/LinearBlockProcessNumbered"/>
    <dgm:cxn modelId="{619DBCF1-65C8-C647-9B30-99CF2DB6684A}" type="presOf" srcId="{E43BD6C6-667A-40AE-901C-B0DE05BD440A}" destId="{CA185F1D-8DD9-0D42-B86E-C2C27CEF99B5}" srcOrd="1" destOrd="0" presId="urn:microsoft.com/office/officeart/2016/7/layout/LinearBlockProcessNumbered"/>
    <dgm:cxn modelId="{1436ED32-B8C2-3349-A4C1-7644763EE86D}" type="presParOf" srcId="{D9F6D0F5-7919-F04C-BBA5-CA25B0068E5F}" destId="{9F4F6CCA-F341-D44C-8D06-CD9245EB7C14}" srcOrd="0" destOrd="0" presId="urn:microsoft.com/office/officeart/2016/7/layout/LinearBlockProcessNumbered"/>
    <dgm:cxn modelId="{E2C13EEF-2DDC-7E44-B4E8-AA1072D7380F}" type="presParOf" srcId="{9F4F6CCA-F341-D44C-8D06-CD9245EB7C14}" destId="{B352A7B4-1FB1-0546-BDA1-D294B04D9576}" srcOrd="0" destOrd="0" presId="urn:microsoft.com/office/officeart/2016/7/layout/LinearBlockProcessNumbered"/>
    <dgm:cxn modelId="{8626E96C-F770-0543-8E06-279A558B7CDD}" type="presParOf" srcId="{9F4F6CCA-F341-D44C-8D06-CD9245EB7C14}" destId="{AB716CB1-65B5-C542-9059-134BE7ED9E8C}" srcOrd="1" destOrd="0" presId="urn:microsoft.com/office/officeart/2016/7/layout/LinearBlockProcessNumbered"/>
    <dgm:cxn modelId="{E0DAD1CF-51B4-624B-AD11-495D6D93EFD7}" type="presParOf" srcId="{9F4F6CCA-F341-D44C-8D06-CD9245EB7C14}" destId="{CA185F1D-8DD9-0D42-B86E-C2C27CEF99B5}" srcOrd="2" destOrd="0" presId="urn:microsoft.com/office/officeart/2016/7/layout/LinearBlockProcessNumbered"/>
    <dgm:cxn modelId="{D3463C7A-6AC2-D54D-8461-F901AE625135}" type="presParOf" srcId="{D9F6D0F5-7919-F04C-BBA5-CA25B0068E5F}" destId="{641BF6B0-3184-4941-9BCD-0E8D5D724E07}" srcOrd="1" destOrd="0" presId="urn:microsoft.com/office/officeart/2016/7/layout/LinearBlockProcessNumbered"/>
    <dgm:cxn modelId="{CDA8EAD9-9F95-CD44-9054-93FCA568864A}" type="presParOf" srcId="{D9F6D0F5-7919-F04C-BBA5-CA25B0068E5F}" destId="{63B4F018-540C-9D4F-B6A4-289DA1DBFC84}" srcOrd="2" destOrd="0" presId="urn:microsoft.com/office/officeart/2016/7/layout/LinearBlockProcessNumbered"/>
    <dgm:cxn modelId="{34AE663E-BE6D-0C45-B387-61D272028C4E}" type="presParOf" srcId="{63B4F018-540C-9D4F-B6A4-289DA1DBFC84}" destId="{DE391891-1210-1041-8706-44EC162F8747}" srcOrd="0" destOrd="0" presId="urn:microsoft.com/office/officeart/2016/7/layout/LinearBlockProcessNumbered"/>
    <dgm:cxn modelId="{E657E25F-B276-384C-AA9E-D067072F70A0}" type="presParOf" srcId="{63B4F018-540C-9D4F-B6A4-289DA1DBFC84}" destId="{B6D893D8-1065-464B-B021-3754724411B6}" srcOrd="1" destOrd="0" presId="urn:microsoft.com/office/officeart/2016/7/layout/LinearBlockProcessNumbered"/>
    <dgm:cxn modelId="{E049FD76-4C2B-F34F-8EEF-4283B1BC08CF}" type="presParOf" srcId="{63B4F018-540C-9D4F-B6A4-289DA1DBFC84}" destId="{FF9224C4-D6DA-DF44-B9DA-847D947A1E68}" srcOrd="2" destOrd="0" presId="urn:microsoft.com/office/officeart/2016/7/layout/LinearBlockProcessNumbered"/>
    <dgm:cxn modelId="{1D368A99-C469-144B-B333-D52DE50F781D}" type="presParOf" srcId="{D9F6D0F5-7919-F04C-BBA5-CA25B0068E5F}" destId="{AC057856-1093-5046-A58D-71886D474562}" srcOrd="3" destOrd="0" presId="urn:microsoft.com/office/officeart/2016/7/layout/LinearBlockProcessNumbered"/>
    <dgm:cxn modelId="{A136F830-F23B-0E4D-9688-818EB1A14213}" type="presParOf" srcId="{D9F6D0F5-7919-F04C-BBA5-CA25B0068E5F}" destId="{817AD52D-578C-E84C-9DF9-A53781D14B51}" srcOrd="4" destOrd="0" presId="urn:microsoft.com/office/officeart/2016/7/layout/LinearBlockProcessNumbered"/>
    <dgm:cxn modelId="{09C8B2D7-B1F6-0849-9DFC-FE1DE1187478}" type="presParOf" srcId="{817AD52D-578C-E84C-9DF9-A53781D14B51}" destId="{5B8CC7D0-2195-734A-A6B3-D86ED678D89B}" srcOrd="0" destOrd="0" presId="urn:microsoft.com/office/officeart/2016/7/layout/LinearBlockProcessNumbered"/>
    <dgm:cxn modelId="{6D59ADE4-A3F4-D346-832B-807DF529373D}" type="presParOf" srcId="{817AD52D-578C-E84C-9DF9-A53781D14B51}" destId="{2DC3D665-E4FC-984D-927F-88E28C995F77}" srcOrd="1" destOrd="0" presId="urn:microsoft.com/office/officeart/2016/7/layout/LinearBlockProcessNumbered"/>
    <dgm:cxn modelId="{3A108704-00C5-1242-8A71-75974CB9778F}" type="presParOf" srcId="{817AD52D-578C-E84C-9DF9-A53781D14B51}" destId="{2658CC0E-F8B1-F44D-A7E8-239BD2DB41F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6BE0D-1A8D-4B18-9390-BD9FEB9338A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46E199-F056-43CA-B97D-A2AEA69CAF94}">
      <dgm:prSet/>
      <dgm:spPr/>
      <dgm:t>
        <a:bodyPr/>
        <a:lstStyle/>
        <a:p>
          <a:pPr>
            <a:defRPr b="1"/>
          </a:pPr>
          <a:r>
            <a:rPr lang="en-US" b="0" i="0"/>
            <a:t>Epigenetics is the study of heritable changes in gene expression that occur without alterations to the DNA sequence itself</a:t>
          </a:r>
          <a:endParaRPr lang="en-US"/>
        </a:p>
      </dgm:t>
    </dgm:pt>
    <dgm:pt modelId="{06961F5F-DC81-41D0-8A0A-A325014A4C87}" type="parTrans" cxnId="{1AE99611-2E42-4831-A7AC-BE538018315E}">
      <dgm:prSet/>
      <dgm:spPr/>
      <dgm:t>
        <a:bodyPr/>
        <a:lstStyle/>
        <a:p>
          <a:endParaRPr lang="en-US"/>
        </a:p>
      </dgm:t>
    </dgm:pt>
    <dgm:pt modelId="{16B0E791-8F98-4AD3-9B1D-866CE8BA6BE8}" type="sibTrans" cxnId="{1AE99611-2E42-4831-A7AC-BE538018315E}">
      <dgm:prSet/>
      <dgm:spPr/>
      <dgm:t>
        <a:bodyPr/>
        <a:lstStyle/>
        <a:p>
          <a:endParaRPr lang="en-US"/>
        </a:p>
      </dgm:t>
    </dgm:pt>
    <dgm:pt modelId="{D3160F3F-7C39-4880-81B3-6A3EC5EACF92}">
      <dgm:prSet/>
      <dgm:spPr/>
      <dgm:t>
        <a:bodyPr/>
        <a:lstStyle/>
        <a:p>
          <a:r>
            <a:rPr lang="en-US" b="0" i="0"/>
            <a:t>DNA methylation</a:t>
          </a:r>
          <a:endParaRPr lang="en-US"/>
        </a:p>
      </dgm:t>
    </dgm:pt>
    <dgm:pt modelId="{9E8D131F-90AF-424A-8439-3165300A1515}" type="parTrans" cxnId="{4EE22E95-BEC9-4172-8C8A-3FEB2A35E494}">
      <dgm:prSet/>
      <dgm:spPr/>
      <dgm:t>
        <a:bodyPr/>
        <a:lstStyle/>
        <a:p>
          <a:endParaRPr lang="en-US"/>
        </a:p>
      </dgm:t>
    </dgm:pt>
    <dgm:pt modelId="{E5FF5B48-AC42-4CE8-BB71-AF94165803AE}" type="sibTrans" cxnId="{4EE22E95-BEC9-4172-8C8A-3FEB2A35E494}">
      <dgm:prSet/>
      <dgm:spPr/>
      <dgm:t>
        <a:bodyPr/>
        <a:lstStyle/>
        <a:p>
          <a:endParaRPr lang="en-US"/>
        </a:p>
      </dgm:t>
    </dgm:pt>
    <dgm:pt modelId="{1765FE6E-E447-4517-85BC-644604029117}">
      <dgm:prSet/>
      <dgm:spPr/>
      <dgm:t>
        <a:bodyPr/>
        <a:lstStyle/>
        <a:p>
          <a:r>
            <a:rPr lang="en-US"/>
            <a:t>H</a:t>
          </a:r>
          <a:r>
            <a:rPr lang="en-US" b="0" i="0"/>
            <a:t>istone modification</a:t>
          </a:r>
          <a:endParaRPr lang="en-US"/>
        </a:p>
      </dgm:t>
    </dgm:pt>
    <dgm:pt modelId="{076576F8-4637-4953-8A90-E29B030D1323}" type="parTrans" cxnId="{682D7B7C-4D37-44E0-B6F3-AEFCD79CF85F}">
      <dgm:prSet/>
      <dgm:spPr/>
      <dgm:t>
        <a:bodyPr/>
        <a:lstStyle/>
        <a:p>
          <a:endParaRPr lang="en-US"/>
        </a:p>
      </dgm:t>
    </dgm:pt>
    <dgm:pt modelId="{67FD599B-0C9E-4750-ABF0-935C8B0D1057}" type="sibTrans" cxnId="{682D7B7C-4D37-44E0-B6F3-AEFCD79CF85F}">
      <dgm:prSet/>
      <dgm:spPr/>
      <dgm:t>
        <a:bodyPr/>
        <a:lstStyle/>
        <a:p>
          <a:endParaRPr lang="en-US"/>
        </a:p>
      </dgm:t>
    </dgm:pt>
    <dgm:pt modelId="{E9A5A8E2-7F49-46B7-B589-868F1B66C08B}">
      <dgm:prSet/>
      <dgm:spPr/>
      <dgm:t>
        <a:bodyPr/>
        <a:lstStyle/>
        <a:p>
          <a:r>
            <a:rPr lang="en-US" b="0" i="0"/>
            <a:t>RNA interference</a:t>
          </a:r>
          <a:endParaRPr lang="en-US"/>
        </a:p>
      </dgm:t>
    </dgm:pt>
    <dgm:pt modelId="{D7CBC5E6-C579-4142-AD20-323941BAF1CC}" type="parTrans" cxnId="{D2B3BDA9-AB48-4D50-933E-001C93E3096F}">
      <dgm:prSet/>
      <dgm:spPr/>
      <dgm:t>
        <a:bodyPr/>
        <a:lstStyle/>
        <a:p>
          <a:endParaRPr lang="en-US"/>
        </a:p>
      </dgm:t>
    </dgm:pt>
    <dgm:pt modelId="{3E307352-0F5F-4651-A7D0-DE668CD6AC17}" type="sibTrans" cxnId="{D2B3BDA9-AB48-4D50-933E-001C93E3096F}">
      <dgm:prSet/>
      <dgm:spPr/>
      <dgm:t>
        <a:bodyPr/>
        <a:lstStyle/>
        <a:p>
          <a:endParaRPr lang="en-US"/>
        </a:p>
      </dgm:t>
    </dgm:pt>
    <dgm:pt modelId="{DADDBE5B-9949-449A-92D2-BA0C1552C865}">
      <dgm:prSet/>
      <dgm:spPr/>
      <dgm:t>
        <a:bodyPr/>
        <a:lstStyle/>
        <a:p>
          <a:r>
            <a:rPr lang="en-US"/>
            <a:t>T</a:t>
          </a:r>
          <a:r>
            <a:rPr lang="en-US" b="0" i="0"/>
            <a:t>urns genes on or off in response to environmental factors </a:t>
          </a:r>
          <a:endParaRPr lang="en-US"/>
        </a:p>
      </dgm:t>
    </dgm:pt>
    <dgm:pt modelId="{2025BD80-2168-4C45-8C63-042EDF613845}" type="parTrans" cxnId="{C87E8F8D-BC5B-4DF2-9ED1-ED134E53084A}">
      <dgm:prSet/>
      <dgm:spPr/>
      <dgm:t>
        <a:bodyPr/>
        <a:lstStyle/>
        <a:p>
          <a:endParaRPr lang="en-US"/>
        </a:p>
      </dgm:t>
    </dgm:pt>
    <dgm:pt modelId="{6C976C28-E015-4951-8A48-7E77D67C83B1}" type="sibTrans" cxnId="{C87E8F8D-BC5B-4DF2-9ED1-ED134E53084A}">
      <dgm:prSet/>
      <dgm:spPr/>
      <dgm:t>
        <a:bodyPr/>
        <a:lstStyle/>
        <a:p>
          <a:endParaRPr lang="en-US"/>
        </a:p>
      </dgm:t>
    </dgm:pt>
    <dgm:pt modelId="{6EF6C1F0-3967-4D6F-851A-F61B9D481E29}">
      <dgm:prSet/>
      <dgm:spPr/>
      <dgm:t>
        <a:bodyPr/>
        <a:lstStyle/>
        <a:p>
          <a:pPr>
            <a:defRPr b="1"/>
          </a:pPr>
          <a:r>
            <a:rPr lang="en-US" b="0" i="0"/>
            <a:t>In the context of intergenerational trauma, epigenetics explains how the effects of traumatic experiences can be biologically transmitted to subsequent generations, potentially influencing their health and behavior without direct changes to their genetic code</a:t>
          </a:r>
          <a:endParaRPr lang="en-US"/>
        </a:p>
      </dgm:t>
    </dgm:pt>
    <dgm:pt modelId="{C42C3388-F0FC-4BDB-B26E-CEEB6A82D386}" type="parTrans" cxnId="{36EDFB6A-6966-45D3-BCFB-98CD0B22245B}">
      <dgm:prSet/>
      <dgm:spPr/>
      <dgm:t>
        <a:bodyPr/>
        <a:lstStyle/>
        <a:p>
          <a:endParaRPr lang="en-US"/>
        </a:p>
      </dgm:t>
    </dgm:pt>
    <dgm:pt modelId="{7872315E-C055-4A23-926C-85303E04802D}" type="sibTrans" cxnId="{36EDFB6A-6966-45D3-BCFB-98CD0B22245B}">
      <dgm:prSet/>
      <dgm:spPr/>
      <dgm:t>
        <a:bodyPr/>
        <a:lstStyle/>
        <a:p>
          <a:endParaRPr lang="en-US"/>
        </a:p>
      </dgm:t>
    </dgm:pt>
    <dgm:pt modelId="{C47AE7E1-8A60-4C1B-9AAF-9DBD948F75AD}" type="pres">
      <dgm:prSet presAssocID="{A996BE0D-1A8D-4B18-9390-BD9FEB9338AB}" presName="root" presStyleCnt="0">
        <dgm:presLayoutVars>
          <dgm:dir/>
          <dgm:resizeHandles val="exact"/>
        </dgm:presLayoutVars>
      </dgm:prSet>
      <dgm:spPr/>
    </dgm:pt>
    <dgm:pt modelId="{6524C324-7878-4AD3-94C0-F63E67F4F579}" type="pres">
      <dgm:prSet presAssocID="{A046E199-F056-43CA-B97D-A2AEA69CAF94}" presName="compNode" presStyleCnt="0"/>
      <dgm:spPr/>
    </dgm:pt>
    <dgm:pt modelId="{DD494168-4D67-4093-842C-F5692BB9A7A3}" type="pres">
      <dgm:prSet presAssocID="{A046E199-F056-43CA-B97D-A2AEA69CAF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FD98500C-8E87-4E49-AE3E-9F5BC7F5CAF6}" type="pres">
      <dgm:prSet presAssocID="{A046E199-F056-43CA-B97D-A2AEA69CAF94}" presName="iconSpace" presStyleCnt="0"/>
      <dgm:spPr/>
    </dgm:pt>
    <dgm:pt modelId="{7713778A-C293-43E7-91A5-D78E9539D3CF}" type="pres">
      <dgm:prSet presAssocID="{A046E199-F056-43CA-B97D-A2AEA69CAF94}" presName="parTx" presStyleLbl="revTx" presStyleIdx="0" presStyleCnt="4">
        <dgm:presLayoutVars>
          <dgm:chMax val="0"/>
          <dgm:chPref val="0"/>
        </dgm:presLayoutVars>
      </dgm:prSet>
      <dgm:spPr/>
    </dgm:pt>
    <dgm:pt modelId="{2E567689-DA83-443C-9310-B8BD3226E7E8}" type="pres">
      <dgm:prSet presAssocID="{A046E199-F056-43CA-B97D-A2AEA69CAF94}" presName="txSpace" presStyleCnt="0"/>
      <dgm:spPr/>
    </dgm:pt>
    <dgm:pt modelId="{50980558-2D8F-479F-96ED-2BCF66F7036F}" type="pres">
      <dgm:prSet presAssocID="{A046E199-F056-43CA-B97D-A2AEA69CAF94}" presName="desTx" presStyleLbl="revTx" presStyleIdx="1" presStyleCnt="4">
        <dgm:presLayoutVars/>
      </dgm:prSet>
      <dgm:spPr/>
    </dgm:pt>
    <dgm:pt modelId="{74D7D5A6-3D88-4A8C-A253-71ACEF4DA77A}" type="pres">
      <dgm:prSet presAssocID="{16B0E791-8F98-4AD3-9B1D-866CE8BA6BE8}" presName="sibTrans" presStyleCnt="0"/>
      <dgm:spPr/>
    </dgm:pt>
    <dgm:pt modelId="{CA7CEFC9-A116-483E-9E47-B1CEFEE3ADE1}" type="pres">
      <dgm:prSet presAssocID="{6EF6C1F0-3967-4D6F-851A-F61B9D481E29}" presName="compNode" presStyleCnt="0"/>
      <dgm:spPr/>
    </dgm:pt>
    <dgm:pt modelId="{F42B805F-F014-46E1-BEFA-04297B294E47}" type="pres">
      <dgm:prSet presAssocID="{6EF6C1F0-3967-4D6F-851A-F61B9D481E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FD1FACBD-8087-4B37-A81C-D3C6E410422D}" type="pres">
      <dgm:prSet presAssocID="{6EF6C1F0-3967-4D6F-851A-F61B9D481E29}" presName="iconSpace" presStyleCnt="0"/>
      <dgm:spPr/>
    </dgm:pt>
    <dgm:pt modelId="{B3D32C1C-89FD-4CD8-A9A2-6FAF0F7090EB}" type="pres">
      <dgm:prSet presAssocID="{6EF6C1F0-3967-4D6F-851A-F61B9D481E29}" presName="parTx" presStyleLbl="revTx" presStyleIdx="2" presStyleCnt="4">
        <dgm:presLayoutVars>
          <dgm:chMax val="0"/>
          <dgm:chPref val="0"/>
        </dgm:presLayoutVars>
      </dgm:prSet>
      <dgm:spPr/>
    </dgm:pt>
    <dgm:pt modelId="{E4D3FF86-64ED-4E7E-AC65-18F3FCD6FA77}" type="pres">
      <dgm:prSet presAssocID="{6EF6C1F0-3967-4D6F-851A-F61B9D481E29}" presName="txSpace" presStyleCnt="0"/>
      <dgm:spPr/>
    </dgm:pt>
    <dgm:pt modelId="{DA44DC5A-5A32-453D-B39D-F0D049E6E886}" type="pres">
      <dgm:prSet presAssocID="{6EF6C1F0-3967-4D6F-851A-F61B9D481E29}" presName="desTx" presStyleLbl="revTx" presStyleIdx="3" presStyleCnt="4">
        <dgm:presLayoutVars/>
      </dgm:prSet>
      <dgm:spPr/>
    </dgm:pt>
  </dgm:ptLst>
  <dgm:cxnLst>
    <dgm:cxn modelId="{CEC61F09-C4C7-400D-8E38-0639E50EC219}" type="presOf" srcId="{DADDBE5B-9949-449A-92D2-BA0C1552C865}" destId="{50980558-2D8F-479F-96ED-2BCF66F7036F}" srcOrd="0" destOrd="3" presId="urn:microsoft.com/office/officeart/2018/2/layout/IconLabelDescriptionList"/>
    <dgm:cxn modelId="{1AE99611-2E42-4831-A7AC-BE538018315E}" srcId="{A996BE0D-1A8D-4B18-9390-BD9FEB9338AB}" destId="{A046E199-F056-43CA-B97D-A2AEA69CAF94}" srcOrd="0" destOrd="0" parTransId="{06961F5F-DC81-41D0-8A0A-A325014A4C87}" sibTransId="{16B0E791-8F98-4AD3-9B1D-866CE8BA6BE8}"/>
    <dgm:cxn modelId="{D58A3517-B09E-4F9D-B0E9-EE172434A32B}" type="presOf" srcId="{D3160F3F-7C39-4880-81B3-6A3EC5EACF92}" destId="{50980558-2D8F-479F-96ED-2BCF66F7036F}" srcOrd="0" destOrd="0" presId="urn:microsoft.com/office/officeart/2018/2/layout/IconLabelDescriptionList"/>
    <dgm:cxn modelId="{164FDC1C-079E-43B9-AD69-89C3BC6D11C8}" type="presOf" srcId="{E9A5A8E2-7F49-46B7-B589-868F1B66C08B}" destId="{50980558-2D8F-479F-96ED-2BCF66F7036F}" srcOrd="0" destOrd="2" presId="urn:microsoft.com/office/officeart/2018/2/layout/IconLabelDescriptionList"/>
    <dgm:cxn modelId="{D3059820-7370-4EDE-8CFA-710FB471A615}" type="presOf" srcId="{6EF6C1F0-3967-4D6F-851A-F61B9D481E29}" destId="{B3D32C1C-89FD-4CD8-A9A2-6FAF0F7090EB}" srcOrd="0" destOrd="0" presId="urn:microsoft.com/office/officeart/2018/2/layout/IconLabelDescriptionList"/>
    <dgm:cxn modelId="{36EDFB6A-6966-45D3-BCFB-98CD0B22245B}" srcId="{A996BE0D-1A8D-4B18-9390-BD9FEB9338AB}" destId="{6EF6C1F0-3967-4D6F-851A-F61B9D481E29}" srcOrd="1" destOrd="0" parTransId="{C42C3388-F0FC-4BDB-B26E-CEEB6A82D386}" sibTransId="{7872315E-C055-4A23-926C-85303E04802D}"/>
    <dgm:cxn modelId="{DFE1BF71-FECD-4084-99FE-D4F36D1963AF}" type="presOf" srcId="{1765FE6E-E447-4517-85BC-644604029117}" destId="{50980558-2D8F-479F-96ED-2BCF66F7036F}" srcOrd="0" destOrd="1" presId="urn:microsoft.com/office/officeart/2018/2/layout/IconLabelDescriptionList"/>
    <dgm:cxn modelId="{682D7B7C-4D37-44E0-B6F3-AEFCD79CF85F}" srcId="{A046E199-F056-43CA-B97D-A2AEA69CAF94}" destId="{1765FE6E-E447-4517-85BC-644604029117}" srcOrd="1" destOrd="0" parTransId="{076576F8-4637-4953-8A90-E29B030D1323}" sibTransId="{67FD599B-0C9E-4750-ABF0-935C8B0D1057}"/>
    <dgm:cxn modelId="{C87E8F8D-BC5B-4DF2-9ED1-ED134E53084A}" srcId="{A046E199-F056-43CA-B97D-A2AEA69CAF94}" destId="{DADDBE5B-9949-449A-92D2-BA0C1552C865}" srcOrd="3" destOrd="0" parTransId="{2025BD80-2168-4C45-8C63-042EDF613845}" sibTransId="{6C976C28-E015-4951-8A48-7E77D67C83B1}"/>
    <dgm:cxn modelId="{5604A492-ABBA-41A6-8716-0BDCC0215790}" type="presOf" srcId="{A046E199-F056-43CA-B97D-A2AEA69CAF94}" destId="{7713778A-C293-43E7-91A5-D78E9539D3CF}" srcOrd="0" destOrd="0" presId="urn:microsoft.com/office/officeart/2018/2/layout/IconLabelDescriptionList"/>
    <dgm:cxn modelId="{4EE22E95-BEC9-4172-8C8A-3FEB2A35E494}" srcId="{A046E199-F056-43CA-B97D-A2AEA69CAF94}" destId="{D3160F3F-7C39-4880-81B3-6A3EC5EACF92}" srcOrd="0" destOrd="0" parTransId="{9E8D131F-90AF-424A-8439-3165300A1515}" sibTransId="{E5FF5B48-AC42-4CE8-BB71-AF94165803AE}"/>
    <dgm:cxn modelId="{D2B3BDA9-AB48-4D50-933E-001C93E3096F}" srcId="{A046E199-F056-43CA-B97D-A2AEA69CAF94}" destId="{E9A5A8E2-7F49-46B7-B589-868F1B66C08B}" srcOrd="2" destOrd="0" parTransId="{D7CBC5E6-C579-4142-AD20-323941BAF1CC}" sibTransId="{3E307352-0F5F-4651-A7D0-DE668CD6AC17}"/>
    <dgm:cxn modelId="{E788E9F9-56EA-44B0-AD10-A5E7BE39AC70}" type="presOf" srcId="{A996BE0D-1A8D-4B18-9390-BD9FEB9338AB}" destId="{C47AE7E1-8A60-4C1B-9AAF-9DBD948F75AD}" srcOrd="0" destOrd="0" presId="urn:microsoft.com/office/officeart/2018/2/layout/IconLabelDescriptionList"/>
    <dgm:cxn modelId="{17166440-B12A-4693-86EE-5B676B13E767}" type="presParOf" srcId="{C47AE7E1-8A60-4C1B-9AAF-9DBD948F75AD}" destId="{6524C324-7878-4AD3-94C0-F63E67F4F579}" srcOrd="0" destOrd="0" presId="urn:microsoft.com/office/officeart/2018/2/layout/IconLabelDescriptionList"/>
    <dgm:cxn modelId="{3E1D06C6-4750-499C-9FD7-424E4FC0FF15}" type="presParOf" srcId="{6524C324-7878-4AD3-94C0-F63E67F4F579}" destId="{DD494168-4D67-4093-842C-F5692BB9A7A3}" srcOrd="0" destOrd="0" presId="urn:microsoft.com/office/officeart/2018/2/layout/IconLabelDescriptionList"/>
    <dgm:cxn modelId="{E78072DB-5412-4483-BB39-B14FB269D6B8}" type="presParOf" srcId="{6524C324-7878-4AD3-94C0-F63E67F4F579}" destId="{FD98500C-8E87-4E49-AE3E-9F5BC7F5CAF6}" srcOrd="1" destOrd="0" presId="urn:microsoft.com/office/officeart/2018/2/layout/IconLabelDescriptionList"/>
    <dgm:cxn modelId="{5E4B16E4-E7FD-4483-9B46-990633B47201}" type="presParOf" srcId="{6524C324-7878-4AD3-94C0-F63E67F4F579}" destId="{7713778A-C293-43E7-91A5-D78E9539D3CF}" srcOrd="2" destOrd="0" presId="urn:microsoft.com/office/officeart/2018/2/layout/IconLabelDescriptionList"/>
    <dgm:cxn modelId="{BE029296-D09F-4427-BF21-7BB534307073}" type="presParOf" srcId="{6524C324-7878-4AD3-94C0-F63E67F4F579}" destId="{2E567689-DA83-443C-9310-B8BD3226E7E8}" srcOrd="3" destOrd="0" presId="urn:microsoft.com/office/officeart/2018/2/layout/IconLabelDescriptionList"/>
    <dgm:cxn modelId="{F4735CBA-C438-4ABA-A0BF-57F5937717D5}" type="presParOf" srcId="{6524C324-7878-4AD3-94C0-F63E67F4F579}" destId="{50980558-2D8F-479F-96ED-2BCF66F7036F}" srcOrd="4" destOrd="0" presId="urn:microsoft.com/office/officeart/2018/2/layout/IconLabelDescriptionList"/>
    <dgm:cxn modelId="{D1150D23-876C-469A-A599-B5B793854583}" type="presParOf" srcId="{C47AE7E1-8A60-4C1B-9AAF-9DBD948F75AD}" destId="{74D7D5A6-3D88-4A8C-A253-71ACEF4DA77A}" srcOrd="1" destOrd="0" presId="urn:microsoft.com/office/officeart/2018/2/layout/IconLabelDescriptionList"/>
    <dgm:cxn modelId="{827C4603-C66D-418C-9CE3-A5C5CE462C43}" type="presParOf" srcId="{C47AE7E1-8A60-4C1B-9AAF-9DBD948F75AD}" destId="{CA7CEFC9-A116-483E-9E47-B1CEFEE3ADE1}" srcOrd="2" destOrd="0" presId="urn:microsoft.com/office/officeart/2018/2/layout/IconLabelDescriptionList"/>
    <dgm:cxn modelId="{7FC53899-ECA4-40E9-A79C-FEF709731363}" type="presParOf" srcId="{CA7CEFC9-A116-483E-9E47-B1CEFEE3ADE1}" destId="{F42B805F-F014-46E1-BEFA-04297B294E47}" srcOrd="0" destOrd="0" presId="urn:microsoft.com/office/officeart/2018/2/layout/IconLabelDescriptionList"/>
    <dgm:cxn modelId="{F62717A9-DA01-4384-98BC-6CAE29D01CAB}" type="presParOf" srcId="{CA7CEFC9-A116-483E-9E47-B1CEFEE3ADE1}" destId="{FD1FACBD-8087-4B37-A81C-D3C6E410422D}" srcOrd="1" destOrd="0" presId="urn:microsoft.com/office/officeart/2018/2/layout/IconLabelDescriptionList"/>
    <dgm:cxn modelId="{66B82A97-8DB8-4580-BE8C-2538A76BB2CE}" type="presParOf" srcId="{CA7CEFC9-A116-483E-9E47-B1CEFEE3ADE1}" destId="{B3D32C1C-89FD-4CD8-A9A2-6FAF0F7090EB}" srcOrd="2" destOrd="0" presId="urn:microsoft.com/office/officeart/2018/2/layout/IconLabelDescriptionList"/>
    <dgm:cxn modelId="{2302E002-9BD9-49EA-A9FF-F30FBD1250D0}" type="presParOf" srcId="{CA7CEFC9-A116-483E-9E47-B1CEFEE3ADE1}" destId="{E4D3FF86-64ED-4E7E-AC65-18F3FCD6FA77}" srcOrd="3" destOrd="0" presId="urn:microsoft.com/office/officeart/2018/2/layout/IconLabelDescriptionList"/>
    <dgm:cxn modelId="{D14CE3EA-ECD6-4528-A0D1-36C93228B206}" type="presParOf" srcId="{CA7CEFC9-A116-483E-9E47-B1CEFEE3ADE1}" destId="{DA44DC5A-5A32-453D-B39D-F0D049E6E88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A7B4-1FB1-0546-BDA1-D294B04D9576}">
      <dsp:nvSpPr>
        <dsp:cNvPr id="0" name=""/>
        <dsp:cNvSpPr/>
      </dsp:nvSpPr>
      <dsp:spPr>
        <a:xfrm>
          <a:off x="750" y="0"/>
          <a:ext cx="3037879" cy="327947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755650">
            <a:lnSpc>
              <a:spcPct val="90000"/>
            </a:lnSpc>
            <a:spcBef>
              <a:spcPct val="0"/>
            </a:spcBef>
            <a:spcAft>
              <a:spcPct val="35000"/>
            </a:spcAft>
            <a:buNone/>
          </a:pPr>
          <a:r>
            <a:rPr lang="en-US" sz="1700" kern="1200"/>
            <a:t>Review epigenetic research and its implications for treating SUD patients</a:t>
          </a:r>
        </a:p>
      </dsp:txBody>
      <dsp:txXfrm>
        <a:off x="750" y="1311790"/>
        <a:ext cx="3037879" cy="1967685"/>
      </dsp:txXfrm>
    </dsp:sp>
    <dsp:sp modelId="{AB716CB1-65B5-C542-9059-134BE7ED9E8C}">
      <dsp:nvSpPr>
        <dsp:cNvPr id="0" name=""/>
        <dsp:cNvSpPr/>
      </dsp:nvSpPr>
      <dsp:spPr>
        <a:xfrm>
          <a:off x="750" y="0"/>
          <a:ext cx="3037879" cy="13117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50" y="0"/>
        <a:ext cx="3037879" cy="1311790"/>
      </dsp:txXfrm>
    </dsp:sp>
    <dsp:sp modelId="{DE391891-1210-1041-8706-44EC162F8747}">
      <dsp:nvSpPr>
        <dsp:cNvPr id="0" name=""/>
        <dsp:cNvSpPr/>
      </dsp:nvSpPr>
      <dsp:spPr>
        <a:xfrm>
          <a:off x="3281660" y="0"/>
          <a:ext cx="3037879" cy="3279475"/>
        </a:xfrm>
        <a:prstGeom prst="rect">
          <a:avLst/>
        </a:prstGeom>
        <a:solidFill>
          <a:schemeClr val="accent2">
            <a:hueOff val="765351"/>
            <a:satOff val="-3296"/>
            <a:lumOff val="588"/>
            <a:alphaOff val="0"/>
          </a:schemeClr>
        </a:solidFill>
        <a:ln w="12700" cap="flat" cmpd="sng" algn="ctr">
          <a:solidFill>
            <a:schemeClr val="accent2">
              <a:hueOff val="765351"/>
              <a:satOff val="-3296"/>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755650">
            <a:lnSpc>
              <a:spcPct val="90000"/>
            </a:lnSpc>
            <a:spcBef>
              <a:spcPct val="0"/>
            </a:spcBef>
            <a:spcAft>
              <a:spcPct val="35000"/>
            </a:spcAft>
            <a:buNone/>
          </a:pPr>
          <a:r>
            <a:rPr lang="en-US" sz="1700" kern="1200"/>
            <a:t>Provide a contextual overview of inter-generational trauma and its affect on individual patterns, family systems, and culture</a:t>
          </a:r>
        </a:p>
      </dsp:txBody>
      <dsp:txXfrm>
        <a:off x="3281660" y="1311790"/>
        <a:ext cx="3037879" cy="1967685"/>
      </dsp:txXfrm>
    </dsp:sp>
    <dsp:sp modelId="{B6D893D8-1065-464B-B021-3754724411B6}">
      <dsp:nvSpPr>
        <dsp:cNvPr id="0" name=""/>
        <dsp:cNvSpPr/>
      </dsp:nvSpPr>
      <dsp:spPr>
        <a:xfrm>
          <a:off x="3281660" y="0"/>
          <a:ext cx="3037879" cy="13117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281660" y="0"/>
        <a:ext cx="3037879" cy="1311790"/>
      </dsp:txXfrm>
    </dsp:sp>
    <dsp:sp modelId="{5B8CC7D0-2195-734A-A6B3-D86ED678D89B}">
      <dsp:nvSpPr>
        <dsp:cNvPr id="0" name=""/>
        <dsp:cNvSpPr/>
      </dsp:nvSpPr>
      <dsp:spPr>
        <a:xfrm>
          <a:off x="6562570" y="0"/>
          <a:ext cx="3037879" cy="3279475"/>
        </a:xfrm>
        <a:prstGeom prst="rect">
          <a:avLst/>
        </a:prstGeom>
        <a:solidFill>
          <a:schemeClr val="accent2">
            <a:hueOff val="1530701"/>
            <a:satOff val="-6592"/>
            <a:lumOff val="1176"/>
            <a:alphaOff val="0"/>
          </a:schemeClr>
        </a:solidFill>
        <a:ln w="12700" cap="flat" cmpd="sng" algn="ctr">
          <a:solidFill>
            <a:schemeClr val="accent2">
              <a:hueOff val="1530701"/>
              <a:satOff val="-6592"/>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075" tIns="0" rIns="300075" bIns="330200" numCol="1" spcCol="1270" anchor="t" anchorCtr="0">
          <a:noAutofit/>
        </a:bodyPr>
        <a:lstStyle/>
        <a:p>
          <a:pPr marL="0" lvl="0" indent="0" algn="l" defTabSz="755650">
            <a:lnSpc>
              <a:spcPct val="90000"/>
            </a:lnSpc>
            <a:spcBef>
              <a:spcPct val="0"/>
            </a:spcBef>
            <a:spcAft>
              <a:spcPct val="35000"/>
            </a:spcAft>
            <a:buNone/>
          </a:pPr>
          <a:r>
            <a:rPr lang="en-US" sz="1700" kern="1200"/>
            <a:t>Discuss treatment methods for intergenerational trauma work</a:t>
          </a:r>
        </a:p>
      </dsp:txBody>
      <dsp:txXfrm>
        <a:off x="6562570" y="1311790"/>
        <a:ext cx="3037879" cy="1967685"/>
      </dsp:txXfrm>
    </dsp:sp>
    <dsp:sp modelId="{2DC3D665-E4FC-984D-927F-88E28C995F77}">
      <dsp:nvSpPr>
        <dsp:cNvPr id="0" name=""/>
        <dsp:cNvSpPr/>
      </dsp:nvSpPr>
      <dsp:spPr>
        <a:xfrm>
          <a:off x="6562570" y="0"/>
          <a:ext cx="3037879" cy="13117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075" tIns="165100" rIns="30007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562570" y="0"/>
        <a:ext cx="3037879" cy="1311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94168-4D67-4093-842C-F5692BB9A7A3}">
      <dsp:nvSpPr>
        <dsp:cNvPr id="0" name=""/>
        <dsp:cNvSpPr/>
      </dsp:nvSpPr>
      <dsp:spPr>
        <a:xfrm>
          <a:off x="111771" y="0"/>
          <a:ext cx="1509048" cy="1403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13778A-C293-43E7-91A5-D78E9539D3CF}">
      <dsp:nvSpPr>
        <dsp:cNvPr id="0" name=""/>
        <dsp:cNvSpPr/>
      </dsp:nvSpPr>
      <dsp:spPr>
        <a:xfrm>
          <a:off x="111771" y="1534812"/>
          <a:ext cx="4311566" cy="9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0" i="0" kern="1200"/>
            <a:t>Epigenetics is the study of heritable changes in gene expression that occur without alterations to the DNA sequence itself</a:t>
          </a:r>
          <a:endParaRPr lang="en-US" sz="1400" kern="1200"/>
        </a:p>
      </dsp:txBody>
      <dsp:txXfrm>
        <a:off x="111771" y="1534812"/>
        <a:ext cx="4311566" cy="922119"/>
      </dsp:txXfrm>
    </dsp:sp>
    <dsp:sp modelId="{50980558-2D8F-479F-96ED-2BCF66F7036F}">
      <dsp:nvSpPr>
        <dsp:cNvPr id="0" name=""/>
        <dsp:cNvSpPr/>
      </dsp:nvSpPr>
      <dsp:spPr>
        <a:xfrm>
          <a:off x="111771" y="2517885"/>
          <a:ext cx="4311566" cy="76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b="0" i="0" kern="1200"/>
            <a:t>DNA methylation</a:t>
          </a:r>
          <a:endParaRPr lang="en-US" sz="1100" kern="1200"/>
        </a:p>
        <a:p>
          <a:pPr marL="0" lvl="0" indent="0" algn="l" defTabSz="488950">
            <a:lnSpc>
              <a:spcPct val="90000"/>
            </a:lnSpc>
            <a:spcBef>
              <a:spcPct val="0"/>
            </a:spcBef>
            <a:spcAft>
              <a:spcPct val="35000"/>
            </a:spcAft>
            <a:buNone/>
          </a:pPr>
          <a:r>
            <a:rPr lang="en-US" sz="1100" kern="1200"/>
            <a:t>H</a:t>
          </a:r>
          <a:r>
            <a:rPr lang="en-US" sz="1100" b="0" i="0" kern="1200"/>
            <a:t>istone modification</a:t>
          </a:r>
          <a:endParaRPr lang="en-US" sz="1100" kern="1200"/>
        </a:p>
        <a:p>
          <a:pPr marL="0" lvl="0" indent="0" algn="l" defTabSz="488950">
            <a:lnSpc>
              <a:spcPct val="90000"/>
            </a:lnSpc>
            <a:spcBef>
              <a:spcPct val="0"/>
            </a:spcBef>
            <a:spcAft>
              <a:spcPct val="35000"/>
            </a:spcAft>
            <a:buNone/>
          </a:pPr>
          <a:r>
            <a:rPr lang="en-US" sz="1100" b="0" i="0" kern="1200"/>
            <a:t>RNA interference</a:t>
          </a:r>
          <a:endParaRPr lang="en-US" sz="1100" kern="1200"/>
        </a:p>
        <a:p>
          <a:pPr marL="0" lvl="0" indent="0" algn="l" defTabSz="488950">
            <a:lnSpc>
              <a:spcPct val="90000"/>
            </a:lnSpc>
            <a:spcBef>
              <a:spcPct val="0"/>
            </a:spcBef>
            <a:spcAft>
              <a:spcPct val="35000"/>
            </a:spcAft>
            <a:buNone/>
          </a:pPr>
          <a:r>
            <a:rPr lang="en-US" sz="1100" kern="1200"/>
            <a:t>T</a:t>
          </a:r>
          <a:r>
            <a:rPr lang="en-US" sz="1100" b="0" i="0" kern="1200"/>
            <a:t>urns genes on or off in response to environmental factors </a:t>
          </a:r>
          <a:endParaRPr lang="en-US" sz="1100" kern="1200"/>
        </a:p>
      </dsp:txBody>
      <dsp:txXfrm>
        <a:off x="111771" y="2517885"/>
        <a:ext cx="4311566" cy="761589"/>
      </dsp:txXfrm>
    </dsp:sp>
    <dsp:sp modelId="{F42B805F-F014-46E1-BEFA-04297B294E47}">
      <dsp:nvSpPr>
        <dsp:cNvPr id="0" name=""/>
        <dsp:cNvSpPr/>
      </dsp:nvSpPr>
      <dsp:spPr>
        <a:xfrm>
          <a:off x="5177862" y="0"/>
          <a:ext cx="1509048" cy="1403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D32C1C-89FD-4CD8-A9A2-6FAF0F7090EB}">
      <dsp:nvSpPr>
        <dsp:cNvPr id="0" name=""/>
        <dsp:cNvSpPr/>
      </dsp:nvSpPr>
      <dsp:spPr>
        <a:xfrm>
          <a:off x="5177862" y="1534812"/>
          <a:ext cx="4311566" cy="9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0" i="0" kern="1200"/>
            <a:t>In the context of intergenerational trauma, epigenetics explains how the effects of traumatic experiences can be biologically transmitted to subsequent generations, potentially influencing their health and behavior without direct changes to their genetic code</a:t>
          </a:r>
          <a:endParaRPr lang="en-US" sz="1400" kern="1200"/>
        </a:p>
      </dsp:txBody>
      <dsp:txXfrm>
        <a:off x="5177862" y="1534812"/>
        <a:ext cx="4311566" cy="922119"/>
      </dsp:txXfrm>
    </dsp:sp>
    <dsp:sp modelId="{DA44DC5A-5A32-453D-B39D-F0D049E6E886}">
      <dsp:nvSpPr>
        <dsp:cNvPr id="0" name=""/>
        <dsp:cNvSpPr/>
      </dsp:nvSpPr>
      <dsp:spPr>
        <a:xfrm>
          <a:off x="5177862" y="2517885"/>
          <a:ext cx="4311566" cy="76158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148045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73984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80776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7359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08675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76091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57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07702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6000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52300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1/25/24</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425846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1/25/24</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28477758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hyperlink" Target="https://www.brucelipton.com/how-my-research-linked-epigenetics/" TargetMode="External"/><Relationship Id="rId2" Type="http://schemas.openxmlformats.org/officeDocument/2006/relationships/hyperlink" Target="https://doi.org/10.1016/j.biopsych.2010.01.002" TargetMode="External"/><Relationship Id="rId1" Type="http://schemas.openxmlformats.org/officeDocument/2006/relationships/slideLayout" Target="../slideLayouts/slideLayout2.xml"/><Relationship Id="rId4" Type="http://schemas.openxmlformats.org/officeDocument/2006/relationships/hyperlink" Target="https://www.smithsonianmag.com/smart-news/baby-mice-can-inherit-fear-of-certain-smells-from-their-parents-18094809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35658-270A-8D75-091E-AFB444A3D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nerve cell">
            <a:extLst>
              <a:ext uri="{FF2B5EF4-FFF2-40B4-BE49-F238E27FC236}">
                <a16:creationId xmlns:a16="http://schemas.microsoft.com/office/drawing/2014/main" id="{540D2C23-F8F8-AF67-7DF2-248E9AA8A9D8}"/>
              </a:ext>
            </a:extLst>
          </p:cNvPr>
          <p:cNvPicPr>
            <a:picLocks noChangeAspect="1"/>
          </p:cNvPicPr>
          <p:nvPr/>
        </p:nvPicPr>
        <p:blipFill rotWithShape="1">
          <a:blip r:embed="rId2">
            <a:alphaModFix/>
          </a:blip>
          <a:srcRect t="8534" b="16466"/>
          <a:stretch/>
        </p:blipFill>
        <p:spPr>
          <a:xfrm>
            <a:off x="20" y="7675"/>
            <a:ext cx="12191980" cy="6858000"/>
          </a:xfrm>
          <a:prstGeom prst="rect">
            <a:avLst/>
          </a:prstGeom>
        </p:spPr>
      </p:pic>
      <p:sp>
        <p:nvSpPr>
          <p:cNvPr id="11" name="Rectangle 10">
            <a:extLst>
              <a:ext uri="{FF2B5EF4-FFF2-40B4-BE49-F238E27FC236}">
                <a16:creationId xmlns:a16="http://schemas.microsoft.com/office/drawing/2014/main" id="{F9FB1C88-5F1D-C7DF-A4B3-E8EE7F6BF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49468" y="-649466"/>
            <a:ext cx="6857999" cy="8156934"/>
          </a:xfrm>
          <a:prstGeom prst="rect">
            <a:avLst/>
          </a:prstGeom>
          <a:gradFill flip="none" rotWithShape="1">
            <a:gsLst>
              <a:gs pos="0">
                <a:srgbClr val="000000">
                  <a:alpha val="56000"/>
                </a:srgbClr>
              </a:gs>
              <a:gs pos="100000">
                <a:srgbClr val="000000">
                  <a:alpha val="0"/>
                </a:srgbClr>
              </a:gs>
              <a:gs pos="56000">
                <a:srgbClr val="000000">
                  <a:alpha val="37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Freeform: Shape 12">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52501" y="964922"/>
            <a:ext cx="4558122" cy="4943507"/>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10019371"/>
              <a:gd name="connsiteY0" fmla="*/ 1655069 h 4920343"/>
              <a:gd name="connsiteX1" fmla="*/ 33577 w 10019371"/>
              <a:gd name="connsiteY1" fmla="*/ 0 h 4920343"/>
              <a:gd name="connsiteX2" fmla="*/ 10019371 w 10019371"/>
              <a:gd name="connsiteY2" fmla="*/ 0 h 4920343"/>
              <a:gd name="connsiteX3" fmla="*/ 10019371 w 10019371"/>
              <a:gd name="connsiteY3" fmla="*/ 4920343 h 4920343"/>
              <a:gd name="connsiteX4" fmla="*/ 33577 w 10019371"/>
              <a:gd name="connsiteY4" fmla="*/ 4920343 h 4920343"/>
              <a:gd name="connsiteX5" fmla="*/ 33577 w 10019371"/>
              <a:gd name="connsiteY5" fmla="*/ 4119525 h 4920343"/>
              <a:gd name="connsiteX0" fmla="*/ 0 w 9991028"/>
              <a:gd name="connsiteY0" fmla="*/ 1645173 h 4920343"/>
              <a:gd name="connsiteX1" fmla="*/ 5234 w 9991028"/>
              <a:gd name="connsiteY1" fmla="*/ 0 h 4920343"/>
              <a:gd name="connsiteX2" fmla="*/ 9991028 w 9991028"/>
              <a:gd name="connsiteY2" fmla="*/ 0 h 4920343"/>
              <a:gd name="connsiteX3" fmla="*/ 9991028 w 9991028"/>
              <a:gd name="connsiteY3" fmla="*/ 4920343 h 4920343"/>
              <a:gd name="connsiteX4" fmla="*/ 5234 w 9991028"/>
              <a:gd name="connsiteY4" fmla="*/ 4920343 h 4920343"/>
              <a:gd name="connsiteX5" fmla="*/ 5234 w 9991028"/>
              <a:gd name="connsiteY5" fmla="*/ 4119525 h 4920343"/>
              <a:gd name="connsiteX0" fmla="*/ 59 w 9986364"/>
              <a:gd name="connsiteY0" fmla="*/ 1639236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60 w 9986364"/>
              <a:gd name="connsiteY0" fmla="*/ 1847740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11626 w 9985937"/>
              <a:gd name="connsiteY0" fmla="*/ 1797498 h 4920343"/>
              <a:gd name="connsiteX1" fmla="*/ 143 w 9985937"/>
              <a:gd name="connsiteY1" fmla="*/ 0 h 4920343"/>
              <a:gd name="connsiteX2" fmla="*/ 9985937 w 9985937"/>
              <a:gd name="connsiteY2" fmla="*/ 0 h 4920343"/>
              <a:gd name="connsiteX3" fmla="*/ 9985937 w 9985937"/>
              <a:gd name="connsiteY3" fmla="*/ 4920343 h 4920343"/>
              <a:gd name="connsiteX4" fmla="*/ 143 w 9985937"/>
              <a:gd name="connsiteY4" fmla="*/ 4920343 h 4920343"/>
              <a:gd name="connsiteX5" fmla="*/ 143 w 9985937"/>
              <a:gd name="connsiteY5" fmla="*/ 4119525 h 4920343"/>
              <a:gd name="connsiteX0" fmla="*/ 62 w 9986364"/>
              <a:gd name="connsiteY0" fmla="*/ 1779914 h 4920343"/>
              <a:gd name="connsiteX1" fmla="*/ 570 w 9986364"/>
              <a:gd name="connsiteY1" fmla="*/ 0 h 4920343"/>
              <a:gd name="connsiteX2" fmla="*/ 9986364 w 9986364"/>
              <a:gd name="connsiteY2" fmla="*/ 0 h 4920343"/>
              <a:gd name="connsiteX3" fmla="*/ 9986364 w 9986364"/>
              <a:gd name="connsiteY3" fmla="*/ 4920343 h 4920343"/>
              <a:gd name="connsiteX4" fmla="*/ 570 w 9986364"/>
              <a:gd name="connsiteY4" fmla="*/ 4920343 h 4920343"/>
              <a:gd name="connsiteX5" fmla="*/ 570 w 9986364"/>
              <a:gd name="connsiteY5" fmla="*/ 4119525 h 4920343"/>
              <a:gd name="connsiteX0" fmla="*/ 17584 w 9985899"/>
              <a:gd name="connsiteY0" fmla="*/ 1779914 h 4920343"/>
              <a:gd name="connsiteX1" fmla="*/ 105 w 9985899"/>
              <a:gd name="connsiteY1" fmla="*/ 0 h 4920343"/>
              <a:gd name="connsiteX2" fmla="*/ 9985899 w 9985899"/>
              <a:gd name="connsiteY2" fmla="*/ 0 h 4920343"/>
              <a:gd name="connsiteX3" fmla="*/ 9985899 w 9985899"/>
              <a:gd name="connsiteY3" fmla="*/ 4920343 h 4920343"/>
              <a:gd name="connsiteX4" fmla="*/ 105 w 9985899"/>
              <a:gd name="connsiteY4" fmla="*/ 4920343 h 4920343"/>
              <a:gd name="connsiteX5" fmla="*/ 105 w 9985899"/>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899" h="4920343">
                <a:moveTo>
                  <a:pt x="17584" y="1779914"/>
                </a:moveTo>
                <a:cubicBezTo>
                  <a:pt x="19329" y="1231523"/>
                  <a:pt x="-1640" y="548391"/>
                  <a:pt x="105" y="0"/>
                </a:cubicBezTo>
                <a:lnTo>
                  <a:pt x="9985899" y="0"/>
                </a:lnTo>
                <a:lnTo>
                  <a:pt x="9985899" y="4920343"/>
                </a:lnTo>
                <a:lnTo>
                  <a:pt x="105" y="4920343"/>
                </a:lnTo>
                <a:lnTo>
                  <a:pt x="105" y="4119525"/>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230214-2A8A-A0CE-8B42-7231B4483344}"/>
              </a:ext>
            </a:extLst>
          </p:cNvPr>
          <p:cNvSpPr>
            <a:spLocks noGrp="1"/>
          </p:cNvSpPr>
          <p:nvPr>
            <p:ph type="ctrTitle"/>
          </p:nvPr>
        </p:nvSpPr>
        <p:spPr>
          <a:xfrm>
            <a:off x="729620" y="1862182"/>
            <a:ext cx="3931090" cy="2155419"/>
          </a:xfrm>
          <a:noFill/>
        </p:spPr>
        <p:txBody>
          <a:bodyPr anchor="ctr">
            <a:normAutofit/>
          </a:bodyPr>
          <a:lstStyle/>
          <a:p>
            <a:r>
              <a:rPr lang="en-US" sz="1800" dirty="0">
                <a:solidFill>
                  <a:srgbClr val="FFFFFF"/>
                </a:solidFill>
              </a:rPr>
              <a:t>Treating Intergenerational Trauma in SUD patients</a:t>
            </a:r>
          </a:p>
        </p:txBody>
      </p:sp>
      <p:sp>
        <p:nvSpPr>
          <p:cNvPr id="3" name="Subtitle 2">
            <a:extLst>
              <a:ext uri="{FF2B5EF4-FFF2-40B4-BE49-F238E27FC236}">
                <a16:creationId xmlns:a16="http://schemas.microsoft.com/office/drawing/2014/main" id="{6FA0FFF8-5B98-EF83-2359-2BCEC24A8636}"/>
              </a:ext>
            </a:extLst>
          </p:cNvPr>
          <p:cNvSpPr>
            <a:spLocks noGrp="1"/>
          </p:cNvSpPr>
          <p:nvPr>
            <p:ph type="subTitle" idx="1"/>
          </p:nvPr>
        </p:nvSpPr>
        <p:spPr>
          <a:xfrm>
            <a:off x="1440505" y="4360506"/>
            <a:ext cx="3220205" cy="1060522"/>
          </a:xfrm>
          <a:noFill/>
        </p:spPr>
        <p:txBody>
          <a:bodyPr anchor="b">
            <a:normAutofit/>
          </a:bodyPr>
          <a:lstStyle/>
          <a:p>
            <a:pPr>
              <a:lnSpc>
                <a:spcPct val="110000"/>
              </a:lnSpc>
            </a:pPr>
            <a:r>
              <a:rPr lang="en-US" sz="1300">
                <a:solidFill>
                  <a:srgbClr val="FFFFFF"/>
                </a:solidFill>
              </a:rPr>
              <a:t>Mike Eiden LCSW, LCADC, CSAT, CCS</a:t>
            </a:r>
          </a:p>
          <a:p>
            <a:pPr>
              <a:lnSpc>
                <a:spcPct val="110000"/>
              </a:lnSpc>
            </a:pPr>
            <a:r>
              <a:rPr lang="en-US" sz="1300">
                <a:solidFill>
                  <a:srgbClr val="FFFFFF"/>
                </a:solidFill>
              </a:rPr>
              <a:t>502-544-4258</a:t>
            </a:r>
          </a:p>
          <a:p>
            <a:pPr>
              <a:lnSpc>
                <a:spcPct val="110000"/>
              </a:lnSpc>
            </a:pPr>
            <a:r>
              <a:rPr lang="en-US" sz="1300">
                <a:solidFill>
                  <a:srgbClr val="FFFFFF"/>
                </a:solidFill>
              </a:rPr>
              <a:t>Eiden.integrative@gmail.com</a:t>
            </a:r>
          </a:p>
        </p:txBody>
      </p:sp>
    </p:spTree>
    <p:extLst>
      <p:ext uri="{BB962C8B-B14F-4D97-AF65-F5344CB8AC3E}">
        <p14:creationId xmlns:p14="http://schemas.microsoft.com/office/powerpoint/2010/main" val="178573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9B86-9B32-0004-75C5-85A3CDC3CCD8}"/>
              </a:ext>
            </a:extLst>
          </p:cNvPr>
          <p:cNvSpPr>
            <a:spLocks noGrp="1"/>
          </p:cNvSpPr>
          <p:nvPr>
            <p:ph type="title"/>
          </p:nvPr>
        </p:nvSpPr>
        <p:spPr/>
        <p:txBody>
          <a:bodyPr/>
          <a:lstStyle/>
          <a:p>
            <a:r>
              <a:rPr lang="en-US" dirty="0" err="1"/>
              <a:t>Epegenetic</a:t>
            </a:r>
            <a:r>
              <a:rPr lang="en-US" dirty="0"/>
              <a:t> inheritance in mice</a:t>
            </a:r>
          </a:p>
        </p:txBody>
      </p:sp>
      <p:sp>
        <p:nvSpPr>
          <p:cNvPr id="3" name="Content Placeholder 2">
            <a:extLst>
              <a:ext uri="{FF2B5EF4-FFF2-40B4-BE49-F238E27FC236}">
                <a16:creationId xmlns:a16="http://schemas.microsoft.com/office/drawing/2014/main" id="{DE389746-C044-2E60-B639-442D83933703}"/>
              </a:ext>
            </a:extLst>
          </p:cNvPr>
          <p:cNvSpPr>
            <a:spLocks noGrp="1"/>
          </p:cNvSpPr>
          <p:nvPr>
            <p:ph idx="1"/>
          </p:nvPr>
        </p:nvSpPr>
        <p:spPr/>
        <p:txBody>
          <a:bodyPr>
            <a:normAutofit fontScale="92500"/>
          </a:bodyPr>
          <a:lstStyle/>
          <a:p>
            <a:r>
              <a:rPr lang="en-US" dirty="0"/>
              <a:t>Male mice were trained to fear a cherry-blossom like scent called acetophenone </a:t>
            </a:r>
          </a:p>
          <a:p>
            <a:r>
              <a:rPr lang="en-US" dirty="0"/>
              <a:t>10 days of having that scent waft into their cage and then receiving a slight electrical shock</a:t>
            </a:r>
          </a:p>
          <a:p>
            <a:r>
              <a:rPr lang="en-US" dirty="0"/>
              <a:t>Those mice developed more smell receptors for that particular scent and could pick it up at lower concentrations than other mice</a:t>
            </a:r>
          </a:p>
          <a:p>
            <a:r>
              <a:rPr lang="en-US" dirty="0"/>
              <a:t>Researchers found that the gene responsible for acetophenone detection was packed differently in the sperm of the the shocked mice than the control group</a:t>
            </a:r>
          </a:p>
          <a:p>
            <a:r>
              <a:rPr lang="en-US" dirty="0"/>
              <a:t>The sperm of the scared mice was used to inseminate the females and their offspring, who never met their father, had more acetophenone receptors and when exposed to the smell became frantic and agitated. The same was true for the subsequent generation of </a:t>
            </a:r>
            <a:r>
              <a:rPr lang="en-US" dirty="0" err="1"/>
              <a:t>grandpups</a:t>
            </a:r>
            <a:r>
              <a:rPr lang="en-US" dirty="0"/>
              <a:t>.</a:t>
            </a:r>
          </a:p>
        </p:txBody>
      </p:sp>
      <p:sp>
        <p:nvSpPr>
          <p:cNvPr id="4" name="TextBox 3">
            <a:extLst>
              <a:ext uri="{FF2B5EF4-FFF2-40B4-BE49-F238E27FC236}">
                <a16:creationId xmlns:a16="http://schemas.microsoft.com/office/drawing/2014/main" id="{5CC6B158-D3AD-AF93-3AE7-77920F4C81BB}"/>
              </a:ext>
            </a:extLst>
          </p:cNvPr>
          <p:cNvSpPr txBox="1"/>
          <p:nvPr/>
        </p:nvSpPr>
        <p:spPr>
          <a:xfrm>
            <a:off x="8583930" y="6115050"/>
            <a:ext cx="3166110" cy="369332"/>
          </a:xfrm>
          <a:prstGeom prst="rect">
            <a:avLst/>
          </a:prstGeom>
          <a:noFill/>
        </p:spPr>
        <p:txBody>
          <a:bodyPr wrap="square" rtlCol="0">
            <a:spAutoFit/>
          </a:bodyPr>
          <a:lstStyle/>
          <a:p>
            <a:r>
              <a:rPr lang="en-US" dirty="0"/>
              <a:t>(</a:t>
            </a:r>
            <a:r>
              <a:rPr lang="en-US" dirty="0" err="1"/>
              <a:t>Nuwer</a:t>
            </a:r>
            <a:r>
              <a:rPr lang="en-US" dirty="0"/>
              <a:t>, 2013)</a:t>
            </a:r>
          </a:p>
        </p:txBody>
      </p:sp>
    </p:spTree>
    <p:extLst>
      <p:ext uri="{BB962C8B-B14F-4D97-AF65-F5344CB8AC3E}">
        <p14:creationId xmlns:p14="http://schemas.microsoft.com/office/powerpoint/2010/main" val="363561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313198-14E5-244F-E390-F051D456EDD7}"/>
              </a:ext>
            </a:extLst>
          </p:cNvPr>
          <p:cNvSpPr>
            <a:spLocks noGrp="1"/>
          </p:cNvSpPr>
          <p:nvPr>
            <p:ph type="title"/>
          </p:nvPr>
        </p:nvSpPr>
        <p:spPr/>
        <p:txBody>
          <a:bodyPr/>
          <a:lstStyle/>
          <a:p>
            <a:r>
              <a:rPr lang="en-US" dirty="0"/>
              <a:t>Culture or traumatic retention?</a:t>
            </a:r>
          </a:p>
        </p:txBody>
      </p:sp>
      <p:sp>
        <p:nvSpPr>
          <p:cNvPr id="4" name="TextBox 3">
            <a:extLst>
              <a:ext uri="{FF2B5EF4-FFF2-40B4-BE49-F238E27FC236}">
                <a16:creationId xmlns:a16="http://schemas.microsoft.com/office/drawing/2014/main" id="{09D02B2E-967D-6331-29BE-A696C45A2894}"/>
              </a:ext>
            </a:extLst>
          </p:cNvPr>
          <p:cNvSpPr txBox="1"/>
          <p:nvPr/>
        </p:nvSpPr>
        <p:spPr>
          <a:xfrm>
            <a:off x="8460828" y="5812221"/>
            <a:ext cx="2554013" cy="369332"/>
          </a:xfrm>
          <a:prstGeom prst="rect">
            <a:avLst/>
          </a:prstGeom>
          <a:noFill/>
        </p:spPr>
        <p:txBody>
          <a:bodyPr wrap="square" rtlCol="0">
            <a:spAutoFit/>
          </a:bodyPr>
          <a:lstStyle/>
          <a:p>
            <a:r>
              <a:rPr lang="en-US" dirty="0"/>
              <a:t>(</a:t>
            </a:r>
            <a:r>
              <a:rPr lang="en-US" dirty="0" err="1"/>
              <a:t>Menakem</a:t>
            </a:r>
            <a:r>
              <a:rPr lang="en-US" dirty="0"/>
              <a:t>, 2017)</a:t>
            </a:r>
          </a:p>
        </p:txBody>
      </p:sp>
      <p:sp>
        <p:nvSpPr>
          <p:cNvPr id="9" name="Content Placeholder 8">
            <a:extLst>
              <a:ext uri="{FF2B5EF4-FFF2-40B4-BE49-F238E27FC236}">
                <a16:creationId xmlns:a16="http://schemas.microsoft.com/office/drawing/2014/main" id="{483762F9-F715-176A-F168-E49B2D4A11F9}"/>
              </a:ext>
            </a:extLst>
          </p:cNvPr>
          <p:cNvSpPr>
            <a:spLocks noGrp="1"/>
          </p:cNvSpPr>
          <p:nvPr>
            <p:ph idx="1"/>
          </p:nvPr>
        </p:nvSpPr>
        <p:spPr/>
        <p:txBody>
          <a:bodyPr/>
          <a:lstStyle/>
          <a:p>
            <a:pPr marL="0" indent="0">
              <a:buNone/>
            </a:pPr>
            <a:r>
              <a:rPr lang="en-US" sz="1800" dirty="0"/>
              <a:t>“After months or years, unhealed trauma can appear to become part of someone’s personality. Over even longer periods of time, as it is passed on and gets compounded through other bodies in a household, it can become a family norm. And if it gets transmitted and compounded through multiple families and generations, it can start to look like culture. But it isn’t culture. It’s a traumatic retention that has lost its context over time. Though without context, it has not lost its power.”</a:t>
            </a:r>
          </a:p>
          <a:p>
            <a:endParaRPr lang="en-US" dirty="0"/>
          </a:p>
        </p:txBody>
      </p:sp>
    </p:spTree>
    <p:extLst>
      <p:ext uri="{BB962C8B-B14F-4D97-AF65-F5344CB8AC3E}">
        <p14:creationId xmlns:p14="http://schemas.microsoft.com/office/powerpoint/2010/main" val="81008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DCB4-B0E8-CE3E-C8FB-1448C9608497}"/>
              </a:ext>
            </a:extLst>
          </p:cNvPr>
          <p:cNvSpPr>
            <a:spLocks noGrp="1"/>
          </p:cNvSpPr>
          <p:nvPr>
            <p:ph type="title"/>
          </p:nvPr>
        </p:nvSpPr>
        <p:spPr>
          <a:xfrm>
            <a:off x="766916" y="1295400"/>
            <a:ext cx="4252010" cy="2133600"/>
          </a:xfrm>
        </p:spPr>
        <p:txBody>
          <a:bodyPr anchor="t">
            <a:normAutofit/>
          </a:bodyPr>
          <a:lstStyle/>
          <a:p>
            <a:r>
              <a:rPr lang="en-US" dirty="0"/>
              <a:t>Lineage of carried trauma</a:t>
            </a:r>
          </a:p>
        </p:txBody>
      </p:sp>
      <p:sp>
        <p:nvSpPr>
          <p:cNvPr id="3" name="Content Placeholder 2">
            <a:extLst>
              <a:ext uri="{FF2B5EF4-FFF2-40B4-BE49-F238E27FC236}">
                <a16:creationId xmlns:a16="http://schemas.microsoft.com/office/drawing/2014/main" id="{72969704-B7A0-FC83-A141-7D56AFE6AA7D}"/>
              </a:ext>
            </a:extLst>
          </p:cNvPr>
          <p:cNvSpPr>
            <a:spLocks noGrp="1"/>
          </p:cNvSpPr>
          <p:nvPr>
            <p:ph idx="1"/>
          </p:nvPr>
        </p:nvSpPr>
        <p:spPr>
          <a:xfrm>
            <a:off x="6096000" y="1430767"/>
            <a:ext cx="4412876" cy="3861854"/>
          </a:xfrm>
        </p:spPr>
        <p:txBody>
          <a:bodyPr>
            <a:normAutofit fontScale="92500" lnSpcReduction="20000"/>
          </a:bodyPr>
          <a:lstStyle/>
          <a:p>
            <a:r>
              <a:rPr lang="en-US" dirty="0"/>
              <a:t>Native American youth suicide, 10-19x higher than the national average </a:t>
            </a:r>
          </a:p>
          <a:p>
            <a:r>
              <a:rPr lang="en-US" dirty="0"/>
              <a:t>Holocaust survivors children and grandchildren; PTSD, nightmares, changes in cortisol baseline</a:t>
            </a:r>
          </a:p>
          <a:p>
            <a:r>
              <a:rPr lang="en-US" dirty="0"/>
              <a:t>Children born after 1994 in Rwanda exhibit symptoms of post-traumatic stress despite being too young to witness the killing of 800,000 people</a:t>
            </a:r>
          </a:p>
          <a:p>
            <a:r>
              <a:rPr lang="en-US" dirty="0"/>
              <a:t>Descendants of enslaved Africans in the United States having disproportionally higher rates of PTSD, anxiety, and susceptibility to chronic illness </a:t>
            </a:r>
          </a:p>
        </p:txBody>
      </p:sp>
      <p:sp>
        <p:nvSpPr>
          <p:cNvPr id="8" name="Date Placeholder 6">
            <a:extLst>
              <a:ext uri="{FF2B5EF4-FFF2-40B4-BE49-F238E27FC236}">
                <a16:creationId xmlns:a16="http://schemas.microsoft.com/office/drawing/2014/main" id="{BAEFCE30-20EC-D2F4-5BD8-89CDAE28D2E9}"/>
              </a:ext>
            </a:extLst>
          </p:cNvPr>
          <p:cNvSpPr>
            <a:spLocks noGrp="1"/>
          </p:cNvSpPr>
          <p:nvPr>
            <p:ph type="dt" sz="half" idx="10"/>
          </p:nvPr>
        </p:nvSpPr>
        <p:spPr>
          <a:xfrm>
            <a:off x="847726" y="6199188"/>
            <a:ext cx="2743200" cy="365125"/>
          </a:xfrm>
        </p:spPr>
        <p:txBody>
          <a:bodyPr/>
          <a:lstStyle/>
          <a:p>
            <a:pPr>
              <a:spcAft>
                <a:spcPts val="600"/>
              </a:spcAft>
            </a:pPr>
            <a:fld id="{7FB15980-1F01-46F5-9BE3-B420B87C4E02}" type="datetime1">
              <a:rPr lang="en-US" smtClean="0"/>
              <a:pPr>
                <a:spcAft>
                  <a:spcPts val="600"/>
                </a:spcAft>
              </a:pPr>
              <a:t>1/25/24</a:t>
            </a:fld>
            <a:endParaRPr lang="en-US"/>
          </a:p>
        </p:txBody>
      </p:sp>
      <p:sp>
        <p:nvSpPr>
          <p:cNvPr id="10" name="Footer Placeholder 8">
            <a:extLst>
              <a:ext uri="{FF2B5EF4-FFF2-40B4-BE49-F238E27FC236}">
                <a16:creationId xmlns:a16="http://schemas.microsoft.com/office/drawing/2014/main" id="{0D8F3B5B-733B-74EA-B1EA-66EE6B84D4B8}"/>
              </a:ext>
            </a:extLst>
          </p:cNvPr>
          <p:cNvSpPr>
            <a:spLocks noGrp="1"/>
          </p:cNvSpPr>
          <p:nvPr>
            <p:ph type="ftr" sz="quarter" idx="11"/>
          </p:nvPr>
        </p:nvSpPr>
        <p:spPr>
          <a:xfrm>
            <a:off x="7286625" y="6199188"/>
            <a:ext cx="3409951" cy="365125"/>
          </a:xfrm>
        </p:spPr>
        <p:txBody>
          <a:bodyPr/>
          <a:lstStyle/>
          <a:p>
            <a:pPr>
              <a:spcAft>
                <a:spcPts val="600"/>
              </a:spcAft>
            </a:pPr>
            <a:endParaRPr lang="en-US" dirty="0"/>
          </a:p>
        </p:txBody>
      </p:sp>
      <p:sp>
        <p:nvSpPr>
          <p:cNvPr id="12" name="Slide Number Placeholder 9">
            <a:extLst>
              <a:ext uri="{FF2B5EF4-FFF2-40B4-BE49-F238E27FC236}">
                <a16:creationId xmlns:a16="http://schemas.microsoft.com/office/drawing/2014/main" id="{7FAFA6F5-E91F-C30E-BCAF-01C3F9CB40CF}"/>
              </a:ext>
            </a:extLst>
          </p:cNvPr>
          <p:cNvSpPr>
            <a:spLocks noGrp="1"/>
          </p:cNvSpPr>
          <p:nvPr>
            <p:ph type="sldNum" sz="quarter" idx="12"/>
          </p:nvPr>
        </p:nvSpPr>
        <p:spPr>
          <a:xfrm>
            <a:off x="10728107" y="6199188"/>
            <a:ext cx="619125" cy="365125"/>
          </a:xfrm>
        </p:spPr>
        <p:txBody>
          <a:bodyPr/>
          <a:lstStyle/>
          <a:p>
            <a:pPr>
              <a:spcAft>
                <a:spcPts val="600"/>
              </a:spcAft>
            </a:pPr>
            <a:fld id="{1437450A-6C25-4B4D-B27D-E1E9B2CE4682}" type="slidenum">
              <a:rPr lang="en-US" smtClean="0"/>
              <a:pPr>
                <a:spcAft>
                  <a:spcPts val="600"/>
                </a:spcAft>
              </a:pPr>
              <a:t>12</a:t>
            </a:fld>
            <a:endParaRPr lang="en-US"/>
          </a:p>
        </p:txBody>
      </p:sp>
      <p:pic>
        <p:nvPicPr>
          <p:cNvPr id="4" name="Picture 3">
            <a:extLst>
              <a:ext uri="{FF2B5EF4-FFF2-40B4-BE49-F238E27FC236}">
                <a16:creationId xmlns:a16="http://schemas.microsoft.com/office/drawing/2014/main" id="{70FFF51C-DE63-F8A7-E916-F3E8A7A0EBF3}"/>
              </a:ext>
            </a:extLst>
          </p:cNvPr>
          <p:cNvPicPr>
            <a:picLocks noChangeAspect="1"/>
          </p:cNvPicPr>
          <p:nvPr/>
        </p:nvPicPr>
        <p:blipFill>
          <a:blip r:embed="rId2"/>
          <a:stretch>
            <a:fillRect/>
          </a:stretch>
        </p:blipFill>
        <p:spPr>
          <a:xfrm>
            <a:off x="849047" y="2673922"/>
            <a:ext cx="3818953" cy="3818953"/>
          </a:xfrm>
          <a:prstGeom prst="rect">
            <a:avLst/>
          </a:prstGeom>
        </p:spPr>
      </p:pic>
    </p:spTree>
    <p:extLst>
      <p:ext uri="{BB962C8B-B14F-4D97-AF65-F5344CB8AC3E}">
        <p14:creationId xmlns:p14="http://schemas.microsoft.com/office/powerpoint/2010/main" val="12056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AF65-A1DD-1A4A-1255-44958BC3FF44}"/>
              </a:ext>
            </a:extLst>
          </p:cNvPr>
          <p:cNvSpPr>
            <a:spLocks noGrp="1"/>
          </p:cNvSpPr>
          <p:nvPr>
            <p:ph type="title"/>
          </p:nvPr>
        </p:nvSpPr>
        <p:spPr/>
        <p:txBody>
          <a:bodyPr/>
          <a:lstStyle/>
          <a:p>
            <a:r>
              <a:rPr lang="en-US" dirty="0"/>
              <a:t>Movement of generational trauma through cultures</a:t>
            </a:r>
          </a:p>
        </p:txBody>
      </p:sp>
      <p:sp>
        <p:nvSpPr>
          <p:cNvPr id="3" name="Content Placeholder 2">
            <a:extLst>
              <a:ext uri="{FF2B5EF4-FFF2-40B4-BE49-F238E27FC236}">
                <a16:creationId xmlns:a16="http://schemas.microsoft.com/office/drawing/2014/main" id="{E619E556-141C-D619-7DD4-83023529E285}"/>
              </a:ext>
            </a:extLst>
          </p:cNvPr>
          <p:cNvSpPr>
            <a:spLocks noGrp="1"/>
          </p:cNvSpPr>
          <p:nvPr>
            <p:ph idx="1"/>
          </p:nvPr>
        </p:nvSpPr>
        <p:spPr/>
        <p:txBody>
          <a:bodyPr>
            <a:normAutofit lnSpcReduction="10000"/>
          </a:bodyPr>
          <a:lstStyle/>
          <a:p>
            <a:r>
              <a:rPr lang="en-US" dirty="0"/>
              <a:t>“It was only in the late seventeenth century that white </a:t>
            </a:r>
            <a:r>
              <a:rPr lang="en-US" dirty="0" err="1"/>
              <a:t>americans</a:t>
            </a:r>
            <a:r>
              <a:rPr lang="en-US" dirty="0"/>
              <a:t> began in earnest to formalize a culture of white body supremacy in order to soothe the dissonance that existed between more powerful and less powerful white bodies; to blow centuries of white-on-white trauma through millions of Black and red bodies; and to attempt to colonize the minds of people of all colors. The concept of race was created to help white Americans deal with the hatred and brutality that they and their ancestors had themselves experienced for many generations at the hands of more powerful white bodies. The phantasm of race was conjured to help white people manage their fear and hatred of other white people.” </a:t>
            </a:r>
          </a:p>
          <a:p>
            <a:pPr lvl="2"/>
            <a:r>
              <a:rPr lang="en-US" dirty="0"/>
              <a:t>Victims to oppressors </a:t>
            </a:r>
          </a:p>
          <a:p>
            <a:pPr lvl="2"/>
            <a:r>
              <a:rPr lang="en-US" dirty="0"/>
              <a:t>Carried dehumanization of self translates to dehumanization of others</a:t>
            </a:r>
          </a:p>
        </p:txBody>
      </p:sp>
      <p:sp>
        <p:nvSpPr>
          <p:cNvPr id="4" name="TextBox 3">
            <a:extLst>
              <a:ext uri="{FF2B5EF4-FFF2-40B4-BE49-F238E27FC236}">
                <a16:creationId xmlns:a16="http://schemas.microsoft.com/office/drawing/2014/main" id="{546613E7-2EE1-F640-16F9-BE5195C905EF}"/>
              </a:ext>
            </a:extLst>
          </p:cNvPr>
          <p:cNvSpPr txBox="1"/>
          <p:nvPr/>
        </p:nvSpPr>
        <p:spPr>
          <a:xfrm>
            <a:off x="7998372" y="5475890"/>
            <a:ext cx="1996966" cy="369332"/>
          </a:xfrm>
          <a:prstGeom prst="rect">
            <a:avLst/>
          </a:prstGeom>
          <a:noFill/>
        </p:spPr>
        <p:txBody>
          <a:bodyPr wrap="square" rtlCol="0">
            <a:spAutoFit/>
          </a:bodyPr>
          <a:lstStyle/>
          <a:p>
            <a:r>
              <a:rPr lang="en-US" dirty="0"/>
              <a:t>(</a:t>
            </a:r>
            <a:r>
              <a:rPr lang="en-US" dirty="0" err="1"/>
              <a:t>Menakem</a:t>
            </a:r>
            <a:r>
              <a:rPr lang="en-US" dirty="0"/>
              <a:t>, 2017)</a:t>
            </a:r>
          </a:p>
        </p:txBody>
      </p:sp>
    </p:spTree>
    <p:extLst>
      <p:ext uri="{BB962C8B-B14F-4D97-AF65-F5344CB8AC3E}">
        <p14:creationId xmlns:p14="http://schemas.microsoft.com/office/powerpoint/2010/main" val="121819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3E49-C87A-BE62-5872-EADFFE3890B3}"/>
              </a:ext>
            </a:extLst>
          </p:cNvPr>
          <p:cNvSpPr>
            <a:spLocks noGrp="1"/>
          </p:cNvSpPr>
          <p:nvPr>
            <p:ph type="title"/>
          </p:nvPr>
        </p:nvSpPr>
        <p:spPr/>
        <p:txBody>
          <a:bodyPr/>
          <a:lstStyle/>
          <a:p>
            <a:r>
              <a:rPr lang="en-US" dirty="0"/>
              <a:t>Methods for working with intergenerational trauma </a:t>
            </a:r>
          </a:p>
        </p:txBody>
      </p:sp>
      <p:sp>
        <p:nvSpPr>
          <p:cNvPr id="3" name="Content Placeholder 2">
            <a:extLst>
              <a:ext uri="{FF2B5EF4-FFF2-40B4-BE49-F238E27FC236}">
                <a16:creationId xmlns:a16="http://schemas.microsoft.com/office/drawing/2014/main" id="{DAD6A32B-CCDC-D598-9B0D-D04413EA0A99}"/>
              </a:ext>
            </a:extLst>
          </p:cNvPr>
          <p:cNvSpPr>
            <a:spLocks noGrp="1"/>
          </p:cNvSpPr>
          <p:nvPr>
            <p:ph idx="1"/>
          </p:nvPr>
        </p:nvSpPr>
        <p:spPr/>
        <p:txBody>
          <a:bodyPr>
            <a:normAutofit fontScale="92500" lnSpcReduction="20000"/>
          </a:bodyPr>
          <a:lstStyle/>
          <a:p>
            <a:r>
              <a:rPr lang="en-US" dirty="0"/>
              <a:t>Family Constellations</a:t>
            </a:r>
          </a:p>
          <a:p>
            <a:pPr lvl="1"/>
            <a:r>
              <a:rPr lang="en-US" dirty="0"/>
              <a:t>Re-orient self in the system, increase awareness of greater forces moving in family lineage </a:t>
            </a:r>
          </a:p>
          <a:p>
            <a:r>
              <a:rPr lang="en-US" dirty="0"/>
              <a:t>EMDR</a:t>
            </a:r>
          </a:p>
          <a:p>
            <a:pPr lvl="1"/>
            <a:r>
              <a:rPr lang="en-US" dirty="0"/>
              <a:t>Can target the belief and somatic energy, doesn’t have to know full story</a:t>
            </a:r>
          </a:p>
          <a:p>
            <a:r>
              <a:rPr lang="en-US" dirty="0"/>
              <a:t>Parts work</a:t>
            </a:r>
          </a:p>
          <a:p>
            <a:pPr lvl="1"/>
            <a:r>
              <a:rPr lang="en-US" dirty="0"/>
              <a:t>Work with parts to unburden carried family emotional material</a:t>
            </a:r>
          </a:p>
          <a:p>
            <a:r>
              <a:rPr lang="en-US" dirty="0"/>
              <a:t>Somatic Experiencing</a:t>
            </a:r>
          </a:p>
          <a:p>
            <a:pPr lvl="1"/>
            <a:r>
              <a:rPr lang="en-US" dirty="0"/>
              <a:t>Doesn’t require knowledge of the story, focuses on the somatic experience of the moment</a:t>
            </a:r>
          </a:p>
          <a:p>
            <a:r>
              <a:rPr lang="en-US" dirty="0"/>
              <a:t>Mark </a:t>
            </a:r>
            <a:r>
              <a:rPr lang="en-US" dirty="0" err="1"/>
              <a:t>Wolynn’s</a:t>
            </a:r>
            <a:r>
              <a:rPr lang="en-US" dirty="0"/>
              <a:t> Core Language Model</a:t>
            </a:r>
          </a:p>
          <a:p>
            <a:r>
              <a:rPr lang="en-US" dirty="0"/>
              <a:t>Genogram using John Bradshaw material</a:t>
            </a:r>
          </a:p>
          <a:p>
            <a:pPr marL="0" indent="0">
              <a:buNone/>
            </a:pPr>
            <a:endParaRPr lang="en-US" dirty="0"/>
          </a:p>
        </p:txBody>
      </p:sp>
    </p:spTree>
    <p:extLst>
      <p:ext uri="{BB962C8B-B14F-4D97-AF65-F5344CB8AC3E}">
        <p14:creationId xmlns:p14="http://schemas.microsoft.com/office/powerpoint/2010/main" val="3903752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654246F-8623-7F3F-7EFA-15A14DAF0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422DE-A727-E637-3905-4E7B894FE227}"/>
              </a:ext>
            </a:extLst>
          </p:cNvPr>
          <p:cNvSpPr>
            <a:spLocks noGrp="1"/>
          </p:cNvSpPr>
          <p:nvPr>
            <p:ph type="title"/>
          </p:nvPr>
        </p:nvSpPr>
        <p:spPr>
          <a:xfrm>
            <a:off x="952500" y="957739"/>
            <a:ext cx="4394103" cy="1778906"/>
          </a:xfrm>
        </p:spPr>
        <p:txBody>
          <a:bodyPr>
            <a:normAutofit/>
          </a:bodyPr>
          <a:lstStyle/>
          <a:p>
            <a:r>
              <a:rPr lang="en-US" dirty="0"/>
              <a:t>Family constellations	</a:t>
            </a:r>
          </a:p>
        </p:txBody>
      </p:sp>
      <p:sp>
        <p:nvSpPr>
          <p:cNvPr id="3" name="Content Placeholder 2">
            <a:extLst>
              <a:ext uri="{FF2B5EF4-FFF2-40B4-BE49-F238E27FC236}">
                <a16:creationId xmlns:a16="http://schemas.microsoft.com/office/drawing/2014/main" id="{6136E89C-42BE-EE9E-E90E-C133DDA031AD}"/>
              </a:ext>
            </a:extLst>
          </p:cNvPr>
          <p:cNvSpPr>
            <a:spLocks noGrp="1"/>
          </p:cNvSpPr>
          <p:nvPr>
            <p:ph idx="1"/>
          </p:nvPr>
        </p:nvSpPr>
        <p:spPr>
          <a:xfrm>
            <a:off x="952500" y="2890882"/>
            <a:ext cx="4394103" cy="3009381"/>
          </a:xfrm>
        </p:spPr>
        <p:txBody>
          <a:bodyPr>
            <a:normAutofit/>
          </a:bodyPr>
          <a:lstStyle/>
          <a:p>
            <a:r>
              <a:rPr lang="en-US" dirty="0"/>
              <a:t>Bert Hellinger</a:t>
            </a:r>
          </a:p>
          <a:p>
            <a:pPr lvl="1"/>
            <a:r>
              <a:rPr lang="en-US" dirty="0"/>
              <a:t>Priest, therapist, philosopher</a:t>
            </a:r>
          </a:p>
          <a:p>
            <a:pPr lvl="1"/>
            <a:r>
              <a:rPr lang="en-US" dirty="0"/>
              <a:t>Heavily influenced by Eric Berne &amp; Zulu Tribe in South Africa</a:t>
            </a:r>
          </a:p>
          <a:p>
            <a:pPr lvl="1"/>
            <a:r>
              <a:rPr lang="en-US" dirty="0"/>
              <a:t>Therapist’s dysfunctional helping position</a:t>
            </a:r>
          </a:p>
          <a:p>
            <a:pPr lvl="2"/>
            <a:r>
              <a:rPr lang="en-US" dirty="0"/>
              <a:t>‘Honor right order instead and helping is easier’</a:t>
            </a:r>
          </a:p>
          <a:p>
            <a:pPr lvl="2"/>
            <a:r>
              <a:rPr lang="en-US" dirty="0"/>
              <a:t>Bow to the great forces of love and harmony in family system</a:t>
            </a:r>
          </a:p>
        </p:txBody>
      </p:sp>
      <p:sp>
        <p:nvSpPr>
          <p:cNvPr id="2057" name="Rectangle 2056">
            <a:extLst>
              <a:ext uri="{FF2B5EF4-FFF2-40B4-BE49-F238E27FC236}">
                <a16:creationId xmlns:a16="http://schemas.microsoft.com/office/drawing/2014/main" id="{FAC4BDE1-4D40-5601-7947-DB5EFE31D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5400" y="953965"/>
            <a:ext cx="4164100" cy="49515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amily Constellations Therapy in Fort Lauderdale FL | Thrive Wellness Center">
            <a:extLst>
              <a:ext uri="{FF2B5EF4-FFF2-40B4-BE49-F238E27FC236}">
                <a16:creationId xmlns:a16="http://schemas.microsoft.com/office/drawing/2014/main" id="{3FCDC790-AA73-3150-7315-2CF91ADAAD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16255" y="1699144"/>
            <a:ext cx="2443574" cy="345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933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FE20-4C80-38FD-5A7D-014C20DBF2EF}"/>
              </a:ext>
            </a:extLst>
          </p:cNvPr>
          <p:cNvSpPr>
            <a:spLocks noGrp="1"/>
          </p:cNvSpPr>
          <p:nvPr>
            <p:ph type="title"/>
          </p:nvPr>
        </p:nvSpPr>
        <p:spPr>
          <a:xfrm>
            <a:off x="1295400" y="842963"/>
            <a:ext cx="9601200" cy="1309687"/>
          </a:xfrm>
        </p:spPr>
        <p:txBody>
          <a:bodyPr/>
          <a:lstStyle/>
          <a:p>
            <a:r>
              <a:rPr lang="en-US" dirty="0"/>
              <a:t>Family constellations principles</a:t>
            </a:r>
          </a:p>
        </p:txBody>
      </p:sp>
      <p:sp>
        <p:nvSpPr>
          <p:cNvPr id="3" name="Content Placeholder 2">
            <a:extLst>
              <a:ext uri="{FF2B5EF4-FFF2-40B4-BE49-F238E27FC236}">
                <a16:creationId xmlns:a16="http://schemas.microsoft.com/office/drawing/2014/main" id="{4B85A600-CFFB-72D0-97A9-E9BCC9709695}"/>
              </a:ext>
            </a:extLst>
          </p:cNvPr>
          <p:cNvSpPr>
            <a:spLocks noGrp="1"/>
          </p:cNvSpPr>
          <p:nvPr>
            <p:ph idx="1"/>
          </p:nvPr>
        </p:nvSpPr>
        <p:spPr>
          <a:xfrm>
            <a:off x="1295400" y="2262188"/>
            <a:ext cx="9601200" cy="3643312"/>
          </a:xfrm>
        </p:spPr>
        <p:txBody>
          <a:bodyPr>
            <a:normAutofit/>
          </a:bodyPr>
          <a:lstStyle/>
          <a:p>
            <a:r>
              <a:rPr lang="en-US" dirty="0"/>
              <a:t>Everyone deserves to belong</a:t>
            </a:r>
          </a:p>
          <a:p>
            <a:r>
              <a:rPr lang="en-US" dirty="0"/>
              <a:t>Right Order and the Flow of Love</a:t>
            </a:r>
          </a:p>
          <a:p>
            <a:r>
              <a:rPr lang="en-US" dirty="0"/>
              <a:t>Equilibrium</a:t>
            </a:r>
          </a:p>
          <a:p>
            <a:pPr lvl="1"/>
            <a:r>
              <a:rPr lang="en-US" dirty="0"/>
              <a:t>Giving, Receiving, &amp; Guilt/Innocence</a:t>
            </a:r>
          </a:p>
          <a:p>
            <a:r>
              <a:rPr lang="en-US" dirty="0"/>
              <a:t>Clients become the symptom bearer of a family entanglement </a:t>
            </a:r>
          </a:p>
          <a:p>
            <a:pPr lvl="1"/>
            <a:r>
              <a:rPr lang="en-US" dirty="0"/>
              <a:t>Role of Disease</a:t>
            </a:r>
          </a:p>
          <a:p>
            <a:pPr lvl="1"/>
            <a:r>
              <a:rPr lang="en-US" dirty="0"/>
              <a:t>Atonement and unpaid debts</a:t>
            </a:r>
          </a:p>
          <a:p>
            <a:pPr lvl="1"/>
            <a:r>
              <a:rPr lang="en-US" dirty="0"/>
              <a:t>Following those that are dead</a:t>
            </a:r>
          </a:p>
        </p:txBody>
      </p:sp>
      <p:sp>
        <p:nvSpPr>
          <p:cNvPr id="4" name="TextBox 3">
            <a:extLst>
              <a:ext uri="{FF2B5EF4-FFF2-40B4-BE49-F238E27FC236}">
                <a16:creationId xmlns:a16="http://schemas.microsoft.com/office/drawing/2014/main" id="{58C56DAB-EFD7-6EDA-0CFB-362EC4A401C5}"/>
              </a:ext>
            </a:extLst>
          </p:cNvPr>
          <p:cNvSpPr txBox="1"/>
          <p:nvPr/>
        </p:nvSpPr>
        <p:spPr>
          <a:xfrm>
            <a:off x="1699846" y="6201508"/>
            <a:ext cx="6658708" cy="369332"/>
          </a:xfrm>
          <a:prstGeom prst="rect">
            <a:avLst/>
          </a:prstGeom>
          <a:solidFill>
            <a:schemeClr val="accent1"/>
          </a:solidFill>
        </p:spPr>
        <p:txBody>
          <a:bodyPr wrap="square" rtlCol="0">
            <a:spAutoFit/>
          </a:bodyPr>
          <a:lstStyle/>
          <a:p>
            <a:r>
              <a:rPr lang="en-US" dirty="0"/>
              <a:t>No Victim Principle &amp; Timing</a:t>
            </a:r>
          </a:p>
        </p:txBody>
      </p:sp>
    </p:spTree>
    <p:extLst>
      <p:ext uri="{BB962C8B-B14F-4D97-AF65-F5344CB8AC3E}">
        <p14:creationId xmlns:p14="http://schemas.microsoft.com/office/powerpoint/2010/main" val="32811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11F6-1AB9-CC85-4307-30BA9104F0AB}"/>
              </a:ext>
            </a:extLst>
          </p:cNvPr>
          <p:cNvSpPr>
            <a:spLocks noGrp="1"/>
          </p:cNvSpPr>
          <p:nvPr>
            <p:ph type="title"/>
          </p:nvPr>
        </p:nvSpPr>
        <p:spPr/>
        <p:txBody>
          <a:bodyPr/>
          <a:lstStyle/>
          <a:p>
            <a:r>
              <a:rPr lang="en-US" dirty="0"/>
              <a:t>Interventions for intergenerational trauma work</a:t>
            </a:r>
          </a:p>
        </p:txBody>
      </p:sp>
      <p:sp>
        <p:nvSpPr>
          <p:cNvPr id="3" name="Content Placeholder 2">
            <a:extLst>
              <a:ext uri="{FF2B5EF4-FFF2-40B4-BE49-F238E27FC236}">
                <a16:creationId xmlns:a16="http://schemas.microsoft.com/office/drawing/2014/main" id="{98629C1C-986E-400D-54DF-AEAACA6FCCF6}"/>
              </a:ext>
            </a:extLst>
          </p:cNvPr>
          <p:cNvSpPr>
            <a:spLocks noGrp="1"/>
          </p:cNvSpPr>
          <p:nvPr>
            <p:ph idx="1"/>
          </p:nvPr>
        </p:nvSpPr>
        <p:spPr/>
        <p:txBody>
          <a:bodyPr>
            <a:normAutofit/>
          </a:bodyPr>
          <a:lstStyle/>
          <a:p>
            <a:r>
              <a:rPr lang="en-US" dirty="0"/>
              <a:t>Family Constellations</a:t>
            </a:r>
          </a:p>
          <a:p>
            <a:r>
              <a:rPr lang="en-US" dirty="0"/>
              <a:t>Reconnect to the Flow of Love and Right Order**</a:t>
            </a:r>
          </a:p>
          <a:p>
            <a:endParaRPr lang="en-US" dirty="0"/>
          </a:p>
        </p:txBody>
      </p:sp>
    </p:spTree>
    <p:extLst>
      <p:ext uri="{BB962C8B-B14F-4D97-AF65-F5344CB8AC3E}">
        <p14:creationId xmlns:p14="http://schemas.microsoft.com/office/powerpoint/2010/main" val="42389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644752-A93A-85EA-4977-B2F1E3C64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0243" y="1295400"/>
            <a:ext cx="3946671" cy="426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5D0BA-2154-FFD0-7CFB-A6B77B5B6B34}"/>
              </a:ext>
            </a:extLst>
          </p:cNvPr>
          <p:cNvSpPr>
            <a:spLocks noGrp="1"/>
          </p:cNvSpPr>
          <p:nvPr>
            <p:ph type="title"/>
          </p:nvPr>
        </p:nvSpPr>
        <p:spPr>
          <a:xfrm>
            <a:off x="1616009" y="2320668"/>
            <a:ext cx="3630905" cy="2216663"/>
          </a:xfrm>
        </p:spPr>
        <p:txBody>
          <a:bodyPr>
            <a:normAutofit/>
          </a:bodyPr>
          <a:lstStyle/>
          <a:p>
            <a:r>
              <a:rPr lang="en-US" sz="2400" dirty="0"/>
              <a:t>Constellation examples in therapy</a:t>
            </a:r>
          </a:p>
        </p:txBody>
      </p:sp>
      <p:sp>
        <p:nvSpPr>
          <p:cNvPr id="3" name="Content Placeholder 2">
            <a:extLst>
              <a:ext uri="{FF2B5EF4-FFF2-40B4-BE49-F238E27FC236}">
                <a16:creationId xmlns:a16="http://schemas.microsoft.com/office/drawing/2014/main" id="{5A3141C7-FB18-C0F1-E9AB-4BAD08DA4AFF}"/>
              </a:ext>
            </a:extLst>
          </p:cNvPr>
          <p:cNvSpPr>
            <a:spLocks noGrp="1"/>
          </p:cNvSpPr>
          <p:nvPr>
            <p:ph idx="1"/>
          </p:nvPr>
        </p:nvSpPr>
        <p:spPr>
          <a:xfrm>
            <a:off x="6534024" y="952501"/>
            <a:ext cx="4362577" cy="4953000"/>
          </a:xfrm>
        </p:spPr>
        <p:txBody>
          <a:bodyPr anchor="ctr">
            <a:normAutofit fontScale="92500" lnSpcReduction="20000"/>
          </a:bodyPr>
          <a:lstStyle/>
          <a:p>
            <a:pPr>
              <a:lnSpc>
                <a:spcPct val="110000"/>
              </a:lnSpc>
            </a:pPr>
            <a:endParaRPr lang="en-US" sz="1700" dirty="0"/>
          </a:p>
          <a:p>
            <a:pPr>
              <a:lnSpc>
                <a:spcPct val="110000"/>
              </a:lnSpc>
            </a:pPr>
            <a:endParaRPr lang="en-US" sz="1700" dirty="0"/>
          </a:p>
          <a:p>
            <a:pPr>
              <a:lnSpc>
                <a:spcPct val="110000"/>
              </a:lnSpc>
            </a:pPr>
            <a:r>
              <a:rPr lang="en-US" sz="1700" dirty="0"/>
              <a:t>Client grew up with father constantly criticizing the mother for cheating. As a child the client is loyal to the father outwardly and secretly loyal to the mother. Client takes on rejected traits of their mother and perpetually acts out sexually in relationships as a means of loving their mother and drawing them closer</a:t>
            </a:r>
          </a:p>
          <a:p>
            <a:pPr lvl="1">
              <a:lnSpc>
                <a:spcPct val="110000"/>
              </a:lnSpc>
            </a:pPr>
            <a:r>
              <a:rPr lang="en-US" sz="1700" dirty="0"/>
              <a:t>Have client surrender the carried traits to the responsible party </a:t>
            </a:r>
          </a:p>
          <a:p>
            <a:pPr>
              <a:lnSpc>
                <a:spcPct val="110000"/>
              </a:lnSpc>
            </a:pPr>
            <a:r>
              <a:rPr lang="en-US" sz="1700" dirty="0"/>
              <a:t>Have client stand in the place of their war veteran grandfather, feel his position in the family, feel his history, then stand in mother’s place and feel her terror</a:t>
            </a:r>
          </a:p>
          <a:p>
            <a:pPr lvl="1">
              <a:lnSpc>
                <a:spcPct val="110000"/>
              </a:lnSpc>
            </a:pPr>
            <a:r>
              <a:rPr lang="en-US" sz="1700" dirty="0"/>
              <a:t>Gain acceptance of parents, move through resentment and blockage of access to strength from the lineage</a:t>
            </a:r>
          </a:p>
          <a:p>
            <a:pPr>
              <a:lnSpc>
                <a:spcPct val="110000"/>
              </a:lnSpc>
            </a:pPr>
            <a:endParaRPr lang="en-US" sz="1700" dirty="0"/>
          </a:p>
          <a:p>
            <a:pPr>
              <a:lnSpc>
                <a:spcPct val="110000"/>
              </a:lnSpc>
            </a:pPr>
            <a:endParaRPr lang="en-US" sz="1700" dirty="0"/>
          </a:p>
        </p:txBody>
      </p:sp>
    </p:spTree>
    <p:extLst>
      <p:ext uri="{BB962C8B-B14F-4D97-AF65-F5344CB8AC3E}">
        <p14:creationId xmlns:p14="http://schemas.microsoft.com/office/powerpoint/2010/main" val="163719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E204-47A6-DAA1-6F21-9678341AD3DC}"/>
              </a:ext>
            </a:extLst>
          </p:cNvPr>
          <p:cNvSpPr>
            <a:spLocks noGrp="1"/>
          </p:cNvSpPr>
          <p:nvPr>
            <p:ph type="title"/>
          </p:nvPr>
        </p:nvSpPr>
        <p:spPr/>
        <p:txBody>
          <a:bodyPr/>
          <a:lstStyle/>
          <a:p>
            <a:r>
              <a:rPr lang="en-US" dirty="0" err="1"/>
              <a:t>Wolynn</a:t>
            </a:r>
            <a:r>
              <a:rPr lang="en-US" dirty="0"/>
              <a:t> core language model</a:t>
            </a:r>
          </a:p>
        </p:txBody>
      </p:sp>
      <p:sp>
        <p:nvSpPr>
          <p:cNvPr id="3" name="Content Placeholder 2">
            <a:extLst>
              <a:ext uri="{FF2B5EF4-FFF2-40B4-BE49-F238E27FC236}">
                <a16:creationId xmlns:a16="http://schemas.microsoft.com/office/drawing/2014/main" id="{5DDD577E-BB91-87CF-CF5E-FA3EA3B75BB1}"/>
              </a:ext>
            </a:extLst>
          </p:cNvPr>
          <p:cNvSpPr>
            <a:spLocks noGrp="1"/>
          </p:cNvSpPr>
          <p:nvPr>
            <p:ph idx="1"/>
          </p:nvPr>
        </p:nvSpPr>
        <p:spPr/>
        <p:txBody>
          <a:bodyPr>
            <a:normAutofit fontScale="85000" lnSpcReduction="10000"/>
          </a:bodyPr>
          <a:lstStyle/>
          <a:p>
            <a:r>
              <a:rPr lang="en-US" dirty="0"/>
              <a:t>Book is a self-facilitated constellations guide to addressing ancestral issues through use of Core Language Model</a:t>
            </a:r>
          </a:p>
          <a:p>
            <a:r>
              <a:rPr lang="en-US" dirty="0"/>
              <a:t>Elicits non-declarative or implicit memory, some of which might be shared with ancestors</a:t>
            </a:r>
          </a:p>
          <a:p>
            <a:r>
              <a:rPr lang="en-US" dirty="0"/>
              <a:t>Focus on language/behavior that carries most emotional or somatic material attached to it, seems idiosyncratic or unusual, different kind of listening</a:t>
            </a:r>
          </a:p>
          <a:p>
            <a:r>
              <a:rPr lang="en-US" dirty="0"/>
              <a:t>4 Unconscious Themes </a:t>
            </a:r>
          </a:p>
          <a:p>
            <a:pPr lvl="1"/>
            <a:r>
              <a:rPr lang="en-US" dirty="0"/>
              <a:t>1. We have merged with a parent</a:t>
            </a:r>
          </a:p>
          <a:p>
            <a:pPr lvl="1"/>
            <a:r>
              <a:rPr lang="en-US" dirty="0"/>
              <a:t>2. We have rejected a parent</a:t>
            </a:r>
          </a:p>
          <a:p>
            <a:pPr lvl="1"/>
            <a:r>
              <a:rPr lang="en-US" dirty="0"/>
              <a:t>3. We have experienced an early break in the bond with our mother</a:t>
            </a:r>
          </a:p>
          <a:p>
            <a:pPr lvl="1"/>
            <a:r>
              <a:rPr lang="en-US" dirty="0"/>
              <a:t>4. We have identified with a member of the family system other than our parents</a:t>
            </a:r>
          </a:p>
          <a:p>
            <a:pPr lvl="2"/>
            <a:r>
              <a:rPr lang="en-US" dirty="0"/>
              <a:t>Ex: A child later in the lineup identifies with a previous child who has died. That child expresses what the family has repressed, takes on the lack of existence (depression, not being fully actualized) of their sibling to call attention back to them.</a:t>
            </a:r>
          </a:p>
        </p:txBody>
      </p:sp>
    </p:spTree>
    <p:extLst>
      <p:ext uri="{BB962C8B-B14F-4D97-AF65-F5344CB8AC3E}">
        <p14:creationId xmlns:p14="http://schemas.microsoft.com/office/powerpoint/2010/main" val="251771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36866BF-907B-F3CF-1C75-682CE4654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6A0EBA-CF02-9F8F-3400-6D3324AA8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5400" y="952500"/>
            <a:ext cx="9601200" cy="12242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612D0-616B-544C-73DF-A8E239EAC76A}"/>
              </a:ext>
            </a:extLst>
          </p:cNvPr>
          <p:cNvSpPr>
            <a:spLocks noGrp="1"/>
          </p:cNvSpPr>
          <p:nvPr>
            <p:ph type="title"/>
          </p:nvPr>
        </p:nvSpPr>
        <p:spPr>
          <a:xfrm>
            <a:off x="1095186" y="1219200"/>
            <a:ext cx="9446293" cy="678613"/>
          </a:xfrm>
        </p:spPr>
        <p:txBody>
          <a:bodyPr anchor="ctr">
            <a:normAutofit/>
          </a:bodyPr>
          <a:lstStyle/>
          <a:p>
            <a:r>
              <a:rPr lang="en-US" dirty="0"/>
              <a:t>   objectives</a:t>
            </a:r>
          </a:p>
        </p:txBody>
      </p:sp>
      <p:graphicFrame>
        <p:nvGraphicFramePr>
          <p:cNvPr id="15" name="Content Placeholder 2">
            <a:extLst>
              <a:ext uri="{FF2B5EF4-FFF2-40B4-BE49-F238E27FC236}">
                <a16:creationId xmlns:a16="http://schemas.microsoft.com/office/drawing/2014/main" id="{AEF0ECD6-A78A-6B8F-9018-64268EBF98DB}"/>
              </a:ext>
            </a:extLst>
          </p:cNvPr>
          <p:cNvGraphicFramePr>
            <a:graphicFrameLocks noGrp="1"/>
          </p:cNvGraphicFramePr>
          <p:nvPr>
            <p:ph idx="1"/>
            <p:extLst>
              <p:ext uri="{D42A27DB-BD31-4B8C-83A1-F6EECF244321}">
                <p14:modId xmlns:p14="http://schemas.microsoft.com/office/powerpoint/2010/main" val="215316694"/>
              </p:ext>
            </p:extLst>
          </p:nvPr>
        </p:nvGraphicFramePr>
        <p:xfrm>
          <a:off x="1295400" y="2687682"/>
          <a:ext cx="9601200" cy="327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68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1D69-BE0C-56E5-2617-04B7A4D1EEC4}"/>
              </a:ext>
            </a:extLst>
          </p:cNvPr>
          <p:cNvSpPr>
            <a:spLocks noGrp="1"/>
          </p:cNvSpPr>
          <p:nvPr>
            <p:ph type="title"/>
          </p:nvPr>
        </p:nvSpPr>
        <p:spPr/>
        <p:txBody>
          <a:bodyPr/>
          <a:lstStyle/>
          <a:p>
            <a:r>
              <a:rPr lang="en-US" dirty="0"/>
              <a:t>Releasing carried burdens</a:t>
            </a:r>
          </a:p>
        </p:txBody>
      </p:sp>
      <p:sp>
        <p:nvSpPr>
          <p:cNvPr id="3" name="Content Placeholder 2">
            <a:extLst>
              <a:ext uri="{FF2B5EF4-FFF2-40B4-BE49-F238E27FC236}">
                <a16:creationId xmlns:a16="http://schemas.microsoft.com/office/drawing/2014/main" id="{AA173BD0-0275-DF29-720B-529649397E02}"/>
              </a:ext>
            </a:extLst>
          </p:cNvPr>
          <p:cNvSpPr>
            <a:spLocks noGrp="1"/>
          </p:cNvSpPr>
          <p:nvPr>
            <p:ph idx="1"/>
          </p:nvPr>
        </p:nvSpPr>
        <p:spPr/>
        <p:txBody>
          <a:bodyPr/>
          <a:lstStyle/>
          <a:p>
            <a:r>
              <a:rPr lang="en-US" dirty="0"/>
              <a:t>Method: Psychodrama, Gestalt, Pia </a:t>
            </a:r>
            <a:r>
              <a:rPr lang="en-US" dirty="0" err="1"/>
              <a:t>Mellody’s</a:t>
            </a:r>
            <a:r>
              <a:rPr lang="en-US" dirty="0"/>
              <a:t> Cathartic Release Protocol</a:t>
            </a:r>
          </a:p>
          <a:p>
            <a:r>
              <a:rPr lang="en-US" dirty="0"/>
              <a:t>Have client sit in chair or stand</a:t>
            </a:r>
          </a:p>
          <a:p>
            <a:r>
              <a:rPr lang="en-US" dirty="0"/>
              <a:t>Presence parents, grandparents or other identified people in the lineage </a:t>
            </a:r>
          </a:p>
          <a:p>
            <a:r>
              <a:rPr lang="en-US" dirty="0"/>
              <a:t>Facilitate release and surrender of carried emotional material to the family members</a:t>
            </a:r>
          </a:p>
          <a:p>
            <a:r>
              <a:rPr lang="en-US" dirty="0"/>
              <a:t>Use words, sounds, body movements, and symbols</a:t>
            </a:r>
          </a:p>
          <a:p>
            <a:pPr lvl="1"/>
            <a:r>
              <a:rPr lang="en-US" dirty="0"/>
              <a:t>Use clients as representatives in a group</a:t>
            </a:r>
          </a:p>
          <a:p>
            <a:pPr lvl="1"/>
            <a:r>
              <a:rPr lang="en-US" dirty="0"/>
              <a:t>Chairs</a:t>
            </a:r>
          </a:p>
          <a:p>
            <a:pPr lvl="1"/>
            <a:r>
              <a:rPr lang="en-US" dirty="0"/>
              <a:t>Visualization</a:t>
            </a:r>
          </a:p>
        </p:txBody>
      </p:sp>
    </p:spTree>
    <p:extLst>
      <p:ext uri="{BB962C8B-B14F-4D97-AF65-F5344CB8AC3E}">
        <p14:creationId xmlns:p14="http://schemas.microsoft.com/office/powerpoint/2010/main" val="366350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3D1F-1A0A-AD18-2C52-FB322EDE5D76}"/>
              </a:ext>
            </a:extLst>
          </p:cNvPr>
          <p:cNvSpPr>
            <a:spLocks noGrp="1"/>
          </p:cNvSpPr>
          <p:nvPr>
            <p:ph type="title"/>
          </p:nvPr>
        </p:nvSpPr>
        <p:spPr/>
        <p:txBody>
          <a:bodyPr/>
          <a:lstStyle/>
          <a:p>
            <a:r>
              <a:rPr lang="en-US" dirty="0"/>
              <a:t>The legacy of shame</a:t>
            </a:r>
          </a:p>
        </p:txBody>
      </p:sp>
      <p:sp>
        <p:nvSpPr>
          <p:cNvPr id="3" name="Content Placeholder 2">
            <a:extLst>
              <a:ext uri="{FF2B5EF4-FFF2-40B4-BE49-F238E27FC236}">
                <a16:creationId xmlns:a16="http://schemas.microsoft.com/office/drawing/2014/main" id="{58E90B28-DF7E-C6C9-CA88-09F40EDF74A7}"/>
              </a:ext>
            </a:extLst>
          </p:cNvPr>
          <p:cNvSpPr>
            <a:spLocks noGrp="1"/>
          </p:cNvSpPr>
          <p:nvPr>
            <p:ph idx="1"/>
          </p:nvPr>
        </p:nvSpPr>
        <p:spPr/>
        <p:txBody>
          <a:bodyPr>
            <a:normAutofit lnSpcReduction="10000"/>
          </a:bodyPr>
          <a:lstStyle/>
          <a:p>
            <a:r>
              <a:rPr lang="en-US" dirty="0"/>
              <a:t>John Bradshaw and “Carried Family Shame”</a:t>
            </a:r>
          </a:p>
          <a:p>
            <a:r>
              <a:rPr lang="en-US" dirty="0"/>
              <a:t>“We’re only as sick as our secrets” &amp; Constellations: Everyone deserves to belong</a:t>
            </a:r>
          </a:p>
          <a:p>
            <a:r>
              <a:rPr lang="en-US" dirty="0"/>
              <a:t>Have clients create genogram highlighting </a:t>
            </a:r>
          </a:p>
          <a:p>
            <a:pPr lvl="1"/>
            <a:r>
              <a:rPr lang="en-US" dirty="0"/>
              <a:t>Addiction</a:t>
            </a:r>
          </a:p>
          <a:p>
            <a:pPr lvl="1"/>
            <a:r>
              <a:rPr lang="en-US" dirty="0"/>
              <a:t>Trauma</a:t>
            </a:r>
          </a:p>
          <a:p>
            <a:pPr lvl="1"/>
            <a:r>
              <a:rPr lang="en-US" dirty="0"/>
              <a:t>Murders, sexual assaults, acts of violence</a:t>
            </a:r>
          </a:p>
          <a:p>
            <a:pPr lvl="1"/>
            <a:r>
              <a:rPr lang="en-US" dirty="0"/>
              <a:t>Cross generational bonding &amp; emotional incest</a:t>
            </a:r>
          </a:p>
          <a:p>
            <a:pPr lvl="1"/>
            <a:r>
              <a:rPr lang="en-US" dirty="0"/>
              <a:t>Identify people who aren’t spoken of</a:t>
            </a:r>
          </a:p>
          <a:p>
            <a:pPr lvl="1"/>
            <a:r>
              <a:rPr lang="en-US" dirty="0"/>
              <a:t>Died early in life, abortions</a:t>
            </a:r>
          </a:p>
          <a:p>
            <a:pPr lvl="1"/>
            <a:r>
              <a:rPr lang="en-US" dirty="0"/>
              <a:t>Sources of shame in the family</a:t>
            </a:r>
          </a:p>
        </p:txBody>
      </p:sp>
    </p:spTree>
    <p:extLst>
      <p:ext uri="{BB962C8B-B14F-4D97-AF65-F5344CB8AC3E}">
        <p14:creationId xmlns:p14="http://schemas.microsoft.com/office/powerpoint/2010/main" val="123241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908B-B34F-BC67-4205-7148DDA3E5D9}"/>
              </a:ext>
            </a:extLst>
          </p:cNvPr>
          <p:cNvSpPr>
            <a:spLocks noGrp="1"/>
          </p:cNvSpPr>
          <p:nvPr>
            <p:ph type="ctrTitle"/>
          </p:nvPr>
        </p:nvSpPr>
        <p:spPr>
          <a:xfrm>
            <a:off x="956129" y="-1054166"/>
            <a:ext cx="8952781" cy="1829830"/>
          </a:xfrm>
        </p:spPr>
        <p:txBody>
          <a:bodyPr>
            <a:normAutofit/>
          </a:bodyPr>
          <a:lstStyle/>
          <a:p>
            <a:r>
              <a:rPr lang="en-US" dirty="0">
                <a:solidFill>
                  <a:srgbClr val="FFFFFF"/>
                </a:solidFill>
              </a:rPr>
              <a:t>Reading recommendations</a:t>
            </a:r>
          </a:p>
        </p:txBody>
      </p:sp>
      <p:sp>
        <p:nvSpPr>
          <p:cNvPr id="13" name="Footer Placeholder 3">
            <a:extLst>
              <a:ext uri="{FF2B5EF4-FFF2-40B4-BE49-F238E27FC236}">
                <a16:creationId xmlns:a16="http://schemas.microsoft.com/office/drawing/2014/main" id="{A857ECB7-4A4C-5B48-1463-02E7157DE2A4}"/>
              </a:ext>
            </a:extLst>
          </p:cNvPr>
          <p:cNvSpPr>
            <a:spLocks noGrp="1"/>
          </p:cNvSpPr>
          <p:nvPr>
            <p:ph type="ftr" sz="quarter" idx="11"/>
          </p:nvPr>
        </p:nvSpPr>
        <p:spPr>
          <a:xfrm>
            <a:off x="12504420" y="5753418"/>
            <a:ext cx="100966" cy="365125"/>
          </a:xfrm>
        </p:spPr>
        <p:txBody>
          <a:bodyPr/>
          <a:lstStyle/>
          <a:p>
            <a:pPr>
              <a:spcAft>
                <a:spcPts val="600"/>
              </a:spcAft>
            </a:pP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4">
            <a:extLst>
              <a:ext uri="{FF2B5EF4-FFF2-40B4-BE49-F238E27FC236}">
                <a16:creationId xmlns:a16="http://schemas.microsoft.com/office/drawing/2014/main" id="{3A6EF837-5C63-F2F7-7923-5ECB9A5EEFCD}"/>
              </a:ext>
            </a:extLst>
          </p:cNvPr>
          <p:cNvSpPr>
            <a:spLocks noGrp="1"/>
          </p:cNvSpPr>
          <p:nvPr>
            <p:ph type="sldNum" sz="quarter" idx="12"/>
          </p:nvPr>
        </p:nvSpPr>
        <p:spPr>
          <a:xfrm flipH="1">
            <a:off x="12403454" y="5852319"/>
            <a:ext cx="100966" cy="167322"/>
          </a:xfrm>
        </p:spPr>
        <p:txBody>
          <a:bodyPr/>
          <a:lstStyle/>
          <a:p>
            <a:pPr>
              <a:spcAft>
                <a:spcPts val="600"/>
              </a:spcAft>
            </a:pPr>
            <a:endParaRPr lang="en-US" dirty="0">
              <a:solidFill>
                <a:srgbClr val="FFFFFF"/>
              </a:solidFill>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FE738D5B-1BD5-B083-1668-65A0D2BDA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1" y="1145144"/>
            <a:ext cx="1941194" cy="29769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6B003F4-F057-2BA4-D25D-68D09EF5A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408" y="1145144"/>
            <a:ext cx="1941193" cy="29769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6E39B7E-1A2E-C814-4FF0-5CC3D209E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0678" y="1145144"/>
            <a:ext cx="2036762" cy="2976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FD2EB49-ADB4-827E-BC89-D09370C87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004" y="1145144"/>
            <a:ext cx="2073705" cy="29249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8D67497-C974-66AC-B4BA-F34DB1639C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9287" y="1145144"/>
            <a:ext cx="2036763" cy="29249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768CC1B-D206-9E34-81D1-718E23CDDD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1" y="4348257"/>
            <a:ext cx="1941194" cy="250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5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CC45-D2C3-03AE-1F65-BFAEA7FDFAB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608A05B-7C24-DA36-E01C-E397B488B63A}"/>
              </a:ext>
            </a:extLst>
          </p:cNvPr>
          <p:cNvSpPr>
            <a:spLocks noGrp="1"/>
          </p:cNvSpPr>
          <p:nvPr>
            <p:ph idx="1"/>
          </p:nvPr>
        </p:nvSpPr>
        <p:spPr/>
        <p:txBody>
          <a:bodyPr>
            <a:normAutofit fontScale="70000" lnSpcReduction="20000"/>
          </a:bodyPr>
          <a:lstStyle/>
          <a:p>
            <a:r>
              <a:rPr lang="en-US" b="0" i="0" u="none" strike="noStrike" dirty="0">
                <a:effectLst/>
              </a:rPr>
              <a:t>Bergman, K., Sarkar, P., O'Connor, T. G., Modi, N., &amp; Glover, V. (2010). Maternal prenatal cortisol and infant cognitive development: moderation by infant-mother attachment. </a:t>
            </a:r>
            <a:r>
              <a:rPr lang="en-US" b="0" i="1" u="none" strike="noStrike" dirty="0">
                <a:effectLst/>
              </a:rPr>
              <a:t>Biological Psychiatry, 67</a:t>
            </a:r>
            <a:r>
              <a:rPr lang="en-US" b="0" i="0" u="none" strike="noStrike" dirty="0">
                <a:effectLst/>
              </a:rPr>
              <a:t>(11), 1026-1032. </a:t>
            </a:r>
            <a:r>
              <a:rPr lang="en-US" b="0" i="0" u="none" strike="noStrike" dirty="0">
                <a:effectLst/>
                <a:hlinkClick r:id="rId2">
                  <a:extLst>
                    <a:ext uri="{A12FA001-AC4F-418D-AE19-62706E023703}">
                      <ahyp:hlinkClr xmlns:ahyp="http://schemas.microsoft.com/office/drawing/2018/hyperlinkcolor" val="tx"/>
                    </a:ext>
                  </a:extLst>
                </a:hlinkClick>
              </a:rPr>
              <a:t>https://doi.org/10.1016/j.biopsych.2010.01.002</a:t>
            </a:r>
            <a:endParaRPr lang="en-US" b="0" i="0" u="none" strike="noStrike" dirty="0">
              <a:effectLst/>
            </a:endParaRPr>
          </a:p>
          <a:p>
            <a:r>
              <a:rPr lang="en-US" b="0" i="0" u="none" strike="noStrike" dirty="0">
                <a:effectLst/>
              </a:rPr>
              <a:t>Hellinger, B. (2008). </a:t>
            </a:r>
            <a:r>
              <a:rPr lang="en-US" b="0" i="1" u="none" strike="noStrike" dirty="0">
                <a:effectLst/>
              </a:rPr>
              <a:t>Rising in Love</a:t>
            </a:r>
            <a:r>
              <a:rPr lang="en-US" b="0" i="0" u="none" strike="noStrike" dirty="0">
                <a:effectLst/>
              </a:rPr>
              <a:t>. Hellinger Publications.</a:t>
            </a:r>
          </a:p>
          <a:p>
            <a:r>
              <a:rPr lang="en-US" b="0" i="0" u="none" strike="noStrike" dirty="0">
                <a:effectLst/>
              </a:rPr>
              <a:t>Lipton, B. H. (2015, July 10). How is my research linked to epigenetics? Bruce H. Lipton, PhD. Retrieved from </a:t>
            </a:r>
            <a:r>
              <a:rPr lang="en-US" b="0" i="0" u="none" strike="noStrike" dirty="0">
                <a:effectLst/>
                <a:hlinkClick r:id="rId3">
                  <a:extLst>
                    <a:ext uri="{A12FA001-AC4F-418D-AE19-62706E023703}">
                      <ahyp:hlinkClr xmlns:ahyp="http://schemas.microsoft.com/office/drawing/2018/hyperlinkcolor" val="tx"/>
                    </a:ext>
                  </a:extLst>
                </a:hlinkClick>
              </a:rPr>
              <a:t>https://www.brucelipton.com/how-my-research-linked-epigenetics/</a:t>
            </a:r>
            <a:endParaRPr lang="en-US" b="0" i="0" u="none" strike="noStrike" dirty="0">
              <a:effectLst/>
            </a:endParaRPr>
          </a:p>
          <a:p>
            <a:r>
              <a:rPr lang="en-US" b="0" i="0" u="none" strike="noStrike" dirty="0" err="1">
                <a:effectLst/>
              </a:rPr>
              <a:t>Nuwer</a:t>
            </a:r>
            <a:r>
              <a:rPr lang="en-US" b="0" i="0" u="none" strike="noStrike" dirty="0">
                <a:effectLst/>
              </a:rPr>
              <a:t>, R. (2013, December 3). Baby Mice Can Inherit Fear of Certain Smells From Their Parents. Smithsonian Magazine. Retrieved from </a:t>
            </a:r>
            <a:r>
              <a:rPr lang="en-US" b="0" i="0" u="none" strike="noStrike" dirty="0">
                <a:effectLst/>
                <a:hlinkClick r:id="rId4">
                  <a:extLst>
                    <a:ext uri="{A12FA001-AC4F-418D-AE19-62706E023703}">
                      <ahyp:hlinkClr xmlns:ahyp="http://schemas.microsoft.com/office/drawing/2018/hyperlinkcolor" val="tx"/>
                    </a:ext>
                  </a:extLst>
                </a:hlinkClick>
              </a:rPr>
              <a:t>https://www.smithsonianmag.com/smart-news/baby-mice-can-inherit-fear-of-certain-smells-from-their-parents-180948096/</a:t>
            </a:r>
            <a:endParaRPr lang="en-US" b="0" i="0" u="none" strike="noStrike" dirty="0">
              <a:effectLst/>
            </a:endParaRPr>
          </a:p>
          <a:p>
            <a:r>
              <a:rPr lang="en-US" b="0" i="0" u="none" strike="noStrike" dirty="0" err="1">
                <a:effectLst/>
              </a:rPr>
              <a:t>Wolynn</a:t>
            </a:r>
            <a:r>
              <a:rPr lang="en-US" b="0" i="0" u="none" strike="noStrike" dirty="0">
                <a:effectLst/>
              </a:rPr>
              <a:t>, M. (2016). </a:t>
            </a:r>
            <a:r>
              <a:rPr lang="en-US" b="0" i="1" u="none" strike="noStrike" dirty="0">
                <a:effectLst/>
              </a:rPr>
              <a:t>It didn't start with you: How inherited family trauma shapes who we are and how to end the cycle</a:t>
            </a:r>
            <a:r>
              <a:rPr lang="en-US" b="0" i="0" u="none" strike="noStrike" dirty="0">
                <a:effectLst/>
              </a:rPr>
              <a:t>. Penguin Books.</a:t>
            </a:r>
          </a:p>
          <a:p>
            <a:r>
              <a:rPr lang="en-US" b="0" i="0" u="none" strike="noStrike" dirty="0">
                <a:effectLst/>
              </a:rPr>
              <a:t>Yehuda, R., Daskalakis, N. P., </a:t>
            </a:r>
            <a:r>
              <a:rPr lang="en-US" b="0" i="0" u="none" strike="noStrike" dirty="0" err="1">
                <a:effectLst/>
              </a:rPr>
              <a:t>Bierer</a:t>
            </a:r>
            <a:r>
              <a:rPr lang="en-US" b="0" i="0" u="none" strike="noStrike" dirty="0">
                <a:effectLst/>
              </a:rPr>
              <a:t>, L. M., Bader, H. N., </a:t>
            </a:r>
            <a:r>
              <a:rPr lang="en-US" b="0" i="0" u="none" strike="noStrike" dirty="0" err="1">
                <a:effectLst/>
              </a:rPr>
              <a:t>Klengel</a:t>
            </a:r>
            <a:r>
              <a:rPr lang="en-US" b="0" i="0" u="none" strike="noStrike" dirty="0">
                <a:effectLst/>
              </a:rPr>
              <a:t>, T., </a:t>
            </a:r>
            <a:r>
              <a:rPr lang="en-US" b="0" i="0" u="none" strike="noStrike" dirty="0" err="1">
                <a:effectLst/>
              </a:rPr>
              <a:t>Holsboer</a:t>
            </a:r>
            <a:r>
              <a:rPr lang="en-US" b="0" i="0" u="none" strike="noStrike" dirty="0">
                <a:effectLst/>
              </a:rPr>
              <a:t>, F., &amp; Binder, E. B. (2015). Holocaust Exposure Induced Intergenerational Effects on FKBP5 Methylation. </a:t>
            </a:r>
            <a:r>
              <a:rPr lang="en-US" b="0" i="1" u="none" strike="noStrike" dirty="0">
                <a:effectLst/>
              </a:rPr>
              <a:t>Biological Psychiatry</a:t>
            </a:r>
            <a:r>
              <a:rPr lang="en-US" b="0" i="0" u="none" strike="noStrike" dirty="0">
                <a:effectLst/>
              </a:rPr>
              <a:t>, 80(5), 372-380. https://</a:t>
            </a:r>
            <a:r>
              <a:rPr lang="en-US" b="0" i="0" u="none" strike="noStrike" dirty="0" err="1">
                <a:effectLst/>
              </a:rPr>
              <a:t>doi.org</a:t>
            </a:r>
            <a:r>
              <a:rPr lang="en-US" b="0" i="0" u="none" strike="noStrike" dirty="0">
                <a:effectLst/>
              </a:rPr>
              <a:t>/10.1016/j.biopsych.2015.08.005</a:t>
            </a:r>
            <a:endParaRPr lang="en-US" dirty="0"/>
          </a:p>
        </p:txBody>
      </p:sp>
    </p:spTree>
    <p:extLst>
      <p:ext uri="{BB962C8B-B14F-4D97-AF65-F5344CB8AC3E}">
        <p14:creationId xmlns:p14="http://schemas.microsoft.com/office/powerpoint/2010/main" val="162508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8EC5-C1ED-7790-EE1E-1E7F8AF6A44E}"/>
              </a:ext>
            </a:extLst>
          </p:cNvPr>
          <p:cNvSpPr>
            <a:spLocks noGrp="1"/>
          </p:cNvSpPr>
          <p:nvPr>
            <p:ph type="title"/>
          </p:nvPr>
        </p:nvSpPr>
        <p:spPr/>
        <p:txBody>
          <a:bodyPr/>
          <a:lstStyle/>
          <a:p>
            <a:r>
              <a:rPr lang="en-US" dirty="0"/>
              <a:t>Patient example: Steven</a:t>
            </a:r>
          </a:p>
        </p:txBody>
      </p:sp>
      <p:sp>
        <p:nvSpPr>
          <p:cNvPr id="3" name="Content Placeholder 2">
            <a:extLst>
              <a:ext uri="{FF2B5EF4-FFF2-40B4-BE49-F238E27FC236}">
                <a16:creationId xmlns:a16="http://schemas.microsoft.com/office/drawing/2014/main" id="{D67D8B76-132C-CDE5-429F-B79641981A18}"/>
              </a:ext>
            </a:extLst>
          </p:cNvPr>
          <p:cNvSpPr>
            <a:spLocks noGrp="1"/>
          </p:cNvSpPr>
          <p:nvPr>
            <p:ph idx="1"/>
          </p:nvPr>
        </p:nvSpPr>
        <p:spPr/>
        <p:txBody>
          <a:bodyPr>
            <a:normAutofit fontScale="85000" lnSpcReduction="10000"/>
          </a:bodyPr>
          <a:lstStyle/>
          <a:p>
            <a:r>
              <a:rPr lang="en-US" dirty="0"/>
              <a:t>49 year old male presents to treatment for substance use disorder and reports of chronic relapsing and trouble in relationships with women. Client reports having had multiple stints of years in sobriety, gets into relationship with women, and once intimacy or a deepening of the relationship occurs he feels insatiable cravings to use that baffle him and his support people. Client reports that he is “still taking care of his mother” as she ages and feels resentful towards his position in the family. Through course of treatment, it’s learned that the client’s father had Polio and used a wheelchair. As a boy client was sent by the father to live with the mother and “take care of her.” By exploring the dynamics of the father’s life, client is able to identify that the father felt extreme guilt that he could not “give” to his wife because of his illness. The client begins to understand he was sent in his father’s place to make right the “unpaid debt” to his mother. Client sees that he has taken on his father’s guilt of not being able to ”give” to women and therefore rejects opportunities for women to give to and nurture him. His alcoholism serves the purpose of numbing his guilt, turning away from women as his father’s representative, and forces the system to look at his father again who had long since been forgotten.  </a:t>
            </a:r>
          </a:p>
        </p:txBody>
      </p:sp>
    </p:spTree>
    <p:extLst>
      <p:ext uri="{BB962C8B-B14F-4D97-AF65-F5344CB8AC3E}">
        <p14:creationId xmlns:p14="http://schemas.microsoft.com/office/powerpoint/2010/main" val="340464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54BB-5114-7E59-DCCD-94E38EBBA232}"/>
              </a:ext>
            </a:extLst>
          </p:cNvPr>
          <p:cNvSpPr>
            <a:spLocks noGrp="1"/>
          </p:cNvSpPr>
          <p:nvPr>
            <p:ph type="title"/>
          </p:nvPr>
        </p:nvSpPr>
        <p:spPr/>
        <p:txBody>
          <a:bodyPr/>
          <a:lstStyle/>
          <a:p>
            <a:r>
              <a:rPr lang="en-US" dirty="0"/>
              <a:t>Patient Example: Shauna 	</a:t>
            </a:r>
          </a:p>
        </p:txBody>
      </p:sp>
      <p:sp>
        <p:nvSpPr>
          <p:cNvPr id="3" name="Content Placeholder 2">
            <a:extLst>
              <a:ext uri="{FF2B5EF4-FFF2-40B4-BE49-F238E27FC236}">
                <a16:creationId xmlns:a16="http://schemas.microsoft.com/office/drawing/2014/main" id="{AF25A37E-09FC-52BB-1319-C017AB02DF74}"/>
              </a:ext>
            </a:extLst>
          </p:cNvPr>
          <p:cNvSpPr>
            <a:spLocks noGrp="1"/>
          </p:cNvSpPr>
          <p:nvPr>
            <p:ph idx="1"/>
          </p:nvPr>
        </p:nvSpPr>
        <p:spPr/>
        <p:txBody>
          <a:bodyPr>
            <a:normAutofit fontScale="85000" lnSpcReduction="10000"/>
          </a:bodyPr>
          <a:lstStyle/>
          <a:p>
            <a:r>
              <a:rPr lang="en-US" dirty="0"/>
              <a:t>41 year old female client presents to treatment with chronic marijuana abuse, treatment resistant depression and suicidality, pattern of traumatic bonding in romantic relationships (married multiple men who were sex addicted and not in recovery), and compulsive emotional eating. In exploring her history, the client’s father was not ‘parental’ towards her, as his father was not parental towards him. The client bonded and identified more with her uncle and grandmother who presented as parental figures. The uncle was also an addict and at times abusive. When the uncle passed away the client became intensely suicidal and her addictive behaviors turned more high risk. Through the course of therapy the client was able to identify that a part of her desired to follow the uncle into death to be with him. Client was also able to recognize that part of her wished to not live her fully (continuing in addiction and suffering) just as her uncle did, as a means of honoring and loving him. Client and therapist worked to acknowledge the ways she carried the emotional burdens of previous generations and allow them to return to their proper owners in the family system. Client experienced rapid relief of depressive symptoms and suicidality &amp; increased willingness to get sober.</a:t>
            </a:r>
          </a:p>
        </p:txBody>
      </p:sp>
    </p:spTree>
    <p:extLst>
      <p:ext uri="{BB962C8B-B14F-4D97-AF65-F5344CB8AC3E}">
        <p14:creationId xmlns:p14="http://schemas.microsoft.com/office/powerpoint/2010/main" val="276321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6866BF-907B-F3CF-1C75-682CE4654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6A0EBA-CF02-9F8F-3400-6D3324AA8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5400" y="952500"/>
            <a:ext cx="9601200" cy="12242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C9A6-83F1-71DE-05B4-AD465BC68172}"/>
              </a:ext>
            </a:extLst>
          </p:cNvPr>
          <p:cNvSpPr>
            <a:spLocks noGrp="1"/>
          </p:cNvSpPr>
          <p:nvPr>
            <p:ph type="title"/>
          </p:nvPr>
        </p:nvSpPr>
        <p:spPr>
          <a:xfrm>
            <a:off x="1450307" y="1225309"/>
            <a:ext cx="9446293" cy="678613"/>
          </a:xfrm>
        </p:spPr>
        <p:txBody>
          <a:bodyPr anchor="ctr">
            <a:normAutofit/>
          </a:bodyPr>
          <a:lstStyle/>
          <a:p>
            <a:r>
              <a:rPr lang="en-US" dirty="0"/>
              <a:t>Epigenetics</a:t>
            </a:r>
          </a:p>
        </p:txBody>
      </p:sp>
      <p:graphicFrame>
        <p:nvGraphicFramePr>
          <p:cNvPr id="5" name="Content Placeholder 2">
            <a:extLst>
              <a:ext uri="{FF2B5EF4-FFF2-40B4-BE49-F238E27FC236}">
                <a16:creationId xmlns:a16="http://schemas.microsoft.com/office/drawing/2014/main" id="{26124422-4761-B33C-8A55-E24BDFB5EA7E}"/>
              </a:ext>
            </a:extLst>
          </p:cNvPr>
          <p:cNvGraphicFramePr>
            <a:graphicFrameLocks noGrp="1"/>
          </p:cNvGraphicFramePr>
          <p:nvPr>
            <p:ph idx="1"/>
            <p:extLst>
              <p:ext uri="{D42A27DB-BD31-4B8C-83A1-F6EECF244321}">
                <p14:modId xmlns:p14="http://schemas.microsoft.com/office/powerpoint/2010/main" val="2980977958"/>
              </p:ext>
            </p:extLst>
          </p:nvPr>
        </p:nvGraphicFramePr>
        <p:xfrm>
          <a:off x="1295400" y="2687682"/>
          <a:ext cx="9601200" cy="327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67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0B04-4668-4FC2-B43F-289B260DC70B}"/>
              </a:ext>
            </a:extLst>
          </p:cNvPr>
          <p:cNvSpPr>
            <a:spLocks noGrp="1"/>
          </p:cNvSpPr>
          <p:nvPr>
            <p:ph type="title"/>
          </p:nvPr>
        </p:nvSpPr>
        <p:spPr/>
        <p:txBody>
          <a:bodyPr/>
          <a:lstStyle/>
          <a:p>
            <a:r>
              <a:rPr lang="en-US" dirty="0"/>
              <a:t>Picture of family history</a:t>
            </a:r>
          </a:p>
        </p:txBody>
      </p:sp>
      <p:sp>
        <p:nvSpPr>
          <p:cNvPr id="3" name="Content Placeholder 2">
            <a:extLst>
              <a:ext uri="{FF2B5EF4-FFF2-40B4-BE49-F238E27FC236}">
                <a16:creationId xmlns:a16="http://schemas.microsoft.com/office/drawing/2014/main" id="{E96BC210-DB4E-71FD-7705-94B94238B1B2}"/>
              </a:ext>
            </a:extLst>
          </p:cNvPr>
          <p:cNvSpPr>
            <a:spLocks noGrp="1"/>
          </p:cNvSpPr>
          <p:nvPr>
            <p:ph idx="1"/>
          </p:nvPr>
        </p:nvSpPr>
        <p:spPr/>
        <p:txBody>
          <a:bodyPr>
            <a:normAutofit fontScale="92500"/>
          </a:bodyPr>
          <a:lstStyle/>
          <a:p>
            <a:r>
              <a:rPr lang="en-US" dirty="0"/>
              <a:t>As an unfertilized egg, we all share a cellular environment with our mother and grandmother</a:t>
            </a:r>
          </a:p>
          <a:p>
            <a:r>
              <a:rPr lang="en-US" dirty="0"/>
              <a:t>When your grandmother was 5 months pregnant with your mother, the precursor cell of the egg you developed from was already present in your mother’s ovaries—3 generations in the same biological environment</a:t>
            </a:r>
          </a:p>
          <a:p>
            <a:r>
              <a:rPr lang="en-US" dirty="0"/>
              <a:t>Precursor cells formed for father’s sperm also present in his mother’s womb</a:t>
            </a:r>
          </a:p>
          <a:p>
            <a:r>
              <a:rPr lang="en-US" dirty="0"/>
              <a:t>Primary difference between sperm and egg:</a:t>
            </a:r>
          </a:p>
          <a:p>
            <a:pPr lvl="1"/>
            <a:r>
              <a:rPr lang="en-US" dirty="0"/>
              <a:t>Once your mother’s egg cells formed in your grandmother’s womb that cell line stops dividing</a:t>
            </a:r>
          </a:p>
          <a:p>
            <a:pPr lvl="1"/>
            <a:r>
              <a:rPr lang="en-US" dirty="0"/>
              <a:t>Sperm cells continue to develop up until time of conception, therefore susceptible to environmental imprints up to the time of conception</a:t>
            </a:r>
          </a:p>
          <a:p>
            <a:pPr lvl="1"/>
            <a:r>
              <a:rPr lang="en-US" i="1" dirty="0"/>
              <a:t>If trauma and addiction can be passed on, so can recovery &amp; health</a:t>
            </a:r>
          </a:p>
          <a:p>
            <a:endParaRPr lang="en-US" dirty="0"/>
          </a:p>
        </p:txBody>
      </p:sp>
    </p:spTree>
    <p:extLst>
      <p:ext uri="{BB962C8B-B14F-4D97-AF65-F5344CB8AC3E}">
        <p14:creationId xmlns:p14="http://schemas.microsoft.com/office/powerpoint/2010/main" val="131480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6303-3398-670F-67B9-56BDC69A4B38}"/>
              </a:ext>
            </a:extLst>
          </p:cNvPr>
          <p:cNvSpPr>
            <a:spLocks noGrp="1"/>
          </p:cNvSpPr>
          <p:nvPr>
            <p:ph type="title"/>
          </p:nvPr>
        </p:nvSpPr>
        <p:spPr/>
        <p:txBody>
          <a:bodyPr/>
          <a:lstStyle/>
          <a:p>
            <a:r>
              <a:rPr lang="en-US" dirty="0"/>
              <a:t>Epigenetics &amp; PTSD</a:t>
            </a:r>
          </a:p>
        </p:txBody>
      </p:sp>
      <p:sp>
        <p:nvSpPr>
          <p:cNvPr id="3" name="Content Placeholder 2">
            <a:extLst>
              <a:ext uri="{FF2B5EF4-FFF2-40B4-BE49-F238E27FC236}">
                <a16:creationId xmlns:a16="http://schemas.microsoft.com/office/drawing/2014/main" id="{9D36FE44-8B90-73DF-31F1-568610EE3BDC}"/>
              </a:ext>
            </a:extLst>
          </p:cNvPr>
          <p:cNvSpPr>
            <a:spLocks noGrp="1"/>
          </p:cNvSpPr>
          <p:nvPr>
            <p:ph idx="1"/>
          </p:nvPr>
        </p:nvSpPr>
        <p:spPr/>
        <p:txBody>
          <a:bodyPr/>
          <a:lstStyle/>
          <a:p>
            <a:r>
              <a:rPr lang="en-US" dirty="0"/>
              <a:t> Children of Holocaust survivors with PTSD born with low cortisol levels</a:t>
            </a:r>
          </a:p>
          <a:p>
            <a:pPr lvl="1"/>
            <a:r>
              <a:rPr lang="en-US" dirty="0"/>
              <a:t>In chronic PTSD cortisol levels can become suppressed, parents pass these encoded genes to children pre-disposing offspring for PTSD symptoms</a:t>
            </a:r>
          </a:p>
          <a:p>
            <a:pPr lvl="1"/>
            <a:r>
              <a:rPr lang="en-US" dirty="0"/>
              <a:t>Similar findings with war veterans and pregnant mothers with PTSD as result of World Trade Center attacks</a:t>
            </a:r>
          </a:p>
          <a:p>
            <a:pPr lvl="1"/>
            <a:r>
              <a:rPr lang="en-US" dirty="0"/>
              <a:t>Studies found that PTSD, chronic fatigue syndrome, and chronic pain syndrome all associated with low blood levels of cortisol</a:t>
            </a:r>
          </a:p>
          <a:p>
            <a:endParaRPr lang="en-US" dirty="0"/>
          </a:p>
        </p:txBody>
      </p:sp>
      <p:sp>
        <p:nvSpPr>
          <p:cNvPr id="5" name="TextBox 4">
            <a:extLst>
              <a:ext uri="{FF2B5EF4-FFF2-40B4-BE49-F238E27FC236}">
                <a16:creationId xmlns:a16="http://schemas.microsoft.com/office/drawing/2014/main" id="{3C6018FC-D89A-14A6-CFF9-84688EFE9E7B}"/>
              </a:ext>
            </a:extLst>
          </p:cNvPr>
          <p:cNvSpPr txBox="1"/>
          <p:nvPr/>
        </p:nvSpPr>
        <p:spPr>
          <a:xfrm>
            <a:off x="9601201" y="6245442"/>
            <a:ext cx="6096000" cy="369332"/>
          </a:xfrm>
          <a:prstGeom prst="rect">
            <a:avLst/>
          </a:prstGeom>
          <a:noFill/>
        </p:spPr>
        <p:txBody>
          <a:bodyPr wrap="square">
            <a:spAutoFit/>
          </a:bodyPr>
          <a:lstStyle/>
          <a:p>
            <a:r>
              <a:rPr lang="en-US" b="0" i="0" u="none" strike="noStrike" dirty="0">
                <a:effectLst/>
              </a:rPr>
              <a:t>(Yehuda et al., 2015)</a:t>
            </a:r>
            <a:endParaRPr lang="en-US" dirty="0"/>
          </a:p>
        </p:txBody>
      </p:sp>
    </p:spTree>
    <p:extLst>
      <p:ext uri="{BB962C8B-B14F-4D97-AF65-F5344CB8AC3E}">
        <p14:creationId xmlns:p14="http://schemas.microsoft.com/office/powerpoint/2010/main" val="158533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A07B-A1ED-A784-774C-D54D12166166}"/>
              </a:ext>
            </a:extLst>
          </p:cNvPr>
          <p:cNvSpPr>
            <a:spLocks noGrp="1"/>
          </p:cNvSpPr>
          <p:nvPr>
            <p:ph type="title"/>
          </p:nvPr>
        </p:nvSpPr>
        <p:spPr/>
        <p:txBody>
          <a:bodyPr/>
          <a:lstStyle/>
          <a:p>
            <a:r>
              <a:rPr lang="en-US" dirty="0"/>
              <a:t>tuning fork instead of binary code</a:t>
            </a:r>
          </a:p>
        </p:txBody>
      </p:sp>
      <p:sp>
        <p:nvSpPr>
          <p:cNvPr id="3" name="Content Placeholder 2">
            <a:extLst>
              <a:ext uri="{FF2B5EF4-FFF2-40B4-BE49-F238E27FC236}">
                <a16:creationId xmlns:a16="http://schemas.microsoft.com/office/drawing/2014/main" id="{CF613EC7-AB58-9048-A2C3-BBFFCBD0CF9C}"/>
              </a:ext>
            </a:extLst>
          </p:cNvPr>
          <p:cNvSpPr>
            <a:spLocks noGrp="1"/>
          </p:cNvSpPr>
          <p:nvPr>
            <p:ph idx="1"/>
          </p:nvPr>
        </p:nvSpPr>
        <p:spPr/>
        <p:txBody>
          <a:bodyPr/>
          <a:lstStyle/>
          <a:p>
            <a:r>
              <a:rPr lang="en-US" dirty="0"/>
              <a:t>2010 study: prenatal stress and effects on neurodevelopment. Researchers measured cortisol levels in amniotic fluid of 125 pregnant mothers. Babies exposed to increased cortisol levels as early as 17 weeks after conception, showed impaired cognitive development at 17 months follow up </a:t>
            </a:r>
            <a:r>
              <a:rPr lang="en-US" b="0" i="0" u="none" strike="noStrike" dirty="0">
                <a:effectLst/>
              </a:rPr>
              <a:t>(Bergman et al.)</a:t>
            </a:r>
            <a:endParaRPr lang="en-US" dirty="0"/>
          </a:p>
          <a:p>
            <a:r>
              <a:rPr lang="en-US" dirty="0"/>
              <a:t>Dr. Bruce Lipton</a:t>
            </a:r>
          </a:p>
          <a:p>
            <a:pPr lvl="1"/>
            <a:r>
              <a:rPr lang="en-US" dirty="0"/>
              <a:t>Research showed that genetic inheritance was not only transmitted by chromosomal DNA</a:t>
            </a:r>
          </a:p>
          <a:p>
            <a:pPr lvl="1"/>
            <a:r>
              <a:rPr lang="en-US" dirty="0"/>
              <a:t>Chromosomal DNA represents 2% of total DNA (hair, eyes, skin, physical traits</a:t>
            </a:r>
          </a:p>
          <a:p>
            <a:pPr lvl="1"/>
            <a:r>
              <a:rPr lang="en-US" dirty="0"/>
              <a:t>Non-coding DNA represents 98%, responsible for emotional, behavioral, and personality traits we inherit</a:t>
            </a:r>
          </a:p>
          <a:p>
            <a:pPr lvl="2"/>
            <a:r>
              <a:rPr lang="en-US" dirty="0"/>
              <a:t>Non-coding DNA is affected by environmental stressors, toxins, and inadequate nutrition </a:t>
            </a:r>
          </a:p>
        </p:txBody>
      </p:sp>
    </p:spTree>
    <p:extLst>
      <p:ext uri="{BB962C8B-B14F-4D97-AF65-F5344CB8AC3E}">
        <p14:creationId xmlns:p14="http://schemas.microsoft.com/office/powerpoint/2010/main" val="375298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AA6A-CF1B-C84A-3820-D492F1123F24}"/>
              </a:ext>
            </a:extLst>
          </p:cNvPr>
          <p:cNvSpPr>
            <a:spLocks noGrp="1"/>
          </p:cNvSpPr>
          <p:nvPr>
            <p:ph type="title"/>
          </p:nvPr>
        </p:nvSpPr>
        <p:spPr/>
        <p:txBody>
          <a:bodyPr/>
          <a:lstStyle/>
          <a:p>
            <a:r>
              <a:rPr lang="en-US" dirty="0"/>
              <a:t>Evolutionary adaptation</a:t>
            </a:r>
          </a:p>
        </p:txBody>
      </p:sp>
      <p:sp>
        <p:nvSpPr>
          <p:cNvPr id="3" name="Content Placeholder 2">
            <a:extLst>
              <a:ext uri="{FF2B5EF4-FFF2-40B4-BE49-F238E27FC236}">
                <a16:creationId xmlns:a16="http://schemas.microsoft.com/office/drawing/2014/main" id="{342CFF58-310B-2A35-D3EE-4227117FEEB7}"/>
              </a:ext>
            </a:extLst>
          </p:cNvPr>
          <p:cNvSpPr>
            <a:spLocks noGrp="1"/>
          </p:cNvSpPr>
          <p:nvPr>
            <p:ph idx="1"/>
          </p:nvPr>
        </p:nvSpPr>
        <p:spPr/>
        <p:txBody>
          <a:bodyPr/>
          <a:lstStyle/>
          <a:p>
            <a:r>
              <a:rPr lang="en-US" dirty="0"/>
              <a:t>Epigenetic changes in our DNA are meant to prepare us for the environmental stressors to come, based on our parents’ and ancestors’ traumas</a:t>
            </a:r>
          </a:p>
          <a:p>
            <a:r>
              <a:rPr lang="en-US" dirty="0"/>
              <a:t>We are born with an intrinsic skill set or ‘environmental resilience’ that allows us to adapt to stressful situations, epigenetic tags tell cells to either activate or silence gene expression</a:t>
            </a:r>
          </a:p>
          <a:p>
            <a:r>
              <a:rPr lang="en-US" sz="1800" dirty="0"/>
              <a:t>Evolutionary biologists theorize that genetic alteration as a result of trauma is a way for the body going through the </a:t>
            </a:r>
            <a:r>
              <a:rPr lang="en-US" sz="2000" dirty="0"/>
              <a:t>trauma</a:t>
            </a:r>
            <a:r>
              <a:rPr lang="en-US" sz="1800" dirty="0"/>
              <a:t> to prepare subsequent generations to better survive the current ordeal</a:t>
            </a:r>
          </a:p>
          <a:p>
            <a:endParaRPr lang="en-US" dirty="0"/>
          </a:p>
        </p:txBody>
      </p:sp>
      <p:sp>
        <p:nvSpPr>
          <p:cNvPr id="5" name="TextBox 4">
            <a:extLst>
              <a:ext uri="{FF2B5EF4-FFF2-40B4-BE49-F238E27FC236}">
                <a16:creationId xmlns:a16="http://schemas.microsoft.com/office/drawing/2014/main" id="{0BD7D0A2-1EF8-C340-A7D5-A5074F4CC465}"/>
              </a:ext>
            </a:extLst>
          </p:cNvPr>
          <p:cNvSpPr txBox="1"/>
          <p:nvPr/>
        </p:nvSpPr>
        <p:spPr>
          <a:xfrm>
            <a:off x="9261231" y="6098876"/>
            <a:ext cx="6096000" cy="369332"/>
          </a:xfrm>
          <a:prstGeom prst="rect">
            <a:avLst/>
          </a:prstGeom>
          <a:noFill/>
        </p:spPr>
        <p:txBody>
          <a:bodyPr wrap="square">
            <a:spAutoFit/>
          </a:bodyPr>
          <a:lstStyle/>
          <a:p>
            <a:r>
              <a:rPr lang="en-US" b="0" i="0" u="none" strike="noStrike" dirty="0">
                <a:effectLst/>
              </a:rPr>
              <a:t>(Yehuda et al., 2015)</a:t>
            </a:r>
            <a:endParaRPr lang="en-US" dirty="0"/>
          </a:p>
        </p:txBody>
      </p:sp>
    </p:spTree>
    <p:extLst>
      <p:ext uri="{BB962C8B-B14F-4D97-AF65-F5344CB8AC3E}">
        <p14:creationId xmlns:p14="http://schemas.microsoft.com/office/powerpoint/2010/main" val="2583854571"/>
      </p:ext>
    </p:extLst>
  </p:cSld>
  <p:clrMapOvr>
    <a:masterClrMapping/>
  </p:clrMapOvr>
</p:sld>
</file>

<file path=ppt/theme/theme1.xml><?xml version="1.0" encoding="utf-8"?>
<a:theme xmlns:a="http://schemas.openxmlformats.org/drawingml/2006/main" name="PoiseVTI">
  <a:themeElements>
    <a:clrScheme name="AnalogousFromLightSeedRightStep">
      <a:dk1>
        <a:srgbClr val="000000"/>
      </a:dk1>
      <a:lt1>
        <a:srgbClr val="FFFFFF"/>
      </a:lt1>
      <a:dk2>
        <a:srgbClr val="203039"/>
      </a:dk2>
      <a:lt2>
        <a:srgbClr val="E5E2E8"/>
      </a:lt2>
      <a:accent1>
        <a:srgbClr val="90A97A"/>
      </a:accent1>
      <a:accent2>
        <a:srgbClr val="74AF70"/>
      </a:accent2>
      <a:accent3>
        <a:srgbClr val="7BAA8C"/>
      </a:accent3>
      <a:accent4>
        <a:srgbClr val="6EAC9E"/>
      </a:accent4>
      <a:accent5>
        <a:srgbClr val="73A8B5"/>
      </a:accent5>
      <a:accent6>
        <a:srgbClr val="7A95BE"/>
      </a:accent6>
      <a:hlink>
        <a:srgbClr val="8D69AE"/>
      </a:hlink>
      <a:folHlink>
        <a:srgbClr val="7F7F7F"/>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docProps/app.xml><?xml version="1.0" encoding="utf-8"?>
<Properties xmlns="http://schemas.openxmlformats.org/officeDocument/2006/extended-properties" xmlns:vt="http://schemas.openxmlformats.org/officeDocument/2006/docPropsVTypes">
  <Template>Mesh</Template>
  <TotalTime>7824</TotalTime>
  <Words>2359</Words>
  <Application>Microsoft Macintosh PowerPoint</Application>
  <PresentationFormat>Widescreen</PresentationFormat>
  <Paragraphs>146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Goudy Old Style</vt:lpstr>
      <vt:lpstr>Univers Light</vt:lpstr>
      <vt:lpstr>PoiseVTI</vt:lpstr>
      <vt:lpstr>Treating Intergenerational Trauma in SUD patients</vt:lpstr>
      <vt:lpstr>   objectives</vt:lpstr>
      <vt:lpstr>Patient example: Steven</vt:lpstr>
      <vt:lpstr>Patient Example: Shauna  </vt:lpstr>
      <vt:lpstr>Epigenetics</vt:lpstr>
      <vt:lpstr>Picture of family history</vt:lpstr>
      <vt:lpstr>Epigenetics &amp; PTSD</vt:lpstr>
      <vt:lpstr>tuning fork instead of binary code</vt:lpstr>
      <vt:lpstr>Evolutionary adaptation</vt:lpstr>
      <vt:lpstr>Epegenetic inheritance in mice</vt:lpstr>
      <vt:lpstr>Culture or traumatic retention?</vt:lpstr>
      <vt:lpstr>Lineage of carried trauma</vt:lpstr>
      <vt:lpstr>Movement of generational trauma through cultures</vt:lpstr>
      <vt:lpstr>Methods for working with intergenerational trauma </vt:lpstr>
      <vt:lpstr>Family constellations </vt:lpstr>
      <vt:lpstr>Family constellations principles</vt:lpstr>
      <vt:lpstr>Interventions for intergenerational trauma work</vt:lpstr>
      <vt:lpstr>Constellation examples in therapy</vt:lpstr>
      <vt:lpstr>Wolynn core language model</vt:lpstr>
      <vt:lpstr>Releasing carried burdens</vt:lpstr>
      <vt:lpstr>The legacy of shame</vt:lpstr>
      <vt:lpstr>Reading recommendations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Intergenerational Trauma wi</dc:title>
  <dc:creator>Michael Eiden</dc:creator>
  <cp:lastModifiedBy>Michael Eiden</cp:lastModifiedBy>
  <cp:revision>24</cp:revision>
  <dcterms:created xsi:type="dcterms:W3CDTF">2023-12-23T22:51:40Z</dcterms:created>
  <dcterms:modified xsi:type="dcterms:W3CDTF">2024-01-25T19:28:25Z</dcterms:modified>
</cp:coreProperties>
</file>