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57" r:id="rId4"/>
    <p:sldId id="278" r:id="rId5"/>
    <p:sldId id="270" r:id="rId6"/>
    <p:sldId id="287" r:id="rId7"/>
    <p:sldId id="268" r:id="rId8"/>
    <p:sldId id="275" r:id="rId9"/>
    <p:sldId id="267" r:id="rId10"/>
    <p:sldId id="259" r:id="rId11"/>
    <p:sldId id="260" r:id="rId12"/>
    <p:sldId id="269" r:id="rId13"/>
    <p:sldId id="258" r:id="rId14"/>
    <p:sldId id="276" r:id="rId15"/>
    <p:sldId id="274" r:id="rId16"/>
    <p:sldId id="280" r:id="rId17"/>
    <p:sldId id="263" r:id="rId18"/>
    <p:sldId id="281" r:id="rId19"/>
    <p:sldId id="284" r:id="rId20"/>
    <p:sldId id="265" r:id="rId21"/>
    <p:sldId id="271" r:id="rId22"/>
    <p:sldId id="282" r:id="rId23"/>
    <p:sldId id="264" r:id="rId24"/>
    <p:sldId id="283" r:id="rId25"/>
    <p:sldId id="285" r:id="rId26"/>
    <p:sldId id="286" r:id="rId27"/>
    <p:sldId id="277" r:id="rId28"/>
    <p:sldId id="273"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036"/>
    <p:restoredTop sz="96296"/>
  </p:normalViewPr>
  <p:slideViewPr>
    <p:cSldViewPr snapToGrid="0">
      <p:cViewPr varScale="1">
        <p:scale>
          <a:sx n="109" d="100"/>
          <a:sy n="109" d="100"/>
        </p:scale>
        <p:origin x="312"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B53E4-00AE-452B-A38D-BFF347260175}"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791E3D39-25E7-4140-953A-0213BA205794}">
      <dgm:prSet/>
      <dgm:spPr/>
      <dgm:t>
        <a:bodyPr/>
        <a:lstStyle/>
        <a:p>
          <a:pPr>
            <a:lnSpc>
              <a:spcPct val="100000"/>
            </a:lnSpc>
          </a:pPr>
          <a:r>
            <a:rPr lang="en-US" dirty="0"/>
            <a:t>The extremes the developing brain endures in early trauma can kickstart compulsion to return to states of stress</a:t>
          </a:r>
        </a:p>
      </dgm:t>
    </dgm:pt>
    <dgm:pt modelId="{33FBE327-D27B-4478-860C-EC85CF3AC44D}" type="parTrans" cxnId="{E734B98A-7ABE-4052-93EE-855719AEEA0A}">
      <dgm:prSet/>
      <dgm:spPr/>
      <dgm:t>
        <a:bodyPr/>
        <a:lstStyle/>
        <a:p>
          <a:endParaRPr lang="en-US"/>
        </a:p>
      </dgm:t>
    </dgm:pt>
    <dgm:pt modelId="{6AA82AE8-6A6A-43DF-9AB1-EAE6386B8F7A}" type="sibTrans" cxnId="{E734B98A-7ABE-4052-93EE-855719AEEA0A}">
      <dgm:prSet/>
      <dgm:spPr/>
      <dgm:t>
        <a:bodyPr/>
        <a:lstStyle/>
        <a:p>
          <a:endParaRPr lang="en-US"/>
        </a:p>
      </dgm:t>
    </dgm:pt>
    <dgm:pt modelId="{1F466836-3970-4BD2-8F9A-94C077C86614}">
      <dgm:prSet/>
      <dgm:spPr/>
      <dgm:t>
        <a:bodyPr/>
        <a:lstStyle/>
        <a:p>
          <a:pPr>
            <a:lnSpc>
              <a:spcPct val="100000"/>
            </a:lnSpc>
          </a:pPr>
          <a:r>
            <a:rPr lang="en-US" dirty="0"/>
            <a:t>Return to abuse and chaos to feel the ‘high’ of arousal</a:t>
          </a:r>
        </a:p>
      </dgm:t>
    </dgm:pt>
    <dgm:pt modelId="{F0833113-2CEC-4B41-B545-D4DA60B5E148}" type="parTrans" cxnId="{F53A07CE-62BA-4BB8-964A-14FE0104F8F5}">
      <dgm:prSet/>
      <dgm:spPr/>
      <dgm:t>
        <a:bodyPr/>
        <a:lstStyle/>
        <a:p>
          <a:endParaRPr lang="en-US"/>
        </a:p>
      </dgm:t>
    </dgm:pt>
    <dgm:pt modelId="{D267F54C-1855-4468-8729-786169B883EF}" type="sibTrans" cxnId="{F53A07CE-62BA-4BB8-964A-14FE0104F8F5}">
      <dgm:prSet/>
      <dgm:spPr/>
      <dgm:t>
        <a:bodyPr/>
        <a:lstStyle/>
        <a:p>
          <a:endParaRPr lang="en-US"/>
        </a:p>
      </dgm:t>
    </dgm:pt>
    <dgm:pt modelId="{1B39CD26-DC0E-4759-848A-B89012E659D1}">
      <dgm:prSet/>
      <dgm:spPr/>
      <dgm:t>
        <a:bodyPr/>
        <a:lstStyle/>
        <a:p>
          <a:pPr>
            <a:lnSpc>
              <a:spcPct val="100000"/>
            </a:lnSpc>
          </a:pPr>
          <a:r>
            <a:rPr lang="en-US" dirty="0"/>
            <a:t>Discomfort with low levels of arousal or calm increases relational instability</a:t>
          </a:r>
        </a:p>
      </dgm:t>
    </dgm:pt>
    <dgm:pt modelId="{B8F63DEF-02BB-4926-8912-ECBECA24DAC0}" type="parTrans" cxnId="{59478620-F036-43C3-8CE3-CDA92D461B7C}">
      <dgm:prSet/>
      <dgm:spPr/>
      <dgm:t>
        <a:bodyPr/>
        <a:lstStyle/>
        <a:p>
          <a:endParaRPr lang="en-US"/>
        </a:p>
      </dgm:t>
    </dgm:pt>
    <dgm:pt modelId="{2605B381-9C95-4995-B99C-F1A58FA6F5D9}" type="sibTrans" cxnId="{59478620-F036-43C3-8CE3-CDA92D461B7C}">
      <dgm:prSet/>
      <dgm:spPr/>
      <dgm:t>
        <a:bodyPr/>
        <a:lstStyle/>
        <a:p>
          <a:endParaRPr lang="en-US"/>
        </a:p>
      </dgm:t>
    </dgm:pt>
    <dgm:pt modelId="{B4B9C187-B720-43AD-B735-D81E17337FEA}">
      <dgm:prSet/>
      <dgm:spPr/>
      <dgm:t>
        <a:bodyPr/>
        <a:lstStyle/>
        <a:p>
          <a:pPr>
            <a:lnSpc>
              <a:spcPct val="100000"/>
            </a:lnSpc>
          </a:pPr>
          <a:r>
            <a:rPr lang="en-US" dirty="0"/>
            <a:t>Law of intermittent return </a:t>
          </a:r>
        </a:p>
      </dgm:t>
    </dgm:pt>
    <dgm:pt modelId="{73DC4ADB-1FAA-4FD8-8935-CC98F6B6DE7A}" type="sibTrans" cxnId="{01F2D1CD-3373-45DB-94F0-4840C37A6081}">
      <dgm:prSet/>
      <dgm:spPr/>
      <dgm:t>
        <a:bodyPr/>
        <a:lstStyle/>
        <a:p>
          <a:endParaRPr lang="en-US"/>
        </a:p>
      </dgm:t>
    </dgm:pt>
    <dgm:pt modelId="{AD1FC710-37E7-40FA-A494-0C3EE7A46C5D}" type="parTrans" cxnId="{01F2D1CD-3373-45DB-94F0-4840C37A6081}">
      <dgm:prSet/>
      <dgm:spPr/>
      <dgm:t>
        <a:bodyPr/>
        <a:lstStyle/>
        <a:p>
          <a:endParaRPr lang="en-US"/>
        </a:p>
      </dgm:t>
    </dgm:pt>
    <dgm:pt modelId="{58CF73BC-A488-1A45-AA3B-29A7B40593DC}">
      <dgm:prSet/>
      <dgm:spPr/>
      <dgm:t>
        <a:bodyPr/>
        <a:lstStyle/>
        <a:p>
          <a:pPr>
            <a:lnSpc>
              <a:spcPct val="100000"/>
            </a:lnSpc>
          </a:pPr>
          <a:endParaRPr lang="en-US" dirty="0"/>
        </a:p>
      </dgm:t>
    </dgm:pt>
    <dgm:pt modelId="{5A808F58-295C-9D4E-A97C-A7BAC6224A8C}" type="sibTrans" cxnId="{FA91927B-AB0B-A449-8DEF-F2636B589F17}">
      <dgm:prSet/>
      <dgm:spPr/>
      <dgm:t>
        <a:bodyPr/>
        <a:lstStyle/>
        <a:p>
          <a:endParaRPr lang="en-US"/>
        </a:p>
      </dgm:t>
    </dgm:pt>
    <dgm:pt modelId="{9B65FD4F-7AE1-0C45-A005-513D733D3DA6}" type="parTrans" cxnId="{FA91927B-AB0B-A449-8DEF-F2636B589F17}">
      <dgm:prSet/>
      <dgm:spPr/>
      <dgm:t>
        <a:bodyPr/>
        <a:lstStyle/>
        <a:p>
          <a:endParaRPr lang="en-US"/>
        </a:p>
      </dgm:t>
    </dgm:pt>
    <dgm:pt modelId="{73DCE87B-B8CC-7D4A-B036-7BCF81242763}" type="pres">
      <dgm:prSet presAssocID="{9F7B53E4-00AE-452B-A38D-BFF347260175}" presName="matrix" presStyleCnt="0">
        <dgm:presLayoutVars>
          <dgm:chMax val="1"/>
          <dgm:dir/>
          <dgm:resizeHandles val="exact"/>
        </dgm:presLayoutVars>
      </dgm:prSet>
      <dgm:spPr/>
    </dgm:pt>
    <dgm:pt modelId="{713E109F-2EBF-FA4D-B2B6-7217A01D9B75}" type="pres">
      <dgm:prSet presAssocID="{9F7B53E4-00AE-452B-A38D-BFF347260175}" presName="diamond" presStyleLbl="bgShp" presStyleIdx="0" presStyleCnt="1"/>
      <dgm:spPr/>
    </dgm:pt>
    <dgm:pt modelId="{31D43A39-B3DD-0942-8A3B-0A5821CBC09B}" type="pres">
      <dgm:prSet presAssocID="{9F7B53E4-00AE-452B-A38D-BFF347260175}" presName="quad1" presStyleLbl="node1" presStyleIdx="0" presStyleCnt="4">
        <dgm:presLayoutVars>
          <dgm:chMax val="0"/>
          <dgm:chPref val="0"/>
          <dgm:bulletEnabled val="1"/>
        </dgm:presLayoutVars>
      </dgm:prSet>
      <dgm:spPr/>
    </dgm:pt>
    <dgm:pt modelId="{52C66BD8-F3FA-AB4E-883C-4A0B25F249CE}" type="pres">
      <dgm:prSet presAssocID="{9F7B53E4-00AE-452B-A38D-BFF347260175}" presName="quad2" presStyleLbl="node1" presStyleIdx="1" presStyleCnt="4">
        <dgm:presLayoutVars>
          <dgm:chMax val="0"/>
          <dgm:chPref val="0"/>
          <dgm:bulletEnabled val="1"/>
        </dgm:presLayoutVars>
      </dgm:prSet>
      <dgm:spPr/>
    </dgm:pt>
    <dgm:pt modelId="{9DE2903A-4D54-454A-A28C-5AA2524060DA}" type="pres">
      <dgm:prSet presAssocID="{9F7B53E4-00AE-452B-A38D-BFF347260175}" presName="quad3" presStyleLbl="node1" presStyleIdx="2" presStyleCnt="4">
        <dgm:presLayoutVars>
          <dgm:chMax val="0"/>
          <dgm:chPref val="0"/>
          <dgm:bulletEnabled val="1"/>
        </dgm:presLayoutVars>
      </dgm:prSet>
      <dgm:spPr/>
    </dgm:pt>
    <dgm:pt modelId="{DCD7F501-FB67-EF42-87D5-564B046BCCD6}" type="pres">
      <dgm:prSet presAssocID="{9F7B53E4-00AE-452B-A38D-BFF347260175}" presName="quad4" presStyleLbl="node1" presStyleIdx="3" presStyleCnt="4">
        <dgm:presLayoutVars>
          <dgm:chMax val="0"/>
          <dgm:chPref val="0"/>
          <dgm:bulletEnabled val="1"/>
        </dgm:presLayoutVars>
      </dgm:prSet>
      <dgm:spPr/>
    </dgm:pt>
  </dgm:ptLst>
  <dgm:cxnLst>
    <dgm:cxn modelId="{59478620-F036-43C3-8CE3-CDA92D461B7C}" srcId="{9F7B53E4-00AE-452B-A38D-BFF347260175}" destId="{1B39CD26-DC0E-4759-848A-B89012E659D1}" srcOrd="2" destOrd="0" parTransId="{B8F63DEF-02BB-4926-8912-ECBECA24DAC0}" sibTransId="{2605B381-9C95-4995-B99C-F1A58FA6F5D9}"/>
    <dgm:cxn modelId="{0DD19A3C-8D0D-1646-8622-22DA2E5125B3}" type="presOf" srcId="{B4B9C187-B720-43AD-B735-D81E17337FEA}" destId="{DCD7F501-FB67-EF42-87D5-564B046BCCD6}" srcOrd="0" destOrd="0" presId="urn:microsoft.com/office/officeart/2005/8/layout/matrix3"/>
    <dgm:cxn modelId="{FA91927B-AB0B-A449-8DEF-F2636B589F17}" srcId="{9F7B53E4-00AE-452B-A38D-BFF347260175}" destId="{58CF73BC-A488-1A45-AA3B-29A7B40593DC}" srcOrd="4" destOrd="0" parTransId="{9B65FD4F-7AE1-0C45-A005-513D733D3DA6}" sibTransId="{5A808F58-295C-9D4E-A97C-A7BAC6224A8C}"/>
    <dgm:cxn modelId="{E734B98A-7ABE-4052-93EE-855719AEEA0A}" srcId="{9F7B53E4-00AE-452B-A38D-BFF347260175}" destId="{791E3D39-25E7-4140-953A-0213BA205794}" srcOrd="0" destOrd="0" parTransId="{33FBE327-D27B-4478-860C-EC85CF3AC44D}" sibTransId="{6AA82AE8-6A6A-43DF-9AB1-EAE6386B8F7A}"/>
    <dgm:cxn modelId="{752AAC8D-7525-0B4D-969D-2010825E546D}" type="presOf" srcId="{9F7B53E4-00AE-452B-A38D-BFF347260175}" destId="{73DCE87B-B8CC-7D4A-B036-7BCF81242763}" srcOrd="0" destOrd="0" presId="urn:microsoft.com/office/officeart/2005/8/layout/matrix3"/>
    <dgm:cxn modelId="{DD0CE09C-87F3-8C49-99D9-E13629EF6181}" type="presOf" srcId="{791E3D39-25E7-4140-953A-0213BA205794}" destId="{31D43A39-B3DD-0942-8A3B-0A5821CBC09B}" srcOrd="0" destOrd="0" presId="urn:microsoft.com/office/officeart/2005/8/layout/matrix3"/>
    <dgm:cxn modelId="{17EE629D-EF83-A044-8F1F-89FE7CA802F7}" type="presOf" srcId="{1F466836-3970-4BD2-8F9A-94C077C86614}" destId="{52C66BD8-F3FA-AB4E-883C-4A0B25F249CE}" srcOrd="0" destOrd="0" presId="urn:microsoft.com/office/officeart/2005/8/layout/matrix3"/>
    <dgm:cxn modelId="{01F2D1CD-3373-45DB-94F0-4840C37A6081}" srcId="{9F7B53E4-00AE-452B-A38D-BFF347260175}" destId="{B4B9C187-B720-43AD-B735-D81E17337FEA}" srcOrd="3" destOrd="0" parTransId="{AD1FC710-37E7-40FA-A494-0C3EE7A46C5D}" sibTransId="{73DC4ADB-1FAA-4FD8-8935-CC98F6B6DE7A}"/>
    <dgm:cxn modelId="{F53A07CE-62BA-4BB8-964A-14FE0104F8F5}" srcId="{9F7B53E4-00AE-452B-A38D-BFF347260175}" destId="{1F466836-3970-4BD2-8F9A-94C077C86614}" srcOrd="1" destOrd="0" parTransId="{F0833113-2CEC-4B41-B545-D4DA60B5E148}" sibTransId="{D267F54C-1855-4468-8729-786169B883EF}"/>
    <dgm:cxn modelId="{1DFCDCD5-F3AD-F24C-985B-9F9BB6C61318}" type="presOf" srcId="{1B39CD26-DC0E-4759-848A-B89012E659D1}" destId="{9DE2903A-4D54-454A-A28C-5AA2524060DA}" srcOrd="0" destOrd="0" presId="urn:microsoft.com/office/officeart/2005/8/layout/matrix3"/>
    <dgm:cxn modelId="{9A5354D1-A898-C944-AA55-A48AB51D9C47}" type="presParOf" srcId="{73DCE87B-B8CC-7D4A-B036-7BCF81242763}" destId="{713E109F-2EBF-FA4D-B2B6-7217A01D9B75}" srcOrd="0" destOrd="0" presId="urn:microsoft.com/office/officeart/2005/8/layout/matrix3"/>
    <dgm:cxn modelId="{5A8AB289-2ABF-0447-BAC2-94839EA324E9}" type="presParOf" srcId="{73DCE87B-B8CC-7D4A-B036-7BCF81242763}" destId="{31D43A39-B3DD-0942-8A3B-0A5821CBC09B}" srcOrd="1" destOrd="0" presId="urn:microsoft.com/office/officeart/2005/8/layout/matrix3"/>
    <dgm:cxn modelId="{9A85019E-60A4-9E42-B3FC-224F8DAF8672}" type="presParOf" srcId="{73DCE87B-B8CC-7D4A-B036-7BCF81242763}" destId="{52C66BD8-F3FA-AB4E-883C-4A0B25F249CE}" srcOrd="2" destOrd="0" presId="urn:microsoft.com/office/officeart/2005/8/layout/matrix3"/>
    <dgm:cxn modelId="{7878EC68-0F99-2A43-BD46-D279FBB0A5B9}" type="presParOf" srcId="{73DCE87B-B8CC-7D4A-B036-7BCF81242763}" destId="{9DE2903A-4D54-454A-A28C-5AA2524060DA}" srcOrd="3" destOrd="0" presId="urn:microsoft.com/office/officeart/2005/8/layout/matrix3"/>
    <dgm:cxn modelId="{4F4BA624-80B9-8741-9DE6-055C9CFE0193}" type="presParOf" srcId="{73DCE87B-B8CC-7D4A-B036-7BCF81242763}" destId="{DCD7F501-FB67-EF42-87D5-564B046BCCD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0177D-C096-4A38-B5D6-2C32C2031FA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4E8C25A-AC7A-4576-9616-3ACB7DCA74B3}">
      <dgm:prSet/>
      <dgm:spPr/>
      <dgm:t>
        <a:bodyPr/>
        <a:lstStyle/>
        <a:p>
          <a:r>
            <a:rPr lang="en-US"/>
            <a:t>My caregiver is also a source of terror or abuse </a:t>
          </a:r>
        </a:p>
      </dgm:t>
    </dgm:pt>
    <dgm:pt modelId="{A81C6F22-E8F3-4311-8133-D1D28907DC08}" type="parTrans" cxnId="{2617E144-8897-4AE2-ABCB-CA867991B344}">
      <dgm:prSet/>
      <dgm:spPr/>
      <dgm:t>
        <a:bodyPr/>
        <a:lstStyle/>
        <a:p>
          <a:endParaRPr lang="en-US"/>
        </a:p>
      </dgm:t>
    </dgm:pt>
    <dgm:pt modelId="{30108D43-B29A-4188-855E-D3C95A46A9BD}" type="sibTrans" cxnId="{2617E144-8897-4AE2-ABCB-CA867991B344}">
      <dgm:prSet/>
      <dgm:spPr/>
      <dgm:t>
        <a:bodyPr/>
        <a:lstStyle/>
        <a:p>
          <a:endParaRPr lang="en-US"/>
        </a:p>
      </dgm:t>
    </dgm:pt>
    <dgm:pt modelId="{699B048D-D1E4-4E19-8E9D-5FBB17DF6704}">
      <dgm:prSet/>
      <dgm:spPr/>
      <dgm:t>
        <a:bodyPr/>
        <a:lstStyle/>
        <a:p>
          <a:r>
            <a:rPr lang="en-US"/>
            <a:t>Undermines capacity for resilience and secure attachment in future relationships  </a:t>
          </a:r>
        </a:p>
      </dgm:t>
    </dgm:pt>
    <dgm:pt modelId="{F09DB117-96DE-4FDC-8FD7-E8D6B647B156}" type="parTrans" cxnId="{CC7A5427-F271-4D67-817F-58B96964007B}">
      <dgm:prSet/>
      <dgm:spPr/>
      <dgm:t>
        <a:bodyPr/>
        <a:lstStyle/>
        <a:p>
          <a:endParaRPr lang="en-US"/>
        </a:p>
      </dgm:t>
    </dgm:pt>
    <dgm:pt modelId="{AB15C92D-7845-4DCB-92F1-C8CC18040B03}" type="sibTrans" cxnId="{CC7A5427-F271-4D67-817F-58B96964007B}">
      <dgm:prSet/>
      <dgm:spPr/>
      <dgm:t>
        <a:bodyPr/>
        <a:lstStyle/>
        <a:p>
          <a:endParaRPr lang="en-US"/>
        </a:p>
      </dgm:t>
    </dgm:pt>
    <dgm:pt modelId="{3D369E7C-B133-4124-A4AE-2A8018E63924}">
      <dgm:prSet/>
      <dgm:spPr/>
      <dgm:t>
        <a:bodyPr/>
        <a:lstStyle/>
        <a:p>
          <a:r>
            <a:rPr lang="en-US"/>
            <a:t>Universal Bind- David Calof</a:t>
          </a:r>
        </a:p>
      </dgm:t>
    </dgm:pt>
    <dgm:pt modelId="{434FF6DF-898A-4956-9EF9-5DF87F7051EF}" type="parTrans" cxnId="{416C03BF-B11C-46E9-AE2E-432BE1ADAEAC}">
      <dgm:prSet/>
      <dgm:spPr/>
      <dgm:t>
        <a:bodyPr/>
        <a:lstStyle/>
        <a:p>
          <a:endParaRPr lang="en-US"/>
        </a:p>
      </dgm:t>
    </dgm:pt>
    <dgm:pt modelId="{E999F100-A279-43ED-B8CE-4A945DD36710}" type="sibTrans" cxnId="{416C03BF-B11C-46E9-AE2E-432BE1ADAEAC}">
      <dgm:prSet/>
      <dgm:spPr/>
      <dgm:t>
        <a:bodyPr/>
        <a:lstStyle/>
        <a:p>
          <a:endParaRPr lang="en-US"/>
        </a:p>
      </dgm:t>
    </dgm:pt>
    <dgm:pt modelId="{36CAD588-E83B-4F21-BDAC-141A22601017}">
      <dgm:prSet/>
      <dgm:spPr/>
      <dgm:t>
        <a:bodyPr/>
        <a:lstStyle/>
        <a:p>
          <a:r>
            <a:rPr lang="en-US"/>
            <a:t>The child is presented with only two options</a:t>
          </a:r>
        </a:p>
      </dgm:t>
    </dgm:pt>
    <dgm:pt modelId="{315EE278-14A8-40DC-B917-832BCF9E7304}" type="parTrans" cxnId="{1D9EFF59-2D12-46DA-8147-56A084EB41D5}">
      <dgm:prSet/>
      <dgm:spPr/>
      <dgm:t>
        <a:bodyPr/>
        <a:lstStyle/>
        <a:p>
          <a:endParaRPr lang="en-US"/>
        </a:p>
      </dgm:t>
    </dgm:pt>
    <dgm:pt modelId="{053BEA68-DE33-4D6A-A32C-6182C261ABAB}" type="sibTrans" cxnId="{1D9EFF59-2D12-46DA-8147-56A084EB41D5}">
      <dgm:prSet/>
      <dgm:spPr/>
      <dgm:t>
        <a:bodyPr/>
        <a:lstStyle/>
        <a:p>
          <a:endParaRPr lang="en-US"/>
        </a:p>
      </dgm:t>
    </dgm:pt>
    <dgm:pt modelId="{5AC5FFB6-2257-4915-B52E-718DCE265166}">
      <dgm:prSet/>
      <dgm:spPr/>
      <dgm:t>
        <a:bodyPr/>
        <a:lstStyle/>
        <a:p>
          <a:r>
            <a:rPr lang="en-US"/>
            <a:t>1. be overwhelmed with terror and not able to function</a:t>
          </a:r>
        </a:p>
      </dgm:t>
    </dgm:pt>
    <dgm:pt modelId="{ECC20C9E-462B-4E46-BFA2-81A4ABEA0273}" type="parTrans" cxnId="{601620F8-A8D0-4225-AED0-4B98718F876A}">
      <dgm:prSet/>
      <dgm:spPr/>
      <dgm:t>
        <a:bodyPr/>
        <a:lstStyle/>
        <a:p>
          <a:endParaRPr lang="en-US"/>
        </a:p>
      </dgm:t>
    </dgm:pt>
    <dgm:pt modelId="{A286F1B3-CE2D-4BB2-AA9C-5D90562ADB3A}" type="sibTrans" cxnId="{601620F8-A8D0-4225-AED0-4B98718F876A}">
      <dgm:prSet/>
      <dgm:spPr/>
      <dgm:t>
        <a:bodyPr/>
        <a:lstStyle/>
        <a:p>
          <a:endParaRPr lang="en-US"/>
        </a:p>
      </dgm:t>
    </dgm:pt>
    <dgm:pt modelId="{23050B95-721F-40E5-84D3-A1F074D1EC27}">
      <dgm:prSet/>
      <dgm:spPr/>
      <dgm:t>
        <a:bodyPr/>
        <a:lstStyle/>
        <a:p>
          <a:r>
            <a:rPr lang="en-US" dirty="0"/>
            <a:t>2. distort reality to survive</a:t>
          </a:r>
        </a:p>
      </dgm:t>
    </dgm:pt>
    <dgm:pt modelId="{4A0F9240-5C2A-4D30-A992-A413A7B1C1EC}" type="parTrans" cxnId="{20216505-82DC-4973-8BD3-E876755BECA8}">
      <dgm:prSet/>
      <dgm:spPr/>
      <dgm:t>
        <a:bodyPr/>
        <a:lstStyle/>
        <a:p>
          <a:endParaRPr lang="en-US"/>
        </a:p>
      </dgm:t>
    </dgm:pt>
    <dgm:pt modelId="{29DCC030-920D-4C89-9B2E-AAC2AC13494A}" type="sibTrans" cxnId="{20216505-82DC-4973-8BD3-E876755BECA8}">
      <dgm:prSet/>
      <dgm:spPr/>
      <dgm:t>
        <a:bodyPr/>
        <a:lstStyle/>
        <a:p>
          <a:endParaRPr lang="en-US"/>
        </a:p>
      </dgm:t>
    </dgm:pt>
    <dgm:pt modelId="{243C5B9F-5A0A-9549-B6AD-286C8B4BB5D9}">
      <dgm:prSet/>
      <dgm:spPr/>
      <dgm:t>
        <a:bodyPr/>
        <a:lstStyle/>
        <a:p>
          <a:r>
            <a:rPr lang="en-US" i="1" dirty="0"/>
            <a:t>I get abused because I’m too needy of a kid, if I could just take care of myself they’d calm down</a:t>
          </a:r>
        </a:p>
      </dgm:t>
    </dgm:pt>
    <dgm:pt modelId="{C6DFBA0E-8DFA-5E4C-8891-5FC05F0FBCD3}" type="parTrans" cxnId="{C102CC68-4823-F84C-B01E-62C274030D24}">
      <dgm:prSet/>
      <dgm:spPr/>
      <dgm:t>
        <a:bodyPr/>
        <a:lstStyle/>
        <a:p>
          <a:endParaRPr lang="en-US"/>
        </a:p>
      </dgm:t>
    </dgm:pt>
    <dgm:pt modelId="{260AEAE7-7E5B-F347-BD10-5AE9A44DD962}" type="sibTrans" cxnId="{C102CC68-4823-F84C-B01E-62C274030D24}">
      <dgm:prSet/>
      <dgm:spPr/>
      <dgm:t>
        <a:bodyPr/>
        <a:lstStyle/>
        <a:p>
          <a:endParaRPr lang="en-US"/>
        </a:p>
      </dgm:t>
    </dgm:pt>
    <dgm:pt modelId="{2AAE5095-1421-BA4F-975C-411648AA159F}">
      <dgm:prSet/>
      <dgm:spPr/>
      <dgm:t>
        <a:bodyPr/>
        <a:lstStyle/>
        <a:p>
          <a:r>
            <a:rPr lang="en-US" dirty="0"/>
            <a:t>Internalized distortions provide a sense of control over an experience of true helplessness</a:t>
          </a:r>
        </a:p>
      </dgm:t>
    </dgm:pt>
    <dgm:pt modelId="{FBDB722E-600E-3B4F-8822-86E9818B430E}" type="parTrans" cxnId="{BE5BAA01-EBAC-7B4E-9606-3D47AC61F953}">
      <dgm:prSet/>
      <dgm:spPr/>
      <dgm:t>
        <a:bodyPr/>
        <a:lstStyle/>
        <a:p>
          <a:endParaRPr lang="en-US"/>
        </a:p>
      </dgm:t>
    </dgm:pt>
    <dgm:pt modelId="{98169F6D-CB52-2D48-91D4-3F43A3E515B9}" type="sibTrans" cxnId="{BE5BAA01-EBAC-7B4E-9606-3D47AC61F953}">
      <dgm:prSet/>
      <dgm:spPr/>
      <dgm:t>
        <a:bodyPr/>
        <a:lstStyle/>
        <a:p>
          <a:endParaRPr lang="en-US"/>
        </a:p>
      </dgm:t>
    </dgm:pt>
    <dgm:pt modelId="{FC3D9A72-39D7-C841-8B21-8D55F47AE490}" type="pres">
      <dgm:prSet presAssocID="{E8D0177D-C096-4A38-B5D6-2C32C2031FA1}" presName="linear" presStyleCnt="0">
        <dgm:presLayoutVars>
          <dgm:animLvl val="lvl"/>
          <dgm:resizeHandles val="exact"/>
        </dgm:presLayoutVars>
      </dgm:prSet>
      <dgm:spPr/>
    </dgm:pt>
    <dgm:pt modelId="{FC811004-2E6D-444D-B366-ED3483DD220C}" type="pres">
      <dgm:prSet presAssocID="{84E8C25A-AC7A-4576-9616-3ACB7DCA74B3}" presName="parentText" presStyleLbl="node1" presStyleIdx="0" presStyleCnt="3">
        <dgm:presLayoutVars>
          <dgm:chMax val="0"/>
          <dgm:bulletEnabled val="1"/>
        </dgm:presLayoutVars>
      </dgm:prSet>
      <dgm:spPr/>
    </dgm:pt>
    <dgm:pt modelId="{8941006E-99BE-1041-BBDA-6399A2864C50}" type="pres">
      <dgm:prSet presAssocID="{30108D43-B29A-4188-855E-D3C95A46A9BD}" presName="spacer" presStyleCnt="0"/>
      <dgm:spPr/>
    </dgm:pt>
    <dgm:pt modelId="{5C26528A-3E80-5644-AAF8-9031E53C5A1A}" type="pres">
      <dgm:prSet presAssocID="{699B048D-D1E4-4E19-8E9D-5FBB17DF6704}" presName="parentText" presStyleLbl="node1" presStyleIdx="1" presStyleCnt="3">
        <dgm:presLayoutVars>
          <dgm:chMax val="0"/>
          <dgm:bulletEnabled val="1"/>
        </dgm:presLayoutVars>
      </dgm:prSet>
      <dgm:spPr/>
    </dgm:pt>
    <dgm:pt modelId="{1B364245-BAD6-D840-AC8E-292D826D1F47}" type="pres">
      <dgm:prSet presAssocID="{AB15C92D-7845-4DCB-92F1-C8CC18040B03}" presName="spacer" presStyleCnt="0"/>
      <dgm:spPr/>
    </dgm:pt>
    <dgm:pt modelId="{5267AAC5-CFD0-114E-8D1A-43EEDE25FB20}" type="pres">
      <dgm:prSet presAssocID="{3D369E7C-B133-4124-A4AE-2A8018E63924}" presName="parentText" presStyleLbl="node1" presStyleIdx="2" presStyleCnt="3">
        <dgm:presLayoutVars>
          <dgm:chMax val="0"/>
          <dgm:bulletEnabled val="1"/>
        </dgm:presLayoutVars>
      </dgm:prSet>
      <dgm:spPr/>
    </dgm:pt>
    <dgm:pt modelId="{A44F43D7-DB0C-2C43-A360-442F2240D044}" type="pres">
      <dgm:prSet presAssocID="{3D369E7C-B133-4124-A4AE-2A8018E63924}" presName="childText" presStyleLbl="revTx" presStyleIdx="0" presStyleCnt="1">
        <dgm:presLayoutVars>
          <dgm:bulletEnabled val="1"/>
        </dgm:presLayoutVars>
      </dgm:prSet>
      <dgm:spPr/>
    </dgm:pt>
  </dgm:ptLst>
  <dgm:cxnLst>
    <dgm:cxn modelId="{BE5BAA01-EBAC-7B4E-9606-3D47AC61F953}" srcId="{23050B95-721F-40E5-84D3-A1F074D1EC27}" destId="{2AAE5095-1421-BA4F-975C-411648AA159F}" srcOrd="1" destOrd="0" parTransId="{FBDB722E-600E-3B4F-8822-86E9818B430E}" sibTransId="{98169F6D-CB52-2D48-91D4-3F43A3E515B9}"/>
    <dgm:cxn modelId="{B9B07F03-C991-E84A-A682-3C2D375406D6}" type="presOf" srcId="{E8D0177D-C096-4A38-B5D6-2C32C2031FA1}" destId="{FC3D9A72-39D7-C841-8B21-8D55F47AE490}" srcOrd="0" destOrd="0" presId="urn:microsoft.com/office/officeart/2005/8/layout/vList2"/>
    <dgm:cxn modelId="{20216505-82DC-4973-8BD3-E876755BECA8}" srcId="{36CAD588-E83B-4F21-BDAC-141A22601017}" destId="{23050B95-721F-40E5-84D3-A1F074D1EC27}" srcOrd="1" destOrd="0" parTransId="{4A0F9240-5C2A-4D30-A992-A413A7B1C1EC}" sibTransId="{29DCC030-920D-4C89-9B2E-AAC2AC13494A}"/>
    <dgm:cxn modelId="{4EE6151B-2E0D-FA44-90FC-B6F176888491}" type="presOf" srcId="{84E8C25A-AC7A-4576-9616-3ACB7DCA74B3}" destId="{FC811004-2E6D-444D-B366-ED3483DD220C}" srcOrd="0" destOrd="0" presId="urn:microsoft.com/office/officeart/2005/8/layout/vList2"/>
    <dgm:cxn modelId="{CC7A5427-F271-4D67-817F-58B96964007B}" srcId="{E8D0177D-C096-4A38-B5D6-2C32C2031FA1}" destId="{699B048D-D1E4-4E19-8E9D-5FBB17DF6704}" srcOrd="1" destOrd="0" parTransId="{F09DB117-96DE-4FDC-8FD7-E8D6B647B156}" sibTransId="{AB15C92D-7845-4DCB-92F1-C8CC18040B03}"/>
    <dgm:cxn modelId="{B7B5482C-D9D4-2D44-8EE5-79F6F15F8FF5}" type="presOf" srcId="{2AAE5095-1421-BA4F-975C-411648AA159F}" destId="{A44F43D7-DB0C-2C43-A360-442F2240D044}" srcOrd="0" destOrd="4" presId="urn:microsoft.com/office/officeart/2005/8/layout/vList2"/>
    <dgm:cxn modelId="{2617E144-8897-4AE2-ABCB-CA867991B344}" srcId="{E8D0177D-C096-4A38-B5D6-2C32C2031FA1}" destId="{84E8C25A-AC7A-4576-9616-3ACB7DCA74B3}" srcOrd="0" destOrd="0" parTransId="{A81C6F22-E8F3-4311-8133-D1D28907DC08}" sibTransId="{30108D43-B29A-4188-855E-D3C95A46A9BD}"/>
    <dgm:cxn modelId="{1D9EFF59-2D12-46DA-8147-56A084EB41D5}" srcId="{3D369E7C-B133-4124-A4AE-2A8018E63924}" destId="{36CAD588-E83B-4F21-BDAC-141A22601017}" srcOrd="0" destOrd="0" parTransId="{315EE278-14A8-40DC-B917-832BCF9E7304}" sibTransId="{053BEA68-DE33-4D6A-A32C-6182C261ABAB}"/>
    <dgm:cxn modelId="{C102CC68-4823-F84C-B01E-62C274030D24}" srcId="{23050B95-721F-40E5-84D3-A1F074D1EC27}" destId="{243C5B9F-5A0A-9549-B6AD-286C8B4BB5D9}" srcOrd="0" destOrd="0" parTransId="{C6DFBA0E-8DFA-5E4C-8891-5FC05F0FBCD3}" sibTransId="{260AEAE7-7E5B-F347-BD10-5AE9A44DD962}"/>
    <dgm:cxn modelId="{26ED846B-3EBA-DC44-B861-01BF6332E96F}" type="presOf" srcId="{3D369E7C-B133-4124-A4AE-2A8018E63924}" destId="{5267AAC5-CFD0-114E-8D1A-43EEDE25FB20}" srcOrd="0" destOrd="0" presId="urn:microsoft.com/office/officeart/2005/8/layout/vList2"/>
    <dgm:cxn modelId="{3CBEA388-4057-A349-8BA2-4260D5B94AD4}" type="presOf" srcId="{36CAD588-E83B-4F21-BDAC-141A22601017}" destId="{A44F43D7-DB0C-2C43-A360-442F2240D044}" srcOrd="0" destOrd="0" presId="urn:microsoft.com/office/officeart/2005/8/layout/vList2"/>
    <dgm:cxn modelId="{D739D58C-8C00-AC4D-AF82-89C43C4E41B3}" type="presOf" srcId="{5AC5FFB6-2257-4915-B52E-718DCE265166}" destId="{A44F43D7-DB0C-2C43-A360-442F2240D044}" srcOrd="0" destOrd="1" presId="urn:microsoft.com/office/officeart/2005/8/layout/vList2"/>
    <dgm:cxn modelId="{416C03BF-B11C-46E9-AE2E-432BE1ADAEAC}" srcId="{E8D0177D-C096-4A38-B5D6-2C32C2031FA1}" destId="{3D369E7C-B133-4124-A4AE-2A8018E63924}" srcOrd="2" destOrd="0" parTransId="{434FF6DF-898A-4956-9EF9-5DF87F7051EF}" sibTransId="{E999F100-A279-43ED-B8CE-4A945DD36710}"/>
    <dgm:cxn modelId="{3E5CACD0-2C68-AA41-923F-72386F715C81}" type="presOf" srcId="{699B048D-D1E4-4E19-8E9D-5FBB17DF6704}" destId="{5C26528A-3E80-5644-AAF8-9031E53C5A1A}" srcOrd="0" destOrd="0" presId="urn:microsoft.com/office/officeart/2005/8/layout/vList2"/>
    <dgm:cxn modelId="{1B89DFD6-820D-3141-B293-60CF23402ED6}" type="presOf" srcId="{23050B95-721F-40E5-84D3-A1F074D1EC27}" destId="{A44F43D7-DB0C-2C43-A360-442F2240D044}" srcOrd="0" destOrd="2" presId="urn:microsoft.com/office/officeart/2005/8/layout/vList2"/>
    <dgm:cxn modelId="{F16C30EB-F13D-A941-AAEC-7D398486F715}" type="presOf" srcId="{243C5B9F-5A0A-9549-B6AD-286C8B4BB5D9}" destId="{A44F43D7-DB0C-2C43-A360-442F2240D044}" srcOrd="0" destOrd="3" presId="urn:microsoft.com/office/officeart/2005/8/layout/vList2"/>
    <dgm:cxn modelId="{601620F8-A8D0-4225-AED0-4B98718F876A}" srcId="{36CAD588-E83B-4F21-BDAC-141A22601017}" destId="{5AC5FFB6-2257-4915-B52E-718DCE265166}" srcOrd="0" destOrd="0" parTransId="{ECC20C9E-462B-4E46-BFA2-81A4ABEA0273}" sibTransId="{A286F1B3-CE2D-4BB2-AA9C-5D90562ADB3A}"/>
    <dgm:cxn modelId="{FD48B062-60D1-E647-8CBD-CD819CEBD26A}" type="presParOf" srcId="{FC3D9A72-39D7-C841-8B21-8D55F47AE490}" destId="{FC811004-2E6D-444D-B366-ED3483DD220C}" srcOrd="0" destOrd="0" presId="urn:microsoft.com/office/officeart/2005/8/layout/vList2"/>
    <dgm:cxn modelId="{59BEBE92-31A7-354C-8E03-A4A4845F13BA}" type="presParOf" srcId="{FC3D9A72-39D7-C841-8B21-8D55F47AE490}" destId="{8941006E-99BE-1041-BBDA-6399A2864C50}" srcOrd="1" destOrd="0" presId="urn:microsoft.com/office/officeart/2005/8/layout/vList2"/>
    <dgm:cxn modelId="{6024858B-CACD-F042-8F17-65EBF50DB789}" type="presParOf" srcId="{FC3D9A72-39D7-C841-8B21-8D55F47AE490}" destId="{5C26528A-3E80-5644-AAF8-9031E53C5A1A}" srcOrd="2" destOrd="0" presId="urn:microsoft.com/office/officeart/2005/8/layout/vList2"/>
    <dgm:cxn modelId="{444EE5BB-C8FC-D14D-ACDA-49E8198B22FD}" type="presParOf" srcId="{FC3D9A72-39D7-C841-8B21-8D55F47AE490}" destId="{1B364245-BAD6-D840-AC8E-292D826D1F47}" srcOrd="3" destOrd="0" presId="urn:microsoft.com/office/officeart/2005/8/layout/vList2"/>
    <dgm:cxn modelId="{F6E222D8-B2F8-1845-B6D8-CF413256EAAB}" type="presParOf" srcId="{FC3D9A72-39D7-C841-8B21-8D55F47AE490}" destId="{5267AAC5-CFD0-114E-8D1A-43EEDE25FB20}" srcOrd="4" destOrd="0" presId="urn:microsoft.com/office/officeart/2005/8/layout/vList2"/>
    <dgm:cxn modelId="{C55D306A-4056-6B46-B1DD-6694BD4C1F83}" type="presParOf" srcId="{FC3D9A72-39D7-C841-8B21-8D55F47AE490}" destId="{A44F43D7-DB0C-2C43-A360-442F2240D04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C7F5AC-9515-4F82-BBE6-AB4F410DF19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6D3E81D-F2DA-4F0B-9CE2-58C3222712F1}">
      <dgm:prSet/>
      <dgm:spPr/>
      <dgm:t>
        <a:bodyPr/>
        <a:lstStyle/>
        <a:p>
          <a:r>
            <a:rPr lang="en-US" dirty="0"/>
            <a:t>Chaotic drug use can be an accelerator of the intensity in the relationship</a:t>
          </a:r>
        </a:p>
        <a:p>
          <a:r>
            <a:rPr lang="en-US" dirty="0"/>
            <a:t>Multiple addictions usually present </a:t>
          </a:r>
        </a:p>
      </dgm:t>
    </dgm:pt>
    <dgm:pt modelId="{948E33D6-6B46-4581-9446-37FC9907ED89}" type="parTrans" cxnId="{BDBD5FDD-357E-430A-8D7D-C01536001113}">
      <dgm:prSet/>
      <dgm:spPr/>
      <dgm:t>
        <a:bodyPr/>
        <a:lstStyle/>
        <a:p>
          <a:endParaRPr lang="en-US"/>
        </a:p>
      </dgm:t>
    </dgm:pt>
    <dgm:pt modelId="{7784CA25-6057-4C5D-B359-7E9A599962C2}" type="sibTrans" cxnId="{BDBD5FDD-357E-430A-8D7D-C01536001113}">
      <dgm:prSet/>
      <dgm:spPr/>
      <dgm:t>
        <a:bodyPr/>
        <a:lstStyle/>
        <a:p>
          <a:endParaRPr lang="en-US"/>
        </a:p>
      </dgm:t>
    </dgm:pt>
    <dgm:pt modelId="{10376A25-006E-4C8C-A934-1F146ADCF28D}">
      <dgm:prSet/>
      <dgm:spPr/>
      <dgm:t>
        <a:bodyPr/>
        <a:lstStyle/>
        <a:p>
          <a:r>
            <a:rPr lang="en-US" dirty="0"/>
            <a:t>Can be used as a blocking/numbing agent to deal with the effects of the abuse or removes inhibition to repeat abuses </a:t>
          </a:r>
        </a:p>
      </dgm:t>
    </dgm:pt>
    <dgm:pt modelId="{BC62F060-8DD2-4FB3-B480-9F40701063B8}" type="parTrans" cxnId="{BBF1CF2E-0695-4E79-9AC7-375444BDCEC1}">
      <dgm:prSet/>
      <dgm:spPr/>
      <dgm:t>
        <a:bodyPr/>
        <a:lstStyle/>
        <a:p>
          <a:endParaRPr lang="en-US"/>
        </a:p>
      </dgm:t>
    </dgm:pt>
    <dgm:pt modelId="{7B4BF293-D167-4F75-B0DB-D9A16B0374C9}" type="sibTrans" cxnId="{BBF1CF2E-0695-4E79-9AC7-375444BDCEC1}">
      <dgm:prSet/>
      <dgm:spPr/>
      <dgm:t>
        <a:bodyPr/>
        <a:lstStyle/>
        <a:p>
          <a:endParaRPr lang="en-US"/>
        </a:p>
      </dgm:t>
    </dgm:pt>
    <dgm:pt modelId="{5452A586-88ED-4EDD-8947-BF02BE6126B3}">
      <dgm:prSet/>
      <dgm:spPr/>
      <dgm:t>
        <a:bodyPr/>
        <a:lstStyle/>
        <a:p>
          <a:r>
            <a:rPr lang="en-US" dirty="0"/>
            <a:t>Aids the movement in or out of the circle of intimacy as the abuse cycle continues</a:t>
          </a:r>
        </a:p>
      </dgm:t>
    </dgm:pt>
    <dgm:pt modelId="{3DC98DFF-A1D2-4129-8DF3-9B45C4CE841F}" type="parTrans" cxnId="{02D3EE3F-B759-41A0-8DF0-E14754401444}">
      <dgm:prSet/>
      <dgm:spPr/>
      <dgm:t>
        <a:bodyPr/>
        <a:lstStyle/>
        <a:p>
          <a:endParaRPr lang="en-US"/>
        </a:p>
      </dgm:t>
    </dgm:pt>
    <dgm:pt modelId="{CBC368C6-DDAF-4AAA-B396-C576AEA49A58}" type="sibTrans" cxnId="{02D3EE3F-B759-41A0-8DF0-E14754401444}">
      <dgm:prSet/>
      <dgm:spPr/>
      <dgm:t>
        <a:bodyPr/>
        <a:lstStyle/>
        <a:p>
          <a:endParaRPr lang="en-US"/>
        </a:p>
      </dgm:t>
    </dgm:pt>
    <dgm:pt modelId="{644A2915-6EB1-45A3-9B14-174933C60159}">
      <dgm:prSet/>
      <dgm:spPr/>
      <dgm:t>
        <a:bodyPr/>
        <a:lstStyle/>
        <a:p>
          <a:r>
            <a:rPr lang="en-US" dirty="0"/>
            <a:t>Enhances exploitive potential through cognitive impairment or inability to perceive reality accurately </a:t>
          </a:r>
        </a:p>
      </dgm:t>
    </dgm:pt>
    <dgm:pt modelId="{FF089779-0FA0-486B-89CA-A17E13C00EE9}" type="parTrans" cxnId="{8A43DAF6-0108-4617-AE42-1A84A93A0AFD}">
      <dgm:prSet/>
      <dgm:spPr/>
      <dgm:t>
        <a:bodyPr/>
        <a:lstStyle/>
        <a:p>
          <a:endParaRPr lang="en-US"/>
        </a:p>
      </dgm:t>
    </dgm:pt>
    <dgm:pt modelId="{DBEA7732-9292-42DC-B93B-52904E7AC6E9}" type="sibTrans" cxnId="{8A43DAF6-0108-4617-AE42-1A84A93A0AFD}">
      <dgm:prSet/>
      <dgm:spPr/>
      <dgm:t>
        <a:bodyPr/>
        <a:lstStyle/>
        <a:p>
          <a:endParaRPr lang="en-US"/>
        </a:p>
      </dgm:t>
    </dgm:pt>
    <dgm:pt modelId="{497387E3-88B1-2E42-9DC7-C71A4EAFFBF2}" type="pres">
      <dgm:prSet presAssocID="{88C7F5AC-9515-4F82-BBE6-AB4F410DF199}" presName="vert0" presStyleCnt="0">
        <dgm:presLayoutVars>
          <dgm:dir/>
          <dgm:animOne val="branch"/>
          <dgm:animLvl val="lvl"/>
        </dgm:presLayoutVars>
      </dgm:prSet>
      <dgm:spPr/>
    </dgm:pt>
    <dgm:pt modelId="{9D35A908-9FC2-4B47-B0F6-BC9D4EDF91FC}" type="pres">
      <dgm:prSet presAssocID="{F6D3E81D-F2DA-4F0B-9CE2-58C3222712F1}" presName="thickLine" presStyleLbl="alignNode1" presStyleIdx="0" presStyleCnt="4"/>
      <dgm:spPr/>
    </dgm:pt>
    <dgm:pt modelId="{4F9B9143-8102-B344-BA88-B7FF92225206}" type="pres">
      <dgm:prSet presAssocID="{F6D3E81D-F2DA-4F0B-9CE2-58C3222712F1}" presName="horz1" presStyleCnt="0"/>
      <dgm:spPr/>
    </dgm:pt>
    <dgm:pt modelId="{C2DC7DA0-6CBC-8345-9D26-639753C443FF}" type="pres">
      <dgm:prSet presAssocID="{F6D3E81D-F2DA-4F0B-9CE2-58C3222712F1}" presName="tx1" presStyleLbl="revTx" presStyleIdx="0" presStyleCnt="4"/>
      <dgm:spPr/>
    </dgm:pt>
    <dgm:pt modelId="{39A9403D-EA0A-7942-9C01-3D79195248B7}" type="pres">
      <dgm:prSet presAssocID="{F6D3E81D-F2DA-4F0B-9CE2-58C3222712F1}" presName="vert1" presStyleCnt="0"/>
      <dgm:spPr/>
    </dgm:pt>
    <dgm:pt modelId="{5610CC0B-DA95-5440-A556-97D56FB03ED5}" type="pres">
      <dgm:prSet presAssocID="{10376A25-006E-4C8C-A934-1F146ADCF28D}" presName="thickLine" presStyleLbl="alignNode1" presStyleIdx="1" presStyleCnt="4"/>
      <dgm:spPr/>
    </dgm:pt>
    <dgm:pt modelId="{B6D6D53B-7C3D-1842-9DDD-34CB3CA740C2}" type="pres">
      <dgm:prSet presAssocID="{10376A25-006E-4C8C-A934-1F146ADCF28D}" presName="horz1" presStyleCnt="0"/>
      <dgm:spPr/>
    </dgm:pt>
    <dgm:pt modelId="{4B5B3B2C-6150-7145-A327-527842F4C9AE}" type="pres">
      <dgm:prSet presAssocID="{10376A25-006E-4C8C-A934-1F146ADCF28D}" presName="tx1" presStyleLbl="revTx" presStyleIdx="1" presStyleCnt="4"/>
      <dgm:spPr/>
    </dgm:pt>
    <dgm:pt modelId="{8A418578-A4BB-8D41-A46E-9665089AD7A7}" type="pres">
      <dgm:prSet presAssocID="{10376A25-006E-4C8C-A934-1F146ADCF28D}" presName="vert1" presStyleCnt="0"/>
      <dgm:spPr/>
    </dgm:pt>
    <dgm:pt modelId="{C3D26210-D78E-DA48-92EF-AC89187B97D1}" type="pres">
      <dgm:prSet presAssocID="{5452A586-88ED-4EDD-8947-BF02BE6126B3}" presName="thickLine" presStyleLbl="alignNode1" presStyleIdx="2" presStyleCnt="4"/>
      <dgm:spPr/>
    </dgm:pt>
    <dgm:pt modelId="{2A204C00-20D1-EA4D-8E74-EDE513189BCA}" type="pres">
      <dgm:prSet presAssocID="{5452A586-88ED-4EDD-8947-BF02BE6126B3}" presName="horz1" presStyleCnt="0"/>
      <dgm:spPr/>
    </dgm:pt>
    <dgm:pt modelId="{2B218E01-0DF7-224E-ACC6-B9401C7E135A}" type="pres">
      <dgm:prSet presAssocID="{5452A586-88ED-4EDD-8947-BF02BE6126B3}" presName="tx1" presStyleLbl="revTx" presStyleIdx="2" presStyleCnt="4"/>
      <dgm:spPr/>
    </dgm:pt>
    <dgm:pt modelId="{61A3C0A5-AD54-B04B-A8B9-EFF505F41BAB}" type="pres">
      <dgm:prSet presAssocID="{5452A586-88ED-4EDD-8947-BF02BE6126B3}" presName="vert1" presStyleCnt="0"/>
      <dgm:spPr/>
    </dgm:pt>
    <dgm:pt modelId="{5EF78473-9B34-D64F-BD46-911666A65C5D}" type="pres">
      <dgm:prSet presAssocID="{644A2915-6EB1-45A3-9B14-174933C60159}" presName="thickLine" presStyleLbl="alignNode1" presStyleIdx="3" presStyleCnt="4"/>
      <dgm:spPr/>
    </dgm:pt>
    <dgm:pt modelId="{42A00C28-1E3D-4643-920C-F0BB6BFA9DED}" type="pres">
      <dgm:prSet presAssocID="{644A2915-6EB1-45A3-9B14-174933C60159}" presName="horz1" presStyleCnt="0"/>
      <dgm:spPr/>
    </dgm:pt>
    <dgm:pt modelId="{840DE867-B872-0941-8AF2-32B79557D240}" type="pres">
      <dgm:prSet presAssocID="{644A2915-6EB1-45A3-9B14-174933C60159}" presName="tx1" presStyleLbl="revTx" presStyleIdx="3" presStyleCnt="4"/>
      <dgm:spPr/>
    </dgm:pt>
    <dgm:pt modelId="{CD00B9CB-23E7-0240-B755-30BEAE4CF232}" type="pres">
      <dgm:prSet presAssocID="{644A2915-6EB1-45A3-9B14-174933C60159}" presName="vert1" presStyleCnt="0"/>
      <dgm:spPr/>
    </dgm:pt>
  </dgm:ptLst>
  <dgm:cxnLst>
    <dgm:cxn modelId="{B9D31B2B-CB3F-6446-803D-AE902C81BBAF}" type="presOf" srcId="{5452A586-88ED-4EDD-8947-BF02BE6126B3}" destId="{2B218E01-0DF7-224E-ACC6-B9401C7E135A}" srcOrd="0" destOrd="0" presId="urn:microsoft.com/office/officeart/2008/layout/LinedList"/>
    <dgm:cxn modelId="{BBF1CF2E-0695-4E79-9AC7-375444BDCEC1}" srcId="{88C7F5AC-9515-4F82-BBE6-AB4F410DF199}" destId="{10376A25-006E-4C8C-A934-1F146ADCF28D}" srcOrd="1" destOrd="0" parTransId="{BC62F060-8DD2-4FB3-B480-9F40701063B8}" sibTransId="{7B4BF293-D167-4F75-B0DB-D9A16B0374C9}"/>
    <dgm:cxn modelId="{02D3EE3F-B759-41A0-8DF0-E14754401444}" srcId="{88C7F5AC-9515-4F82-BBE6-AB4F410DF199}" destId="{5452A586-88ED-4EDD-8947-BF02BE6126B3}" srcOrd="2" destOrd="0" parTransId="{3DC98DFF-A1D2-4129-8DF3-9B45C4CE841F}" sibTransId="{CBC368C6-DDAF-4AAA-B396-C576AEA49A58}"/>
    <dgm:cxn modelId="{67A23C56-7465-F54C-8B16-84FA6C3C3CBE}" type="presOf" srcId="{644A2915-6EB1-45A3-9B14-174933C60159}" destId="{840DE867-B872-0941-8AF2-32B79557D240}" srcOrd="0" destOrd="0" presId="urn:microsoft.com/office/officeart/2008/layout/LinedList"/>
    <dgm:cxn modelId="{316DFD76-7D09-3944-8724-F02698C0D956}" type="presOf" srcId="{F6D3E81D-F2DA-4F0B-9CE2-58C3222712F1}" destId="{C2DC7DA0-6CBC-8345-9D26-639753C443FF}" srcOrd="0" destOrd="0" presId="urn:microsoft.com/office/officeart/2008/layout/LinedList"/>
    <dgm:cxn modelId="{72BC9992-3F50-514F-9AD4-689C2E2D13B8}" type="presOf" srcId="{88C7F5AC-9515-4F82-BBE6-AB4F410DF199}" destId="{497387E3-88B1-2E42-9DC7-C71A4EAFFBF2}" srcOrd="0" destOrd="0" presId="urn:microsoft.com/office/officeart/2008/layout/LinedList"/>
    <dgm:cxn modelId="{D7624E9E-613E-724F-B5FC-0669AEE56A96}" type="presOf" srcId="{10376A25-006E-4C8C-A934-1F146ADCF28D}" destId="{4B5B3B2C-6150-7145-A327-527842F4C9AE}" srcOrd="0" destOrd="0" presId="urn:microsoft.com/office/officeart/2008/layout/LinedList"/>
    <dgm:cxn modelId="{BDBD5FDD-357E-430A-8D7D-C01536001113}" srcId="{88C7F5AC-9515-4F82-BBE6-AB4F410DF199}" destId="{F6D3E81D-F2DA-4F0B-9CE2-58C3222712F1}" srcOrd="0" destOrd="0" parTransId="{948E33D6-6B46-4581-9446-37FC9907ED89}" sibTransId="{7784CA25-6057-4C5D-B359-7E9A599962C2}"/>
    <dgm:cxn modelId="{8A43DAF6-0108-4617-AE42-1A84A93A0AFD}" srcId="{88C7F5AC-9515-4F82-BBE6-AB4F410DF199}" destId="{644A2915-6EB1-45A3-9B14-174933C60159}" srcOrd="3" destOrd="0" parTransId="{FF089779-0FA0-486B-89CA-A17E13C00EE9}" sibTransId="{DBEA7732-9292-42DC-B93B-52904E7AC6E9}"/>
    <dgm:cxn modelId="{401096D1-B961-8049-B75F-A0B5A799E1DB}" type="presParOf" srcId="{497387E3-88B1-2E42-9DC7-C71A4EAFFBF2}" destId="{9D35A908-9FC2-4B47-B0F6-BC9D4EDF91FC}" srcOrd="0" destOrd="0" presId="urn:microsoft.com/office/officeart/2008/layout/LinedList"/>
    <dgm:cxn modelId="{B4967429-D86E-A74B-A521-CC3FBA309A8A}" type="presParOf" srcId="{497387E3-88B1-2E42-9DC7-C71A4EAFFBF2}" destId="{4F9B9143-8102-B344-BA88-B7FF92225206}" srcOrd="1" destOrd="0" presId="urn:microsoft.com/office/officeart/2008/layout/LinedList"/>
    <dgm:cxn modelId="{BBC56419-CB3D-0F4E-9A15-F3532B1A72AD}" type="presParOf" srcId="{4F9B9143-8102-B344-BA88-B7FF92225206}" destId="{C2DC7DA0-6CBC-8345-9D26-639753C443FF}" srcOrd="0" destOrd="0" presId="urn:microsoft.com/office/officeart/2008/layout/LinedList"/>
    <dgm:cxn modelId="{0308AF7E-588C-AA40-BDBD-C09416338077}" type="presParOf" srcId="{4F9B9143-8102-B344-BA88-B7FF92225206}" destId="{39A9403D-EA0A-7942-9C01-3D79195248B7}" srcOrd="1" destOrd="0" presId="urn:microsoft.com/office/officeart/2008/layout/LinedList"/>
    <dgm:cxn modelId="{FA29E3F2-2917-6845-8728-C4CDC1020686}" type="presParOf" srcId="{497387E3-88B1-2E42-9DC7-C71A4EAFFBF2}" destId="{5610CC0B-DA95-5440-A556-97D56FB03ED5}" srcOrd="2" destOrd="0" presId="urn:microsoft.com/office/officeart/2008/layout/LinedList"/>
    <dgm:cxn modelId="{1192C9AA-618D-E542-87EB-84586FCBD728}" type="presParOf" srcId="{497387E3-88B1-2E42-9DC7-C71A4EAFFBF2}" destId="{B6D6D53B-7C3D-1842-9DDD-34CB3CA740C2}" srcOrd="3" destOrd="0" presId="urn:microsoft.com/office/officeart/2008/layout/LinedList"/>
    <dgm:cxn modelId="{F667F71C-C1A6-FB40-9393-02D87B3E4209}" type="presParOf" srcId="{B6D6D53B-7C3D-1842-9DDD-34CB3CA740C2}" destId="{4B5B3B2C-6150-7145-A327-527842F4C9AE}" srcOrd="0" destOrd="0" presId="urn:microsoft.com/office/officeart/2008/layout/LinedList"/>
    <dgm:cxn modelId="{5C585507-CDC2-B743-B0ED-AEFA6AA2795D}" type="presParOf" srcId="{B6D6D53B-7C3D-1842-9DDD-34CB3CA740C2}" destId="{8A418578-A4BB-8D41-A46E-9665089AD7A7}" srcOrd="1" destOrd="0" presId="urn:microsoft.com/office/officeart/2008/layout/LinedList"/>
    <dgm:cxn modelId="{3C82B289-A9F7-BF48-A739-FCC187748E91}" type="presParOf" srcId="{497387E3-88B1-2E42-9DC7-C71A4EAFFBF2}" destId="{C3D26210-D78E-DA48-92EF-AC89187B97D1}" srcOrd="4" destOrd="0" presId="urn:microsoft.com/office/officeart/2008/layout/LinedList"/>
    <dgm:cxn modelId="{83B5D6D5-038C-1E4F-9F8A-8FED472F8584}" type="presParOf" srcId="{497387E3-88B1-2E42-9DC7-C71A4EAFFBF2}" destId="{2A204C00-20D1-EA4D-8E74-EDE513189BCA}" srcOrd="5" destOrd="0" presId="urn:microsoft.com/office/officeart/2008/layout/LinedList"/>
    <dgm:cxn modelId="{DAE83DAA-62DE-0F49-A36E-09B8427169F7}" type="presParOf" srcId="{2A204C00-20D1-EA4D-8E74-EDE513189BCA}" destId="{2B218E01-0DF7-224E-ACC6-B9401C7E135A}" srcOrd="0" destOrd="0" presId="urn:microsoft.com/office/officeart/2008/layout/LinedList"/>
    <dgm:cxn modelId="{D665D00E-042F-304C-9451-0D3A8823B8EE}" type="presParOf" srcId="{2A204C00-20D1-EA4D-8E74-EDE513189BCA}" destId="{61A3C0A5-AD54-B04B-A8B9-EFF505F41BAB}" srcOrd="1" destOrd="0" presId="urn:microsoft.com/office/officeart/2008/layout/LinedList"/>
    <dgm:cxn modelId="{8E0E4FB5-3880-774F-9AAB-532CF722BCE5}" type="presParOf" srcId="{497387E3-88B1-2E42-9DC7-C71A4EAFFBF2}" destId="{5EF78473-9B34-D64F-BD46-911666A65C5D}" srcOrd="6" destOrd="0" presId="urn:microsoft.com/office/officeart/2008/layout/LinedList"/>
    <dgm:cxn modelId="{73E7C94C-0F37-5A4C-9BB0-C2E181454C07}" type="presParOf" srcId="{497387E3-88B1-2E42-9DC7-C71A4EAFFBF2}" destId="{42A00C28-1E3D-4643-920C-F0BB6BFA9DED}" srcOrd="7" destOrd="0" presId="urn:microsoft.com/office/officeart/2008/layout/LinedList"/>
    <dgm:cxn modelId="{5B10AB38-EDBA-1B4B-8B14-2D274A0E6875}" type="presParOf" srcId="{42A00C28-1E3D-4643-920C-F0BB6BFA9DED}" destId="{840DE867-B872-0941-8AF2-32B79557D240}" srcOrd="0" destOrd="0" presId="urn:microsoft.com/office/officeart/2008/layout/LinedList"/>
    <dgm:cxn modelId="{9683879D-3740-5D49-9092-E45AD4FB0170}" type="presParOf" srcId="{42A00C28-1E3D-4643-920C-F0BB6BFA9DED}" destId="{CD00B9CB-23E7-0240-B755-30BEAE4CF2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EA31B-3F4F-4C94-916D-2CB6DFB88D69}"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DC1D659D-E125-4705-A0A0-FB8CF9EF7F7D}">
      <dgm:prSet/>
      <dgm:spPr/>
      <dgm:t>
        <a:bodyPr/>
        <a:lstStyle/>
        <a:p>
          <a:r>
            <a:rPr lang="en-US"/>
            <a:t>Break through</a:t>
          </a:r>
        </a:p>
      </dgm:t>
    </dgm:pt>
    <dgm:pt modelId="{66A0B9D8-FA95-4373-BDE6-E8469C352274}" type="parTrans" cxnId="{99E9D392-AC06-47FE-8F76-3B7EECEA4549}">
      <dgm:prSet/>
      <dgm:spPr/>
      <dgm:t>
        <a:bodyPr/>
        <a:lstStyle/>
        <a:p>
          <a:endParaRPr lang="en-US"/>
        </a:p>
      </dgm:t>
    </dgm:pt>
    <dgm:pt modelId="{FC03F9CF-F273-43BA-B86B-E72B47C3CCD9}" type="sibTrans" cxnId="{99E9D392-AC06-47FE-8F76-3B7EECEA4549}">
      <dgm:prSet/>
      <dgm:spPr/>
      <dgm:t>
        <a:bodyPr/>
        <a:lstStyle/>
        <a:p>
          <a:endParaRPr lang="en-US"/>
        </a:p>
      </dgm:t>
    </dgm:pt>
    <dgm:pt modelId="{272B3547-233A-4EF4-9EE7-83B223C64D10}">
      <dgm:prSet/>
      <dgm:spPr/>
      <dgm:t>
        <a:bodyPr/>
        <a:lstStyle/>
        <a:p>
          <a:r>
            <a:rPr lang="en-US"/>
            <a:t>Break through denial &amp; establish safety; differentiate love from a bind</a:t>
          </a:r>
        </a:p>
      </dgm:t>
    </dgm:pt>
    <dgm:pt modelId="{C9D4009A-F9A2-40AC-ADE8-033F60225AB0}" type="parTrans" cxnId="{9C277973-2D4B-4428-A6C6-60967B5E239B}">
      <dgm:prSet/>
      <dgm:spPr/>
      <dgm:t>
        <a:bodyPr/>
        <a:lstStyle/>
        <a:p>
          <a:endParaRPr lang="en-US"/>
        </a:p>
      </dgm:t>
    </dgm:pt>
    <dgm:pt modelId="{6FBF4849-7C03-4F1E-9637-6D3B398DBF55}" type="sibTrans" cxnId="{9C277973-2D4B-4428-A6C6-60967B5E239B}">
      <dgm:prSet/>
      <dgm:spPr/>
      <dgm:t>
        <a:bodyPr/>
        <a:lstStyle/>
        <a:p>
          <a:endParaRPr lang="en-US"/>
        </a:p>
      </dgm:t>
    </dgm:pt>
    <dgm:pt modelId="{C53DC10B-917B-470B-BF39-6CA76859B1B2}">
      <dgm:prSet/>
      <dgm:spPr/>
      <dgm:t>
        <a:bodyPr/>
        <a:lstStyle/>
        <a:p>
          <a:r>
            <a:rPr lang="en-US"/>
            <a:t>Begin</a:t>
          </a:r>
        </a:p>
      </dgm:t>
    </dgm:pt>
    <dgm:pt modelId="{16D23108-E807-472A-8B51-2C7551A99A57}" type="parTrans" cxnId="{4CFC0E4D-47B8-49BA-84BE-8E7DA1F6DBA3}">
      <dgm:prSet/>
      <dgm:spPr/>
      <dgm:t>
        <a:bodyPr/>
        <a:lstStyle/>
        <a:p>
          <a:endParaRPr lang="en-US"/>
        </a:p>
      </dgm:t>
    </dgm:pt>
    <dgm:pt modelId="{E0C38949-BBF5-4F67-9038-249A92A8B1DF}" type="sibTrans" cxnId="{4CFC0E4D-47B8-49BA-84BE-8E7DA1F6DBA3}">
      <dgm:prSet/>
      <dgm:spPr/>
      <dgm:t>
        <a:bodyPr/>
        <a:lstStyle/>
        <a:p>
          <a:endParaRPr lang="en-US"/>
        </a:p>
      </dgm:t>
    </dgm:pt>
    <dgm:pt modelId="{A1FA514D-F5DE-4DDC-9AE2-F850CC6F933B}">
      <dgm:prSet/>
      <dgm:spPr/>
      <dgm:t>
        <a:bodyPr/>
        <a:lstStyle/>
        <a:p>
          <a:r>
            <a:rPr lang="en-US"/>
            <a:t>Begin with roots of traumatic past</a:t>
          </a:r>
        </a:p>
      </dgm:t>
    </dgm:pt>
    <dgm:pt modelId="{70280B72-7EAE-43C1-A532-5D6784F39C31}" type="parTrans" cxnId="{B9CE1A29-6BD4-4A2F-A5E8-4FC61790FD71}">
      <dgm:prSet/>
      <dgm:spPr/>
      <dgm:t>
        <a:bodyPr/>
        <a:lstStyle/>
        <a:p>
          <a:endParaRPr lang="en-US"/>
        </a:p>
      </dgm:t>
    </dgm:pt>
    <dgm:pt modelId="{94C2067A-02B7-4EC1-A7EC-B53F6B694D92}" type="sibTrans" cxnId="{B9CE1A29-6BD4-4A2F-A5E8-4FC61790FD71}">
      <dgm:prSet/>
      <dgm:spPr/>
      <dgm:t>
        <a:bodyPr/>
        <a:lstStyle/>
        <a:p>
          <a:endParaRPr lang="en-US"/>
        </a:p>
      </dgm:t>
    </dgm:pt>
    <dgm:pt modelId="{849B985D-682E-4B70-9FEE-A725412CCD77}">
      <dgm:prSet/>
      <dgm:spPr/>
      <dgm:t>
        <a:bodyPr/>
        <a:lstStyle/>
        <a:p>
          <a:r>
            <a:rPr lang="en-US"/>
            <a:t>Identify</a:t>
          </a:r>
        </a:p>
      </dgm:t>
    </dgm:pt>
    <dgm:pt modelId="{42088610-D2E1-4437-ACD9-69168F88913E}" type="parTrans" cxnId="{81E705C8-D217-44B0-98AE-72A04C6D74CC}">
      <dgm:prSet/>
      <dgm:spPr/>
      <dgm:t>
        <a:bodyPr/>
        <a:lstStyle/>
        <a:p>
          <a:endParaRPr lang="en-US"/>
        </a:p>
      </dgm:t>
    </dgm:pt>
    <dgm:pt modelId="{2560B513-B87F-4F22-88B1-7FBEDECE2B3F}" type="sibTrans" cxnId="{81E705C8-D217-44B0-98AE-72A04C6D74CC}">
      <dgm:prSet/>
      <dgm:spPr/>
      <dgm:t>
        <a:bodyPr/>
        <a:lstStyle/>
        <a:p>
          <a:endParaRPr lang="en-US"/>
        </a:p>
      </dgm:t>
    </dgm:pt>
    <dgm:pt modelId="{DEC1DFB6-5F61-4659-8CF7-D9D1A22234AE}">
      <dgm:prSet/>
      <dgm:spPr/>
      <dgm:t>
        <a:bodyPr/>
        <a:lstStyle/>
        <a:p>
          <a:r>
            <a:rPr lang="en-US"/>
            <a:t>Identify the compelling story I’m vulnerable to</a:t>
          </a:r>
        </a:p>
      </dgm:t>
    </dgm:pt>
    <dgm:pt modelId="{63C2A260-F560-4604-98C1-DDE97C9C34EE}" type="parTrans" cxnId="{E1F58853-4BCE-4030-9171-607571BF4F57}">
      <dgm:prSet/>
      <dgm:spPr/>
      <dgm:t>
        <a:bodyPr/>
        <a:lstStyle/>
        <a:p>
          <a:endParaRPr lang="en-US"/>
        </a:p>
      </dgm:t>
    </dgm:pt>
    <dgm:pt modelId="{9A3C4312-639F-4441-A3E5-4DBED3359913}" type="sibTrans" cxnId="{E1F58853-4BCE-4030-9171-607571BF4F57}">
      <dgm:prSet/>
      <dgm:spPr/>
      <dgm:t>
        <a:bodyPr/>
        <a:lstStyle/>
        <a:p>
          <a:endParaRPr lang="en-US"/>
        </a:p>
      </dgm:t>
    </dgm:pt>
    <dgm:pt modelId="{615667D5-2056-49A2-AAE5-3CC91019DDEA}">
      <dgm:prSet/>
      <dgm:spPr/>
      <dgm:t>
        <a:bodyPr/>
        <a:lstStyle/>
        <a:p>
          <a:r>
            <a:rPr lang="en-US"/>
            <a:t>Address</a:t>
          </a:r>
        </a:p>
      </dgm:t>
    </dgm:pt>
    <dgm:pt modelId="{3BDF8B6E-99BD-460F-BB0B-46C2648098AE}" type="parTrans" cxnId="{88EBD2E9-3992-4AE1-9E45-3D903706F224}">
      <dgm:prSet/>
      <dgm:spPr/>
      <dgm:t>
        <a:bodyPr/>
        <a:lstStyle/>
        <a:p>
          <a:endParaRPr lang="en-US"/>
        </a:p>
      </dgm:t>
    </dgm:pt>
    <dgm:pt modelId="{0D1E3F9E-C0D1-40CA-8F4C-80A060356844}" type="sibTrans" cxnId="{88EBD2E9-3992-4AE1-9E45-3D903706F224}">
      <dgm:prSet/>
      <dgm:spPr/>
      <dgm:t>
        <a:bodyPr/>
        <a:lstStyle/>
        <a:p>
          <a:endParaRPr lang="en-US"/>
        </a:p>
      </dgm:t>
    </dgm:pt>
    <dgm:pt modelId="{A8AD2956-16E7-4B14-8CBB-E4CEC96422ED}">
      <dgm:prSet/>
      <dgm:spPr/>
      <dgm:t>
        <a:bodyPr/>
        <a:lstStyle/>
        <a:p>
          <a:r>
            <a:rPr lang="en-US"/>
            <a:t>Address cognitive distortions </a:t>
          </a:r>
        </a:p>
      </dgm:t>
    </dgm:pt>
    <dgm:pt modelId="{5B5E3F29-F9AD-432B-8B34-FF6F06CDC8A7}" type="parTrans" cxnId="{B422E1A2-1194-47BF-93BF-08F88BFE5E92}">
      <dgm:prSet/>
      <dgm:spPr/>
      <dgm:t>
        <a:bodyPr/>
        <a:lstStyle/>
        <a:p>
          <a:endParaRPr lang="en-US"/>
        </a:p>
      </dgm:t>
    </dgm:pt>
    <dgm:pt modelId="{C3256355-1217-44C4-B1D1-3B11B275F950}" type="sibTrans" cxnId="{B422E1A2-1194-47BF-93BF-08F88BFE5E92}">
      <dgm:prSet/>
      <dgm:spPr/>
      <dgm:t>
        <a:bodyPr/>
        <a:lstStyle/>
        <a:p>
          <a:endParaRPr lang="en-US"/>
        </a:p>
      </dgm:t>
    </dgm:pt>
    <dgm:pt modelId="{701C7D66-8B95-4B14-A93A-CE89E675615B}">
      <dgm:prSet/>
      <dgm:spPr/>
      <dgm:t>
        <a:bodyPr/>
        <a:lstStyle/>
        <a:p>
          <a:r>
            <a:rPr lang="en-US"/>
            <a:t>Utilize</a:t>
          </a:r>
        </a:p>
      </dgm:t>
    </dgm:pt>
    <dgm:pt modelId="{8619239F-482A-4E05-B9A6-8A248C048671}" type="parTrans" cxnId="{CACE0CDD-EAA6-4884-B269-D5A7F792422F}">
      <dgm:prSet/>
      <dgm:spPr/>
      <dgm:t>
        <a:bodyPr/>
        <a:lstStyle/>
        <a:p>
          <a:endParaRPr lang="en-US"/>
        </a:p>
      </dgm:t>
    </dgm:pt>
    <dgm:pt modelId="{DED8125A-FEB0-41AD-A543-FB43809BD227}" type="sibTrans" cxnId="{CACE0CDD-EAA6-4884-B269-D5A7F792422F}">
      <dgm:prSet/>
      <dgm:spPr/>
      <dgm:t>
        <a:bodyPr/>
        <a:lstStyle/>
        <a:p>
          <a:endParaRPr lang="en-US"/>
        </a:p>
      </dgm:t>
    </dgm:pt>
    <dgm:pt modelId="{68047EC0-AF65-49A3-950D-43529D4E9120}">
      <dgm:prSet/>
      <dgm:spPr/>
      <dgm:t>
        <a:bodyPr/>
        <a:lstStyle/>
        <a:p>
          <a:r>
            <a:rPr lang="en-US"/>
            <a:t>Utilize anger to break trauma bonds and establish autonomy</a:t>
          </a:r>
        </a:p>
      </dgm:t>
    </dgm:pt>
    <dgm:pt modelId="{D3C7849C-E3EB-466B-9BEB-380DAF6B662D}" type="parTrans" cxnId="{550ED28C-E7AE-4585-9840-73AB716BB6D7}">
      <dgm:prSet/>
      <dgm:spPr/>
      <dgm:t>
        <a:bodyPr/>
        <a:lstStyle/>
        <a:p>
          <a:endParaRPr lang="en-US"/>
        </a:p>
      </dgm:t>
    </dgm:pt>
    <dgm:pt modelId="{1E3731D5-CB25-4714-8971-154C0147D382}" type="sibTrans" cxnId="{550ED28C-E7AE-4585-9840-73AB716BB6D7}">
      <dgm:prSet/>
      <dgm:spPr/>
      <dgm:t>
        <a:bodyPr/>
        <a:lstStyle/>
        <a:p>
          <a:endParaRPr lang="en-US"/>
        </a:p>
      </dgm:t>
    </dgm:pt>
    <dgm:pt modelId="{0C7434B4-4BE0-44E3-98E0-CE06FF05A400}">
      <dgm:prSet/>
      <dgm:spPr/>
      <dgm:t>
        <a:bodyPr/>
        <a:lstStyle/>
        <a:p>
          <a:r>
            <a:rPr lang="en-US"/>
            <a:t>Increase</a:t>
          </a:r>
        </a:p>
      </dgm:t>
    </dgm:pt>
    <dgm:pt modelId="{1FA2A8E5-D132-4B6D-84EA-CF72F40695A5}" type="parTrans" cxnId="{B6EEB7E1-4B70-462F-8AB0-2BE73AB6C723}">
      <dgm:prSet/>
      <dgm:spPr/>
      <dgm:t>
        <a:bodyPr/>
        <a:lstStyle/>
        <a:p>
          <a:endParaRPr lang="en-US"/>
        </a:p>
      </dgm:t>
    </dgm:pt>
    <dgm:pt modelId="{3C8E81FE-ACF5-4FD1-AEA9-A0DAB272596F}" type="sibTrans" cxnId="{B6EEB7E1-4B70-462F-8AB0-2BE73AB6C723}">
      <dgm:prSet/>
      <dgm:spPr/>
      <dgm:t>
        <a:bodyPr/>
        <a:lstStyle/>
        <a:p>
          <a:endParaRPr lang="en-US"/>
        </a:p>
      </dgm:t>
    </dgm:pt>
    <dgm:pt modelId="{50842F46-9D56-489A-82AF-EA2B51AA1EC8}">
      <dgm:prSet/>
      <dgm:spPr/>
      <dgm:t>
        <a:bodyPr/>
        <a:lstStyle/>
        <a:p>
          <a:r>
            <a:rPr lang="en-US"/>
            <a:t>Increase boundary skills and ability to maintain commitment to reality at all costs</a:t>
          </a:r>
        </a:p>
      </dgm:t>
    </dgm:pt>
    <dgm:pt modelId="{9B2693CC-85FB-4FD3-9C41-B9A15B3A7ED5}" type="parTrans" cxnId="{EBC2B66D-E5AE-420D-80D6-188D01F11984}">
      <dgm:prSet/>
      <dgm:spPr/>
      <dgm:t>
        <a:bodyPr/>
        <a:lstStyle/>
        <a:p>
          <a:endParaRPr lang="en-US"/>
        </a:p>
      </dgm:t>
    </dgm:pt>
    <dgm:pt modelId="{75960B51-57A2-42D8-BCA8-B1AE31906590}" type="sibTrans" cxnId="{EBC2B66D-E5AE-420D-80D6-188D01F11984}">
      <dgm:prSet/>
      <dgm:spPr/>
      <dgm:t>
        <a:bodyPr/>
        <a:lstStyle/>
        <a:p>
          <a:endParaRPr lang="en-US"/>
        </a:p>
      </dgm:t>
    </dgm:pt>
    <dgm:pt modelId="{ADDCCCA0-5069-4AEA-B62D-DD687A7BA720}">
      <dgm:prSet/>
      <dgm:spPr/>
      <dgm:t>
        <a:bodyPr/>
        <a:lstStyle/>
        <a:p>
          <a:r>
            <a:rPr lang="en-US"/>
            <a:t>Enhance</a:t>
          </a:r>
        </a:p>
      </dgm:t>
    </dgm:pt>
    <dgm:pt modelId="{9DA1C4BF-1A6A-43E7-A717-0F10A80D7573}" type="parTrans" cxnId="{4EF6C166-C229-474D-90A1-412F94B5E29A}">
      <dgm:prSet/>
      <dgm:spPr/>
      <dgm:t>
        <a:bodyPr/>
        <a:lstStyle/>
        <a:p>
          <a:endParaRPr lang="en-US"/>
        </a:p>
      </dgm:t>
    </dgm:pt>
    <dgm:pt modelId="{E745FB60-5BCB-46CE-9172-169EC5EFAEC4}" type="sibTrans" cxnId="{4EF6C166-C229-474D-90A1-412F94B5E29A}">
      <dgm:prSet/>
      <dgm:spPr/>
      <dgm:t>
        <a:bodyPr/>
        <a:lstStyle/>
        <a:p>
          <a:endParaRPr lang="en-US"/>
        </a:p>
      </dgm:t>
    </dgm:pt>
    <dgm:pt modelId="{3F2154B3-6A1E-4E78-AC65-30312A95DC5E}">
      <dgm:prSet/>
      <dgm:spPr/>
      <dgm:t>
        <a:bodyPr/>
        <a:lstStyle/>
        <a:p>
          <a:r>
            <a:rPr lang="en-US"/>
            <a:t>Enhance social support and skills to be alone</a:t>
          </a:r>
        </a:p>
      </dgm:t>
    </dgm:pt>
    <dgm:pt modelId="{3B689DFA-12C4-47BF-9305-0AB7B075FDD9}" type="parTrans" cxnId="{2EFB239E-3832-42A3-8F8D-E567A1F1E7A6}">
      <dgm:prSet/>
      <dgm:spPr/>
      <dgm:t>
        <a:bodyPr/>
        <a:lstStyle/>
        <a:p>
          <a:endParaRPr lang="en-US"/>
        </a:p>
      </dgm:t>
    </dgm:pt>
    <dgm:pt modelId="{78138A75-96E6-4762-AB0C-FA49BD42C7DE}" type="sibTrans" cxnId="{2EFB239E-3832-42A3-8F8D-E567A1F1E7A6}">
      <dgm:prSet/>
      <dgm:spPr/>
      <dgm:t>
        <a:bodyPr/>
        <a:lstStyle/>
        <a:p>
          <a:endParaRPr lang="en-US"/>
        </a:p>
      </dgm:t>
    </dgm:pt>
    <dgm:pt modelId="{55662B36-BCB1-5A42-A869-AE9EDFD47222}" type="pres">
      <dgm:prSet presAssocID="{ACCEA31B-3F4F-4C94-916D-2CB6DFB88D69}" presName="Name0" presStyleCnt="0">
        <dgm:presLayoutVars>
          <dgm:dir/>
          <dgm:animLvl val="lvl"/>
          <dgm:resizeHandles val="exact"/>
        </dgm:presLayoutVars>
      </dgm:prSet>
      <dgm:spPr/>
    </dgm:pt>
    <dgm:pt modelId="{78C0EE7F-B66E-7441-8CE6-060DBF1A2290}" type="pres">
      <dgm:prSet presAssocID="{DC1D659D-E125-4705-A0A0-FB8CF9EF7F7D}" presName="linNode" presStyleCnt="0"/>
      <dgm:spPr/>
    </dgm:pt>
    <dgm:pt modelId="{48D689AD-F874-F046-BBA5-299A81D7296E}" type="pres">
      <dgm:prSet presAssocID="{DC1D659D-E125-4705-A0A0-FB8CF9EF7F7D}" presName="parentText" presStyleLbl="alignNode1" presStyleIdx="0" presStyleCnt="7">
        <dgm:presLayoutVars>
          <dgm:chMax val="1"/>
          <dgm:bulletEnabled/>
        </dgm:presLayoutVars>
      </dgm:prSet>
      <dgm:spPr/>
    </dgm:pt>
    <dgm:pt modelId="{71D6BA6A-063D-0D49-9C96-E35BF2074302}" type="pres">
      <dgm:prSet presAssocID="{DC1D659D-E125-4705-A0A0-FB8CF9EF7F7D}" presName="descendantText" presStyleLbl="alignAccFollowNode1" presStyleIdx="0" presStyleCnt="7">
        <dgm:presLayoutVars>
          <dgm:bulletEnabled/>
        </dgm:presLayoutVars>
      </dgm:prSet>
      <dgm:spPr/>
    </dgm:pt>
    <dgm:pt modelId="{B012D4CD-A1DD-3E43-AD21-1D44BE40EEF5}" type="pres">
      <dgm:prSet presAssocID="{FC03F9CF-F273-43BA-B86B-E72B47C3CCD9}" presName="sp" presStyleCnt="0"/>
      <dgm:spPr/>
    </dgm:pt>
    <dgm:pt modelId="{F15C4D8C-1E11-0443-A7BB-994AA2A2AC8E}" type="pres">
      <dgm:prSet presAssocID="{C53DC10B-917B-470B-BF39-6CA76859B1B2}" presName="linNode" presStyleCnt="0"/>
      <dgm:spPr/>
    </dgm:pt>
    <dgm:pt modelId="{1F0D3DFC-25B6-DE40-8C18-E9BF20E23EC0}" type="pres">
      <dgm:prSet presAssocID="{C53DC10B-917B-470B-BF39-6CA76859B1B2}" presName="parentText" presStyleLbl="alignNode1" presStyleIdx="1" presStyleCnt="7">
        <dgm:presLayoutVars>
          <dgm:chMax val="1"/>
          <dgm:bulletEnabled/>
        </dgm:presLayoutVars>
      </dgm:prSet>
      <dgm:spPr/>
    </dgm:pt>
    <dgm:pt modelId="{751B82CB-1ECC-F649-86E5-24B7E06AC230}" type="pres">
      <dgm:prSet presAssocID="{C53DC10B-917B-470B-BF39-6CA76859B1B2}" presName="descendantText" presStyleLbl="alignAccFollowNode1" presStyleIdx="1" presStyleCnt="7">
        <dgm:presLayoutVars>
          <dgm:bulletEnabled/>
        </dgm:presLayoutVars>
      </dgm:prSet>
      <dgm:spPr/>
    </dgm:pt>
    <dgm:pt modelId="{A8B177EB-3CCB-4845-ADCD-E6A1022C30E2}" type="pres">
      <dgm:prSet presAssocID="{E0C38949-BBF5-4F67-9038-249A92A8B1DF}" presName="sp" presStyleCnt="0"/>
      <dgm:spPr/>
    </dgm:pt>
    <dgm:pt modelId="{A83592F6-A931-B741-BE87-B18FB041C98C}" type="pres">
      <dgm:prSet presAssocID="{849B985D-682E-4B70-9FEE-A725412CCD77}" presName="linNode" presStyleCnt="0"/>
      <dgm:spPr/>
    </dgm:pt>
    <dgm:pt modelId="{70824AAE-2550-B54E-90AD-A0D912312099}" type="pres">
      <dgm:prSet presAssocID="{849B985D-682E-4B70-9FEE-A725412CCD77}" presName="parentText" presStyleLbl="alignNode1" presStyleIdx="2" presStyleCnt="7">
        <dgm:presLayoutVars>
          <dgm:chMax val="1"/>
          <dgm:bulletEnabled/>
        </dgm:presLayoutVars>
      </dgm:prSet>
      <dgm:spPr/>
    </dgm:pt>
    <dgm:pt modelId="{C51FFCC9-2C76-F84C-8181-77F1EC30FD75}" type="pres">
      <dgm:prSet presAssocID="{849B985D-682E-4B70-9FEE-A725412CCD77}" presName="descendantText" presStyleLbl="alignAccFollowNode1" presStyleIdx="2" presStyleCnt="7">
        <dgm:presLayoutVars>
          <dgm:bulletEnabled/>
        </dgm:presLayoutVars>
      </dgm:prSet>
      <dgm:spPr/>
    </dgm:pt>
    <dgm:pt modelId="{8010AD0B-58E9-D649-ADAC-A82A535E50A5}" type="pres">
      <dgm:prSet presAssocID="{2560B513-B87F-4F22-88B1-7FBEDECE2B3F}" presName="sp" presStyleCnt="0"/>
      <dgm:spPr/>
    </dgm:pt>
    <dgm:pt modelId="{FD667BCB-DE55-A84E-9795-6346A38738F1}" type="pres">
      <dgm:prSet presAssocID="{615667D5-2056-49A2-AAE5-3CC91019DDEA}" presName="linNode" presStyleCnt="0"/>
      <dgm:spPr/>
    </dgm:pt>
    <dgm:pt modelId="{B6D6786E-A27F-FE4B-A777-6B105DEC38B3}" type="pres">
      <dgm:prSet presAssocID="{615667D5-2056-49A2-AAE5-3CC91019DDEA}" presName="parentText" presStyleLbl="alignNode1" presStyleIdx="3" presStyleCnt="7">
        <dgm:presLayoutVars>
          <dgm:chMax val="1"/>
          <dgm:bulletEnabled/>
        </dgm:presLayoutVars>
      </dgm:prSet>
      <dgm:spPr/>
    </dgm:pt>
    <dgm:pt modelId="{9C14A83C-50E8-CD4C-B614-0EDA6A9E26DF}" type="pres">
      <dgm:prSet presAssocID="{615667D5-2056-49A2-AAE5-3CC91019DDEA}" presName="descendantText" presStyleLbl="alignAccFollowNode1" presStyleIdx="3" presStyleCnt="7">
        <dgm:presLayoutVars>
          <dgm:bulletEnabled/>
        </dgm:presLayoutVars>
      </dgm:prSet>
      <dgm:spPr/>
    </dgm:pt>
    <dgm:pt modelId="{1928B43C-A4D0-0A46-ACEE-BFDA530178B4}" type="pres">
      <dgm:prSet presAssocID="{0D1E3F9E-C0D1-40CA-8F4C-80A060356844}" presName="sp" presStyleCnt="0"/>
      <dgm:spPr/>
    </dgm:pt>
    <dgm:pt modelId="{8420DC80-475F-CF48-8D7B-12DBA6C5C259}" type="pres">
      <dgm:prSet presAssocID="{701C7D66-8B95-4B14-A93A-CE89E675615B}" presName="linNode" presStyleCnt="0"/>
      <dgm:spPr/>
    </dgm:pt>
    <dgm:pt modelId="{A09020A5-ACCB-D64D-86C8-7E5CF4A01043}" type="pres">
      <dgm:prSet presAssocID="{701C7D66-8B95-4B14-A93A-CE89E675615B}" presName="parentText" presStyleLbl="alignNode1" presStyleIdx="4" presStyleCnt="7">
        <dgm:presLayoutVars>
          <dgm:chMax val="1"/>
          <dgm:bulletEnabled/>
        </dgm:presLayoutVars>
      </dgm:prSet>
      <dgm:spPr/>
    </dgm:pt>
    <dgm:pt modelId="{74F3661A-F063-D948-A436-C060254BAB4C}" type="pres">
      <dgm:prSet presAssocID="{701C7D66-8B95-4B14-A93A-CE89E675615B}" presName="descendantText" presStyleLbl="alignAccFollowNode1" presStyleIdx="4" presStyleCnt="7">
        <dgm:presLayoutVars>
          <dgm:bulletEnabled/>
        </dgm:presLayoutVars>
      </dgm:prSet>
      <dgm:spPr/>
    </dgm:pt>
    <dgm:pt modelId="{5B257888-F379-5044-A284-1817BD290886}" type="pres">
      <dgm:prSet presAssocID="{DED8125A-FEB0-41AD-A543-FB43809BD227}" presName="sp" presStyleCnt="0"/>
      <dgm:spPr/>
    </dgm:pt>
    <dgm:pt modelId="{059985D8-2181-614C-96E1-C7B9E6BA3265}" type="pres">
      <dgm:prSet presAssocID="{0C7434B4-4BE0-44E3-98E0-CE06FF05A400}" presName="linNode" presStyleCnt="0"/>
      <dgm:spPr/>
    </dgm:pt>
    <dgm:pt modelId="{B28C0A32-4D7C-DB42-B373-B7C82D5186E5}" type="pres">
      <dgm:prSet presAssocID="{0C7434B4-4BE0-44E3-98E0-CE06FF05A400}" presName="parentText" presStyleLbl="alignNode1" presStyleIdx="5" presStyleCnt="7">
        <dgm:presLayoutVars>
          <dgm:chMax val="1"/>
          <dgm:bulletEnabled/>
        </dgm:presLayoutVars>
      </dgm:prSet>
      <dgm:spPr/>
    </dgm:pt>
    <dgm:pt modelId="{CF27F754-DEBC-114D-AB29-F2BCC712BD3C}" type="pres">
      <dgm:prSet presAssocID="{0C7434B4-4BE0-44E3-98E0-CE06FF05A400}" presName="descendantText" presStyleLbl="alignAccFollowNode1" presStyleIdx="5" presStyleCnt="7">
        <dgm:presLayoutVars>
          <dgm:bulletEnabled/>
        </dgm:presLayoutVars>
      </dgm:prSet>
      <dgm:spPr/>
    </dgm:pt>
    <dgm:pt modelId="{544F3167-48FA-B24D-B615-9FA57EA5BA9D}" type="pres">
      <dgm:prSet presAssocID="{3C8E81FE-ACF5-4FD1-AEA9-A0DAB272596F}" presName="sp" presStyleCnt="0"/>
      <dgm:spPr/>
    </dgm:pt>
    <dgm:pt modelId="{66B869B8-20DD-6743-B1CC-A456539045EA}" type="pres">
      <dgm:prSet presAssocID="{ADDCCCA0-5069-4AEA-B62D-DD687A7BA720}" presName="linNode" presStyleCnt="0"/>
      <dgm:spPr/>
    </dgm:pt>
    <dgm:pt modelId="{0E79D410-C695-3A4A-87C6-3E4A8C38FCA2}" type="pres">
      <dgm:prSet presAssocID="{ADDCCCA0-5069-4AEA-B62D-DD687A7BA720}" presName="parentText" presStyleLbl="alignNode1" presStyleIdx="6" presStyleCnt="7">
        <dgm:presLayoutVars>
          <dgm:chMax val="1"/>
          <dgm:bulletEnabled/>
        </dgm:presLayoutVars>
      </dgm:prSet>
      <dgm:spPr/>
    </dgm:pt>
    <dgm:pt modelId="{92CDB8F4-9A2F-7841-A8D5-8A78654E79D7}" type="pres">
      <dgm:prSet presAssocID="{ADDCCCA0-5069-4AEA-B62D-DD687A7BA720}" presName="descendantText" presStyleLbl="alignAccFollowNode1" presStyleIdx="6" presStyleCnt="7">
        <dgm:presLayoutVars>
          <dgm:bulletEnabled/>
        </dgm:presLayoutVars>
      </dgm:prSet>
      <dgm:spPr/>
    </dgm:pt>
  </dgm:ptLst>
  <dgm:cxnLst>
    <dgm:cxn modelId="{02D64306-F1E0-AB48-B7FD-FDF450B2073C}" type="presOf" srcId="{615667D5-2056-49A2-AAE5-3CC91019DDEA}" destId="{B6D6786E-A27F-FE4B-A777-6B105DEC38B3}" srcOrd="0" destOrd="0" presId="urn:microsoft.com/office/officeart/2016/7/layout/VerticalSolidActionList"/>
    <dgm:cxn modelId="{F0E5D806-347F-F64B-84C9-06CC583B8FF7}" type="presOf" srcId="{C53DC10B-917B-470B-BF39-6CA76859B1B2}" destId="{1F0D3DFC-25B6-DE40-8C18-E9BF20E23EC0}" srcOrd="0" destOrd="0" presId="urn:microsoft.com/office/officeart/2016/7/layout/VerticalSolidActionList"/>
    <dgm:cxn modelId="{807E5F1F-D5C2-6F4B-8A71-E0635858AD39}" type="presOf" srcId="{DEC1DFB6-5F61-4659-8CF7-D9D1A22234AE}" destId="{C51FFCC9-2C76-F84C-8181-77F1EC30FD75}" srcOrd="0" destOrd="0" presId="urn:microsoft.com/office/officeart/2016/7/layout/VerticalSolidActionList"/>
    <dgm:cxn modelId="{B9CE1A29-6BD4-4A2F-A5E8-4FC61790FD71}" srcId="{C53DC10B-917B-470B-BF39-6CA76859B1B2}" destId="{A1FA514D-F5DE-4DDC-9AE2-F850CC6F933B}" srcOrd="0" destOrd="0" parTransId="{70280B72-7EAE-43C1-A532-5D6784F39C31}" sibTransId="{94C2067A-02B7-4EC1-A7EC-B53F6B694D92}"/>
    <dgm:cxn modelId="{57A8D32A-B2AC-8F46-8AA7-BB4554BFBE20}" type="presOf" srcId="{A1FA514D-F5DE-4DDC-9AE2-F850CC6F933B}" destId="{751B82CB-1ECC-F649-86E5-24B7E06AC230}" srcOrd="0" destOrd="0" presId="urn:microsoft.com/office/officeart/2016/7/layout/VerticalSolidActionList"/>
    <dgm:cxn modelId="{39944E39-F1DA-B342-9465-A7D779624F36}" type="presOf" srcId="{ACCEA31B-3F4F-4C94-916D-2CB6DFB88D69}" destId="{55662B36-BCB1-5A42-A869-AE9EDFD47222}" srcOrd="0" destOrd="0" presId="urn:microsoft.com/office/officeart/2016/7/layout/VerticalSolidActionList"/>
    <dgm:cxn modelId="{C3FED247-052A-EC4A-8557-A0CDE3613A8F}" type="presOf" srcId="{3F2154B3-6A1E-4E78-AC65-30312A95DC5E}" destId="{92CDB8F4-9A2F-7841-A8D5-8A78654E79D7}" srcOrd="0" destOrd="0" presId="urn:microsoft.com/office/officeart/2016/7/layout/VerticalSolidActionList"/>
    <dgm:cxn modelId="{4CFC0E4D-47B8-49BA-84BE-8E7DA1F6DBA3}" srcId="{ACCEA31B-3F4F-4C94-916D-2CB6DFB88D69}" destId="{C53DC10B-917B-470B-BF39-6CA76859B1B2}" srcOrd="1" destOrd="0" parTransId="{16D23108-E807-472A-8B51-2C7551A99A57}" sibTransId="{E0C38949-BBF5-4F67-9038-249A92A8B1DF}"/>
    <dgm:cxn modelId="{A2BA7A4F-C41E-804C-AA51-CCA9B62C08ED}" type="presOf" srcId="{272B3547-233A-4EF4-9EE7-83B223C64D10}" destId="{71D6BA6A-063D-0D49-9C96-E35BF2074302}" srcOrd="0" destOrd="0" presId="urn:microsoft.com/office/officeart/2016/7/layout/VerticalSolidActionList"/>
    <dgm:cxn modelId="{E1F58853-4BCE-4030-9171-607571BF4F57}" srcId="{849B985D-682E-4B70-9FEE-A725412CCD77}" destId="{DEC1DFB6-5F61-4659-8CF7-D9D1A22234AE}" srcOrd="0" destOrd="0" parTransId="{63C2A260-F560-4604-98C1-DDE97C9C34EE}" sibTransId="{9A3C4312-639F-4441-A3E5-4DBED3359913}"/>
    <dgm:cxn modelId="{97271564-FFBE-8C4D-A31D-786EAB4D92AC}" type="presOf" srcId="{701C7D66-8B95-4B14-A93A-CE89E675615B}" destId="{A09020A5-ACCB-D64D-86C8-7E5CF4A01043}" srcOrd="0" destOrd="0" presId="urn:microsoft.com/office/officeart/2016/7/layout/VerticalSolidActionList"/>
    <dgm:cxn modelId="{4EF6C166-C229-474D-90A1-412F94B5E29A}" srcId="{ACCEA31B-3F4F-4C94-916D-2CB6DFB88D69}" destId="{ADDCCCA0-5069-4AEA-B62D-DD687A7BA720}" srcOrd="6" destOrd="0" parTransId="{9DA1C4BF-1A6A-43E7-A717-0F10A80D7573}" sibTransId="{E745FB60-5BCB-46CE-9172-169EC5EFAEC4}"/>
    <dgm:cxn modelId="{EBC2B66D-E5AE-420D-80D6-188D01F11984}" srcId="{0C7434B4-4BE0-44E3-98E0-CE06FF05A400}" destId="{50842F46-9D56-489A-82AF-EA2B51AA1EC8}" srcOrd="0" destOrd="0" parTransId="{9B2693CC-85FB-4FD3-9C41-B9A15B3A7ED5}" sibTransId="{75960B51-57A2-42D8-BCA8-B1AE31906590}"/>
    <dgm:cxn modelId="{0566716F-0CCE-3443-A63C-46A58F2F568C}" type="presOf" srcId="{0C7434B4-4BE0-44E3-98E0-CE06FF05A400}" destId="{B28C0A32-4D7C-DB42-B373-B7C82D5186E5}" srcOrd="0" destOrd="0" presId="urn:microsoft.com/office/officeart/2016/7/layout/VerticalSolidActionList"/>
    <dgm:cxn modelId="{9C277973-2D4B-4428-A6C6-60967B5E239B}" srcId="{DC1D659D-E125-4705-A0A0-FB8CF9EF7F7D}" destId="{272B3547-233A-4EF4-9EE7-83B223C64D10}" srcOrd="0" destOrd="0" parTransId="{C9D4009A-F9A2-40AC-ADE8-033F60225AB0}" sibTransId="{6FBF4849-7C03-4F1E-9637-6D3B398DBF55}"/>
    <dgm:cxn modelId="{E5A31479-0450-524A-BF7F-A480AEC637F5}" type="presOf" srcId="{ADDCCCA0-5069-4AEA-B62D-DD687A7BA720}" destId="{0E79D410-C695-3A4A-87C6-3E4A8C38FCA2}" srcOrd="0" destOrd="0" presId="urn:microsoft.com/office/officeart/2016/7/layout/VerticalSolidActionList"/>
    <dgm:cxn modelId="{72D3837B-2212-D94A-B152-9FAD9A907879}" type="presOf" srcId="{68047EC0-AF65-49A3-950D-43529D4E9120}" destId="{74F3661A-F063-D948-A436-C060254BAB4C}" srcOrd="0" destOrd="0" presId="urn:microsoft.com/office/officeart/2016/7/layout/VerticalSolidActionList"/>
    <dgm:cxn modelId="{550ED28C-E7AE-4585-9840-73AB716BB6D7}" srcId="{701C7D66-8B95-4B14-A93A-CE89E675615B}" destId="{68047EC0-AF65-49A3-950D-43529D4E9120}" srcOrd="0" destOrd="0" parTransId="{D3C7849C-E3EB-466B-9BEB-380DAF6B662D}" sibTransId="{1E3731D5-CB25-4714-8971-154C0147D382}"/>
    <dgm:cxn modelId="{99E9D392-AC06-47FE-8F76-3B7EECEA4549}" srcId="{ACCEA31B-3F4F-4C94-916D-2CB6DFB88D69}" destId="{DC1D659D-E125-4705-A0A0-FB8CF9EF7F7D}" srcOrd="0" destOrd="0" parTransId="{66A0B9D8-FA95-4373-BDE6-E8469C352274}" sibTransId="{FC03F9CF-F273-43BA-B86B-E72B47C3CCD9}"/>
    <dgm:cxn modelId="{2EFB239E-3832-42A3-8F8D-E567A1F1E7A6}" srcId="{ADDCCCA0-5069-4AEA-B62D-DD687A7BA720}" destId="{3F2154B3-6A1E-4E78-AC65-30312A95DC5E}" srcOrd="0" destOrd="0" parTransId="{3B689DFA-12C4-47BF-9305-0AB7B075FDD9}" sibTransId="{78138A75-96E6-4762-AB0C-FA49BD42C7DE}"/>
    <dgm:cxn modelId="{B422E1A2-1194-47BF-93BF-08F88BFE5E92}" srcId="{615667D5-2056-49A2-AAE5-3CC91019DDEA}" destId="{A8AD2956-16E7-4B14-8CBB-E4CEC96422ED}" srcOrd="0" destOrd="0" parTransId="{5B5E3F29-F9AD-432B-8B34-FF6F06CDC8A7}" sibTransId="{C3256355-1217-44C4-B1D1-3B11B275F950}"/>
    <dgm:cxn modelId="{00A974AC-0657-3047-B896-E095C1D041E5}" type="presOf" srcId="{A8AD2956-16E7-4B14-8CBB-E4CEC96422ED}" destId="{9C14A83C-50E8-CD4C-B614-0EDA6A9E26DF}" srcOrd="0" destOrd="0" presId="urn:microsoft.com/office/officeart/2016/7/layout/VerticalSolidActionList"/>
    <dgm:cxn modelId="{375564BD-0BB0-4743-A342-7C4C2BAD41FB}" type="presOf" srcId="{849B985D-682E-4B70-9FEE-A725412CCD77}" destId="{70824AAE-2550-B54E-90AD-A0D912312099}" srcOrd="0" destOrd="0" presId="urn:microsoft.com/office/officeart/2016/7/layout/VerticalSolidActionList"/>
    <dgm:cxn modelId="{81E705C8-D217-44B0-98AE-72A04C6D74CC}" srcId="{ACCEA31B-3F4F-4C94-916D-2CB6DFB88D69}" destId="{849B985D-682E-4B70-9FEE-A725412CCD77}" srcOrd="2" destOrd="0" parTransId="{42088610-D2E1-4437-ACD9-69168F88913E}" sibTransId="{2560B513-B87F-4F22-88B1-7FBEDECE2B3F}"/>
    <dgm:cxn modelId="{77BCB1DA-7514-8645-8CEA-AFA253FB6D1A}" type="presOf" srcId="{DC1D659D-E125-4705-A0A0-FB8CF9EF7F7D}" destId="{48D689AD-F874-F046-BBA5-299A81D7296E}" srcOrd="0" destOrd="0" presId="urn:microsoft.com/office/officeart/2016/7/layout/VerticalSolidActionList"/>
    <dgm:cxn modelId="{CACE0CDD-EAA6-4884-B269-D5A7F792422F}" srcId="{ACCEA31B-3F4F-4C94-916D-2CB6DFB88D69}" destId="{701C7D66-8B95-4B14-A93A-CE89E675615B}" srcOrd="4" destOrd="0" parTransId="{8619239F-482A-4E05-B9A6-8A248C048671}" sibTransId="{DED8125A-FEB0-41AD-A543-FB43809BD227}"/>
    <dgm:cxn modelId="{C3BBA9DF-122D-4240-9233-22E86D318957}" type="presOf" srcId="{50842F46-9D56-489A-82AF-EA2B51AA1EC8}" destId="{CF27F754-DEBC-114D-AB29-F2BCC712BD3C}" srcOrd="0" destOrd="0" presId="urn:microsoft.com/office/officeart/2016/7/layout/VerticalSolidActionList"/>
    <dgm:cxn modelId="{B6EEB7E1-4B70-462F-8AB0-2BE73AB6C723}" srcId="{ACCEA31B-3F4F-4C94-916D-2CB6DFB88D69}" destId="{0C7434B4-4BE0-44E3-98E0-CE06FF05A400}" srcOrd="5" destOrd="0" parTransId="{1FA2A8E5-D132-4B6D-84EA-CF72F40695A5}" sibTransId="{3C8E81FE-ACF5-4FD1-AEA9-A0DAB272596F}"/>
    <dgm:cxn modelId="{88EBD2E9-3992-4AE1-9E45-3D903706F224}" srcId="{ACCEA31B-3F4F-4C94-916D-2CB6DFB88D69}" destId="{615667D5-2056-49A2-AAE5-3CC91019DDEA}" srcOrd="3" destOrd="0" parTransId="{3BDF8B6E-99BD-460F-BB0B-46C2648098AE}" sibTransId="{0D1E3F9E-C0D1-40CA-8F4C-80A060356844}"/>
    <dgm:cxn modelId="{17730D59-4B94-E948-878B-62DFAE5C96B5}" type="presParOf" srcId="{55662B36-BCB1-5A42-A869-AE9EDFD47222}" destId="{78C0EE7F-B66E-7441-8CE6-060DBF1A2290}" srcOrd="0" destOrd="0" presId="urn:microsoft.com/office/officeart/2016/7/layout/VerticalSolidActionList"/>
    <dgm:cxn modelId="{597DFA1B-24E7-7644-8965-BC751C228B65}" type="presParOf" srcId="{78C0EE7F-B66E-7441-8CE6-060DBF1A2290}" destId="{48D689AD-F874-F046-BBA5-299A81D7296E}" srcOrd="0" destOrd="0" presId="urn:microsoft.com/office/officeart/2016/7/layout/VerticalSolidActionList"/>
    <dgm:cxn modelId="{40D8BC33-3E28-CD42-98CA-F1BF03992975}" type="presParOf" srcId="{78C0EE7F-B66E-7441-8CE6-060DBF1A2290}" destId="{71D6BA6A-063D-0D49-9C96-E35BF2074302}" srcOrd="1" destOrd="0" presId="urn:microsoft.com/office/officeart/2016/7/layout/VerticalSolidActionList"/>
    <dgm:cxn modelId="{6BFC9206-0FBF-DF4E-A518-A190C971FFC5}" type="presParOf" srcId="{55662B36-BCB1-5A42-A869-AE9EDFD47222}" destId="{B012D4CD-A1DD-3E43-AD21-1D44BE40EEF5}" srcOrd="1" destOrd="0" presId="urn:microsoft.com/office/officeart/2016/7/layout/VerticalSolidActionList"/>
    <dgm:cxn modelId="{2A962B69-E112-2742-B358-DF1AA3D477CC}" type="presParOf" srcId="{55662B36-BCB1-5A42-A869-AE9EDFD47222}" destId="{F15C4D8C-1E11-0443-A7BB-994AA2A2AC8E}" srcOrd="2" destOrd="0" presId="urn:microsoft.com/office/officeart/2016/7/layout/VerticalSolidActionList"/>
    <dgm:cxn modelId="{B22D5C5A-EEDD-CF4F-A86B-F2465BC65D42}" type="presParOf" srcId="{F15C4D8C-1E11-0443-A7BB-994AA2A2AC8E}" destId="{1F0D3DFC-25B6-DE40-8C18-E9BF20E23EC0}" srcOrd="0" destOrd="0" presId="urn:microsoft.com/office/officeart/2016/7/layout/VerticalSolidActionList"/>
    <dgm:cxn modelId="{D223D8F2-D5B2-064F-A2F3-AB36A2EFE7D7}" type="presParOf" srcId="{F15C4D8C-1E11-0443-A7BB-994AA2A2AC8E}" destId="{751B82CB-1ECC-F649-86E5-24B7E06AC230}" srcOrd="1" destOrd="0" presId="urn:microsoft.com/office/officeart/2016/7/layout/VerticalSolidActionList"/>
    <dgm:cxn modelId="{92D9CCFE-51CD-0A4A-9E42-2FA2B18C5093}" type="presParOf" srcId="{55662B36-BCB1-5A42-A869-AE9EDFD47222}" destId="{A8B177EB-3CCB-4845-ADCD-E6A1022C30E2}" srcOrd="3" destOrd="0" presId="urn:microsoft.com/office/officeart/2016/7/layout/VerticalSolidActionList"/>
    <dgm:cxn modelId="{3F887DB8-9DA3-5642-B035-A43F1583DF98}" type="presParOf" srcId="{55662B36-BCB1-5A42-A869-AE9EDFD47222}" destId="{A83592F6-A931-B741-BE87-B18FB041C98C}" srcOrd="4" destOrd="0" presId="urn:microsoft.com/office/officeart/2016/7/layout/VerticalSolidActionList"/>
    <dgm:cxn modelId="{27622D8C-F65A-834D-95DD-0AACF39F1DAB}" type="presParOf" srcId="{A83592F6-A931-B741-BE87-B18FB041C98C}" destId="{70824AAE-2550-B54E-90AD-A0D912312099}" srcOrd="0" destOrd="0" presId="urn:microsoft.com/office/officeart/2016/7/layout/VerticalSolidActionList"/>
    <dgm:cxn modelId="{A04EAF8D-A0D9-444E-A105-A2A27E5F7256}" type="presParOf" srcId="{A83592F6-A931-B741-BE87-B18FB041C98C}" destId="{C51FFCC9-2C76-F84C-8181-77F1EC30FD75}" srcOrd="1" destOrd="0" presId="urn:microsoft.com/office/officeart/2016/7/layout/VerticalSolidActionList"/>
    <dgm:cxn modelId="{19C43727-9B55-2A41-BDD2-61EF0B964AD4}" type="presParOf" srcId="{55662B36-BCB1-5A42-A869-AE9EDFD47222}" destId="{8010AD0B-58E9-D649-ADAC-A82A535E50A5}" srcOrd="5" destOrd="0" presId="urn:microsoft.com/office/officeart/2016/7/layout/VerticalSolidActionList"/>
    <dgm:cxn modelId="{4C70CB37-042E-444A-8661-611C22228CAB}" type="presParOf" srcId="{55662B36-BCB1-5A42-A869-AE9EDFD47222}" destId="{FD667BCB-DE55-A84E-9795-6346A38738F1}" srcOrd="6" destOrd="0" presId="urn:microsoft.com/office/officeart/2016/7/layout/VerticalSolidActionList"/>
    <dgm:cxn modelId="{41A9F5D7-2BED-2D41-86E0-2CCFE9630960}" type="presParOf" srcId="{FD667BCB-DE55-A84E-9795-6346A38738F1}" destId="{B6D6786E-A27F-FE4B-A777-6B105DEC38B3}" srcOrd="0" destOrd="0" presId="urn:microsoft.com/office/officeart/2016/7/layout/VerticalSolidActionList"/>
    <dgm:cxn modelId="{E2375713-44D5-3946-9CD5-58A7794A559D}" type="presParOf" srcId="{FD667BCB-DE55-A84E-9795-6346A38738F1}" destId="{9C14A83C-50E8-CD4C-B614-0EDA6A9E26DF}" srcOrd="1" destOrd="0" presId="urn:microsoft.com/office/officeart/2016/7/layout/VerticalSolidActionList"/>
    <dgm:cxn modelId="{E8EA288F-0588-1A48-BFC1-EFE5149667E5}" type="presParOf" srcId="{55662B36-BCB1-5A42-A869-AE9EDFD47222}" destId="{1928B43C-A4D0-0A46-ACEE-BFDA530178B4}" srcOrd="7" destOrd="0" presId="urn:microsoft.com/office/officeart/2016/7/layout/VerticalSolidActionList"/>
    <dgm:cxn modelId="{BB5CA591-F622-E842-9C2A-6C2C649FF01E}" type="presParOf" srcId="{55662B36-BCB1-5A42-A869-AE9EDFD47222}" destId="{8420DC80-475F-CF48-8D7B-12DBA6C5C259}" srcOrd="8" destOrd="0" presId="urn:microsoft.com/office/officeart/2016/7/layout/VerticalSolidActionList"/>
    <dgm:cxn modelId="{80C97069-9506-284C-933F-166DF32F6FC0}" type="presParOf" srcId="{8420DC80-475F-CF48-8D7B-12DBA6C5C259}" destId="{A09020A5-ACCB-D64D-86C8-7E5CF4A01043}" srcOrd="0" destOrd="0" presId="urn:microsoft.com/office/officeart/2016/7/layout/VerticalSolidActionList"/>
    <dgm:cxn modelId="{D47C31B2-5EB7-CA4D-958B-7E7AF89FF78D}" type="presParOf" srcId="{8420DC80-475F-CF48-8D7B-12DBA6C5C259}" destId="{74F3661A-F063-D948-A436-C060254BAB4C}" srcOrd="1" destOrd="0" presId="urn:microsoft.com/office/officeart/2016/7/layout/VerticalSolidActionList"/>
    <dgm:cxn modelId="{4B6F46B1-D37A-6949-BCE5-DFB820F74F2B}" type="presParOf" srcId="{55662B36-BCB1-5A42-A869-AE9EDFD47222}" destId="{5B257888-F379-5044-A284-1817BD290886}" srcOrd="9" destOrd="0" presId="urn:microsoft.com/office/officeart/2016/7/layout/VerticalSolidActionList"/>
    <dgm:cxn modelId="{DB0E01FE-6FDA-6F40-B862-722F7B7942C4}" type="presParOf" srcId="{55662B36-BCB1-5A42-A869-AE9EDFD47222}" destId="{059985D8-2181-614C-96E1-C7B9E6BA3265}" srcOrd="10" destOrd="0" presId="urn:microsoft.com/office/officeart/2016/7/layout/VerticalSolidActionList"/>
    <dgm:cxn modelId="{0FA3E6A0-5B3D-2D4C-A3CA-A10C31C2263A}" type="presParOf" srcId="{059985D8-2181-614C-96E1-C7B9E6BA3265}" destId="{B28C0A32-4D7C-DB42-B373-B7C82D5186E5}" srcOrd="0" destOrd="0" presId="urn:microsoft.com/office/officeart/2016/7/layout/VerticalSolidActionList"/>
    <dgm:cxn modelId="{8EB82150-779D-9644-8506-754D544DF2B0}" type="presParOf" srcId="{059985D8-2181-614C-96E1-C7B9E6BA3265}" destId="{CF27F754-DEBC-114D-AB29-F2BCC712BD3C}" srcOrd="1" destOrd="0" presId="urn:microsoft.com/office/officeart/2016/7/layout/VerticalSolidActionList"/>
    <dgm:cxn modelId="{3E1FF562-F1B7-D241-99B2-C6B5FA080230}" type="presParOf" srcId="{55662B36-BCB1-5A42-A869-AE9EDFD47222}" destId="{544F3167-48FA-B24D-B615-9FA57EA5BA9D}" srcOrd="11" destOrd="0" presId="urn:microsoft.com/office/officeart/2016/7/layout/VerticalSolidActionList"/>
    <dgm:cxn modelId="{EEC0ABB9-DA48-E245-B13C-708BD6AC0FF6}" type="presParOf" srcId="{55662B36-BCB1-5A42-A869-AE9EDFD47222}" destId="{66B869B8-20DD-6743-B1CC-A456539045EA}" srcOrd="12" destOrd="0" presId="urn:microsoft.com/office/officeart/2016/7/layout/VerticalSolidActionList"/>
    <dgm:cxn modelId="{9B82DFDB-B0E6-D640-A71A-279FD823094C}" type="presParOf" srcId="{66B869B8-20DD-6743-B1CC-A456539045EA}" destId="{0E79D410-C695-3A4A-87C6-3E4A8C38FCA2}" srcOrd="0" destOrd="0" presId="urn:microsoft.com/office/officeart/2016/7/layout/VerticalSolidActionList"/>
    <dgm:cxn modelId="{95B5EB93-3347-8641-A50B-4AF681375AEA}" type="presParOf" srcId="{66B869B8-20DD-6743-B1CC-A456539045EA}" destId="{92CDB8F4-9A2F-7841-A8D5-8A78654E79D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8FF09A-590A-4384-9DF7-703A844012E0}"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F697EC05-3A6E-4EFB-AF7A-75689778E570}">
      <dgm:prSet/>
      <dgm:spPr/>
      <dgm:t>
        <a:bodyPr/>
        <a:lstStyle/>
        <a:p>
          <a:r>
            <a:rPr lang="en-US" dirty="0"/>
            <a:t>Work through cognitive distortions</a:t>
          </a:r>
        </a:p>
        <a:p>
          <a:r>
            <a:rPr lang="en-US" dirty="0"/>
            <a:t>Focus on moments when the distortion was necessary and process grief of what reality was</a:t>
          </a:r>
        </a:p>
      </dgm:t>
    </dgm:pt>
    <dgm:pt modelId="{337900E3-488B-4788-BB3F-85CBB69AE630}" type="parTrans" cxnId="{C99C91F0-5AB3-427E-95E8-8C45BD0C8058}">
      <dgm:prSet/>
      <dgm:spPr/>
      <dgm:t>
        <a:bodyPr/>
        <a:lstStyle/>
        <a:p>
          <a:endParaRPr lang="en-US"/>
        </a:p>
      </dgm:t>
    </dgm:pt>
    <dgm:pt modelId="{B702DAB5-00F6-428A-82C5-EC33F4C8994B}" type="sibTrans" cxnId="{C99C91F0-5AB3-427E-95E8-8C45BD0C8058}">
      <dgm:prSet phldrT="1" phldr="0"/>
      <dgm:spPr/>
      <dgm:t>
        <a:bodyPr/>
        <a:lstStyle/>
        <a:p>
          <a:r>
            <a:rPr lang="en-US"/>
            <a:t>1</a:t>
          </a:r>
        </a:p>
      </dgm:t>
    </dgm:pt>
    <dgm:pt modelId="{BCBE51DA-5EB6-4408-A48A-3488258892D7}">
      <dgm:prSet/>
      <dgm:spPr/>
      <dgm:t>
        <a:bodyPr/>
        <a:lstStyle/>
        <a:p>
          <a:r>
            <a:rPr lang="en-US" dirty="0"/>
            <a:t>Establish firm boundaries to maintain presence in reality </a:t>
          </a:r>
        </a:p>
        <a:p>
          <a:r>
            <a:rPr lang="en-US" dirty="0"/>
            <a:t>Identify trusted persons who I consult about my relationships and commit to no secrets</a:t>
          </a:r>
        </a:p>
      </dgm:t>
    </dgm:pt>
    <dgm:pt modelId="{02EF7AD5-3D8B-43A3-B93C-39FDF868A7E9}" type="parTrans" cxnId="{B9806906-D5FE-4AA8-9CF2-93A665D20F02}">
      <dgm:prSet/>
      <dgm:spPr/>
      <dgm:t>
        <a:bodyPr/>
        <a:lstStyle/>
        <a:p>
          <a:endParaRPr lang="en-US"/>
        </a:p>
      </dgm:t>
    </dgm:pt>
    <dgm:pt modelId="{392D5E24-777D-4288-B967-1B2A83CE4AFE}" type="sibTrans" cxnId="{B9806906-D5FE-4AA8-9CF2-93A665D20F02}">
      <dgm:prSet phldrT="2" phldr="0"/>
      <dgm:spPr/>
      <dgm:t>
        <a:bodyPr/>
        <a:lstStyle/>
        <a:p>
          <a:r>
            <a:rPr lang="en-US"/>
            <a:t>2</a:t>
          </a:r>
        </a:p>
      </dgm:t>
    </dgm:pt>
    <dgm:pt modelId="{59EDF58E-A901-4EDF-9398-BF19A3CE8C0D}">
      <dgm:prSet/>
      <dgm:spPr/>
      <dgm:t>
        <a:bodyPr/>
        <a:lstStyle/>
        <a:p>
          <a:r>
            <a:rPr lang="en-US"/>
            <a:t>Work through distress related to being alone</a:t>
          </a:r>
        </a:p>
      </dgm:t>
    </dgm:pt>
    <dgm:pt modelId="{5DDFACD6-B50D-4DAE-80CE-554E5DCBF3AA}" type="parTrans" cxnId="{4D1E8AAD-132A-4E52-8382-9AF6074AC9B7}">
      <dgm:prSet/>
      <dgm:spPr/>
      <dgm:t>
        <a:bodyPr/>
        <a:lstStyle/>
        <a:p>
          <a:endParaRPr lang="en-US"/>
        </a:p>
      </dgm:t>
    </dgm:pt>
    <dgm:pt modelId="{09E69130-9F0F-423F-834D-69734861FAF2}" type="sibTrans" cxnId="{4D1E8AAD-132A-4E52-8382-9AF6074AC9B7}">
      <dgm:prSet phldrT="3" phldr="0"/>
      <dgm:spPr/>
      <dgm:t>
        <a:bodyPr/>
        <a:lstStyle/>
        <a:p>
          <a:r>
            <a:rPr lang="en-US"/>
            <a:t>3</a:t>
          </a:r>
        </a:p>
      </dgm:t>
    </dgm:pt>
    <dgm:pt modelId="{17D2D712-ED01-45DD-9DD8-4EAEDB248344}">
      <dgm:prSet/>
      <dgm:spPr/>
      <dgm:t>
        <a:bodyPr/>
        <a:lstStyle/>
        <a:p>
          <a:r>
            <a:rPr lang="en-US"/>
            <a:t>Identify areas of vulnerability to seduction and exploitation</a:t>
          </a:r>
        </a:p>
      </dgm:t>
    </dgm:pt>
    <dgm:pt modelId="{27F097E6-1F58-47EC-B02C-844CBB57F2BF}" type="parTrans" cxnId="{E42C50BB-4751-4181-8EBE-EFC0BA8D6D76}">
      <dgm:prSet/>
      <dgm:spPr/>
      <dgm:t>
        <a:bodyPr/>
        <a:lstStyle/>
        <a:p>
          <a:endParaRPr lang="en-US"/>
        </a:p>
      </dgm:t>
    </dgm:pt>
    <dgm:pt modelId="{8EB2E373-87D9-4EE6-A590-DD8375418A1C}" type="sibTrans" cxnId="{E42C50BB-4751-4181-8EBE-EFC0BA8D6D76}">
      <dgm:prSet phldrT="4" phldr="0"/>
      <dgm:spPr/>
      <dgm:t>
        <a:bodyPr/>
        <a:lstStyle/>
        <a:p>
          <a:r>
            <a:rPr lang="en-US"/>
            <a:t>4</a:t>
          </a:r>
        </a:p>
      </dgm:t>
    </dgm:pt>
    <dgm:pt modelId="{D2725B1F-9B9C-40B9-91DA-9D03170A926C}">
      <dgm:prSet/>
      <dgm:spPr/>
      <dgm:t>
        <a:bodyPr/>
        <a:lstStyle/>
        <a:p>
          <a:r>
            <a:rPr lang="en-US"/>
            <a:t>What’s the profile of who I’m vulnerable around?</a:t>
          </a:r>
        </a:p>
      </dgm:t>
    </dgm:pt>
    <dgm:pt modelId="{BC83E65F-110A-4D90-BD9A-8D1ABFE8646F}" type="parTrans" cxnId="{F94BC954-9074-4B2B-8437-8333FEA7D7B9}">
      <dgm:prSet/>
      <dgm:spPr/>
      <dgm:t>
        <a:bodyPr/>
        <a:lstStyle/>
        <a:p>
          <a:endParaRPr lang="en-US"/>
        </a:p>
      </dgm:t>
    </dgm:pt>
    <dgm:pt modelId="{370EB439-36BD-4F75-A2C4-713F46FC60BB}" type="sibTrans" cxnId="{F94BC954-9074-4B2B-8437-8333FEA7D7B9}">
      <dgm:prSet/>
      <dgm:spPr/>
      <dgm:t>
        <a:bodyPr/>
        <a:lstStyle/>
        <a:p>
          <a:endParaRPr lang="en-US"/>
        </a:p>
      </dgm:t>
    </dgm:pt>
    <dgm:pt modelId="{A1D48D96-0E1D-4749-A9AA-5D16E994F28E}" type="pres">
      <dgm:prSet presAssocID="{358FF09A-590A-4384-9DF7-703A844012E0}" presName="Name0" presStyleCnt="0">
        <dgm:presLayoutVars>
          <dgm:animLvl val="lvl"/>
          <dgm:resizeHandles val="exact"/>
        </dgm:presLayoutVars>
      </dgm:prSet>
      <dgm:spPr/>
    </dgm:pt>
    <dgm:pt modelId="{CA98CAEE-F03B-534C-8F88-A26707EC5826}" type="pres">
      <dgm:prSet presAssocID="{F697EC05-3A6E-4EFB-AF7A-75689778E570}" presName="compositeNode" presStyleCnt="0">
        <dgm:presLayoutVars>
          <dgm:bulletEnabled val="1"/>
        </dgm:presLayoutVars>
      </dgm:prSet>
      <dgm:spPr/>
    </dgm:pt>
    <dgm:pt modelId="{E1D30A98-F87F-604A-B548-4852BA479B91}" type="pres">
      <dgm:prSet presAssocID="{F697EC05-3A6E-4EFB-AF7A-75689778E570}" presName="bgRect" presStyleLbl="bgAccFollowNode1" presStyleIdx="0" presStyleCnt="4"/>
      <dgm:spPr/>
    </dgm:pt>
    <dgm:pt modelId="{24A7E8FC-1E79-7348-BEB5-A61CD6ED3885}" type="pres">
      <dgm:prSet presAssocID="{B702DAB5-00F6-428A-82C5-EC33F4C8994B}" presName="sibTransNodeCircle" presStyleLbl="alignNode1" presStyleIdx="0" presStyleCnt="8">
        <dgm:presLayoutVars>
          <dgm:chMax val="0"/>
          <dgm:bulletEnabled/>
        </dgm:presLayoutVars>
      </dgm:prSet>
      <dgm:spPr/>
    </dgm:pt>
    <dgm:pt modelId="{06EE9148-F453-CE42-8A57-B2A62B88BFDF}" type="pres">
      <dgm:prSet presAssocID="{F697EC05-3A6E-4EFB-AF7A-75689778E570}" presName="bottomLine" presStyleLbl="alignNode1" presStyleIdx="1" presStyleCnt="8">
        <dgm:presLayoutVars/>
      </dgm:prSet>
      <dgm:spPr/>
    </dgm:pt>
    <dgm:pt modelId="{0CA818BC-5DC8-F849-A323-C62A921115B7}" type="pres">
      <dgm:prSet presAssocID="{F697EC05-3A6E-4EFB-AF7A-75689778E570}" presName="nodeText" presStyleLbl="bgAccFollowNode1" presStyleIdx="0" presStyleCnt="4">
        <dgm:presLayoutVars>
          <dgm:bulletEnabled val="1"/>
        </dgm:presLayoutVars>
      </dgm:prSet>
      <dgm:spPr/>
    </dgm:pt>
    <dgm:pt modelId="{3C110F0B-492F-734D-8F88-C942FE61B458}" type="pres">
      <dgm:prSet presAssocID="{B702DAB5-00F6-428A-82C5-EC33F4C8994B}" presName="sibTrans" presStyleCnt="0"/>
      <dgm:spPr/>
    </dgm:pt>
    <dgm:pt modelId="{23C8DEAD-2E58-B648-BDF4-9A507C458FF4}" type="pres">
      <dgm:prSet presAssocID="{BCBE51DA-5EB6-4408-A48A-3488258892D7}" presName="compositeNode" presStyleCnt="0">
        <dgm:presLayoutVars>
          <dgm:bulletEnabled val="1"/>
        </dgm:presLayoutVars>
      </dgm:prSet>
      <dgm:spPr/>
    </dgm:pt>
    <dgm:pt modelId="{5FA0C9B3-866C-DA45-B92E-AAE799F93B58}" type="pres">
      <dgm:prSet presAssocID="{BCBE51DA-5EB6-4408-A48A-3488258892D7}" presName="bgRect" presStyleLbl="bgAccFollowNode1" presStyleIdx="1" presStyleCnt="4"/>
      <dgm:spPr/>
    </dgm:pt>
    <dgm:pt modelId="{F60D79CE-74CC-344E-B116-7F9BA301A63A}" type="pres">
      <dgm:prSet presAssocID="{392D5E24-777D-4288-B967-1B2A83CE4AFE}" presName="sibTransNodeCircle" presStyleLbl="alignNode1" presStyleIdx="2" presStyleCnt="8">
        <dgm:presLayoutVars>
          <dgm:chMax val="0"/>
          <dgm:bulletEnabled/>
        </dgm:presLayoutVars>
      </dgm:prSet>
      <dgm:spPr/>
    </dgm:pt>
    <dgm:pt modelId="{2D9E83A2-45B4-DB41-A048-460A86123DFA}" type="pres">
      <dgm:prSet presAssocID="{BCBE51DA-5EB6-4408-A48A-3488258892D7}" presName="bottomLine" presStyleLbl="alignNode1" presStyleIdx="3" presStyleCnt="8">
        <dgm:presLayoutVars/>
      </dgm:prSet>
      <dgm:spPr/>
    </dgm:pt>
    <dgm:pt modelId="{A83DE048-AB1E-8844-8BE0-13ACD481B967}" type="pres">
      <dgm:prSet presAssocID="{BCBE51DA-5EB6-4408-A48A-3488258892D7}" presName="nodeText" presStyleLbl="bgAccFollowNode1" presStyleIdx="1" presStyleCnt="4">
        <dgm:presLayoutVars>
          <dgm:bulletEnabled val="1"/>
        </dgm:presLayoutVars>
      </dgm:prSet>
      <dgm:spPr/>
    </dgm:pt>
    <dgm:pt modelId="{74BCEB82-E001-F043-96B0-5C99B0CC017C}" type="pres">
      <dgm:prSet presAssocID="{392D5E24-777D-4288-B967-1B2A83CE4AFE}" presName="sibTrans" presStyleCnt="0"/>
      <dgm:spPr/>
    </dgm:pt>
    <dgm:pt modelId="{8F593B06-BEED-714A-9979-074A838FF3D4}" type="pres">
      <dgm:prSet presAssocID="{59EDF58E-A901-4EDF-9398-BF19A3CE8C0D}" presName="compositeNode" presStyleCnt="0">
        <dgm:presLayoutVars>
          <dgm:bulletEnabled val="1"/>
        </dgm:presLayoutVars>
      </dgm:prSet>
      <dgm:spPr/>
    </dgm:pt>
    <dgm:pt modelId="{4CE29833-6953-254D-8027-8352461A4C0D}" type="pres">
      <dgm:prSet presAssocID="{59EDF58E-A901-4EDF-9398-BF19A3CE8C0D}" presName="bgRect" presStyleLbl="bgAccFollowNode1" presStyleIdx="2" presStyleCnt="4"/>
      <dgm:spPr/>
    </dgm:pt>
    <dgm:pt modelId="{277EBD67-74F1-6544-8DA7-6713B397E9C8}" type="pres">
      <dgm:prSet presAssocID="{09E69130-9F0F-423F-834D-69734861FAF2}" presName="sibTransNodeCircle" presStyleLbl="alignNode1" presStyleIdx="4" presStyleCnt="8">
        <dgm:presLayoutVars>
          <dgm:chMax val="0"/>
          <dgm:bulletEnabled/>
        </dgm:presLayoutVars>
      </dgm:prSet>
      <dgm:spPr/>
    </dgm:pt>
    <dgm:pt modelId="{3123970E-4A75-7F43-BBDE-2D6FDD8B531C}" type="pres">
      <dgm:prSet presAssocID="{59EDF58E-A901-4EDF-9398-BF19A3CE8C0D}" presName="bottomLine" presStyleLbl="alignNode1" presStyleIdx="5" presStyleCnt="8">
        <dgm:presLayoutVars/>
      </dgm:prSet>
      <dgm:spPr/>
    </dgm:pt>
    <dgm:pt modelId="{368B9E6B-41D7-8E4A-B888-BF444F3B5124}" type="pres">
      <dgm:prSet presAssocID="{59EDF58E-A901-4EDF-9398-BF19A3CE8C0D}" presName="nodeText" presStyleLbl="bgAccFollowNode1" presStyleIdx="2" presStyleCnt="4">
        <dgm:presLayoutVars>
          <dgm:bulletEnabled val="1"/>
        </dgm:presLayoutVars>
      </dgm:prSet>
      <dgm:spPr/>
    </dgm:pt>
    <dgm:pt modelId="{001BFA74-4B9A-0548-8463-84940132BEDB}" type="pres">
      <dgm:prSet presAssocID="{09E69130-9F0F-423F-834D-69734861FAF2}" presName="sibTrans" presStyleCnt="0"/>
      <dgm:spPr/>
    </dgm:pt>
    <dgm:pt modelId="{52FA996B-488D-0349-8E6A-201313716960}" type="pres">
      <dgm:prSet presAssocID="{17D2D712-ED01-45DD-9DD8-4EAEDB248344}" presName="compositeNode" presStyleCnt="0">
        <dgm:presLayoutVars>
          <dgm:bulletEnabled val="1"/>
        </dgm:presLayoutVars>
      </dgm:prSet>
      <dgm:spPr/>
    </dgm:pt>
    <dgm:pt modelId="{EC05D8DA-4CB0-D043-8185-6CC71C22105F}" type="pres">
      <dgm:prSet presAssocID="{17D2D712-ED01-45DD-9DD8-4EAEDB248344}" presName="bgRect" presStyleLbl="bgAccFollowNode1" presStyleIdx="3" presStyleCnt="4"/>
      <dgm:spPr/>
    </dgm:pt>
    <dgm:pt modelId="{15C5090D-F960-7D48-AFF2-0B0B9F93CE9B}" type="pres">
      <dgm:prSet presAssocID="{8EB2E373-87D9-4EE6-A590-DD8375418A1C}" presName="sibTransNodeCircle" presStyleLbl="alignNode1" presStyleIdx="6" presStyleCnt="8">
        <dgm:presLayoutVars>
          <dgm:chMax val="0"/>
          <dgm:bulletEnabled/>
        </dgm:presLayoutVars>
      </dgm:prSet>
      <dgm:spPr/>
    </dgm:pt>
    <dgm:pt modelId="{4691875A-EC30-424F-8A35-7B343D5EA4A8}" type="pres">
      <dgm:prSet presAssocID="{17D2D712-ED01-45DD-9DD8-4EAEDB248344}" presName="bottomLine" presStyleLbl="alignNode1" presStyleIdx="7" presStyleCnt="8">
        <dgm:presLayoutVars/>
      </dgm:prSet>
      <dgm:spPr/>
    </dgm:pt>
    <dgm:pt modelId="{F2527802-1985-0F4B-BC14-4CFCE7F0F72A}" type="pres">
      <dgm:prSet presAssocID="{17D2D712-ED01-45DD-9DD8-4EAEDB248344}" presName="nodeText" presStyleLbl="bgAccFollowNode1" presStyleIdx="3" presStyleCnt="4">
        <dgm:presLayoutVars>
          <dgm:bulletEnabled val="1"/>
        </dgm:presLayoutVars>
      </dgm:prSet>
      <dgm:spPr/>
    </dgm:pt>
  </dgm:ptLst>
  <dgm:cxnLst>
    <dgm:cxn modelId="{B9806906-D5FE-4AA8-9CF2-93A665D20F02}" srcId="{358FF09A-590A-4384-9DF7-703A844012E0}" destId="{BCBE51DA-5EB6-4408-A48A-3488258892D7}" srcOrd="1" destOrd="0" parTransId="{02EF7AD5-3D8B-43A3-B93C-39FDF868A7E9}" sibTransId="{392D5E24-777D-4288-B967-1B2A83CE4AFE}"/>
    <dgm:cxn modelId="{DB6FEC0F-0BE6-BC48-8F6D-1D2EBFE4834D}" type="presOf" srcId="{17D2D712-ED01-45DD-9DD8-4EAEDB248344}" destId="{EC05D8DA-4CB0-D043-8185-6CC71C22105F}" srcOrd="0" destOrd="0" presId="urn:microsoft.com/office/officeart/2016/7/layout/BasicLinearProcessNumbered"/>
    <dgm:cxn modelId="{9D8DF619-9DE3-5840-B469-547801AF3910}" type="presOf" srcId="{8EB2E373-87D9-4EE6-A590-DD8375418A1C}" destId="{15C5090D-F960-7D48-AFF2-0B0B9F93CE9B}" srcOrd="0" destOrd="0" presId="urn:microsoft.com/office/officeart/2016/7/layout/BasicLinearProcessNumbered"/>
    <dgm:cxn modelId="{3C58D324-058B-074D-AF5B-EB2156B6C235}" type="presOf" srcId="{D2725B1F-9B9C-40B9-91DA-9D03170A926C}" destId="{F2527802-1985-0F4B-BC14-4CFCE7F0F72A}" srcOrd="0" destOrd="1" presId="urn:microsoft.com/office/officeart/2016/7/layout/BasicLinearProcessNumbered"/>
    <dgm:cxn modelId="{E0F22645-AFDD-1F48-9D8D-F22324D05A90}" type="presOf" srcId="{F697EC05-3A6E-4EFB-AF7A-75689778E570}" destId="{0CA818BC-5DC8-F849-A323-C62A921115B7}" srcOrd="1" destOrd="0" presId="urn:microsoft.com/office/officeart/2016/7/layout/BasicLinearProcessNumbered"/>
    <dgm:cxn modelId="{6CF4D748-7355-1C4B-84B1-C7EF08AEC8E3}" type="presOf" srcId="{F697EC05-3A6E-4EFB-AF7A-75689778E570}" destId="{E1D30A98-F87F-604A-B548-4852BA479B91}" srcOrd="0" destOrd="0" presId="urn:microsoft.com/office/officeart/2016/7/layout/BasicLinearProcessNumbered"/>
    <dgm:cxn modelId="{DB4F9E4B-F851-F74F-B0D2-535F134F217D}" type="presOf" srcId="{358FF09A-590A-4384-9DF7-703A844012E0}" destId="{A1D48D96-0E1D-4749-A9AA-5D16E994F28E}" srcOrd="0" destOrd="0" presId="urn:microsoft.com/office/officeart/2016/7/layout/BasicLinearProcessNumbered"/>
    <dgm:cxn modelId="{F94BC954-9074-4B2B-8437-8333FEA7D7B9}" srcId="{17D2D712-ED01-45DD-9DD8-4EAEDB248344}" destId="{D2725B1F-9B9C-40B9-91DA-9D03170A926C}" srcOrd="0" destOrd="0" parTransId="{BC83E65F-110A-4D90-BD9A-8D1ABFE8646F}" sibTransId="{370EB439-36BD-4F75-A2C4-713F46FC60BB}"/>
    <dgm:cxn modelId="{DF093671-0B8D-A64D-B74A-D04E0484C84D}" type="presOf" srcId="{BCBE51DA-5EB6-4408-A48A-3488258892D7}" destId="{A83DE048-AB1E-8844-8BE0-13ACD481B967}" srcOrd="1" destOrd="0" presId="urn:microsoft.com/office/officeart/2016/7/layout/BasicLinearProcessNumbered"/>
    <dgm:cxn modelId="{E4EB5789-6C5F-F94D-9E24-265DDB4AE1EE}" type="presOf" srcId="{392D5E24-777D-4288-B967-1B2A83CE4AFE}" destId="{F60D79CE-74CC-344E-B116-7F9BA301A63A}" srcOrd="0" destOrd="0" presId="urn:microsoft.com/office/officeart/2016/7/layout/BasicLinearProcessNumbered"/>
    <dgm:cxn modelId="{F509AF92-B395-4948-A395-EEE0D4C36E3C}" type="presOf" srcId="{09E69130-9F0F-423F-834D-69734861FAF2}" destId="{277EBD67-74F1-6544-8DA7-6713B397E9C8}" srcOrd="0" destOrd="0" presId="urn:microsoft.com/office/officeart/2016/7/layout/BasicLinearProcessNumbered"/>
    <dgm:cxn modelId="{6B3602AD-729C-374E-8736-B222CE1781E8}" type="presOf" srcId="{BCBE51DA-5EB6-4408-A48A-3488258892D7}" destId="{5FA0C9B3-866C-DA45-B92E-AAE799F93B58}" srcOrd="0" destOrd="0" presId="urn:microsoft.com/office/officeart/2016/7/layout/BasicLinearProcessNumbered"/>
    <dgm:cxn modelId="{4D1E8AAD-132A-4E52-8382-9AF6074AC9B7}" srcId="{358FF09A-590A-4384-9DF7-703A844012E0}" destId="{59EDF58E-A901-4EDF-9398-BF19A3CE8C0D}" srcOrd="2" destOrd="0" parTransId="{5DDFACD6-B50D-4DAE-80CE-554E5DCBF3AA}" sibTransId="{09E69130-9F0F-423F-834D-69734861FAF2}"/>
    <dgm:cxn modelId="{E42C50BB-4751-4181-8EBE-EFC0BA8D6D76}" srcId="{358FF09A-590A-4384-9DF7-703A844012E0}" destId="{17D2D712-ED01-45DD-9DD8-4EAEDB248344}" srcOrd="3" destOrd="0" parTransId="{27F097E6-1F58-47EC-B02C-844CBB57F2BF}" sibTransId="{8EB2E373-87D9-4EE6-A590-DD8375418A1C}"/>
    <dgm:cxn modelId="{7710EFBB-D03D-5945-88EB-B09ACEDA2510}" type="presOf" srcId="{59EDF58E-A901-4EDF-9398-BF19A3CE8C0D}" destId="{4CE29833-6953-254D-8027-8352461A4C0D}" srcOrd="0" destOrd="0" presId="urn:microsoft.com/office/officeart/2016/7/layout/BasicLinearProcessNumbered"/>
    <dgm:cxn modelId="{EF18AAEB-2063-924B-B59B-DEDA7FD30BCB}" type="presOf" srcId="{17D2D712-ED01-45DD-9DD8-4EAEDB248344}" destId="{F2527802-1985-0F4B-BC14-4CFCE7F0F72A}" srcOrd="1" destOrd="0" presId="urn:microsoft.com/office/officeart/2016/7/layout/BasicLinearProcessNumbered"/>
    <dgm:cxn modelId="{C99C91F0-5AB3-427E-95E8-8C45BD0C8058}" srcId="{358FF09A-590A-4384-9DF7-703A844012E0}" destId="{F697EC05-3A6E-4EFB-AF7A-75689778E570}" srcOrd="0" destOrd="0" parTransId="{337900E3-488B-4788-BB3F-85CBB69AE630}" sibTransId="{B702DAB5-00F6-428A-82C5-EC33F4C8994B}"/>
    <dgm:cxn modelId="{85D4B4F0-C46E-B74B-8152-93B144F172EF}" type="presOf" srcId="{B702DAB5-00F6-428A-82C5-EC33F4C8994B}" destId="{24A7E8FC-1E79-7348-BEB5-A61CD6ED3885}" srcOrd="0" destOrd="0" presId="urn:microsoft.com/office/officeart/2016/7/layout/BasicLinearProcessNumbered"/>
    <dgm:cxn modelId="{40F04EFC-1CE5-5C4B-A208-5D6451DA05F8}" type="presOf" srcId="{59EDF58E-A901-4EDF-9398-BF19A3CE8C0D}" destId="{368B9E6B-41D7-8E4A-B888-BF444F3B5124}" srcOrd="1" destOrd="0" presId="urn:microsoft.com/office/officeart/2016/7/layout/BasicLinearProcessNumbered"/>
    <dgm:cxn modelId="{448454D5-D07D-6947-BF48-6D7A8CA6CC0C}" type="presParOf" srcId="{A1D48D96-0E1D-4749-A9AA-5D16E994F28E}" destId="{CA98CAEE-F03B-534C-8F88-A26707EC5826}" srcOrd="0" destOrd="0" presId="urn:microsoft.com/office/officeart/2016/7/layout/BasicLinearProcessNumbered"/>
    <dgm:cxn modelId="{C9448BF3-9341-844B-979B-50BD69D60E4A}" type="presParOf" srcId="{CA98CAEE-F03B-534C-8F88-A26707EC5826}" destId="{E1D30A98-F87F-604A-B548-4852BA479B91}" srcOrd="0" destOrd="0" presId="urn:microsoft.com/office/officeart/2016/7/layout/BasicLinearProcessNumbered"/>
    <dgm:cxn modelId="{DCB5F4EA-7409-4749-AE19-7B38CDA2CFD2}" type="presParOf" srcId="{CA98CAEE-F03B-534C-8F88-A26707EC5826}" destId="{24A7E8FC-1E79-7348-BEB5-A61CD6ED3885}" srcOrd="1" destOrd="0" presId="urn:microsoft.com/office/officeart/2016/7/layout/BasicLinearProcessNumbered"/>
    <dgm:cxn modelId="{790D053D-64D8-6845-ADE9-1B579854C72D}" type="presParOf" srcId="{CA98CAEE-F03B-534C-8F88-A26707EC5826}" destId="{06EE9148-F453-CE42-8A57-B2A62B88BFDF}" srcOrd="2" destOrd="0" presId="urn:microsoft.com/office/officeart/2016/7/layout/BasicLinearProcessNumbered"/>
    <dgm:cxn modelId="{9A1AC63E-0FF8-A24A-AFA7-0986909F082C}" type="presParOf" srcId="{CA98CAEE-F03B-534C-8F88-A26707EC5826}" destId="{0CA818BC-5DC8-F849-A323-C62A921115B7}" srcOrd="3" destOrd="0" presId="urn:microsoft.com/office/officeart/2016/7/layout/BasicLinearProcessNumbered"/>
    <dgm:cxn modelId="{64C3BA05-A966-2C40-B889-C8E6EF314BEC}" type="presParOf" srcId="{A1D48D96-0E1D-4749-A9AA-5D16E994F28E}" destId="{3C110F0B-492F-734D-8F88-C942FE61B458}" srcOrd="1" destOrd="0" presId="urn:microsoft.com/office/officeart/2016/7/layout/BasicLinearProcessNumbered"/>
    <dgm:cxn modelId="{5A24A890-F400-0E4A-8D1A-B59A69D7AE80}" type="presParOf" srcId="{A1D48D96-0E1D-4749-A9AA-5D16E994F28E}" destId="{23C8DEAD-2E58-B648-BDF4-9A507C458FF4}" srcOrd="2" destOrd="0" presId="urn:microsoft.com/office/officeart/2016/7/layout/BasicLinearProcessNumbered"/>
    <dgm:cxn modelId="{C0A598DC-C3A7-CA42-BA8B-32358F72AD22}" type="presParOf" srcId="{23C8DEAD-2E58-B648-BDF4-9A507C458FF4}" destId="{5FA0C9B3-866C-DA45-B92E-AAE799F93B58}" srcOrd="0" destOrd="0" presId="urn:microsoft.com/office/officeart/2016/7/layout/BasicLinearProcessNumbered"/>
    <dgm:cxn modelId="{76135FBE-69E1-BB40-B8DE-6A559DAC112D}" type="presParOf" srcId="{23C8DEAD-2E58-B648-BDF4-9A507C458FF4}" destId="{F60D79CE-74CC-344E-B116-7F9BA301A63A}" srcOrd="1" destOrd="0" presId="urn:microsoft.com/office/officeart/2016/7/layout/BasicLinearProcessNumbered"/>
    <dgm:cxn modelId="{36B04BB2-28D3-094C-AF0B-6AB364C19C8B}" type="presParOf" srcId="{23C8DEAD-2E58-B648-BDF4-9A507C458FF4}" destId="{2D9E83A2-45B4-DB41-A048-460A86123DFA}" srcOrd="2" destOrd="0" presId="urn:microsoft.com/office/officeart/2016/7/layout/BasicLinearProcessNumbered"/>
    <dgm:cxn modelId="{A2A24A72-2B74-CE40-AE14-B5467AB41C6A}" type="presParOf" srcId="{23C8DEAD-2E58-B648-BDF4-9A507C458FF4}" destId="{A83DE048-AB1E-8844-8BE0-13ACD481B967}" srcOrd="3" destOrd="0" presId="urn:microsoft.com/office/officeart/2016/7/layout/BasicLinearProcessNumbered"/>
    <dgm:cxn modelId="{F5E061D2-3A4B-1A4A-9E99-54B93FBCC054}" type="presParOf" srcId="{A1D48D96-0E1D-4749-A9AA-5D16E994F28E}" destId="{74BCEB82-E001-F043-96B0-5C99B0CC017C}" srcOrd="3" destOrd="0" presId="urn:microsoft.com/office/officeart/2016/7/layout/BasicLinearProcessNumbered"/>
    <dgm:cxn modelId="{1A399BC6-4077-7F4E-B574-BDFC7CC44DB9}" type="presParOf" srcId="{A1D48D96-0E1D-4749-A9AA-5D16E994F28E}" destId="{8F593B06-BEED-714A-9979-074A838FF3D4}" srcOrd="4" destOrd="0" presId="urn:microsoft.com/office/officeart/2016/7/layout/BasicLinearProcessNumbered"/>
    <dgm:cxn modelId="{8B9D9500-35DE-0C4A-AF68-0F4C4E1581A0}" type="presParOf" srcId="{8F593B06-BEED-714A-9979-074A838FF3D4}" destId="{4CE29833-6953-254D-8027-8352461A4C0D}" srcOrd="0" destOrd="0" presId="urn:microsoft.com/office/officeart/2016/7/layout/BasicLinearProcessNumbered"/>
    <dgm:cxn modelId="{23CBFA6A-C272-1543-AD03-A565ABA59577}" type="presParOf" srcId="{8F593B06-BEED-714A-9979-074A838FF3D4}" destId="{277EBD67-74F1-6544-8DA7-6713B397E9C8}" srcOrd="1" destOrd="0" presId="urn:microsoft.com/office/officeart/2016/7/layout/BasicLinearProcessNumbered"/>
    <dgm:cxn modelId="{38BB0CE8-14FC-9444-BEB4-57F7BC05E3DA}" type="presParOf" srcId="{8F593B06-BEED-714A-9979-074A838FF3D4}" destId="{3123970E-4A75-7F43-BBDE-2D6FDD8B531C}" srcOrd="2" destOrd="0" presId="urn:microsoft.com/office/officeart/2016/7/layout/BasicLinearProcessNumbered"/>
    <dgm:cxn modelId="{5EC90BB2-5FD5-A94F-B110-CDA63582CD3D}" type="presParOf" srcId="{8F593B06-BEED-714A-9979-074A838FF3D4}" destId="{368B9E6B-41D7-8E4A-B888-BF444F3B5124}" srcOrd="3" destOrd="0" presId="urn:microsoft.com/office/officeart/2016/7/layout/BasicLinearProcessNumbered"/>
    <dgm:cxn modelId="{F0B35C58-8B30-4642-8F81-3418CB7D79D8}" type="presParOf" srcId="{A1D48D96-0E1D-4749-A9AA-5D16E994F28E}" destId="{001BFA74-4B9A-0548-8463-84940132BEDB}" srcOrd="5" destOrd="0" presId="urn:microsoft.com/office/officeart/2016/7/layout/BasicLinearProcessNumbered"/>
    <dgm:cxn modelId="{66CF9170-C218-D44F-B802-A07876398198}" type="presParOf" srcId="{A1D48D96-0E1D-4749-A9AA-5D16E994F28E}" destId="{52FA996B-488D-0349-8E6A-201313716960}" srcOrd="6" destOrd="0" presId="urn:microsoft.com/office/officeart/2016/7/layout/BasicLinearProcessNumbered"/>
    <dgm:cxn modelId="{1DFBF67A-B619-3A43-A082-D60976B9A8A2}" type="presParOf" srcId="{52FA996B-488D-0349-8E6A-201313716960}" destId="{EC05D8DA-4CB0-D043-8185-6CC71C22105F}" srcOrd="0" destOrd="0" presId="urn:microsoft.com/office/officeart/2016/7/layout/BasicLinearProcessNumbered"/>
    <dgm:cxn modelId="{6901F81C-0AF0-0C48-B425-CD06A47602F9}" type="presParOf" srcId="{52FA996B-488D-0349-8E6A-201313716960}" destId="{15C5090D-F960-7D48-AFF2-0B0B9F93CE9B}" srcOrd="1" destOrd="0" presId="urn:microsoft.com/office/officeart/2016/7/layout/BasicLinearProcessNumbered"/>
    <dgm:cxn modelId="{AAA6D392-91AE-864E-B558-AAFE400EFEE1}" type="presParOf" srcId="{52FA996B-488D-0349-8E6A-201313716960}" destId="{4691875A-EC30-424F-8A35-7B343D5EA4A8}" srcOrd="2" destOrd="0" presId="urn:microsoft.com/office/officeart/2016/7/layout/BasicLinearProcessNumbered"/>
    <dgm:cxn modelId="{351AE245-43A6-AC44-905F-48AF97CC4A20}" type="presParOf" srcId="{52FA996B-488D-0349-8E6A-201313716960}" destId="{F2527802-1985-0F4B-BC14-4CFCE7F0F72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A28E91-483F-CA40-8045-97303ED1D5F9}"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US"/>
        </a:p>
      </dgm:t>
    </dgm:pt>
    <dgm:pt modelId="{4F0209BF-F883-0E43-9958-B7EF3F0A0BE0}">
      <dgm:prSet phldrT="[Text]"/>
      <dgm:spPr/>
      <dgm:t>
        <a:bodyPr/>
        <a:lstStyle/>
        <a:p>
          <a:r>
            <a:rPr lang="en-US" dirty="0"/>
            <a:t>Persecutor</a:t>
          </a:r>
        </a:p>
      </dgm:t>
    </dgm:pt>
    <dgm:pt modelId="{917FA3D9-AE01-4B40-A24D-DEC5794F3947}" type="parTrans" cxnId="{14E79264-5DC1-7445-BBC1-1F562EA43EC3}">
      <dgm:prSet/>
      <dgm:spPr/>
      <dgm:t>
        <a:bodyPr/>
        <a:lstStyle/>
        <a:p>
          <a:endParaRPr lang="en-US"/>
        </a:p>
      </dgm:t>
    </dgm:pt>
    <dgm:pt modelId="{FF63737A-8647-114C-B945-298A074F1685}" type="sibTrans" cxnId="{14E79264-5DC1-7445-BBC1-1F562EA43EC3}">
      <dgm:prSet/>
      <dgm:spPr/>
      <dgm:t>
        <a:bodyPr/>
        <a:lstStyle/>
        <a:p>
          <a:endParaRPr lang="en-US"/>
        </a:p>
      </dgm:t>
    </dgm:pt>
    <dgm:pt modelId="{C7F5CFED-4DC3-8D40-8D54-EA7ED87D069B}">
      <dgm:prSet phldrT="[Text]"/>
      <dgm:spPr/>
      <dgm:t>
        <a:bodyPr/>
        <a:lstStyle/>
        <a:p>
          <a:r>
            <a:rPr lang="en-US" dirty="0"/>
            <a:t>Rescuer</a:t>
          </a:r>
        </a:p>
      </dgm:t>
    </dgm:pt>
    <dgm:pt modelId="{9F1827E0-612D-3445-B3EC-54C7150DD5B8}" type="parTrans" cxnId="{95E6BE37-6F20-5E4E-947D-367DA95FBFF5}">
      <dgm:prSet/>
      <dgm:spPr/>
      <dgm:t>
        <a:bodyPr/>
        <a:lstStyle/>
        <a:p>
          <a:endParaRPr lang="en-US"/>
        </a:p>
      </dgm:t>
    </dgm:pt>
    <dgm:pt modelId="{4E80F804-C06A-ED46-9CD8-3106AF75D6A0}" type="sibTrans" cxnId="{95E6BE37-6F20-5E4E-947D-367DA95FBFF5}">
      <dgm:prSet/>
      <dgm:spPr/>
      <dgm:t>
        <a:bodyPr/>
        <a:lstStyle/>
        <a:p>
          <a:endParaRPr lang="en-US"/>
        </a:p>
      </dgm:t>
    </dgm:pt>
    <dgm:pt modelId="{1D7EF006-ADD7-E042-805F-23E11325DD9E}">
      <dgm:prSet phldrT="[Text]"/>
      <dgm:spPr/>
      <dgm:t>
        <a:bodyPr/>
        <a:lstStyle/>
        <a:p>
          <a:r>
            <a:rPr lang="en-US" dirty="0"/>
            <a:t>Victim</a:t>
          </a:r>
        </a:p>
      </dgm:t>
    </dgm:pt>
    <dgm:pt modelId="{7BFD3883-924D-1B4E-828A-DBEB5B162CFE}" type="parTrans" cxnId="{87A970FD-54F6-4B4C-BAAD-D29896B6B005}">
      <dgm:prSet/>
      <dgm:spPr/>
      <dgm:t>
        <a:bodyPr/>
        <a:lstStyle/>
        <a:p>
          <a:endParaRPr lang="en-US"/>
        </a:p>
      </dgm:t>
    </dgm:pt>
    <dgm:pt modelId="{B0E97B69-E6D0-614A-8EB3-407AB1BCC118}" type="sibTrans" cxnId="{87A970FD-54F6-4B4C-BAAD-D29896B6B005}">
      <dgm:prSet/>
      <dgm:spPr/>
      <dgm:t>
        <a:bodyPr/>
        <a:lstStyle/>
        <a:p>
          <a:endParaRPr lang="en-US"/>
        </a:p>
      </dgm:t>
    </dgm:pt>
    <dgm:pt modelId="{84178964-34F6-384C-A358-1189C2A57154}" type="pres">
      <dgm:prSet presAssocID="{98A28E91-483F-CA40-8045-97303ED1D5F9}" presName="cycle" presStyleCnt="0">
        <dgm:presLayoutVars>
          <dgm:dir/>
          <dgm:resizeHandles val="exact"/>
        </dgm:presLayoutVars>
      </dgm:prSet>
      <dgm:spPr/>
    </dgm:pt>
    <dgm:pt modelId="{FF9EC004-6979-DC4E-9F48-700DE673D898}" type="pres">
      <dgm:prSet presAssocID="{4F0209BF-F883-0E43-9958-B7EF3F0A0BE0}" presName="node" presStyleLbl="node1" presStyleIdx="0" presStyleCnt="3">
        <dgm:presLayoutVars>
          <dgm:bulletEnabled val="1"/>
        </dgm:presLayoutVars>
      </dgm:prSet>
      <dgm:spPr/>
    </dgm:pt>
    <dgm:pt modelId="{B01A38D6-4781-C84E-8249-36A61DFB4209}" type="pres">
      <dgm:prSet presAssocID="{FF63737A-8647-114C-B945-298A074F1685}" presName="sibTrans" presStyleLbl="sibTrans2D1" presStyleIdx="0" presStyleCnt="3"/>
      <dgm:spPr/>
    </dgm:pt>
    <dgm:pt modelId="{919CA490-B4F2-0143-890E-CEE99B7E5A98}" type="pres">
      <dgm:prSet presAssocID="{FF63737A-8647-114C-B945-298A074F1685}" presName="connectorText" presStyleLbl="sibTrans2D1" presStyleIdx="0" presStyleCnt="3"/>
      <dgm:spPr/>
    </dgm:pt>
    <dgm:pt modelId="{B00CC11D-8CF3-254D-87F7-4453292B49F3}" type="pres">
      <dgm:prSet presAssocID="{C7F5CFED-4DC3-8D40-8D54-EA7ED87D069B}" presName="node" presStyleLbl="node1" presStyleIdx="1" presStyleCnt="3">
        <dgm:presLayoutVars>
          <dgm:bulletEnabled val="1"/>
        </dgm:presLayoutVars>
      </dgm:prSet>
      <dgm:spPr/>
    </dgm:pt>
    <dgm:pt modelId="{71295940-ABC7-C146-B340-CB2668EDC798}" type="pres">
      <dgm:prSet presAssocID="{4E80F804-C06A-ED46-9CD8-3106AF75D6A0}" presName="sibTrans" presStyleLbl="sibTrans2D1" presStyleIdx="1" presStyleCnt="3"/>
      <dgm:spPr/>
    </dgm:pt>
    <dgm:pt modelId="{995808C1-B0DF-7448-8A2D-A5C12E41238D}" type="pres">
      <dgm:prSet presAssocID="{4E80F804-C06A-ED46-9CD8-3106AF75D6A0}" presName="connectorText" presStyleLbl="sibTrans2D1" presStyleIdx="1" presStyleCnt="3"/>
      <dgm:spPr/>
    </dgm:pt>
    <dgm:pt modelId="{83A98DC4-2EBE-E64E-BCA5-7C383D29F5C5}" type="pres">
      <dgm:prSet presAssocID="{1D7EF006-ADD7-E042-805F-23E11325DD9E}" presName="node" presStyleLbl="node1" presStyleIdx="2" presStyleCnt="3">
        <dgm:presLayoutVars>
          <dgm:bulletEnabled val="1"/>
        </dgm:presLayoutVars>
      </dgm:prSet>
      <dgm:spPr/>
    </dgm:pt>
    <dgm:pt modelId="{049EF818-7EE0-8D41-9ADF-BFB194EC82EA}" type="pres">
      <dgm:prSet presAssocID="{B0E97B69-E6D0-614A-8EB3-407AB1BCC118}" presName="sibTrans" presStyleLbl="sibTrans2D1" presStyleIdx="2" presStyleCnt="3"/>
      <dgm:spPr/>
    </dgm:pt>
    <dgm:pt modelId="{B33E725E-EE15-AA4B-8747-D66407E5A5FA}" type="pres">
      <dgm:prSet presAssocID="{B0E97B69-E6D0-614A-8EB3-407AB1BCC118}" presName="connectorText" presStyleLbl="sibTrans2D1" presStyleIdx="2" presStyleCnt="3"/>
      <dgm:spPr/>
    </dgm:pt>
  </dgm:ptLst>
  <dgm:cxnLst>
    <dgm:cxn modelId="{3F18BC02-2D35-4A41-A561-F140BC88CEE3}" type="presOf" srcId="{98A28E91-483F-CA40-8045-97303ED1D5F9}" destId="{84178964-34F6-384C-A358-1189C2A57154}" srcOrd="0" destOrd="0" presId="urn:microsoft.com/office/officeart/2005/8/layout/cycle2"/>
    <dgm:cxn modelId="{DC123D1E-FA84-9D45-8658-4CA4D640DFD5}" type="presOf" srcId="{1D7EF006-ADD7-E042-805F-23E11325DD9E}" destId="{83A98DC4-2EBE-E64E-BCA5-7C383D29F5C5}" srcOrd="0" destOrd="0" presId="urn:microsoft.com/office/officeart/2005/8/layout/cycle2"/>
    <dgm:cxn modelId="{95033120-2289-6343-BB53-5160BC552F93}" type="presOf" srcId="{B0E97B69-E6D0-614A-8EB3-407AB1BCC118}" destId="{049EF818-7EE0-8D41-9ADF-BFB194EC82EA}" srcOrd="0" destOrd="0" presId="urn:microsoft.com/office/officeart/2005/8/layout/cycle2"/>
    <dgm:cxn modelId="{95E6BE37-6F20-5E4E-947D-367DA95FBFF5}" srcId="{98A28E91-483F-CA40-8045-97303ED1D5F9}" destId="{C7F5CFED-4DC3-8D40-8D54-EA7ED87D069B}" srcOrd="1" destOrd="0" parTransId="{9F1827E0-612D-3445-B3EC-54C7150DD5B8}" sibTransId="{4E80F804-C06A-ED46-9CD8-3106AF75D6A0}"/>
    <dgm:cxn modelId="{B0E15653-4B30-3949-9D40-19611035AF0E}" type="presOf" srcId="{4E80F804-C06A-ED46-9CD8-3106AF75D6A0}" destId="{71295940-ABC7-C146-B340-CB2668EDC798}" srcOrd="0" destOrd="0" presId="urn:microsoft.com/office/officeart/2005/8/layout/cycle2"/>
    <dgm:cxn modelId="{14E79264-5DC1-7445-BBC1-1F562EA43EC3}" srcId="{98A28E91-483F-CA40-8045-97303ED1D5F9}" destId="{4F0209BF-F883-0E43-9958-B7EF3F0A0BE0}" srcOrd="0" destOrd="0" parTransId="{917FA3D9-AE01-4B40-A24D-DEC5794F3947}" sibTransId="{FF63737A-8647-114C-B945-298A074F1685}"/>
    <dgm:cxn modelId="{247EF272-8C58-EF46-B96E-243E073A1114}" type="presOf" srcId="{FF63737A-8647-114C-B945-298A074F1685}" destId="{919CA490-B4F2-0143-890E-CEE99B7E5A98}" srcOrd="1" destOrd="0" presId="urn:microsoft.com/office/officeart/2005/8/layout/cycle2"/>
    <dgm:cxn modelId="{6A1F6773-4FB3-8444-BD00-546810CA5FE1}" type="presOf" srcId="{C7F5CFED-4DC3-8D40-8D54-EA7ED87D069B}" destId="{B00CC11D-8CF3-254D-87F7-4453292B49F3}" srcOrd="0" destOrd="0" presId="urn:microsoft.com/office/officeart/2005/8/layout/cycle2"/>
    <dgm:cxn modelId="{48C41EA3-DA1F-0440-A111-EDEE53155028}" type="presOf" srcId="{4E80F804-C06A-ED46-9CD8-3106AF75D6A0}" destId="{995808C1-B0DF-7448-8A2D-A5C12E41238D}" srcOrd="1" destOrd="0" presId="urn:microsoft.com/office/officeart/2005/8/layout/cycle2"/>
    <dgm:cxn modelId="{A75C91BE-8A70-B945-BC0D-33CA17D85349}" type="presOf" srcId="{FF63737A-8647-114C-B945-298A074F1685}" destId="{B01A38D6-4781-C84E-8249-36A61DFB4209}" srcOrd="0" destOrd="0" presId="urn:microsoft.com/office/officeart/2005/8/layout/cycle2"/>
    <dgm:cxn modelId="{E12817D6-AF97-9947-AA0B-484CF2BE960C}" type="presOf" srcId="{4F0209BF-F883-0E43-9958-B7EF3F0A0BE0}" destId="{FF9EC004-6979-DC4E-9F48-700DE673D898}" srcOrd="0" destOrd="0" presId="urn:microsoft.com/office/officeart/2005/8/layout/cycle2"/>
    <dgm:cxn modelId="{08E059EE-A9D4-8E45-9595-307AC590F528}" type="presOf" srcId="{B0E97B69-E6D0-614A-8EB3-407AB1BCC118}" destId="{B33E725E-EE15-AA4B-8747-D66407E5A5FA}" srcOrd="1" destOrd="0" presId="urn:microsoft.com/office/officeart/2005/8/layout/cycle2"/>
    <dgm:cxn modelId="{87A970FD-54F6-4B4C-BAAD-D29896B6B005}" srcId="{98A28E91-483F-CA40-8045-97303ED1D5F9}" destId="{1D7EF006-ADD7-E042-805F-23E11325DD9E}" srcOrd="2" destOrd="0" parTransId="{7BFD3883-924D-1B4E-828A-DBEB5B162CFE}" sibTransId="{B0E97B69-E6D0-614A-8EB3-407AB1BCC118}"/>
    <dgm:cxn modelId="{50C18ED2-847B-3D4A-89A9-A1656E31B865}" type="presParOf" srcId="{84178964-34F6-384C-A358-1189C2A57154}" destId="{FF9EC004-6979-DC4E-9F48-700DE673D898}" srcOrd="0" destOrd="0" presId="urn:microsoft.com/office/officeart/2005/8/layout/cycle2"/>
    <dgm:cxn modelId="{C4F4EC23-7AA0-3642-A810-30676B7B3662}" type="presParOf" srcId="{84178964-34F6-384C-A358-1189C2A57154}" destId="{B01A38D6-4781-C84E-8249-36A61DFB4209}" srcOrd="1" destOrd="0" presId="urn:microsoft.com/office/officeart/2005/8/layout/cycle2"/>
    <dgm:cxn modelId="{2430B231-B08D-FC46-8C59-7F115EA31FDC}" type="presParOf" srcId="{B01A38D6-4781-C84E-8249-36A61DFB4209}" destId="{919CA490-B4F2-0143-890E-CEE99B7E5A98}" srcOrd="0" destOrd="0" presId="urn:microsoft.com/office/officeart/2005/8/layout/cycle2"/>
    <dgm:cxn modelId="{336D25D6-A3B9-6F44-9DD1-01430F9F0B4D}" type="presParOf" srcId="{84178964-34F6-384C-A358-1189C2A57154}" destId="{B00CC11D-8CF3-254D-87F7-4453292B49F3}" srcOrd="2" destOrd="0" presId="urn:microsoft.com/office/officeart/2005/8/layout/cycle2"/>
    <dgm:cxn modelId="{E70DBA8F-BC2C-EC4D-9800-0116011BD553}" type="presParOf" srcId="{84178964-34F6-384C-A358-1189C2A57154}" destId="{71295940-ABC7-C146-B340-CB2668EDC798}" srcOrd="3" destOrd="0" presId="urn:microsoft.com/office/officeart/2005/8/layout/cycle2"/>
    <dgm:cxn modelId="{C9DB7058-16EA-1647-AE02-F46A87C2BE9E}" type="presParOf" srcId="{71295940-ABC7-C146-B340-CB2668EDC798}" destId="{995808C1-B0DF-7448-8A2D-A5C12E41238D}" srcOrd="0" destOrd="0" presId="urn:microsoft.com/office/officeart/2005/8/layout/cycle2"/>
    <dgm:cxn modelId="{F83DD34A-8009-8945-B137-6EECC157B639}" type="presParOf" srcId="{84178964-34F6-384C-A358-1189C2A57154}" destId="{83A98DC4-2EBE-E64E-BCA5-7C383D29F5C5}" srcOrd="4" destOrd="0" presId="urn:microsoft.com/office/officeart/2005/8/layout/cycle2"/>
    <dgm:cxn modelId="{C4E27905-9D33-C84C-8B5E-B6D4B5379E5E}" type="presParOf" srcId="{84178964-34F6-384C-A358-1189C2A57154}" destId="{049EF818-7EE0-8D41-9ADF-BFB194EC82EA}" srcOrd="5" destOrd="0" presId="urn:microsoft.com/office/officeart/2005/8/layout/cycle2"/>
    <dgm:cxn modelId="{D8CC0471-3E18-4B41-8ECA-F0A57A10C74D}" type="presParOf" srcId="{049EF818-7EE0-8D41-9ADF-BFB194EC82EA}" destId="{B33E725E-EE15-AA4B-8747-D66407E5A5F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7AEED0-FD96-4BCF-A05E-D0CEBE039BA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73DDFD7-E961-4AA2-8122-0884094116DB}">
      <dgm:prSet/>
      <dgm:spPr/>
      <dgm:t>
        <a:bodyPr/>
        <a:lstStyle/>
        <a:p>
          <a:r>
            <a:rPr lang="en-US" dirty="0"/>
            <a:t>Help facilitate opportunity for client’s to move and experience anger somatically</a:t>
          </a:r>
        </a:p>
        <a:p>
          <a:r>
            <a:rPr lang="en-US" dirty="0"/>
            <a:t>Learn to become appropriately outraged at unacceptable behavior</a:t>
          </a:r>
        </a:p>
      </dgm:t>
    </dgm:pt>
    <dgm:pt modelId="{70430CEF-4129-4A27-A226-4355256D2FB5}" type="parTrans" cxnId="{C60230AB-526B-4EFA-945E-5A4A4C56DE8B}">
      <dgm:prSet/>
      <dgm:spPr/>
      <dgm:t>
        <a:bodyPr/>
        <a:lstStyle/>
        <a:p>
          <a:endParaRPr lang="en-US"/>
        </a:p>
      </dgm:t>
    </dgm:pt>
    <dgm:pt modelId="{9E36147F-4BEB-403F-8C28-E6DA7BC78ED4}" type="sibTrans" cxnId="{C60230AB-526B-4EFA-945E-5A4A4C56DE8B}">
      <dgm:prSet/>
      <dgm:spPr/>
      <dgm:t>
        <a:bodyPr/>
        <a:lstStyle/>
        <a:p>
          <a:endParaRPr lang="en-US"/>
        </a:p>
      </dgm:t>
    </dgm:pt>
    <dgm:pt modelId="{23A2E4B2-9203-47B7-987C-84616AA99165}">
      <dgm:prSet/>
      <dgm:spPr/>
      <dgm:t>
        <a:bodyPr/>
        <a:lstStyle/>
        <a:p>
          <a:r>
            <a:rPr lang="en-US" dirty="0"/>
            <a:t>Anger can be catalyst to unhook the bond, let the energy drive the insight, not the other way around</a:t>
          </a:r>
        </a:p>
      </dgm:t>
    </dgm:pt>
    <dgm:pt modelId="{C0E62F0B-EA83-4411-9923-350E3165FCB3}" type="parTrans" cxnId="{523A397C-443F-4C41-BB14-E24FBBC459E3}">
      <dgm:prSet/>
      <dgm:spPr/>
      <dgm:t>
        <a:bodyPr/>
        <a:lstStyle/>
        <a:p>
          <a:endParaRPr lang="en-US"/>
        </a:p>
      </dgm:t>
    </dgm:pt>
    <dgm:pt modelId="{E56983EC-CD40-4313-BEC9-68BB5A59D6FE}" type="sibTrans" cxnId="{523A397C-443F-4C41-BB14-E24FBBC459E3}">
      <dgm:prSet/>
      <dgm:spPr/>
      <dgm:t>
        <a:bodyPr/>
        <a:lstStyle/>
        <a:p>
          <a:endParaRPr lang="en-US"/>
        </a:p>
      </dgm:t>
    </dgm:pt>
    <dgm:pt modelId="{63A2A2A9-8F4F-48DC-B100-AE7BC1EA5362}">
      <dgm:prSet/>
      <dgm:spPr/>
      <dgm:t>
        <a:bodyPr/>
        <a:lstStyle/>
        <a:p>
          <a:r>
            <a:rPr lang="en-US"/>
            <a:t>Client’s often have silent contract to ‘not be angry like they were’</a:t>
          </a:r>
        </a:p>
      </dgm:t>
    </dgm:pt>
    <dgm:pt modelId="{7CD8448F-8520-4D21-A1A1-0B6FFE2A5D87}" type="parTrans" cxnId="{1B163019-F5DA-4D27-9598-367D06F902A2}">
      <dgm:prSet/>
      <dgm:spPr/>
      <dgm:t>
        <a:bodyPr/>
        <a:lstStyle/>
        <a:p>
          <a:endParaRPr lang="en-US"/>
        </a:p>
      </dgm:t>
    </dgm:pt>
    <dgm:pt modelId="{83AEF807-4DB6-4104-8BDD-0B9DE3FFDBDB}" type="sibTrans" cxnId="{1B163019-F5DA-4D27-9598-367D06F902A2}">
      <dgm:prSet/>
      <dgm:spPr/>
      <dgm:t>
        <a:bodyPr/>
        <a:lstStyle/>
        <a:p>
          <a:endParaRPr lang="en-US"/>
        </a:p>
      </dgm:t>
    </dgm:pt>
    <dgm:pt modelId="{68286A9A-82EA-486C-96B9-011B543B8AA3}" type="pres">
      <dgm:prSet presAssocID="{697AEED0-FD96-4BCF-A05E-D0CEBE039BAF}" presName="root" presStyleCnt="0">
        <dgm:presLayoutVars>
          <dgm:dir/>
          <dgm:resizeHandles val="exact"/>
        </dgm:presLayoutVars>
      </dgm:prSet>
      <dgm:spPr/>
    </dgm:pt>
    <dgm:pt modelId="{594F07AA-3DB2-4213-8C8D-E9A8556A9246}" type="pres">
      <dgm:prSet presAssocID="{F73DDFD7-E961-4AA2-8122-0884094116DB}" presName="compNode" presStyleCnt="0"/>
      <dgm:spPr/>
    </dgm:pt>
    <dgm:pt modelId="{5A2E2A64-3584-4872-96D7-06E042BFBF4E}" type="pres">
      <dgm:prSet presAssocID="{F73DDFD7-E961-4AA2-8122-0884094116DB}" presName="bgRect" presStyleLbl="bgShp" presStyleIdx="0" presStyleCnt="3"/>
      <dgm:spPr/>
    </dgm:pt>
    <dgm:pt modelId="{387C0695-344B-4B07-8821-6708D8A0607A}" type="pres">
      <dgm:prSet presAssocID="{F73DDFD7-E961-4AA2-8122-0884094116D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No Fill"/>
        </a:ext>
      </dgm:extLst>
    </dgm:pt>
    <dgm:pt modelId="{281DF572-DA6F-4214-A319-C701375A5BB4}" type="pres">
      <dgm:prSet presAssocID="{F73DDFD7-E961-4AA2-8122-0884094116DB}" presName="spaceRect" presStyleCnt="0"/>
      <dgm:spPr/>
    </dgm:pt>
    <dgm:pt modelId="{107F39DE-9540-4802-B718-5342582C3D6A}" type="pres">
      <dgm:prSet presAssocID="{F73DDFD7-E961-4AA2-8122-0884094116DB}" presName="parTx" presStyleLbl="revTx" presStyleIdx="0" presStyleCnt="3">
        <dgm:presLayoutVars>
          <dgm:chMax val="0"/>
          <dgm:chPref val="0"/>
        </dgm:presLayoutVars>
      </dgm:prSet>
      <dgm:spPr/>
    </dgm:pt>
    <dgm:pt modelId="{4BB26FF3-B6A0-4A36-90A6-2241409E0544}" type="pres">
      <dgm:prSet presAssocID="{9E36147F-4BEB-403F-8C28-E6DA7BC78ED4}" presName="sibTrans" presStyleCnt="0"/>
      <dgm:spPr/>
    </dgm:pt>
    <dgm:pt modelId="{7BE1EE82-5E0A-4F78-AED6-9CABE15B33F1}" type="pres">
      <dgm:prSet presAssocID="{23A2E4B2-9203-47B7-987C-84616AA99165}" presName="compNode" presStyleCnt="0"/>
      <dgm:spPr/>
    </dgm:pt>
    <dgm:pt modelId="{7076A157-A333-4A9D-956E-E36D184AD46E}" type="pres">
      <dgm:prSet presAssocID="{23A2E4B2-9203-47B7-987C-84616AA99165}" presName="bgRect" presStyleLbl="bgShp" presStyleIdx="1" presStyleCnt="3"/>
      <dgm:spPr/>
    </dgm:pt>
    <dgm:pt modelId="{14893B51-FC9E-4AB9-BA63-D94218340213}" type="pres">
      <dgm:prSet presAssocID="{23A2E4B2-9203-47B7-987C-84616AA991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Solid Fill"/>
        </a:ext>
      </dgm:extLst>
    </dgm:pt>
    <dgm:pt modelId="{D48204A4-F1EE-416F-BEF6-5A4FDA0B5D80}" type="pres">
      <dgm:prSet presAssocID="{23A2E4B2-9203-47B7-987C-84616AA99165}" presName="spaceRect" presStyleCnt="0"/>
      <dgm:spPr/>
    </dgm:pt>
    <dgm:pt modelId="{AA2B921D-99CA-4162-B784-7211DFACB010}" type="pres">
      <dgm:prSet presAssocID="{23A2E4B2-9203-47B7-987C-84616AA99165}" presName="parTx" presStyleLbl="revTx" presStyleIdx="1" presStyleCnt="3">
        <dgm:presLayoutVars>
          <dgm:chMax val="0"/>
          <dgm:chPref val="0"/>
        </dgm:presLayoutVars>
      </dgm:prSet>
      <dgm:spPr/>
    </dgm:pt>
    <dgm:pt modelId="{335E11BA-279B-4F41-8FA1-7929D667D5DD}" type="pres">
      <dgm:prSet presAssocID="{E56983EC-CD40-4313-BEC9-68BB5A59D6FE}" presName="sibTrans" presStyleCnt="0"/>
      <dgm:spPr/>
    </dgm:pt>
    <dgm:pt modelId="{E31421CA-E37E-429F-8844-F8A0D3F21014}" type="pres">
      <dgm:prSet presAssocID="{63A2A2A9-8F4F-48DC-B100-AE7BC1EA5362}" presName="compNode" presStyleCnt="0"/>
      <dgm:spPr/>
    </dgm:pt>
    <dgm:pt modelId="{AF676613-CCB7-4AB2-AD7B-BFE60EB12C88}" type="pres">
      <dgm:prSet presAssocID="{63A2A2A9-8F4F-48DC-B100-AE7BC1EA5362}" presName="bgRect" presStyleLbl="bgShp" presStyleIdx="2" presStyleCnt="3"/>
      <dgm:spPr/>
    </dgm:pt>
    <dgm:pt modelId="{0EE0D1B9-16B5-4B5C-884E-72DE30311693}" type="pres">
      <dgm:prSet presAssocID="{63A2A2A9-8F4F-48DC-B100-AE7BC1EA536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E9552F02-B040-4AE4-BC15-109A181FF2CE}" type="pres">
      <dgm:prSet presAssocID="{63A2A2A9-8F4F-48DC-B100-AE7BC1EA5362}" presName="spaceRect" presStyleCnt="0"/>
      <dgm:spPr/>
    </dgm:pt>
    <dgm:pt modelId="{5EA0BF51-9DE0-4E82-9159-E6F10A0A707A}" type="pres">
      <dgm:prSet presAssocID="{63A2A2A9-8F4F-48DC-B100-AE7BC1EA5362}" presName="parTx" presStyleLbl="revTx" presStyleIdx="2" presStyleCnt="3">
        <dgm:presLayoutVars>
          <dgm:chMax val="0"/>
          <dgm:chPref val="0"/>
        </dgm:presLayoutVars>
      </dgm:prSet>
      <dgm:spPr/>
    </dgm:pt>
  </dgm:ptLst>
  <dgm:cxnLst>
    <dgm:cxn modelId="{1B163019-F5DA-4D27-9598-367D06F902A2}" srcId="{697AEED0-FD96-4BCF-A05E-D0CEBE039BAF}" destId="{63A2A2A9-8F4F-48DC-B100-AE7BC1EA5362}" srcOrd="2" destOrd="0" parTransId="{7CD8448F-8520-4D21-A1A1-0B6FFE2A5D87}" sibTransId="{83AEF807-4DB6-4104-8BDD-0B9DE3FFDBDB}"/>
    <dgm:cxn modelId="{001BD565-75D0-4800-BCC5-EA40BEA3F13A}" type="presOf" srcId="{23A2E4B2-9203-47B7-987C-84616AA99165}" destId="{AA2B921D-99CA-4162-B784-7211DFACB010}" srcOrd="0" destOrd="0" presId="urn:microsoft.com/office/officeart/2018/2/layout/IconVerticalSolidList"/>
    <dgm:cxn modelId="{523A397C-443F-4C41-BB14-E24FBBC459E3}" srcId="{697AEED0-FD96-4BCF-A05E-D0CEBE039BAF}" destId="{23A2E4B2-9203-47B7-987C-84616AA99165}" srcOrd="1" destOrd="0" parTransId="{C0E62F0B-EA83-4411-9923-350E3165FCB3}" sibTransId="{E56983EC-CD40-4313-BEC9-68BB5A59D6FE}"/>
    <dgm:cxn modelId="{8D512192-AAF4-47D2-8C2E-E37EF3C7CD85}" type="presOf" srcId="{63A2A2A9-8F4F-48DC-B100-AE7BC1EA5362}" destId="{5EA0BF51-9DE0-4E82-9159-E6F10A0A707A}" srcOrd="0" destOrd="0" presId="urn:microsoft.com/office/officeart/2018/2/layout/IconVerticalSolidList"/>
    <dgm:cxn modelId="{40C478A3-88CF-449A-B7AA-8C6889B23CE4}" type="presOf" srcId="{F73DDFD7-E961-4AA2-8122-0884094116DB}" destId="{107F39DE-9540-4802-B718-5342582C3D6A}" srcOrd="0" destOrd="0" presId="urn:microsoft.com/office/officeart/2018/2/layout/IconVerticalSolidList"/>
    <dgm:cxn modelId="{C60230AB-526B-4EFA-945E-5A4A4C56DE8B}" srcId="{697AEED0-FD96-4BCF-A05E-D0CEBE039BAF}" destId="{F73DDFD7-E961-4AA2-8122-0884094116DB}" srcOrd="0" destOrd="0" parTransId="{70430CEF-4129-4A27-A226-4355256D2FB5}" sibTransId="{9E36147F-4BEB-403F-8C28-E6DA7BC78ED4}"/>
    <dgm:cxn modelId="{B2A188EB-3500-4D03-85DB-1B260C5097F4}" type="presOf" srcId="{697AEED0-FD96-4BCF-A05E-D0CEBE039BAF}" destId="{68286A9A-82EA-486C-96B9-011B543B8AA3}" srcOrd="0" destOrd="0" presId="urn:microsoft.com/office/officeart/2018/2/layout/IconVerticalSolidList"/>
    <dgm:cxn modelId="{45F3F6D1-EE87-47EA-849A-435065974F63}" type="presParOf" srcId="{68286A9A-82EA-486C-96B9-011B543B8AA3}" destId="{594F07AA-3DB2-4213-8C8D-E9A8556A9246}" srcOrd="0" destOrd="0" presId="urn:microsoft.com/office/officeart/2018/2/layout/IconVerticalSolidList"/>
    <dgm:cxn modelId="{2B298C2C-B3C3-4421-8230-A57FB8F774A1}" type="presParOf" srcId="{594F07AA-3DB2-4213-8C8D-E9A8556A9246}" destId="{5A2E2A64-3584-4872-96D7-06E042BFBF4E}" srcOrd="0" destOrd="0" presId="urn:microsoft.com/office/officeart/2018/2/layout/IconVerticalSolidList"/>
    <dgm:cxn modelId="{7A201043-49FF-4318-B19C-948024121B11}" type="presParOf" srcId="{594F07AA-3DB2-4213-8C8D-E9A8556A9246}" destId="{387C0695-344B-4B07-8821-6708D8A0607A}" srcOrd="1" destOrd="0" presId="urn:microsoft.com/office/officeart/2018/2/layout/IconVerticalSolidList"/>
    <dgm:cxn modelId="{FF631DEA-AB84-4159-8210-832D097235B1}" type="presParOf" srcId="{594F07AA-3DB2-4213-8C8D-E9A8556A9246}" destId="{281DF572-DA6F-4214-A319-C701375A5BB4}" srcOrd="2" destOrd="0" presId="urn:microsoft.com/office/officeart/2018/2/layout/IconVerticalSolidList"/>
    <dgm:cxn modelId="{063FDA19-2578-4309-9E42-C73B5DA16FC5}" type="presParOf" srcId="{594F07AA-3DB2-4213-8C8D-E9A8556A9246}" destId="{107F39DE-9540-4802-B718-5342582C3D6A}" srcOrd="3" destOrd="0" presId="urn:microsoft.com/office/officeart/2018/2/layout/IconVerticalSolidList"/>
    <dgm:cxn modelId="{5B3DA9BA-936D-43BC-8468-902B6CFEA3FF}" type="presParOf" srcId="{68286A9A-82EA-486C-96B9-011B543B8AA3}" destId="{4BB26FF3-B6A0-4A36-90A6-2241409E0544}" srcOrd="1" destOrd="0" presId="urn:microsoft.com/office/officeart/2018/2/layout/IconVerticalSolidList"/>
    <dgm:cxn modelId="{88707F2F-F3F8-4D38-A056-E50B605FADE2}" type="presParOf" srcId="{68286A9A-82EA-486C-96B9-011B543B8AA3}" destId="{7BE1EE82-5E0A-4F78-AED6-9CABE15B33F1}" srcOrd="2" destOrd="0" presId="urn:microsoft.com/office/officeart/2018/2/layout/IconVerticalSolidList"/>
    <dgm:cxn modelId="{A29A385D-606A-4619-839A-AEDD14D23B10}" type="presParOf" srcId="{7BE1EE82-5E0A-4F78-AED6-9CABE15B33F1}" destId="{7076A157-A333-4A9D-956E-E36D184AD46E}" srcOrd="0" destOrd="0" presId="urn:microsoft.com/office/officeart/2018/2/layout/IconVerticalSolidList"/>
    <dgm:cxn modelId="{104FBCBB-9953-45DB-A8C9-479FED8F380B}" type="presParOf" srcId="{7BE1EE82-5E0A-4F78-AED6-9CABE15B33F1}" destId="{14893B51-FC9E-4AB9-BA63-D94218340213}" srcOrd="1" destOrd="0" presId="urn:microsoft.com/office/officeart/2018/2/layout/IconVerticalSolidList"/>
    <dgm:cxn modelId="{5D9A624E-4E79-47F0-A8C8-8137CEC70D77}" type="presParOf" srcId="{7BE1EE82-5E0A-4F78-AED6-9CABE15B33F1}" destId="{D48204A4-F1EE-416F-BEF6-5A4FDA0B5D80}" srcOrd="2" destOrd="0" presId="urn:microsoft.com/office/officeart/2018/2/layout/IconVerticalSolidList"/>
    <dgm:cxn modelId="{5468A934-9B9D-41E9-99C0-92B176861D17}" type="presParOf" srcId="{7BE1EE82-5E0A-4F78-AED6-9CABE15B33F1}" destId="{AA2B921D-99CA-4162-B784-7211DFACB010}" srcOrd="3" destOrd="0" presId="urn:microsoft.com/office/officeart/2018/2/layout/IconVerticalSolidList"/>
    <dgm:cxn modelId="{DA3192B3-CBEE-43D5-9944-AAB6DF64F974}" type="presParOf" srcId="{68286A9A-82EA-486C-96B9-011B543B8AA3}" destId="{335E11BA-279B-4F41-8FA1-7929D667D5DD}" srcOrd="3" destOrd="0" presId="urn:microsoft.com/office/officeart/2018/2/layout/IconVerticalSolidList"/>
    <dgm:cxn modelId="{A1BE755B-EAA8-472A-AF14-E247429656CD}" type="presParOf" srcId="{68286A9A-82EA-486C-96B9-011B543B8AA3}" destId="{E31421CA-E37E-429F-8844-F8A0D3F21014}" srcOrd="4" destOrd="0" presId="urn:microsoft.com/office/officeart/2018/2/layout/IconVerticalSolidList"/>
    <dgm:cxn modelId="{8DA87791-4871-473E-8FF6-EAF08FD0CBA1}" type="presParOf" srcId="{E31421CA-E37E-429F-8844-F8A0D3F21014}" destId="{AF676613-CCB7-4AB2-AD7B-BFE60EB12C88}" srcOrd="0" destOrd="0" presId="urn:microsoft.com/office/officeart/2018/2/layout/IconVerticalSolidList"/>
    <dgm:cxn modelId="{9945966F-F8AF-4E02-A65F-87D87ECC1A52}" type="presParOf" srcId="{E31421CA-E37E-429F-8844-F8A0D3F21014}" destId="{0EE0D1B9-16B5-4B5C-884E-72DE30311693}" srcOrd="1" destOrd="0" presId="urn:microsoft.com/office/officeart/2018/2/layout/IconVerticalSolidList"/>
    <dgm:cxn modelId="{EE8375F8-CBB4-425E-B425-6BDDBA3C4848}" type="presParOf" srcId="{E31421CA-E37E-429F-8844-F8A0D3F21014}" destId="{E9552F02-B040-4AE4-BC15-109A181FF2CE}" srcOrd="2" destOrd="0" presId="urn:microsoft.com/office/officeart/2018/2/layout/IconVerticalSolidList"/>
    <dgm:cxn modelId="{1042DBF1-0B7F-43C1-99A3-B46E04EE9E38}" type="presParOf" srcId="{E31421CA-E37E-429F-8844-F8A0D3F21014}" destId="{5EA0BF51-9DE0-4E82-9159-E6F10A0A70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E109F-2EBF-FA4D-B2B6-7217A01D9B75}">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43A39-B3DD-0942-8A3B-0A5821CBC09B}">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t>The extremes the developing brain endures in early trauma can kickstart compulsion to return to states of stress</a:t>
          </a:r>
        </a:p>
      </dsp:txBody>
      <dsp:txXfrm>
        <a:off x="1313516" y="631331"/>
        <a:ext cx="1948298" cy="1948298"/>
      </dsp:txXfrm>
    </dsp:sp>
    <dsp:sp modelId="{52C66BD8-F3FA-AB4E-883C-4A0B25F249CE}">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t>Return to abuse and chaos to feel the ‘high’ of arousal</a:t>
          </a:r>
        </a:p>
      </dsp:txBody>
      <dsp:txXfrm>
        <a:off x="3638696" y="631331"/>
        <a:ext cx="1948298" cy="1948298"/>
      </dsp:txXfrm>
    </dsp:sp>
    <dsp:sp modelId="{9DE2903A-4D54-454A-A28C-5AA2524060DA}">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t>Discomfort with low levels of arousal or calm increases relational instability</a:t>
          </a:r>
        </a:p>
      </dsp:txBody>
      <dsp:txXfrm>
        <a:off x="1313516" y="2956510"/>
        <a:ext cx="1948298" cy="1948298"/>
      </dsp:txXfrm>
    </dsp:sp>
    <dsp:sp modelId="{DCD7F501-FB67-EF42-87D5-564B046BCCD6}">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t>Law of intermittent return </a:t>
          </a:r>
        </a:p>
      </dsp:txBody>
      <dsp:txXfrm>
        <a:off x="3638696" y="2956510"/>
        <a:ext cx="1948298" cy="1948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11004-2E6D-444D-B366-ED3483DD220C}">
      <dsp:nvSpPr>
        <dsp:cNvPr id="0" name=""/>
        <dsp:cNvSpPr/>
      </dsp:nvSpPr>
      <dsp:spPr>
        <a:xfrm>
          <a:off x="0" y="26766"/>
          <a:ext cx="6666833" cy="9931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My caregiver is also a source of terror or abuse </a:t>
          </a:r>
        </a:p>
      </dsp:txBody>
      <dsp:txXfrm>
        <a:off x="48481" y="75247"/>
        <a:ext cx="6569871" cy="896166"/>
      </dsp:txXfrm>
    </dsp:sp>
    <dsp:sp modelId="{5C26528A-3E80-5644-AAF8-9031E53C5A1A}">
      <dsp:nvSpPr>
        <dsp:cNvPr id="0" name=""/>
        <dsp:cNvSpPr/>
      </dsp:nvSpPr>
      <dsp:spPr>
        <a:xfrm>
          <a:off x="0" y="1091895"/>
          <a:ext cx="6666833" cy="99312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Undermines capacity for resilience and secure attachment in future relationships  </a:t>
          </a:r>
        </a:p>
      </dsp:txBody>
      <dsp:txXfrm>
        <a:off x="48481" y="1140376"/>
        <a:ext cx="6569871" cy="896166"/>
      </dsp:txXfrm>
    </dsp:sp>
    <dsp:sp modelId="{5267AAC5-CFD0-114E-8D1A-43EEDE25FB20}">
      <dsp:nvSpPr>
        <dsp:cNvPr id="0" name=""/>
        <dsp:cNvSpPr/>
      </dsp:nvSpPr>
      <dsp:spPr>
        <a:xfrm>
          <a:off x="0" y="2157024"/>
          <a:ext cx="6666833" cy="99312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Universal Bind- David Calof</a:t>
          </a:r>
        </a:p>
      </dsp:txBody>
      <dsp:txXfrm>
        <a:off x="48481" y="2205505"/>
        <a:ext cx="6569871" cy="896166"/>
      </dsp:txXfrm>
    </dsp:sp>
    <dsp:sp modelId="{A44F43D7-DB0C-2C43-A360-442F2240D044}">
      <dsp:nvSpPr>
        <dsp:cNvPr id="0" name=""/>
        <dsp:cNvSpPr/>
      </dsp:nvSpPr>
      <dsp:spPr>
        <a:xfrm>
          <a:off x="0" y="3150153"/>
          <a:ext cx="6666833" cy="22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The child is presented with only two options</a:t>
          </a:r>
        </a:p>
        <a:p>
          <a:pPr marL="457200" lvl="2" indent="-228600" algn="l" defTabSz="889000">
            <a:lnSpc>
              <a:spcPct val="90000"/>
            </a:lnSpc>
            <a:spcBef>
              <a:spcPct val="0"/>
            </a:spcBef>
            <a:spcAft>
              <a:spcPct val="20000"/>
            </a:spcAft>
            <a:buChar char="•"/>
          </a:pPr>
          <a:r>
            <a:rPr lang="en-US" sz="2000" kern="1200"/>
            <a:t>1. be overwhelmed with terror and not able to function</a:t>
          </a:r>
        </a:p>
        <a:p>
          <a:pPr marL="457200" lvl="2" indent="-228600" algn="l" defTabSz="889000">
            <a:lnSpc>
              <a:spcPct val="90000"/>
            </a:lnSpc>
            <a:spcBef>
              <a:spcPct val="0"/>
            </a:spcBef>
            <a:spcAft>
              <a:spcPct val="20000"/>
            </a:spcAft>
            <a:buChar char="•"/>
          </a:pPr>
          <a:r>
            <a:rPr lang="en-US" sz="2000" kern="1200" dirty="0"/>
            <a:t>2. distort reality to survive</a:t>
          </a:r>
        </a:p>
        <a:p>
          <a:pPr marL="685800" lvl="3" indent="-228600" algn="l" defTabSz="889000">
            <a:lnSpc>
              <a:spcPct val="90000"/>
            </a:lnSpc>
            <a:spcBef>
              <a:spcPct val="0"/>
            </a:spcBef>
            <a:spcAft>
              <a:spcPct val="20000"/>
            </a:spcAft>
            <a:buChar char="•"/>
          </a:pPr>
          <a:r>
            <a:rPr lang="en-US" sz="2000" i="1" kern="1200" dirty="0"/>
            <a:t>I get abused because I’m too needy of a kid, if I could just take care of myself they’d calm down</a:t>
          </a:r>
        </a:p>
        <a:p>
          <a:pPr marL="685800" lvl="3" indent="-228600" algn="l" defTabSz="889000">
            <a:lnSpc>
              <a:spcPct val="90000"/>
            </a:lnSpc>
            <a:spcBef>
              <a:spcPct val="0"/>
            </a:spcBef>
            <a:spcAft>
              <a:spcPct val="20000"/>
            </a:spcAft>
            <a:buChar char="•"/>
          </a:pPr>
          <a:r>
            <a:rPr lang="en-US" sz="2000" kern="1200" dirty="0"/>
            <a:t>Internalized distortions provide a sense of control over an experience of true helplessness</a:t>
          </a:r>
        </a:p>
      </dsp:txBody>
      <dsp:txXfrm>
        <a:off x="0" y="3150153"/>
        <a:ext cx="6666833" cy="227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5A908-9FC2-4B47-B0F6-BC9D4EDF91F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C7DA0-6CBC-8345-9D26-639753C443F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Chaotic drug use can be an accelerator of the intensity in the relationship</a:t>
          </a:r>
        </a:p>
        <a:p>
          <a:pPr marL="0" lvl="0" indent="0" algn="l" defTabSz="1111250">
            <a:lnSpc>
              <a:spcPct val="90000"/>
            </a:lnSpc>
            <a:spcBef>
              <a:spcPct val="0"/>
            </a:spcBef>
            <a:spcAft>
              <a:spcPct val="35000"/>
            </a:spcAft>
            <a:buNone/>
          </a:pPr>
          <a:r>
            <a:rPr lang="en-US" sz="2500" kern="1200" dirty="0"/>
            <a:t>Multiple addictions usually present </a:t>
          </a:r>
        </a:p>
      </dsp:txBody>
      <dsp:txXfrm>
        <a:off x="0" y="0"/>
        <a:ext cx="6900512" cy="1384035"/>
      </dsp:txXfrm>
    </dsp:sp>
    <dsp:sp modelId="{5610CC0B-DA95-5440-A556-97D56FB03ED5}">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B3B2C-6150-7145-A327-527842F4C9A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Can be used as a blocking/numbing agent to deal with the effects of the abuse or removes inhibition to repeat abuses </a:t>
          </a:r>
        </a:p>
      </dsp:txBody>
      <dsp:txXfrm>
        <a:off x="0" y="1384035"/>
        <a:ext cx="6900512" cy="1384035"/>
      </dsp:txXfrm>
    </dsp:sp>
    <dsp:sp modelId="{C3D26210-D78E-DA48-92EF-AC89187B97D1}">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18E01-0DF7-224E-ACC6-B9401C7E135A}">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Aids the movement in or out of the circle of intimacy as the abuse cycle continues</a:t>
          </a:r>
        </a:p>
      </dsp:txBody>
      <dsp:txXfrm>
        <a:off x="0" y="2768070"/>
        <a:ext cx="6900512" cy="1384035"/>
      </dsp:txXfrm>
    </dsp:sp>
    <dsp:sp modelId="{5EF78473-9B34-D64F-BD46-911666A65C5D}">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DE867-B872-0941-8AF2-32B79557D24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Enhances exploitive potential through cognitive impairment or inability to perceive reality accurately </a:t>
          </a:r>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6BA6A-063D-0D49-9C96-E35BF2074302}">
      <dsp:nvSpPr>
        <dsp:cNvPr id="0" name=""/>
        <dsp:cNvSpPr/>
      </dsp:nvSpPr>
      <dsp:spPr>
        <a:xfrm>
          <a:off x="1333366" y="2556"/>
          <a:ext cx="5333466" cy="740327"/>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188043" rIns="103484" bIns="188043" numCol="1" spcCol="1270" anchor="ctr" anchorCtr="0">
          <a:noAutofit/>
        </a:bodyPr>
        <a:lstStyle/>
        <a:p>
          <a:pPr marL="0" lvl="0" indent="0" algn="l" defTabSz="577850">
            <a:lnSpc>
              <a:spcPct val="90000"/>
            </a:lnSpc>
            <a:spcBef>
              <a:spcPct val="0"/>
            </a:spcBef>
            <a:spcAft>
              <a:spcPct val="35000"/>
            </a:spcAft>
            <a:buNone/>
          </a:pPr>
          <a:r>
            <a:rPr lang="en-US" sz="1300" kern="1200"/>
            <a:t>Break through denial &amp; establish safety; differentiate love from a bind</a:t>
          </a:r>
        </a:p>
      </dsp:txBody>
      <dsp:txXfrm>
        <a:off x="1333366" y="2556"/>
        <a:ext cx="5333466" cy="740327"/>
      </dsp:txXfrm>
    </dsp:sp>
    <dsp:sp modelId="{48D689AD-F874-F046-BBA5-299A81D7296E}">
      <dsp:nvSpPr>
        <dsp:cNvPr id="0" name=""/>
        <dsp:cNvSpPr/>
      </dsp:nvSpPr>
      <dsp:spPr>
        <a:xfrm>
          <a:off x="0" y="2556"/>
          <a:ext cx="1333366" cy="74032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73128" rIns="70557" bIns="73128" numCol="1" spcCol="1270" anchor="ctr" anchorCtr="0">
          <a:noAutofit/>
        </a:bodyPr>
        <a:lstStyle/>
        <a:p>
          <a:pPr marL="0" lvl="0" indent="0" algn="ctr" defTabSz="755650">
            <a:lnSpc>
              <a:spcPct val="90000"/>
            </a:lnSpc>
            <a:spcBef>
              <a:spcPct val="0"/>
            </a:spcBef>
            <a:spcAft>
              <a:spcPct val="35000"/>
            </a:spcAft>
            <a:buNone/>
          </a:pPr>
          <a:r>
            <a:rPr lang="en-US" sz="1700" kern="1200"/>
            <a:t>Break through</a:t>
          </a:r>
        </a:p>
      </dsp:txBody>
      <dsp:txXfrm>
        <a:off x="0" y="2556"/>
        <a:ext cx="1333366" cy="740327"/>
      </dsp:txXfrm>
    </dsp:sp>
    <dsp:sp modelId="{751B82CB-1ECC-F649-86E5-24B7E06AC230}">
      <dsp:nvSpPr>
        <dsp:cNvPr id="0" name=""/>
        <dsp:cNvSpPr/>
      </dsp:nvSpPr>
      <dsp:spPr>
        <a:xfrm>
          <a:off x="1333366" y="787303"/>
          <a:ext cx="5333466" cy="740327"/>
        </a:xfrm>
        <a:prstGeom prst="rect">
          <a:avLst/>
        </a:prstGeom>
        <a:solidFill>
          <a:schemeClr val="accent5">
            <a:tint val="40000"/>
            <a:alpha val="90000"/>
            <a:hueOff val="-1123294"/>
            <a:satOff val="-3805"/>
            <a:lumOff val="-488"/>
            <a:alphaOff val="0"/>
          </a:schemeClr>
        </a:solidFill>
        <a:ln w="6350" cap="flat" cmpd="sng" algn="ctr">
          <a:solidFill>
            <a:schemeClr val="accent5">
              <a:tint val="40000"/>
              <a:alpha val="90000"/>
              <a:hueOff val="-1123294"/>
              <a:satOff val="-3805"/>
              <a:lumOff val="-4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188043" rIns="103484" bIns="188043" numCol="1" spcCol="1270" anchor="ctr" anchorCtr="0">
          <a:noAutofit/>
        </a:bodyPr>
        <a:lstStyle/>
        <a:p>
          <a:pPr marL="0" lvl="0" indent="0" algn="l" defTabSz="577850">
            <a:lnSpc>
              <a:spcPct val="90000"/>
            </a:lnSpc>
            <a:spcBef>
              <a:spcPct val="0"/>
            </a:spcBef>
            <a:spcAft>
              <a:spcPct val="35000"/>
            </a:spcAft>
            <a:buNone/>
          </a:pPr>
          <a:r>
            <a:rPr lang="en-US" sz="1300" kern="1200"/>
            <a:t>Begin with roots of traumatic past</a:t>
          </a:r>
        </a:p>
      </dsp:txBody>
      <dsp:txXfrm>
        <a:off x="1333366" y="787303"/>
        <a:ext cx="5333466" cy="740327"/>
      </dsp:txXfrm>
    </dsp:sp>
    <dsp:sp modelId="{1F0D3DFC-25B6-DE40-8C18-E9BF20E23EC0}">
      <dsp:nvSpPr>
        <dsp:cNvPr id="0" name=""/>
        <dsp:cNvSpPr/>
      </dsp:nvSpPr>
      <dsp:spPr>
        <a:xfrm>
          <a:off x="0" y="787303"/>
          <a:ext cx="1333366" cy="740327"/>
        </a:xfrm>
        <a:prstGeom prst="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w="6350" cap="flat" cmpd="sng" algn="ctr">
          <a:solidFill>
            <a:schemeClr val="accent5">
              <a:hueOff val="-1126424"/>
              <a:satOff val="-2903"/>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73128" rIns="70557" bIns="73128" numCol="1" spcCol="1270" anchor="ctr" anchorCtr="0">
          <a:noAutofit/>
        </a:bodyPr>
        <a:lstStyle/>
        <a:p>
          <a:pPr marL="0" lvl="0" indent="0" algn="ctr" defTabSz="755650">
            <a:lnSpc>
              <a:spcPct val="90000"/>
            </a:lnSpc>
            <a:spcBef>
              <a:spcPct val="0"/>
            </a:spcBef>
            <a:spcAft>
              <a:spcPct val="35000"/>
            </a:spcAft>
            <a:buNone/>
          </a:pPr>
          <a:r>
            <a:rPr lang="en-US" sz="1700" kern="1200"/>
            <a:t>Begin</a:t>
          </a:r>
        </a:p>
      </dsp:txBody>
      <dsp:txXfrm>
        <a:off x="0" y="787303"/>
        <a:ext cx="1333366" cy="740327"/>
      </dsp:txXfrm>
    </dsp:sp>
    <dsp:sp modelId="{C51FFCC9-2C76-F84C-8181-77F1EC30FD75}">
      <dsp:nvSpPr>
        <dsp:cNvPr id="0" name=""/>
        <dsp:cNvSpPr/>
      </dsp:nvSpPr>
      <dsp:spPr>
        <a:xfrm>
          <a:off x="1333366" y="1572049"/>
          <a:ext cx="5333466" cy="740327"/>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2246587"/>
              <a:satOff val="-7611"/>
              <a:lumOff val="-9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188043" rIns="103484" bIns="188043" numCol="1" spcCol="1270" anchor="ctr" anchorCtr="0">
          <a:noAutofit/>
        </a:bodyPr>
        <a:lstStyle/>
        <a:p>
          <a:pPr marL="0" lvl="0" indent="0" algn="l" defTabSz="577850">
            <a:lnSpc>
              <a:spcPct val="90000"/>
            </a:lnSpc>
            <a:spcBef>
              <a:spcPct val="0"/>
            </a:spcBef>
            <a:spcAft>
              <a:spcPct val="35000"/>
            </a:spcAft>
            <a:buNone/>
          </a:pPr>
          <a:r>
            <a:rPr lang="en-US" sz="1300" kern="1200"/>
            <a:t>Identify the compelling story I’m vulnerable to</a:t>
          </a:r>
        </a:p>
      </dsp:txBody>
      <dsp:txXfrm>
        <a:off x="1333366" y="1572049"/>
        <a:ext cx="5333466" cy="740327"/>
      </dsp:txXfrm>
    </dsp:sp>
    <dsp:sp modelId="{70824AAE-2550-B54E-90AD-A0D912312099}">
      <dsp:nvSpPr>
        <dsp:cNvPr id="0" name=""/>
        <dsp:cNvSpPr/>
      </dsp:nvSpPr>
      <dsp:spPr>
        <a:xfrm>
          <a:off x="0" y="1572049"/>
          <a:ext cx="1333366" cy="740327"/>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73128" rIns="70557" bIns="73128" numCol="1" spcCol="1270" anchor="ctr" anchorCtr="0">
          <a:noAutofit/>
        </a:bodyPr>
        <a:lstStyle/>
        <a:p>
          <a:pPr marL="0" lvl="0" indent="0" algn="ctr" defTabSz="755650">
            <a:lnSpc>
              <a:spcPct val="90000"/>
            </a:lnSpc>
            <a:spcBef>
              <a:spcPct val="0"/>
            </a:spcBef>
            <a:spcAft>
              <a:spcPct val="35000"/>
            </a:spcAft>
            <a:buNone/>
          </a:pPr>
          <a:r>
            <a:rPr lang="en-US" sz="1700" kern="1200"/>
            <a:t>Identify</a:t>
          </a:r>
        </a:p>
      </dsp:txBody>
      <dsp:txXfrm>
        <a:off x="0" y="1572049"/>
        <a:ext cx="1333366" cy="740327"/>
      </dsp:txXfrm>
    </dsp:sp>
    <dsp:sp modelId="{9C14A83C-50E8-CD4C-B614-0EDA6A9E26DF}">
      <dsp:nvSpPr>
        <dsp:cNvPr id="0" name=""/>
        <dsp:cNvSpPr/>
      </dsp:nvSpPr>
      <dsp:spPr>
        <a:xfrm>
          <a:off x="1333366" y="2356796"/>
          <a:ext cx="5333466" cy="740327"/>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188043" rIns="103484" bIns="188043" numCol="1" spcCol="1270" anchor="ctr" anchorCtr="0">
          <a:noAutofit/>
        </a:bodyPr>
        <a:lstStyle/>
        <a:p>
          <a:pPr marL="0" lvl="0" indent="0" algn="l" defTabSz="577850">
            <a:lnSpc>
              <a:spcPct val="90000"/>
            </a:lnSpc>
            <a:spcBef>
              <a:spcPct val="0"/>
            </a:spcBef>
            <a:spcAft>
              <a:spcPct val="35000"/>
            </a:spcAft>
            <a:buNone/>
          </a:pPr>
          <a:r>
            <a:rPr lang="en-US" sz="1300" kern="1200"/>
            <a:t>Address cognitive distortions </a:t>
          </a:r>
        </a:p>
      </dsp:txBody>
      <dsp:txXfrm>
        <a:off x="1333366" y="2356796"/>
        <a:ext cx="5333466" cy="740327"/>
      </dsp:txXfrm>
    </dsp:sp>
    <dsp:sp modelId="{B6D6786E-A27F-FE4B-A777-6B105DEC38B3}">
      <dsp:nvSpPr>
        <dsp:cNvPr id="0" name=""/>
        <dsp:cNvSpPr/>
      </dsp:nvSpPr>
      <dsp:spPr>
        <a:xfrm>
          <a:off x="0" y="2356796"/>
          <a:ext cx="1333366" cy="740327"/>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73128" rIns="70557" bIns="73128" numCol="1" spcCol="1270" anchor="ctr" anchorCtr="0">
          <a:noAutofit/>
        </a:bodyPr>
        <a:lstStyle/>
        <a:p>
          <a:pPr marL="0" lvl="0" indent="0" algn="ctr" defTabSz="755650">
            <a:lnSpc>
              <a:spcPct val="90000"/>
            </a:lnSpc>
            <a:spcBef>
              <a:spcPct val="0"/>
            </a:spcBef>
            <a:spcAft>
              <a:spcPct val="35000"/>
            </a:spcAft>
            <a:buNone/>
          </a:pPr>
          <a:r>
            <a:rPr lang="en-US" sz="1700" kern="1200"/>
            <a:t>Address</a:t>
          </a:r>
        </a:p>
      </dsp:txBody>
      <dsp:txXfrm>
        <a:off x="0" y="2356796"/>
        <a:ext cx="1333366" cy="740327"/>
      </dsp:txXfrm>
    </dsp:sp>
    <dsp:sp modelId="{74F3661A-F063-D948-A436-C060254BAB4C}">
      <dsp:nvSpPr>
        <dsp:cNvPr id="0" name=""/>
        <dsp:cNvSpPr/>
      </dsp:nvSpPr>
      <dsp:spPr>
        <a:xfrm>
          <a:off x="1333366" y="3141543"/>
          <a:ext cx="5333466" cy="740327"/>
        </a:xfrm>
        <a:prstGeom prst="rect">
          <a:avLst/>
        </a:prstGeom>
        <a:solidFill>
          <a:schemeClr val="accent5">
            <a:tint val="40000"/>
            <a:alpha val="90000"/>
            <a:hueOff val="-4493174"/>
            <a:satOff val="-15221"/>
            <a:lumOff val="-1952"/>
            <a:alphaOff val="0"/>
          </a:schemeClr>
        </a:solidFill>
        <a:ln w="6350" cap="flat" cmpd="sng" algn="ctr">
          <a:solidFill>
            <a:schemeClr val="accent5">
              <a:tint val="40000"/>
              <a:alpha val="90000"/>
              <a:hueOff val="-4493174"/>
              <a:satOff val="-15221"/>
              <a:lumOff val="-19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188043" rIns="103484" bIns="188043" numCol="1" spcCol="1270" anchor="ctr" anchorCtr="0">
          <a:noAutofit/>
        </a:bodyPr>
        <a:lstStyle/>
        <a:p>
          <a:pPr marL="0" lvl="0" indent="0" algn="l" defTabSz="577850">
            <a:lnSpc>
              <a:spcPct val="90000"/>
            </a:lnSpc>
            <a:spcBef>
              <a:spcPct val="0"/>
            </a:spcBef>
            <a:spcAft>
              <a:spcPct val="35000"/>
            </a:spcAft>
            <a:buNone/>
          </a:pPr>
          <a:r>
            <a:rPr lang="en-US" sz="1300" kern="1200"/>
            <a:t>Utilize anger to break trauma bonds and establish autonomy</a:t>
          </a:r>
        </a:p>
      </dsp:txBody>
      <dsp:txXfrm>
        <a:off x="1333366" y="3141543"/>
        <a:ext cx="5333466" cy="740327"/>
      </dsp:txXfrm>
    </dsp:sp>
    <dsp:sp modelId="{A09020A5-ACCB-D64D-86C8-7E5CF4A01043}">
      <dsp:nvSpPr>
        <dsp:cNvPr id="0" name=""/>
        <dsp:cNvSpPr/>
      </dsp:nvSpPr>
      <dsp:spPr>
        <a:xfrm>
          <a:off x="0" y="3141543"/>
          <a:ext cx="1333366" cy="740327"/>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73128" rIns="70557" bIns="73128" numCol="1" spcCol="1270" anchor="ctr" anchorCtr="0">
          <a:noAutofit/>
        </a:bodyPr>
        <a:lstStyle/>
        <a:p>
          <a:pPr marL="0" lvl="0" indent="0" algn="ctr" defTabSz="755650">
            <a:lnSpc>
              <a:spcPct val="90000"/>
            </a:lnSpc>
            <a:spcBef>
              <a:spcPct val="0"/>
            </a:spcBef>
            <a:spcAft>
              <a:spcPct val="35000"/>
            </a:spcAft>
            <a:buNone/>
          </a:pPr>
          <a:r>
            <a:rPr lang="en-US" sz="1700" kern="1200"/>
            <a:t>Utilize</a:t>
          </a:r>
        </a:p>
      </dsp:txBody>
      <dsp:txXfrm>
        <a:off x="0" y="3141543"/>
        <a:ext cx="1333366" cy="740327"/>
      </dsp:txXfrm>
    </dsp:sp>
    <dsp:sp modelId="{CF27F754-DEBC-114D-AB29-F2BCC712BD3C}">
      <dsp:nvSpPr>
        <dsp:cNvPr id="0" name=""/>
        <dsp:cNvSpPr/>
      </dsp:nvSpPr>
      <dsp:spPr>
        <a:xfrm>
          <a:off x="1333366" y="3926289"/>
          <a:ext cx="5333466" cy="740327"/>
        </a:xfrm>
        <a:prstGeom prst="rect">
          <a:avLst/>
        </a:prstGeom>
        <a:solidFill>
          <a:schemeClr val="accent5">
            <a:tint val="40000"/>
            <a:alpha val="90000"/>
            <a:hueOff val="-5616468"/>
            <a:satOff val="-19027"/>
            <a:lumOff val="-2440"/>
            <a:alphaOff val="0"/>
          </a:schemeClr>
        </a:solidFill>
        <a:ln w="6350" cap="flat" cmpd="sng" algn="ctr">
          <a:solidFill>
            <a:schemeClr val="accent5">
              <a:tint val="40000"/>
              <a:alpha val="90000"/>
              <a:hueOff val="-5616468"/>
              <a:satOff val="-19027"/>
              <a:lumOff val="-24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188043" rIns="103484" bIns="188043" numCol="1" spcCol="1270" anchor="ctr" anchorCtr="0">
          <a:noAutofit/>
        </a:bodyPr>
        <a:lstStyle/>
        <a:p>
          <a:pPr marL="0" lvl="0" indent="0" algn="l" defTabSz="577850">
            <a:lnSpc>
              <a:spcPct val="90000"/>
            </a:lnSpc>
            <a:spcBef>
              <a:spcPct val="0"/>
            </a:spcBef>
            <a:spcAft>
              <a:spcPct val="35000"/>
            </a:spcAft>
            <a:buNone/>
          </a:pPr>
          <a:r>
            <a:rPr lang="en-US" sz="1300" kern="1200"/>
            <a:t>Increase boundary skills and ability to maintain commitment to reality at all costs</a:t>
          </a:r>
        </a:p>
      </dsp:txBody>
      <dsp:txXfrm>
        <a:off x="1333366" y="3926289"/>
        <a:ext cx="5333466" cy="740327"/>
      </dsp:txXfrm>
    </dsp:sp>
    <dsp:sp modelId="{B28C0A32-4D7C-DB42-B373-B7C82D5186E5}">
      <dsp:nvSpPr>
        <dsp:cNvPr id="0" name=""/>
        <dsp:cNvSpPr/>
      </dsp:nvSpPr>
      <dsp:spPr>
        <a:xfrm>
          <a:off x="0" y="3926289"/>
          <a:ext cx="1333366" cy="740327"/>
        </a:xfrm>
        <a:prstGeom prst="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73128" rIns="70557" bIns="73128" numCol="1" spcCol="1270" anchor="ctr" anchorCtr="0">
          <a:noAutofit/>
        </a:bodyPr>
        <a:lstStyle/>
        <a:p>
          <a:pPr marL="0" lvl="0" indent="0" algn="ctr" defTabSz="755650">
            <a:lnSpc>
              <a:spcPct val="90000"/>
            </a:lnSpc>
            <a:spcBef>
              <a:spcPct val="0"/>
            </a:spcBef>
            <a:spcAft>
              <a:spcPct val="35000"/>
            </a:spcAft>
            <a:buNone/>
          </a:pPr>
          <a:r>
            <a:rPr lang="en-US" sz="1700" kern="1200"/>
            <a:t>Increase</a:t>
          </a:r>
        </a:p>
      </dsp:txBody>
      <dsp:txXfrm>
        <a:off x="0" y="3926289"/>
        <a:ext cx="1333366" cy="740327"/>
      </dsp:txXfrm>
    </dsp:sp>
    <dsp:sp modelId="{92CDB8F4-9A2F-7841-A8D5-8A78654E79D7}">
      <dsp:nvSpPr>
        <dsp:cNvPr id="0" name=""/>
        <dsp:cNvSpPr/>
      </dsp:nvSpPr>
      <dsp:spPr>
        <a:xfrm>
          <a:off x="1333366" y="4711036"/>
          <a:ext cx="5333466" cy="740327"/>
        </a:xfrm>
        <a:prstGeom prst="rect">
          <a:avLst/>
        </a:prstGeom>
        <a:solidFill>
          <a:schemeClr val="accent5">
            <a:tint val="40000"/>
            <a:alpha val="90000"/>
            <a:hueOff val="-6739761"/>
            <a:satOff val="-22832"/>
            <a:lumOff val="-2928"/>
            <a:alphaOff val="0"/>
          </a:schemeClr>
        </a:solidFill>
        <a:ln w="6350" cap="flat" cmpd="sng" algn="ctr">
          <a:solidFill>
            <a:schemeClr val="accent5">
              <a:tint val="40000"/>
              <a:alpha val="90000"/>
              <a:hueOff val="-6739761"/>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188043" rIns="103484" bIns="188043" numCol="1" spcCol="1270" anchor="ctr" anchorCtr="0">
          <a:noAutofit/>
        </a:bodyPr>
        <a:lstStyle/>
        <a:p>
          <a:pPr marL="0" lvl="0" indent="0" algn="l" defTabSz="577850">
            <a:lnSpc>
              <a:spcPct val="90000"/>
            </a:lnSpc>
            <a:spcBef>
              <a:spcPct val="0"/>
            </a:spcBef>
            <a:spcAft>
              <a:spcPct val="35000"/>
            </a:spcAft>
            <a:buNone/>
          </a:pPr>
          <a:r>
            <a:rPr lang="en-US" sz="1300" kern="1200"/>
            <a:t>Enhance social support and skills to be alone</a:t>
          </a:r>
        </a:p>
      </dsp:txBody>
      <dsp:txXfrm>
        <a:off x="1333366" y="4711036"/>
        <a:ext cx="5333466" cy="740327"/>
      </dsp:txXfrm>
    </dsp:sp>
    <dsp:sp modelId="{0E79D410-C695-3A4A-87C6-3E4A8C38FCA2}">
      <dsp:nvSpPr>
        <dsp:cNvPr id="0" name=""/>
        <dsp:cNvSpPr/>
      </dsp:nvSpPr>
      <dsp:spPr>
        <a:xfrm>
          <a:off x="0" y="4711036"/>
          <a:ext cx="1333366" cy="74032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73128" rIns="70557" bIns="73128" numCol="1" spcCol="1270" anchor="ctr" anchorCtr="0">
          <a:noAutofit/>
        </a:bodyPr>
        <a:lstStyle/>
        <a:p>
          <a:pPr marL="0" lvl="0" indent="0" algn="ctr" defTabSz="755650">
            <a:lnSpc>
              <a:spcPct val="90000"/>
            </a:lnSpc>
            <a:spcBef>
              <a:spcPct val="0"/>
            </a:spcBef>
            <a:spcAft>
              <a:spcPct val="35000"/>
            </a:spcAft>
            <a:buNone/>
          </a:pPr>
          <a:r>
            <a:rPr lang="en-US" sz="1700" kern="1200"/>
            <a:t>Enhance</a:t>
          </a:r>
        </a:p>
      </dsp:txBody>
      <dsp:txXfrm>
        <a:off x="0" y="4711036"/>
        <a:ext cx="1333366" cy="740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30A98-F87F-604A-B548-4852BA479B91}">
      <dsp:nvSpPr>
        <dsp:cNvPr id="0" name=""/>
        <dsp:cNvSpPr/>
      </dsp:nvSpPr>
      <dsp:spPr>
        <a:xfrm>
          <a:off x="3080" y="464830"/>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Work through cognitive distortions</a:t>
          </a:r>
        </a:p>
        <a:p>
          <a:pPr marL="0" lvl="0" indent="0" algn="l" defTabSz="622300">
            <a:lnSpc>
              <a:spcPct val="90000"/>
            </a:lnSpc>
            <a:spcBef>
              <a:spcPct val="0"/>
            </a:spcBef>
            <a:spcAft>
              <a:spcPct val="35000"/>
            </a:spcAft>
            <a:buNone/>
          </a:pPr>
          <a:r>
            <a:rPr lang="en-US" sz="1400" kern="1200" dirty="0"/>
            <a:t>Focus on moments when the distortion was necessary and process grief of what reality was</a:t>
          </a:r>
        </a:p>
      </dsp:txBody>
      <dsp:txXfrm>
        <a:off x="3080" y="1765067"/>
        <a:ext cx="2444055" cy="2053006"/>
      </dsp:txXfrm>
    </dsp:sp>
    <dsp:sp modelId="{24A7E8FC-1E79-7348-BEB5-A61CD6ED3885}">
      <dsp:nvSpPr>
        <dsp:cNvPr id="0" name=""/>
        <dsp:cNvSpPr/>
      </dsp:nvSpPr>
      <dsp:spPr>
        <a:xfrm>
          <a:off x="711856" y="806997"/>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325"/>
        <a:ext cx="725847" cy="725847"/>
      </dsp:txXfrm>
    </dsp:sp>
    <dsp:sp modelId="{06EE9148-F453-CE42-8A57-B2A62B88BFDF}">
      <dsp:nvSpPr>
        <dsp:cNvPr id="0" name=""/>
        <dsp:cNvSpPr/>
      </dsp:nvSpPr>
      <dsp:spPr>
        <a:xfrm>
          <a:off x="3080" y="3886435"/>
          <a:ext cx="2444055"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0C9B3-866C-DA45-B92E-AAE799F93B58}">
      <dsp:nvSpPr>
        <dsp:cNvPr id="0" name=""/>
        <dsp:cNvSpPr/>
      </dsp:nvSpPr>
      <dsp:spPr>
        <a:xfrm>
          <a:off x="2691541" y="464830"/>
          <a:ext cx="2444055" cy="342167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dirty="0"/>
            <a:t>Establish firm boundaries to maintain presence in reality </a:t>
          </a:r>
        </a:p>
        <a:p>
          <a:pPr marL="0" lvl="0" indent="0" algn="l" defTabSz="622300">
            <a:lnSpc>
              <a:spcPct val="90000"/>
            </a:lnSpc>
            <a:spcBef>
              <a:spcPct val="0"/>
            </a:spcBef>
            <a:spcAft>
              <a:spcPct val="35000"/>
            </a:spcAft>
            <a:buNone/>
          </a:pPr>
          <a:r>
            <a:rPr lang="en-US" sz="1400" kern="1200" dirty="0"/>
            <a:t>Identify trusted persons who I consult about my relationships and commit to no secrets</a:t>
          </a:r>
        </a:p>
      </dsp:txBody>
      <dsp:txXfrm>
        <a:off x="2691541" y="1765067"/>
        <a:ext cx="2444055" cy="2053006"/>
      </dsp:txXfrm>
    </dsp:sp>
    <dsp:sp modelId="{F60D79CE-74CC-344E-B116-7F9BA301A63A}">
      <dsp:nvSpPr>
        <dsp:cNvPr id="0" name=""/>
        <dsp:cNvSpPr/>
      </dsp:nvSpPr>
      <dsp:spPr>
        <a:xfrm>
          <a:off x="3400317" y="806997"/>
          <a:ext cx="1026503" cy="102650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325"/>
        <a:ext cx="725847" cy="725847"/>
      </dsp:txXfrm>
    </dsp:sp>
    <dsp:sp modelId="{2D9E83A2-45B4-DB41-A048-460A86123DFA}">
      <dsp:nvSpPr>
        <dsp:cNvPr id="0" name=""/>
        <dsp:cNvSpPr/>
      </dsp:nvSpPr>
      <dsp:spPr>
        <a:xfrm>
          <a:off x="2691541" y="3886435"/>
          <a:ext cx="2444055"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CE29833-6953-254D-8027-8352461A4C0D}">
      <dsp:nvSpPr>
        <dsp:cNvPr id="0" name=""/>
        <dsp:cNvSpPr/>
      </dsp:nvSpPr>
      <dsp:spPr>
        <a:xfrm>
          <a:off x="5380002" y="464830"/>
          <a:ext cx="2444055" cy="342167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a:t>Work through distress related to being alone</a:t>
          </a:r>
        </a:p>
      </dsp:txBody>
      <dsp:txXfrm>
        <a:off x="5380002" y="1765067"/>
        <a:ext cx="2444055" cy="2053006"/>
      </dsp:txXfrm>
    </dsp:sp>
    <dsp:sp modelId="{277EBD67-74F1-6544-8DA7-6713B397E9C8}">
      <dsp:nvSpPr>
        <dsp:cNvPr id="0" name=""/>
        <dsp:cNvSpPr/>
      </dsp:nvSpPr>
      <dsp:spPr>
        <a:xfrm>
          <a:off x="6088778" y="806997"/>
          <a:ext cx="1026503" cy="102650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325"/>
        <a:ext cx="725847" cy="725847"/>
      </dsp:txXfrm>
    </dsp:sp>
    <dsp:sp modelId="{3123970E-4A75-7F43-BBDE-2D6FDD8B531C}">
      <dsp:nvSpPr>
        <dsp:cNvPr id="0" name=""/>
        <dsp:cNvSpPr/>
      </dsp:nvSpPr>
      <dsp:spPr>
        <a:xfrm>
          <a:off x="5380002" y="3886435"/>
          <a:ext cx="2444055"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C05D8DA-4CB0-D043-8185-6CC71C22105F}">
      <dsp:nvSpPr>
        <dsp:cNvPr id="0" name=""/>
        <dsp:cNvSpPr/>
      </dsp:nvSpPr>
      <dsp:spPr>
        <a:xfrm>
          <a:off x="8068463" y="464830"/>
          <a:ext cx="2444055" cy="342167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622300">
            <a:lnSpc>
              <a:spcPct val="90000"/>
            </a:lnSpc>
            <a:spcBef>
              <a:spcPct val="0"/>
            </a:spcBef>
            <a:spcAft>
              <a:spcPct val="35000"/>
            </a:spcAft>
            <a:buNone/>
          </a:pPr>
          <a:r>
            <a:rPr lang="en-US" sz="1400" kern="1200"/>
            <a:t>Identify areas of vulnerability to seduction and exploitation</a:t>
          </a:r>
        </a:p>
        <a:p>
          <a:pPr marL="57150" lvl="1" indent="-57150" algn="l" defTabSz="488950">
            <a:lnSpc>
              <a:spcPct val="90000"/>
            </a:lnSpc>
            <a:spcBef>
              <a:spcPct val="0"/>
            </a:spcBef>
            <a:spcAft>
              <a:spcPct val="15000"/>
            </a:spcAft>
            <a:buChar char="•"/>
          </a:pPr>
          <a:r>
            <a:rPr lang="en-US" sz="1100" kern="1200"/>
            <a:t>What’s the profile of who I’m vulnerable around?</a:t>
          </a:r>
        </a:p>
      </dsp:txBody>
      <dsp:txXfrm>
        <a:off x="8068463" y="1765067"/>
        <a:ext cx="2444055" cy="2053006"/>
      </dsp:txXfrm>
    </dsp:sp>
    <dsp:sp modelId="{15C5090D-F960-7D48-AFF2-0B0B9F93CE9B}">
      <dsp:nvSpPr>
        <dsp:cNvPr id="0" name=""/>
        <dsp:cNvSpPr/>
      </dsp:nvSpPr>
      <dsp:spPr>
        <a:xfrm>
          <a:off x="8777239" y="806997"/>
          <a:ext cx="1026503" cy="102650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325"/>
        <a:ext cx="725847" cy="725847"/>
      </dsp:txXfrm>
    </dsp:sp>
    <dsp:sp modelId="{4691875A-EC30-424F-8A35-7B343D5EA4A8}">
      <dsp:nvSpPr>
        <dsp:cNvPr id="0" name=""/>
        <dsp:cNvSpPr/>
      </dsp:nvSpPr>
      <dsp:spPr>
        <a:xfrm>
          <a:off x="8068463" y="3886435"/>
          <a:ext cx="244405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EC004-6979-DC4E-9F48-700DE673D898}">
      <dsp:nvSpPr>
        <dsp:cNvPr id="0" name=""/>
        <dsp:cNvSpPr/>
      </dsp:nvSpPr>
      <dsp:spPr>
        <a:xfrm>
          <a:off x="3866562" y="993"/>
          <a:ext cx="1693922" cy="169392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Persecutor</a:t>
          </a:r>
        </a:p>
      </dsp:txBody>
      <dsp:txXfrm>
        <a:off x="4114631" y="249062"/>
        <a:ext cx="1197784" cy="1197784"/>
      </dsp:txXfrm>
    </dsp:sp>
    <dsp:sp modelId="{B01A38D6-4781-C84E-8249-36A61DFB4209}">
      <dsp:nvSpPr>
        <dsp:cNvPr id="0" name=""/>
        <dsp:cNvSpPr/>
      </dsp:nvSpPr>
      <dsp:spPr>
        <a:xfrm rot="3600000">
          <a:off x="5117830" y="1653528"/>
          <a:ext cx="451654" cy="5716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151704" y="1709197"/>
        <a:ext cx="316158" cy="343018"/>
      </dsp:txXfrm>
    </dsp:sp>
    <dsp:sp modelId="{B00CC11D-8CF3-254D-87F7-4453292B49F3}">
      <dsp:nvSpPr>
        <dsp:cNvPr id="0" name=""/>
        <dsp:cNvSpPr/>
      </dsp:nvSpPr>
      <dsp:spPr>
        <a:xfrm>
          <a:off x="5139612" y="2205980"/>
          <a:ext cx="1693922" cy="169392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Rescuer</a:t>
          </a:r>
        </a:p>
      </dsp:txBody>
      <dsp:txXfrm>
        <a:off x="5387681" y="2454049"/>
        <a:ext cx="1197784" cy="1197784"/>
      </dsp:txXfrm>
    </dsp:sp>
    <dsp:sp modelId="{71295940-ABC7-C146-B340-CB2668EDC798}">
      <dsp:nvSpPr>
        <dsp:cNvPr id="0" name=""/>
        <dsp:cNvSpPr/>
      </dsp:nvSpPr>
      <dsp:spPr>
        <a:xfrm rot="10800000">
          <a:off x="4500479" y="2767092"/>
          <a:ext cx="451654" cy="5716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635975" y="2881432"/>
        <a:ext cx="316158" cy="343018"/>
      </dsp:txXfrm>
    </dsp:sp>
    <dsp:sp modelId="{83A98DC4-2EBE-E64E-BCA5-7C383D29F5C5}">
      <dsp:nvSpPr>
        <dsp:cNvPr id="0" name=""/>
        <dsp:cNvSpPr/>
      </dsp:nvSpPr>
      <dsp:spPr>
        <a:xfrm>
          <a:off x="2593512" y="2205980"/>
          <a:ext cx="1693922" cy="169392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Victim</a:t>
          </a:r>
        </a:p>
      </dsp:txBody>
      <dsp:txXfrm>
        <a:off x="2841581" y="2454049"/>
        <a:ext cx="1197784" cy="1197784"/>
      </dsp:txXfrm>
    </dsp:sp>
    <dsp:sp modelId="{049EF818-7EE0-8D41-9ADF-BFB194EC82EA}">
      <dsp:nvSpPr>
        <dsp:cNvPr id="0" name=""/>
        <dsp:cNvSpPr/>
      </dsp:nvSpPr>
      <dsp:spPr>
        <a:xfrm rot="18000000">
          <a:off x="3844780" y="1675669"/>
          <a:ext cx="451654" cy="57169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78654" y="1848680"/>
        <a:ext cx="316158" cy="3430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E2A64-3584-4872-96D7-06E042BFBF4E}">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C0695-344B-4B07-8821-6708D8A0607A}">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7F39DE-9540-4802-B718-5342582C3D6A}">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800100">
            <a:lnSpc>
              <a:spcPct val="90000"/>
            </a:lnSpc>
            <a:spcBef>
              <a:spcPct val="0"/>
            </a:spcBef>
            <a:spcAft>
              <a:spcPct val="35000"/>
            </a:spcAft>
            <a:buNone/>
          </a:pPr>
          <a:r>
            <a:rPr lang="en-US" sz="1800" kern="1200" dirty="0"/>
            <a:t>Help facilitate opportunity for client’s to move and experience anger somatically</a:t>
          </a:r>
        </a:p>
        <a:p>
          <a:pPr marL="0" lvl="0" indent="0" algn="l" defTabSz="800100">
            <a:lnSpc>
              <a:spcPct val="90000"/>
            </a:lnSpc>
            <a:spcBef>
              <a:spcPct val="0"/>
            </a:spcBef>
            <a:spcAft>
              <a:spcPct val="35000"/>
            </a:spcAft>
            <a:buNone/>
          </a:pPr>
          <a:r>
            <a:rPr lang="en-US" sz="1800" kern="1200" dirty="0"/>
            <a:t>Learn to become appropriately outraged at unacceptable behavior</a:t>
          </a:r>
        </a:p>
      </dsp:txBody>
      <dsp:txXfrm>
        <a:off x="1939533" y="717"/>
        <a:ext cx="4362067" cy="1679249"/>
      </dsp:txXfrm>
    </dsp:sp>
    <dsp:sp modelId="{7076A157-A333-4A9D-956E-E36D184AD46E}">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93B51-FC9E-4AB9-BA63-D94218340213}">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2B921D-99CA-4162-B784-7211DFACB010}">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800100">
            <a:lnSpc>
              <a:spcPct val="90000"/>
            </a:lnSpc>
            <a:spcBef>
              <a:spcPct val="0"/>
            </a:spcBef>
            <a:spcAft>
              <a:spcPct val="35000"/>
            </a:spcAft>
            <a:buNone/>
          </a:pPr>
          <a:r>
            <a:rPr lang="en-US" sz="1800" kern="1200" dirty="0"/>
            <a:t>Anger can be catalyst to unhook the bond, let the energy drive the insight, not the other way around</a:t>
          </a:r>
        </a:p>
      </dsp:txBody>
      <dsp:txXfrm>
        <a:off x="1939533" y="2099779"/>
        <a:ext cx="4362067" cy="1679249"/>
      </dsp:txXfrm>
    </dsp:sp>
    <dsp:sp modelId="{AF676613-CCB7-4AB2-AD7B-BFE60EB12C88}">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E0D1B9-16B5-4B5C-884E-72DE30311693}">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0BF51-9DE0-4E82-9159-E6F10A0A707A}">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800100">
            <a:lnSpc>
              <a:spcPct val="90000"/>
            </a:lnSpc>
            <a:spcBef>
              <a:spcPct val="0"/>
            </a:spcBef>
            <a:spcAft>
              <a:spcPct val="35000"/>
            </a:spcAft>
            <a:buNone/>
          </a:pPr>
          <a:r>
            <a:rPr lang="en-US" sz="1800" kern="1200"/>
            <a:t>Client’s often have silent contract to ‘not be angry like they were’</a:t>
          </a:r>
        </a:p>
      </dsp:txBody>
      <dsp:txXfrm>
        <a:off x="1939533" y="4198841"/>
        <a:ext cx="4362067" cy="167924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1D8A-CEDE-E2EF-9DE7-C9E919511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66A86-683C-102F-67A3-1DE40CB46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E33AF0-375B-00BD-25AF-FCF4878D7F21}"/>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5" name="Footer Placeholder 4">
            <a:extLst>
              <a:ext uri="{FF2B5EF4-FFF2-40B4-BE49-F238E27FC236}">
                <a16:creationId xmlns:a16="http://schemas.microsoft.com/office/drawing/2014/main" id="{43BDC226-D72A-73BE-C2E9-CE29582DF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D12C9-4F35-4EB9-30BD-6B5F8F5EE738}"/>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118898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368F-0822-BED8-6895-1382945164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D0121B-EAB9-B6D6-CCA9-E44550CE22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0AE15-868A-8C57-E2CD-F0C6E13E7D6F}"/>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5" name="Footer Placeholder 4">
            <a:extLst>
              <a:ext uri="{FF2B5EF4-FFF2-40B4-BE49-F238E27FC236}">
                <a16:creationId xmlns:a16="http://schemas.microsoft.com/office/drawing/2014/main" id="{22E508E0-49C2-427C-839E-5090B4967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79703-5805-EF6D-6AB5-F5E3B0415F0B}"/>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76574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5EFAB-26A4-BA08-6FD8-26C30F7F0C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96AD04-0D32-8B7B-45EB-B10835FF47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4D278-A2D8-C239-AFAB-A609C49DF9CC}"/>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5" name="Footer Placeholder 4">
            <a:extLst>
              <a:ext uri="{FF2B5EF4-FFF2-40B4-BE49-F238E27FC236}">
                <a16:creationId xmlns:a16="http://schemas.microsoft.com/office/drawing/2014/main" id="{8BA75161-F278-2FC4-9DEC-4531BEC28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EB7ED-48E3-78FD-6AA1-4B7643C382B8}"/>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400423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4DA8-28A2-B05C-2EBD-A219A03C5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F37A11-80DC-2BF6-9D98-3F6492EC9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9A527-0219-45AA-9610-BBD5FDA4A14D}"/>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5" name="Footer Placeholder 4">
            <a:extLst>
              <a:ext uri="{FF2B5EF4-FFF2-40B4-BE49-F238E27FC236}">
                <a16:creationId xmlns:a16="http://schemas.microsoft.com/office/drawing/2014/main" id="{3DEDD16C-7EAB-86D9-4E7F-9540B4275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82317-015D-CE8F-64BE-074030659F82}"/>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144748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9CA-5CFD-C9E9-596F-13AB8E47CE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FA8AE-D1EB-2EBC-19B3-CE1B9146C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ED362-2EEA-00F2-7B02-F24CCEA5B11B}"/>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5" name="Footer Placeholder 4">
            <a:extLst>
              <a:ext uri="{FF2B5EF4-FFF2-40B4-BE49-F238E27FC236}">
                <a16:creationId xmlns:a16="http://schemas.microsoft.com/office/drawing/2014/main" id="{423A2D1A-23E7-3075-9E49-47AD8D321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F3905-EAD6-CA63-17AD-E59B637F4011}"/>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256949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8B811-78D9-C6D7-9033-E4A0A49DA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5BE303-5F97-2C60-B157-42B3EA1FD7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445F6-C2B5-4DF4-105C-34F3FECFE8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84D991-8D05-8DE3-C115-29CD3446A6F1}"/>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6" name="Footer Placeholder 5">
            <a:extLst>
              <a:ext uri="{FF2B5EF4-FFF2-40B4-BE49-F238E27FC236}">
                <a16:creationId xmlns:a16="http://schemas.microsoft.com/office/drawing/2014/main" id="{E9451317-EF9F-EFAD-9808-FDF8C1AD9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042244-A644-BEE8-BBC4-CD1780C632FF}"/>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168533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1C59-7F13-7B8C-5E2C-5AC3CC935B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B03130-C78E-2464-7BF0-9F90B83F8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0F867-9FB9-D4B2-3ADE-16F379AE4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39C04B-0DFF-72F2-7368-B4D364E85E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DCAE71-59CE-4B88-8544-56461B3CD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A0552-CA5C-F295-BAD5-7CE5D5A73080}"/>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8" name="Footer Placeholder 7">
            <a:extLst>
              <a:ext uri="{FF2B5EF4-FFF2-40B4-BE49-F238E27FC236}">
                <a16:creationId xmlns:a16="http://schemas.microsoft.com/office/drawing/2014/main" id="{48739C6D-1EDE-2126-23DA-D475F1A81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53FDF4-ED00-9DB5-847F-FE2459C8FD46}"/>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384028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7007-DCA0-E5F5-9BBD-025E7325E2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B689E4-E733-1C5F-AA24-F04C396D99C6}"/>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4" name="Footer Placeholder 3">
            <a:extLst>
              <a:ext uri="{FF2B5EF4-FFF2-40B4-BE49-F238E27FC236}">
                <a16:creationId xmlns:a16="http://schemas.microsoft.com/office/drawing/2014/main" id="{41B79E72-D51B-0CB1-E214-6608B82BE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667EE4-1AB8-A2DE-8620-86FC9B4F4217}"/>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292000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E176D-6E66-3581-E7C8-9AF5DC24AE1E}"/>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3" name="Footer Placeholder 2">
            <a:extLst>
              <a:ext uri="{FF2B5EF4-FFF2-40B4-BE49-F238E27FC236}">
                <a16:creationId xmlns:a16="http://schemas.microsoft.com/office/drawing/2014/main" id="{702D749E-C058-3CC8-A015-55F3D9C39F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76883B-F8D3-DB80-A8DB-3EA013C7BE2C}"/>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2572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EDA0-4B35-5141-1566-3F6535CA6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E40584-04CD-A0BA-A9FF-EC47A20BD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713DF1-7805-5DB6-133E-856B3E2A3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A84B9-0ABB-9543-3B54-DE6B2689F8D7}"/>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6" name="Footer Placeholder 5">
            <a:extLst>
              <a:ext uri="{FF2B5EF4-FFF2-40B4-BE49-F238E27FC236}">
                <a16:creationId xmlns:a16="http://schemas.microsoft.com/office/drawing/2014/main" id="{F1DCD83B-B616-4D5A-8445-F6F82CB11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06C09-5CE8-5348-37AE-F7A6ACBFF34B}"/>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170572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F76B-9D6B-FF3F-3066-2F04A82B9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59687-2CB9-3622-AF0B-5692B0644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DFBE5-05D4-6F82-0288-C19FE55F2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C6018-32BA-6FB1-8866-B6FCFA7324AD}"/>
              </a:ext>
            </a:extLst>
          </p:cNvPr>
          <p:cNvSpPr>
            <a:spLocks noGrp="1"/>
          </p:cNvSpPr>
          <p:nvPr>
            <p:ph type="dt" sz="half" idx="10"/>
          </p:nvPr>
        </p:nvSpPr>
        <p:spPr/>
        <p:txBody>
          <a:bodyPr/>
          <a:lstStyle/>
          <a:p>
            <a:fld id="{7FE1F3EF-E101-A449-8052-BD45EBB0F311}" type="datetimeFigureOut">
              <a:rPr lang="en-US" smtClean="0"/>
              <a:t>1/25/24</a:t>
            </a:fld>
            <a:endParaRPr lang="en-US"/>
          </a:p>
        </p:txBody>
      </p:sp>
      <p:sp>
        <p:nvSpPr>
          <p:cNvPr id="6" name="Footer Placeholder 5">
            <a:extLst>
              <a:ext uri="{FF2B5EF4-FFF2-40B4-BE49-F238E27FC236}">
                <a16:creationId xmlns:a16="http://schemas.microsoft.com/office/drawing/2014/main" id="{260980A7-B994-4E4D-0D39-C21D2439F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9D59E-844E-20F6-A38A-836FA5BFC294}"/>
              </a:ext>
            </a:extLst>
          </p:cNvPr>
          <p:cNvSpPr>
            <a:spLocks noGrp="1"/>
          </p:cNvSpPr>
          <p:nvPr>
            <p:ph type="sldNum" sz="quarter" idx="12"/>
          </p:nvPr>
        </p:nvSpPr>
        <p:spPr/>
        <p:txBody>
          <a:bodyPr/>
          <a:lstStyle/>
          <a:p>
            <a:fld id="{4D3AFE1D-9478-6F4F-A45C-743F9CB81B56}" type="slidenum">
              <a:rPr lang="en-US" smtClean="0"/>
              <a:t>‹#›</a:t>
            </a:fld>
            <a:endParaRPr lang="en-US"/>
          </a:p>
        </p:txBody>
      </p:sp>
    </p:spTree>
    <p:extLst>
      <p:ext uri="{BB962C8B-B14F-4D97-AF65-F5344CB8AC3E}">
        <p14:creationId xmlns:p14="http://schemas.microsoft.com/office/powerpoint/2010/main" val="190970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A8E143-0541-C9A0-3814-B3F5CF3B0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AD898-4ED7-45A4-82CC-31BC2A6B0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086E0-8CB9-588F-F7EA-2F1AE33B5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1F3EF-E101-A449-8052-BD45EBB0F311}" type="datetimeFigureOut">
              <a:rPr lang="en-US" smtClean="0"/>
              <a:t>1/25/24</a:t>
            </a:fld>
            <a:endParaRPr lang="en-US"/>
          </a:p>
        </p:txBody>
      </p:sp>
      <p:sp>
        <p:nvSpPr>
          <p:cNvPr id="5" name="Footer Placeholder 4">
            <a:extLst>
              <a:ext uri="{FF2B5EF4-FFF2-40B4-BE49-F238E27FC236}">
                <a16:creationId xmlns:a16="http://schemas.microsoft.com/office/drawing/2014/main" id="{D8D5C4A9-46AE-FDA7-B3FB-BDF652B8D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FD94A2-580A-FBCD-229D-3B8A97177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AFE1D-9478-6F4F-A45C-743F9CB81B56}" type="slidenum">
              <a:rPr lang="en-US" smtClean="0"/>
              <a:t>‹#›</a:t>
            </a:fld>
            <a:endParaRPr lang="en-US"/>
          </a:p>
        </p:txBody>
      </p:sp>
    </p:spTree>
    <p:extLst>
      <p:ext uri="{BB962C8B-B14F-4D97-AF65-F5344CB8AC3E}">
        <p14:creationId xmlns:p14="http://schemas.microsoft.com/office/powerpoint/2010/main" val="1105988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karpmandramatrian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971543F9-F7BE-B134-4D72-73478BCF2BEA}"/>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Treating Traumatic Bonding and Comorbid SUD</a:t>
            </a:r>
          </a:p>
        </p:txBody>
      </p:sp>
      <p:sp>
        <p:nvSpPr>
          <p:cNvPr id="3" name="Subtitle 2">
            <a:extLst>
              <a:ext uri="{FF2B5EF4-FFF2-40B4-BE49-F238E27FC236}">
                <a16:creationId xmlns:a16="http://schemas.microsoft.com/office/drawing/2014/main" id="{61021080-5400-8766-6356-1060A815D13B}"/>
              </a:ext>
            </a:extLst>
          </p:cNvPr>
          <p:cNvSpPr>
            <a:spLocks noGrp="1"/>
          </p:cNvSpPr>
          <p:nvPr>
            <p:ph type="subTitle" idx="1"/>
          </p:nvPr>
        </p:nvSpPr>
        <p:spPr>
          <a:xfrm>
            <a:off x="4108190" y="4640652"/>
            <a:ext cx="5760846" cy="1194489"/>
          </a:xfrm>
        </p:spPr>
        <p:txBody>
          <a:bodyPr>
            <a:normAutofit/>
          </a:bodyPr>
          <a:lstStyle/>
          <a:p>
            <a:pPr algn="l"/>
            <a:r>
              <a:rPr lang="en-US" sz="1800">
                <a:solidFill>
                  <a:schemeClr val="tx2"/>
                </a:solidFill>
              </a:rPr>
              <a:t>Mike Eiden LCSW, LCADC, CSAT, CCS</a:t>
            </a:r>
          </a:p>
          <a:p>
            <a:pPr algn="l"/>
            <a:r>
              <a:rPr lang="en-US" sz="1800">
                <a:solidFill>
                  <a:schemeClr val="tx2"/>
                </a:solidFill>
              </a:rPr>
              <a:t>502-544-4258</a:t>
            </a:r>
          </a:p>
          <a:p>
            <a:pPr algn="l"/>
            <a:r>
              <a:rPr lang="en-US" sz="1800">
                <a:solidFill>
                  <a:schemeClr val="tx2"/>
                </a:solidFill>
              </a:rPr>
              <a:t>Eiden.integrative@gmail.com</a:t>
            </a:r>
            <a:endParaRPr lang="en-US" sz="1800" dirty="0">
              <a:solidFill>
                <a:schemeClr val="tx2"/>
              </a:solidFill>
            </a:endParaRPr>
          </a:p>
        </p:txBody>
      </p:sp>
    </p:spTree>
    <p:extLst>
      <p:ext uri="{BB962C8B-B14F-4D97-AF65-F5344CB8AC3E}">
        <p14:creationId xmlns:p14="http://schemas.microsoft.com/office/powerpoint/2010/main" val="331416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CA44B-AC22-C700-0A8B-1543312F09D2}"/>
              </a:ext>
            </a:extLst>
          </p:cNvPr>
          <p:cNvSpPr>
            <a:spLocks noGrp="1"/>
          </p:cNvSpPr>
          <p:nvPr>
            <p:ph type="title"/>
          </p:nvPr>
        </p:nvSpPr>
        <p:spPr>
          <a:xfrm>
            <a:off x="761803" y="350196"/>
            <a:ext cx="4646904" cy="1624520"/>
          </a:xfrm>
        </p:spPr>
        <p:txBody>
          <a:bodyPr anchor="ctr">
            <a:normAutofit/>
          </a:bodyPr>
          <a:lstStyle/>
          <a:p>
            <a:r>
              <a:rPr lang="en-US" sz="4000"/>
              <a:t>The Role of Fantasy </a:t>
            </a:r>
          </a:p>
        </p:txBody>
      </p:sp>
      <p:sp>
        <p:nvSpPr>
          <p:cNvPr id="3" name="Content Placeholder 2">
            <a:extLst>
              <a:ext uri="{FF2B5EF4-FFF2-40B4-BE49-F238E27FC236}">
                <a16:creationId xmlns:a16="http://schemas.microsoft.com/office/drawing/2014/main" id="{86190414-F505-75DC-766B-BCB7C49904B9}"/>
              </a:ext>
            </a:extLst>
          </p:cNvPr>
          <p:cNvSpPr>
            <a:spLocks noGrp="1"/>
          </p:cNvSpPr>
          <p:nvPr>
            <p:ph idx="1"/>
          </p:nvPr>
        </p:nvSpPr>
        <p:spPr>
          <a:xfrm>
            <a:off x="761802" y="2743200"/>
            <a:ext cx="4646905" cy="3613149"/>
          </a:xfrm>
        </p:spPr>
        <p:txBody>
          <a:bodyPr anchor="ctr">
            <a:normAutofit/>
          </a:bodyPr>
          <a:lstStyle/>
          <a:p>
            <a:r>
              <a:rPr lang="en-US" sz="2000" dirty="0"/>
              <a:t>The Promise </a:t>
            </a:r>
          </a:p>
          <a:p>
            <a:pPr lvl="1"/>
            <a:r>
              <a:rPr lang="en-US" sz="1600" dirty="0"/>
              <a:t>Designed through the lens of the victim’s negative self beliefs and child fantasy of resolution through 1 person</a:t>
            </a:r>
          </a:p>
          <a:p>
            <a:pPr lvl="1"/>
            <a:r>
              <a:rPr lang="en-US" sz="1600" dirty="0"/>
              <a:t>“If I just tolerate _____, I’ll finally feel belonging, love, seen, etc.”</a:t>
            </a:r>
          </a:p>
          <a:p>
            <a:r>
              <a:rPr lang="en-US" sz="2000" dirty="0"/>
              <a:t>Double bind effect and cognitive distortions-seeing what I want as opposed to what is real</a:t>
            </a:r>
          </a:p>
          <a:p>
            <a:pPr lvl="1"/>
            <a:r>
              <a:rPr lang="en-US" sz="1600" dirty="0"/>
              <a:t>Ignore the obvious and accept the improbable (Carnes, 2019)</a:t>
            </a:r>
          </a:p>
          <a:p>
            <a:endParaRPr lang="en-US" sz="2000" dirty="0"/>
          </a:p>
        </p:txBody>
      </p:sp>
      <p:pic>
        <p:nvPicPr>
          <p:cNvPr id="5" name="Picture 4" descr="Curved land ridges">
            <a:extLst>
              <a:ext uri="{FF2B5EF4-FFF2-40B4-BE49-F238E27FC236}">
                <a16:creationId xmlns:a16="http://schemas.microsoft.com/office/drawing/2014/main" id="{B343A930-23A7-EB21-7443-3E6A093CFAF0}"/>
              </a:ext>
            </a:extLst>
          </p:cNvPr>
          <p:cNvPicPr>
            <a:picLocks noChangeAspect="1"/>
          </p:cNvPicPr>
          <p:nvPr/>
        </p:nvPicPr>
        <p:blipFill rotWithShape="1">
          <a:blip r:embed="rId2"/>
          <a:srcRect l="28251" r="21693"/>
          <a:stretch/>
        </p:blipFill>
        <p:spPr>
          <a:xfrm>
            <a:off x="6096000" y="1"/>
            <a:ext cx="6102825" cy="6858000"/>
          </a:xfrm>
          <a:prstGeom prst="rect">
            <a:avLst/>
          </a:prstGeom>
        </p:spPr>
      </p:pic>
    </p:spTree>
    <p:extLst>
      <p:ext uri="{BB962C8B-B14F-4D97-AF65-F5344CB8AC3E}">
        <p14:creationId xmlns:p14="http://schemas.microsoft.com/office/powerpoint/2010/main" val="71409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41A48-5645-55E0-AF0F-95D71D799E86}"/>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Interpersonal Trauma </a:t>
            </a:r>
          </a:p>
        </p:txBody>
      </p:sp>
      <p:graphicFrame>
        <p:nvGraphicFramePr>
          <p:cNvPr id="5" name="Content Placeholder 2">
            <a:extLst>
              <a:ext uri="{FF2B5EF4-FFF2-40B4-BE49-F238E27FC236}">
                <a16:creationId xmlns:a16="http://schemas.microsoft.com/office/drawing/2014/main" id="{F13965A1-D658-0766-FC12-44BE6958D6AB}"/>
              </a:ext>
            </a:extLst>
          </p:cNvPr>
          <p:cNvGraphicFramePr>
            <a:graphicFrameLocks noGrp="1"/>
          </p:cNvGraphicFramePr>
          <p:nvPr>
            <p:ph idx="1"/>
            <p:extLst>
              <p:ext uri="{D42A27DB-BD31-4B8C-83A1-F6EECF244321}">
                <p14:modId xmlns:p14="http://schemas.microsoft.com/office/powerpoint/2010/main" val="245792967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14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5">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838200" y="365125"/>
            <a:ext cx="10515600" cy="930275"/>
          </a:xfrm>
        </p:spPr>
        <p:txBody>
          <a:bodyPr vert="horz" lIns="91440" tIns="45720" rIns="91440" bIns="45720" rtlCol="0" anchor="ctr">
            <a:normAutofit/>
          </a:bodyPr>
          <a:lstStyle/>
          <a:p>
            <a:r>
              <a:rPr lang="en-US" b="1" kern="1200">
                <a:solidFill>
                  <a:schemeClr val="tx1"/>
                </a:solidFill>
                <a:latin typeface="+mj-lt"/>
                <a:ea typeface="+mj-ea"/>
                <a:cs typeface="+mj-cs"/>
              </a:rPr>
              <a:t>Enmeshment and Covert Incest</a:t>
            </a:r>
          </a:p>
        </p:txBody>
      </p:sp>
      <p:sp>
        <p:nvSpPr>
          <p:cNvPr id="3" name="Text Placeholder 2"/>
          <p:cNvSpPr>
            <a:spLocks/>
          </p:cNvSpPr>
          <p:nvPr/>
        </p:nvSpPr>
        <p:spPr>
          <a:xfrm>
            <a:off x="1206361" y="2011363"/>
            <a:ext cx="4255167" cy="679726"/>
          </a:xfrm>
          <a:prstGeom prst="rect">
            <a:avLst/>
          </a:prstGeom>
        </p:spPr>
        <p:txBody>
          <a:bodyPr/>
          <a:lstStyle/>
          <a:p>
            <a:pPr defTabSz="749808">
              <a:spcAft>
                <a:spcPts val="600"/>
              </a:spcAft>
            </a:pPr>
            <a:r>
              <a:rPr lang="en-US" sz="1476" kern="1200">
                <a:solidFill>
                  <a:schemeClr val="tx1"/>
                </a:solidFill>
                <a:latin typeface="+mn-lt"/>
                <a:ea typeface="+mn-ea"/>
                <a:cs typeface="+mn-cs"/>
              </a:rPr>
              <a:t>Overt Incest</a:t>
            </a:r>
            <a:endParaRPr lang="en-US"/>
          </a:p>
        </p:txBody>
      </p:sp>
      <p:sp>
        <p:nvSpPr>
          <p:cNvPr id="4" name="Content Placeholder 3"/>
          <p:cNvSpPr>
            <a:spLocks/>
          </p:cNvSpPr>
          <p:nvPr/>
        </p:nvSpPr>
        <p:spPr>
          <a:xfrm>
            <a:off x="1206361" y="2763301"/>
            <a:ext cx="3582881" cy="873474"/>
          </a:xfrm>
          <a:prstGeom prst="rect">
            <a:avLst/>
          </a:prstGeom>
        </p:spPr>
        <p:txBody>
          <a:bodyPr>
            <a:noAutofit/>
          </a:bodyPr>
          <a:lstStyle/>
          <a:p>
            <a:pPr defTabSz="749808">
              <a:spcAft>
                <a:spcPts val="600"/>
              </a:spcAft>
            </a:pPr>
            <a:r>
              <a:rPr lang="en-US" sz="1148" kern="1200" dirty="0">
                <a:solidFill>
                  <a:schemeClr val="tx1"/>
                </a:solidFill>
                <a:latin typeface="+mn-lt"/>
                <a:ea typeface="+mn-ea"/>
                <a:cs typeface="+mn-cs"/>
              </a:rPr>
              <a:t>Violation of a physically sexual boundary between parent and child </a:t>
            </a:r>
          </a:p>
          <a:p>
            <a:pPr defTabSz="749808">
              <a:spcAft>
                <a:spcPts val="600"/>
              </a:spcAft>
            </a:pPr>
            <a:r>
              <a:rPr lang="en-US" sz="1148" kern="1200" dirty="0">
                <a:solidFill>
                  <a:schemeClr val="tx1"/>
                </a:solidFill>
                <a:latin typeface="+mn-lt"/>
                <a:ea typeface="+mn-ea"/>
                <a:cs typeface="+mn-cs"/>
              </a:rPr>
              <a:t>Typically more recognizable as a trauma</a:t>
            </a:r>
          </a:p>
          <a:p>
            <a:pPr defTabSz="749808">
              <a:spcAft>
                <a:spcPts val="600"/>
              </a:spcAft>
            </a:pPr>
            <a:r>
              <a:rPr lang="en-US" sz="1148" kern="1200" dirty="0">
                <a:solidFill>
                  <a:schemeClr val="tx1"/>
                </a:solidFill>
                <a:latin typeface="+mn-lt"/>
                <a:ea typeface="+mn-ea"/>
                <a:cs typeface="+mn-cs"/>
              </a:rPr>
              <a:t>Can be tried as a crime; easier to screen for in treatment</a:t>
            </a:r>
          </a:p>
          <a:p>
            <a:pPr defTabSz="749808">
              <a:spcAft>
                <a:spcPts val="600"/>
              </a:spcAft>
            </a:pPr>
            <a:r>
              <a:rPr lang="en-US" sz="1148" kern="1200" dirty="0">
                <a:solidFill>
                  <a:schemeClr val="tx1"/>
                </a:solidFill>
                <a:latin typeface="+mn-lt"/>
                <a:ea typeface="+mn-ea"/>
                <a:cs typeface="+mn-cs"/>
              </a:rPr>
              <a:t>Victim tends to feel abused/used</a:t>
            </a:r>
            <a:endParaRPr lang="en-US" sz="1400" dirty="0"/>
          </a:p>
        </p:txBody>
      </p:sp>
      <p:sp>
        <p:nvSpPr>
          <p:cNvPr id="5" name="Text Placeholder 4"/>
          <p:cNvSpPr>
            <a:spLocks/>
          </p:cNvSpPr>
          <p:nvPr/>
        </p:nvSpPr>
        <p:spPr>
          <a:xfrm>
            <a:off x="5605594" y="2011363"/>
            <a:ext cx="4276123" cy="679726"/>
          </a:xfrm>
          <a:prstGeom prst="rect">
            <a:avLst/>
          </a:prstGeom>
        </p:spPr>
        <p:txBody>
          <a:bodyPr/>
          <a:lstStyle/>
          <a:p>
            <a:pPr defTabSz="749808">
              <a:spcAft>
                <a:spcPts val="600"/>
              </a:spcAft>
            </a:pPr>
            <a:r>
              <a:rPr lang="en-US" sz="1476" kern="1200">
                <a:solidFill>
                  <a:schemeClr val="tx1"/>
                </a:solidFill>
                <a:latin typeface="+mn-lt"/>
                <a:ea typeface="+mn-ea"/>
                <a:cs typeface="+mn-cs"/>
              </a:rPr>
              <a:t>Covert Incest</a:t>
            </a:r>
            <a:endParaRPr lang="en-US"/>
          </a:p>
        </p:txBody>
      </p:sp>
      <p:sp>
        <p:nvSpPr>
          <p:cNvPr id="6" name="Content Placeholder 5"/>
          <p:cNvSpPr>
            <a:spLocks/>
          </p:cNvSpPr>
          <p:nvPr/>
        </p:nvSpPr>
        <p:spPr>
          <a:xfrm>
            <a:off x="5605594" y="2736259"/>
            <a:ext cx="3579400" cy="876137"/>
          </a:xfrm>
          <a:prstGeom prst="rect">
            <a:avLst/>
          </a:prstGeom>
        </p:spPr>
        <p:txBody>
          <a:bodyPr>
            <a:noAutofit/>
          </a:bodyPr>
          <a:lstStyle/>
          <a:p>
            <a:pPr defTabSz="749808">
              <a:spcAft>
                <a:spcPts val="600"/>
              </a:spcAft>
            </a:pPr>
            <a:r>
              <a:rPr lang="en-US" sz="1148" kern="1200" dirty="0">
                <a:solidFill>
                  <a:schemeClr val="tx1"/>
                </a:solidFill>
                <a:latin typeface="+mn-lt"/>
                <a:ea typeface="+mn-ea"/>
                <a:cs typeface="+mn-cs"/>
              </a:rPr>
              <a:t>Violation of an emotional, sexual, and/or spiritual boundary between parent and child</a:t>
            </a:r>
          </a:p>
          <a:p>
            <a:pPr defTabSz="749808">
              <a:spcAft>
                <a:spcPts val="600"/>
              </a:spcAft>
            </a:pPr>
            <a:r>
              <a:rPr lang="en-US" sz="1148" kern="1200" dirty="0">
                <a:solidFill>
                  <a:schemeClr val="tx1"/>
                </a:solidFill>
                <a:latin typeface="+mn-lt"/>
                <a:ea typeface="+mn-ea"/>
                <a:cs typeface="+mn-cs"/>
              </a:rPr>
              <a:t>Can be more difficult to identify and treat </a:t>
            </a:r>
          </a:p>
          <a:p>
            <a:pPr defTabSz="749808">
              <a:spcAft>
                <a:spcPts val="600"/>
              </a:spcAft>
            </a:pPr>
            <a:r>
              <a:rPr lang="en-US" sz="1148" kern="1200" dirty="0">
                <a:solidFill>
                  <a:schemeClr val="tx1"/>
                </a:solidFill>
                <a:latin typeface="+mn-lt"/>
                <a:ea typeface="+mn-ea"/>
                <a:cs typeface="+mn-cs"/>
              </a:rPr>
              <a:t>Victims tend to feel </a:t>
            </a:r>
            <a:r>
              <a:rPr lang="en-US" sz="1148" b="1" i="1" kern="1200" dirty="0">
                <a:solidFill>
                  <a:schemeClr val="tx1"/>
                </a:solidFill>
                <a:latin typeface="+mn-lt"/>
                <a:ea typeface="+mn-ea"/>
                <a:cs typeface="+mn-cs"/>
              </a:rPr>
              <a:t>privileged, idealized</a:t>
            </a:r>
            <a:r>
              <a:rPr lang="en-US" sz="1148" kern="1200" dirty="0">
                <a:solidFill>
                  <a:schemeClr val="tx1"/>
                </a:solidFill>
                <a:latin typeface="+mn-lt"/>
                <a:ea typeface="+mn-ea"/>
                <a:cs typeface="+mn-cs"/>
              </a:rPr>
              <a:t>, or </a:t>
            </a:r>
            <a:r>
              <a:rPr lang="en-US" sz="1148" b="1" i="1" kern="1200" dirty="0">
                <a:solidFill>
                  <a:schemeClr val="tx1"/>
                </a:solidFill>
                <a:latin typeface="+mn-lt"/>
                <a:ea typeface="+mn-ea"/>
                <a:cs typeface="+mn-cs"/>
              </a:rPr>
              <a:t>special</a:t>
            </a:r>
          </a:p>
          <a:p>
            <a:pPr defTabSz="749808">
              <a:spcAft>
                <a:spcPts val="600"/>
              </a:spcAft>
            </a:pPr>
            <a:endParaRPr lang="en-US" sz="1148" b="1" i="1" kern="1200" dirty="0">
              <a:solidFill>
                <a:schemeClr val="tx1"/>
              </a:solidFill>
              <a:latin typeface="+mn-lt"/>
              <a:ea typeface="+mn-ea"/>
              <a:cs typeface="+mn-cs"/>
            </a:endParaRPr>
          </a:p>
          <a:p>
            <a:pPr>
              <a:spcAft>
                <a:spcPts val="600"/>
              </a:spcAft>
            </a:pPr>
            <a:endParaRPr lang="en-US" sz="1400" b="1" i="1" dirty="0"/>
          </a:p>
        </p:txBody>
      </p:sp>
      <p:sp>
        <p:nvSpPr>
          <p:cNvPr id="8" name="Rectangle 7"/>
          <p:cNvSpPr/>
          <p:nvPr/>
        </p:nvSpPr>
        <p:spPr>
          <a:xfrm>
            <a:off x="2662413" y="4477556"/>
            <a:ext cx="7149621" cy="15460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defTabSz="749808">
              <a:spcAft>
                <a:spcPts val="600"/>
              </a:spcAft>
            </a:pPr>
            <a:r>
              <a:rPr lang="en-US" sz="1476" kern="1200" dirty="0">
                <a:solidFill>
                  <a:schemeClr val="dk1"/>
                </a:solidFill>
                <a:latin typeface="+mn-lt"/>
                <a:ea typeface="+mn-ea"/>
                <a:cs typeface="+mn-cs"/>
              </a:rPr>
              <a:t>Both share a common foundation:</a:t>
            </a:r>
          </a:p>
          <a:p>
            <a:pPr marL="234315" indent="-234315" defTabSz="749808">
              <a:spcAft>
                <a:spcPts val="600"/>
              </a:spcAft>
              <a:buFont typeface="Arial" panose="020B0604020202020204" pitchFamily="34" charset="0"/>
              <a:buChar char="•"/>
            </a:pPr>
            <a:r>
              <a:rPr lang="en-US" sz="1312" kern="1200" dirty="0">
                <a:solidFill>
                  <a:schemeClr val="dk1"/>
                </a:solidFill>
                <a:latin typeface="+mn-lt"/>
                <a:ea typeface="+mn-ea"/>
                <a:cs typeface="+mn-cs"/>
              </a:rPr>
              <a:t>Involves an exploitation of the natural dependency, trust, and protection shared between parent and child</a:t>
            </a:r>
          </a:p>
          <a:p>
            <a:pPr marL="234315" indent="-234315" defTabSz="749808">
              <a:spcAft>
                <a:spcPts val="600"/>
              </a:spcAft>
              <a:buFont typeface="Arial" panose="020B0604020202020204" pitchFamily="34" charset="0"/>
              <a:buChar char="•"/>
            </a:pPr>
            <a:r>
              <a:rPr lang="en-US" sz="1312" kern="1200" dirty="0">
                <a:solidFill>
                  <a:schemeClr val="dk1"/>
                </a:solidFill>
                <a:latin typeface="+mn-lt"/>
                <a:ea typeface="+mn-ea"/>
                <a:cs typeface="+mn-cs"/>
              </a:rPr>
              <a:t>Fundamentally alters the parental relationship and exists to serve the needs of the parent rather than the child </a:t>
            </a:r>
          </a:p>
          <a:p>
            <a:pPr marL="234315" indent="-234315" defTabSz="749808">
              <a:spcAft>
                <a:spcPts val="600"/>
              </a:spcAft>
              <a:buFont typeface="Arial" panose="020B0604020202020204" pitchFamily="34" charset="0"/>
              <a:buChar char="•"/>
            </a:pPr>
            <a:r>
              <a:rPr lang="en-US" sz="1312" kern="1200" dirty="0">
                <a:solidFill>
                  <a:schemeClr val="dk1"/>
                </a:solidFill>
                <a:latin typeface="+mn-lt"/>
                <a:ea typeface="+mn-ea"/>
                <a:cs typeface="+mn-cs"/>
              </a:rPr>
              <a:t>Involves the misuse/misplacement of sexualized energy </a:t>
            </a:r>
            <a:endParaRPr lang="en-US" sz="1600" dirty="0"/>
          </a:p>
        </p:txBody>
      </p:sp>
      <p:sp>
        <p:nvSpPr>
          <p:cNvPr id="7" name="TextBox 6">
            <a:extLst>
              <a:ext uri="{FF2B5EF4-FFF2-40B4-BE49-F238E27FC236}">
                <a16:creationId xmlns:a16="http://schemas.microsoft.com/office/drawing/2014/main" id="{FFD43707-902E-530B-BFBB-351B1DC45212}"/>
              </a:ext>
            </a:extLst>
          </p:cNvPr>
          <p:cNvSpPr txBox="1"/>
          <p:nvPr/>
        </p:nvSpPr>
        <p:spPr>
          <a:xfrm>
            <a:off x="8638428" y="5867502"/>
            <a:ext cx="2347210" cy="319446"/>
          </a:xfrm>
          <a:prstGeom prst="rect">
            <a:avLst/>
          </a:prstGeom>
          <a:noFill/>
        </p:spPr>
        <p:txBody>
          <a:bodyPr wrap="square" rtlCol="0">
            <a:spAutoFit/>
          </a:bodyPr>
          <a:lstStyle/>
          <a:p>
            <a:pPr defTabSz="749808">
              <a:spcAft>
                <a:spcPts val="600"/>
              </a:spcAft>
            </a:pPr>
            <a:r>
              <a:rPr lang="en-US" sz="1476" kern="1200">
                <a:solidFill>
                  <a:schemeClr val="tx1"/>
                </a:solidFill>
                <a:latin typeface="+mn-lt"/>
                <a:ea typeface="+mn-ea"/>
                <a:cs typeface="+mn-cs"/>
              </a:rPr>
              <a:t>(Adams, 1991)</a:t>
            </a:r>
            <a:endParaRPr lang="en-US"/>
          </a:p>
        </p:txBody>
      </p:sp>
    </p:spTree>
    <p:extLst>
      <p:ext uri="{BB962C8B-B14F-4D97-AF65-F5344CB8AC3E}">
        <p14:creationId xmlns:p14="http://schemas.microsoft.com/office/powerpoint/2010/main" val="236132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CBFD5-38D9-F311-D2DD-035A81075CDF}"/>
              </a:ext>
            </a:extLst>
          </p:cNvPr>
          <p:cNvSpPr>
            <a:spLocks noGrp="1"/>
          </p:cNvSpPr>
          <p:nvPr>
            <p:ph type="title"/>
          </p:nvPr>
        </p:nvSpPr>
        <p:spPr>
          <a:xfrm>
            <a:off x="635000" y="640823"/>
            <a:ext cx="3418659" cy="5583148"/>
          </a:xfrm>
        </p:spPr>
        <p:txBody>
          <a:bodyPr anchor="ctr">
            <a:normAutofit/>
          </a:bodyPr>
          <a:lstStyle/>
          <a:p>
            <a:r>
              <a:rPr lang="en-US" sz="5400"/>
              <a:t>Traumatic Bonding and SUD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84E4CE-FDFA-A65F-F579-11B5E1F45A07}"/>
              </a:ext>
            </a:extLst>
          </p:cNvPr>
          <p:cNvGraphicFramePr>
            <a:graphicFrameLocks noGrp="1"/>
          </p:cNvGraphicFramePr>
          <p:nvPr>
            <p:ph idx="1"/>
            <p:extLst>
              <p:ext uri="{D42A27DB-BD31-4B8C-83A1-F6EECF244321}">
                <p14:modId xmlns:p14="http://schemas.microsoft.com/office/powerpoint/2010/main" val="369815709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14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911F7-8853-A848-01B7-412EF208ECFF}"/>
              </a:ext>
            </a:extLst>
          </p:cNvPr>
          <p:cNvSpPr>
            <a:spLocks noGrp="1"/>
          </p:cNvSpPr>
          <p:nvPr>
            <p:ph type="title"/>
          </p:nvPr>
        </p:nvSpPr>
        <p:spPr>
          <a:xfrm>
            <a:off x="4572001" y="601744"/>
            <a:ext cx="6781800" cy="1338696"/>
          </a:xfrm>
        </p:spPr>
        <p:txBody>
          <a:bodyPr>
            <a:normAutofit/>
          </a:bodyPr>
          <a:lstStyle/>
          <a:p>
            <a:r>
              <a:rPr lang="en-US" dirty="0"/>
              <a:t>Codependency v Traumatic Bonding</a:t>
            </a:r>
          </a:p>
        </p:txBody>
      </p:sp>
      <p:pic>
        <p:nvPicPr>
          <p:cNvPr id="5" name="Picture 4" descr="Colourful carved figures of humans">
            <a:extLst>
              <a:ext uri="{FF2B5EF4-FFF2-40B4-BE49-F238E27FC236}">
                <a16:creationId xmlns:a16="http://schemas.microsoft.com/office/drawing/2014/main" id="{6BA3D742-408C-AB8B-DD38-8F3A4AA72398}"/>
              </a:ext>
            </a:extLst>
          </p:cNvPr>
          <p:cNvPicPr>
            <a:picLocks noChangeAspect="1"/>
          </p:cNvPicPr>
          <p:nvPr/>
        </p:nvPicPr>
        <p:blipFill rotWithShape="1">
          <a:blip r:embed="rId2"/>
          <a:srcRect l="30612" r="30379"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98A70E82-8E63-9826-7B00-BB6F9BC7AF2D}"/>
              </a:ext>
            </a:extLst>
          </p:cNvPr>
          <p:cNvSpPr>
            <a:spLocks noGrp="1"/>
          </p:cNvSpPr>
          <p:nvPr>
            <p:ph idx="1"/>
          </p:nvPr>
        </p:nvSpPr>
        <p:spPr>
          <a:xfrm>
            <a:off x="4572001" y="2201958"/>
            <a:ext cx="6781800" cy="3900730"/>
          </a:xfrm>
        </p:spPr>
        <p:txBody>
          <a:bodyPr anchor="t">
            <a:normAutofit/>
          </a:bodyPr>
          <a:lstStyle/>
          <a:p>
            <a:r>
              <a:rPr lang="en-US" sz="2000"/>
              <a:t>Codependency model focuses on deriving worth and esteem through others</a:t>
            </a:r>
          </a:p>
          <a:p>
            <a:pPr lvl="1"/>
            <a:r>
              <a:rPr lang="en-US" sz="2000"/>
              <a:t>Compulsive caregiving and fixation on the addict</a:t>
            </a:r>
          </a:p>
          <a:p>
            <a:r>
              <a:rPr lang="en-US" sz="2000"/>
              <a:t>Traumatic bonding is based in compulsive attachment and bonding to someone through the trauma of the relationship and perpetual cycles of abuse/exploitation</a:t>
            </a:r>
          </a:p>
          <a:p>
            <a:r>
              <a:rPr lang="en-US" sz="2000"/>
              <a:t>Lots of potential overlap, not synonymous terms</a:t>
            </a:r>
          </a:p>
        </p:txBody>
      </p:sp>
    </p:spTree>
    <p:extLst>
      <p:ext uri="{BB962C8B-B14F-4D97-AF65-F5344CB8AC3E}">
        <p14:creationId xmlns:p14="http://schemas.microsoft.com/office/powerpoint/2010/main" val="202688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F7894-C458-DE64-8637-7C8059090849}"/>
              </a:ext>
            </a:extLst>
          </p:cNvPr>
          <p:cNvSpPr>
            <a:spLocks noGrp="1"/>
          </p:cNvSpPr>
          <p:nvPr>
            <p:ph type="title"/>
          </p:nvPr>
        </p:nvSpPr>
        <p:spPr>
          <a:xfrm>
            <a:off x="586478" y="1683756"/>
            <a:ext cx="3115265" cy="2396359"/>
          </a:xfrm>
        </p:spPr>
        <p:txBody>
          <a:bodyPr anchor="b">
            <a:normAutofit/>
          </a:bodyPr>
          <a:lstStyle/>
          <a:p>
            <a:pPr algn="r"/>
            <a:r>
              <a:rPr lang="en-US" sz="3100">
                <a:solidFill>
                  <a:srgbClr val="FFFFFF"/>
                </a:solidFill>
              </a:rPr>
              <a:t>Treatment Conceptualization</a:t>
            </a:r>
          </a:p>
        </p:txBody>
      </p:sp>
      <p:graphicFrame>
        <p:nvGraphicFramePr>
          <p:cNvPr id="5" name="Content Placeholder 2">
            <a:extLst>
              <a:ext uri="{FF2B5EF4-FFF2-40B4-BE49-F238E27FC236}">
                <a16:creationId xmlns:a16="http://schemas.microsoft.com/office/drawing/2014/main" id="{69A140BB-5A57-9AF6-D7AA-6FA438132F0C}"/>
              </a:ext>
            </a:extLst>
          </p:cNvPr>
          <p:cNvGraphicFramePr>
            <a:graphicFrameLocks noGrp="1"/>
          </p:cNvGraphicFramePr>
          <p:nvPr>
            <p:ph idx="1"/>
            <p:extLst>
              <p:ext uri="{D42A27DB-BD31-4B8C-83A1-F6EECF244321}">
                <p14:modId xmlns:p14="http://schemas.microsoft.com/office/powerpoint/2010/main" val="181346283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22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12EB9-198F-8001-E64F-FBAFC20E1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5241FB-53C1-B54E-9913-659366184A52}"/>
              </a:ext>
            </a:extLst>
          </p:cNvPr>
          <p:cNvSpPr>
            <a:spLocks noGrp="1"/>
          </p:cNvSpPr>
          <p:nvPr>
            <p:ph type="title"/>
          </p:nvPr>
        </p:nvSpPr>
        <p:spPr/>
        <p:txBody>
          <a:bodyPr/>
          <a:lstStyle/>
          <a:p>
            <a:r>
              <a:rPr lang="en-US" dirty="0"/>
              <a:t>Client Example: Stephanie</a:t>
            </a:r>
          </a:p>
        </p:txBody>
      </p:sp>
      <p:sp>
        <p:nvSpPr>
          <p:cNvPr id="3" name="Content Placeholder 2">
            <a:extLst>
              <a:ext uri="{FF2B5EF4-FFF2-40B4-BE49-F238E27FC236}">
                <a16:creationId xmlns:a16="http://schemas.microsoft.com/office/drawing/2014/main" id="{70E8674B-9C00-C71A-C7A5-D0437A4FB1DD}"/>
              </a:ext>
            </a:extLst>
          </p:cNvPr>
          <p:cNvSpPr>
            <a:spLocks noGrp="1"/>
          </p:cNvSpPr>
          <p:nvPr>
            <p:ph idx="1"/>
          </p:nvPr>
        </p:nvSpPr>
        <p:spPr/>
        <p:txBody>
          <a:bodyPr>
            <a:normAutofit fontScale="92500" lnSpcReduction="20000"/>
          </a:bodyPr>
          <a:lstStyle/>
          <a:p>
            <a:r>
              <a:rPr lang="en-US" dirty="0"/>
              <a:t>31 year old female client presents to treatment with alcohol use disorder and ”shame about her relationship.” Client reports that husband has had multiple affairs throughout marriage and she feels responsible since she “has gained some weight since we got married” and hasn’t always been as sexually available as her husband would prefer. She also reports feeling guilty for making her husband angry and feels intensely shameful when he rages at her. Through course of treatment, client identifies that husband constantly pushes her boundaries sexually and demands an open relationship. Client yielded on her boundary that she wanted monogamy and eventually contracted an STD as result of her husband’s relationship with another woman. Client is intensely distressed at her inability to “get him to love me and understand what I need.” Client entered treatment after she confronted her husband about his behavior and he threatened to leave. Client began having intense panic attacks at prospect of the marriage ending.</a:t>
            </a:r>
          </a:p>
        </p:txBody>
      </p:sp>
    </p:spTree>
    <p:extLst>
      <p:ext uri="{BB962C8B-B14F-4D97-AF65-F5344CB8AC3E}">
        <p14:creationId xmlns:p14="http://schemas.microsoft.com/office/powerpoint/2010/main" val="1114537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315868E-B0B4-AF6B-1ADA-870C92EA142A}"/>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Identify the original bonds and map pattern of betrayal</a:t>
            </a:r>
          </a:p>
        </p:txBody>
      </p:sp>
      <p:sp>
        <p:nvSpPr>
          <p:cNvPr id="3" name="Content Placeholder 2">
            <a:extLst>
              <a:ext uri="{FF2B5EF4-FFF2-40B4-BE49-F238E27FC236}">
                <a16:creationId xmlns:a16="http://schemas.microsoft.com/office/drawing/2014/main" id="{9117629C-F609-16D5-F85A-DEBCF14CA985}"/>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rPr>
              <a:t>Case example: Stephanie</a:t>
            </a:r>
          </a:p>
          <a:p>
            <a:r>
              <a:rPr lang="en-US" sz="1800" dirty="0">
                <a:solidFill>
                  <a:schemeClr val="tx2"/>
                </a:solidFill>
              </a:rPr>
              <a:t>Stephanie’s history</a:t>
            </a:r>
          </a:p>
          <a:p>
            <a:pPr lvl="1"/>
            <a:r>
              <a:rPr lang="en-US" sz="1800" dirty="0">
                <a:solidFill>
                  <a:schemeClr val="tx2"/>
                </a:solidFill>
              </a:rPr>
              <a:t>Father was emotionally absent and withheld affection, over idealized Dad as “safest person around me”</a:t>
            </a:r>
          </a:p>
          <a:p>
            <a:pPr lvl="1"/>
            <a:r>
              <a:rPr lang="en-US" sz="1800" dirty="0">
                <a:solidFill>
                  <a:schemeClr val="tx2"/>
                </a:solidFill>
              </a:rPr>
              <a:t>Mother allowed older men to be sexual with her starting at age 12</a:t>
            </a:r>
          </a:p>
          <a:p>
            <a:pPr lvl="1"/>
            <a:r>
              <a:rPr lang="en-US" sz="1800" dirty="0">
                <a:solidFill>
                  <a:schemeClr val="tx2"/>
                </a:solidFill>
              </a:rPr>
              <a:t>Enmeshed with mom and served as mother’s counselor, witnessed mother being physically abused by male partners</a:t>
            </a:r>
          </a:p>
          <a:p>
            <a:pPr lvl="1"/>
            <a:r>
              <a:rPr lang="en-US" sz="1800" dirty="0">
                <a:solidFill>
                  <a:schemeClr val="tx2"/>
                </a:solidFill>
              </a:rPr>
              <a:t>“was rescued” from home by a 30 year old man when she was 16 who began a sexual relationship with her</a:t>
            </a:r>
          </a:p>
          <a:p>
            <a:pPr lvl="1"/>
            <a:r>
              <a:rPr lang="en-US" sz="1800" dirty="0">
                <a:solidFill>
                  <a:schemeClr val="tx2"/>
                </a:solidFill>
              </a:rPr>
              <a:t> Never experienced a platonic relationship that was emotionally supportive</a:t>
            </a:r>
          </a:p>
          <a:p>
            <a:pPr lvl="1"/>
            <a:endParaRPr lang="en-US"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270401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D8CD1-E214-59FF-CE82-2DB6BC90D96D}"/>
              </a:ext>
            </a:extLst>
          </p:cNvPr>
          <p:cNvSpPr>
            <a:spLocks noGrp="1"/>
          </p:cNvSpPr>
          <p:nvPr>
            <p:ph type="title"/>
          </p:nvPr>
        </p:nvSpPr>
        <p:spPr>
          <a:xfrm>
            <a:off x="838200" y="365125"/>
            <a:ext cx="10515600" cy="1325563"/>
          </a:xfrm>
        </p:spPr>
        <p:txBody>
          <a:bodyPr>
            <a:normAutofit/>
          </a:bodyPr>
          <a:lstStyle/>
          <a:p>
            <a:r>
              <a:rPr lang="en-US" sz="5400" dirty="0"/>
              <a:t>Denial and Distorted Thinking</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13FE6A-0DCA-71F3-0DCB-E7E1270BB63F}"/>
              </a:ext>
            </a:extLst>
          </p:cNvPr>
          <p:cNvSpPr>
            <a:spLocks noGrp="1"/>
          </p:cNvSpPr>
          <p:nvPr>
            <p:ph idx="1"/>
          </p:nvPr>
        </p:nvSpPr>
        <p:spPr>
          <a:xfrm>
            <a:off x="838200" y="1929384"/>
            <a:ext cx="10515600" cy="4251960"/>
          </a:xfrm>
        </p:spPr>
        <p:txBody>
          <a:bodyPr>
            <a:normAutofit/>
          </a:bodyPr>
          <a:lstStyle/>
          <a:p>
            <a:r>
              <a:rPr lang="en-US" sz="2200"/>
              <a:t>Stephanie was in denial that her husband’s behavior included clear signs he was not available for a loving relationship with her. The distorted cognitions she had were:</a:t>
            </a:r>
          </a:p>
          <a:p>
            <a:pPr lvl="1"/>
            <a:r>
              <a:rPr lang="en-US" sz="2200"/>
              <a:t>If I only could keep his interest sexually he wouldn’t cheat</a:t>
            </a:r>
          </a:p>
          <a:p>
            <a:pPr lvl="1"/>
            <a:r>
              <a:rPr lang="en-US" sz="2200"/>
              <a:t>No other man will want me because I’m not desirable anymore</a:t>
            </a:r>
          </a:p>
          <a:p>
            <a:pPr lvl="1"/>
            <a:r>
              <a:rPr lang="en-US" sz="2200"/>
              <a:t>He doesn’t understand my needs because I’m not very good at communicating them</a:t>
            </a:r>
          </a:p>
          <a:p>
            <a:pPr lvl="1"/>
            <a:r>
              <a:rPr lang="en-US" sz="2200"/>
              <a:t>If I just stop drinking so much he’ll love me and pay more attention to me</a:t>
            </a:r>
          </a:p>
        </p:txBody>
      </p:sp>
    </p:spTree>
    <p:extLst>
      <p:ext uri="{BB962C8B-B14F-4D97-AF65-F5344CB8AC3E}">
        <p14:creationId xmlns:p14="http://schemas.microsoft.com/office/powerpoint/2010/main" val="334745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EF7BE-2CDB-8F6B-EA0A-47E32F0707C3}"/>
              </a:ext>
            </a:extLst>
          </p:cNvPr>
          <p:cNvSpPr>
            <a:spLocks noGrp="1"/>
          </p:cNvSpPr>
          <p:nvPr>
            <p:ph type="title"/>
          </p:nvPr>
        </p:nvSpPr>
        <p:spPr>
          <a:xfrm>
            <a:off x="686834" y="1153572"/>
            <a:ext cx="3200400" cy="4461163"/>
          </a:xfrm>
        </p:spPr>
        <p:txBody>
          <a:bodyPr>
            <a:normAutofit/>
          </a:bodyPr>
          <a:lstStyle/>
          <a:p>
            <a:r>
              <a:rPr lang="en-US">
                <a:solidFill>
                  <a:srgbClr val="FFFFFF"/>
                </a:solidFill>
              </a:rPr>
              <a:t>Recovery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30A7C51-1C72-A4AA-9ACC-36A52FCCA7D4}"/>
              </a:ext>
            </a:extLst>
          </p:cNvPr>
          <p:cNvSpPr>
            <a:spLocks noGrp="1"/>
          </p:cNvSpPr>
          <p:nvPr>
            <p:ph idx="1"/>
          </p:nvPr>
        </p:nvSpPr>
        <p:spPr>
          <a:xfrm>
            <a:off x="4447308" y="591344"/>
            <a:ext cx="6906491" cy="5585619"/>
          </a:xfrm>
        </p:spPr>
        <p:txBody>
          <a:bodyPr anchor="ctr">
            <a:normAutofit lnSpcReduction="10000"/>
          </a:bodyPr>
          <a:lstStyle/>
          <a:p>
            <a:r>
              <a:rPr lang="en-US" dirty="0"/>
              <a:t>Stephanie learned the following through the course of treatment</a:t>
            </a:r>
          </a:p>
          <a:p>
            <a:pPr lvl="1"/>
            <a:r>
              <a:rPr lang="en-US" dirty="0"/>
              <a:t>Her fantasy was that if she was just accommodating enough and focused enough on her partner’s needs just right she’d finally be loved </a:t>
            </a:r>
          </a:p>
          <a:p>
            <a:pPr lvl="1"/>
            <a:r>
              <a:rPr lang="en-US" dirty="0"/>
              <a:t>She was vulnerable to being sexually exploited by men because she never experienced protection and did not instinctually protect herself against harm, all of her early attachments were overly sexualized</a:t>
            </a:r>
          </a:p>
          <a:p>
            <a:pPr lvl="1"/>
            <a:r>
              <a:rPr lang="en-US" dirty="0"/>
              <a:t>She unconsciously avoided friendships with women to ensure her vulnerability to exploitation would continue (trauma repetition) and that she could avoid the shame of her part in staying (they’ll all think I’m crazy for staying)</a:t>
            </a:r>
          </a:p>
        </p:txBody>
      </p:sp>
    </p:spTree>
    <p:extLst>
      <p:ext uri="{BB962C8B-B14F-4D97-AF65-F5344CB8AC3E}">
        <p14:creationId xmlns:p14="http://schemas.microsoft.com/office/powerpoint/2010/main" val="335414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15DBB-33BE-2733-DC23-96403B6EC5F0}"/>
              </a:ext>
            </a:extLst>
          </p:cNvPr>
          <p:cNvSpPr>
            <a:spLocks noGrp="1"/>
          </p:cNvSpPr>
          <p:nvPr>
            <p:ph type="title"/>
          </p:nvPr>
        </p:nvSpPr>
        <p:spPr>
          <a:xfrm>
            <a:off x="3033466" y="991261"/>
            <a:ext cx="5754696" cy="1837349"/>
          </a:xfrm>
        </p:spPr>
        <p:txBody>
          <a:bodyPr anchor="b">
            <a:normAutofit/>
          </a:bodyPr>
          <a:lstStyle/>
          <a:p>
            <a:pPr algn="ctr"/>
            <a:r>
              <a:rPr lang="en-US" sz="3600">
                <a:solidFill>
                  <a:schemeClr val="tx2"/>
                </a:solidFill>
              </a:rPr>
              <a:t>Objectives</a:t>
            </a: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28AC369E-E15D-62D2-2248-7FB41B0B7600}"/>
              </a:ext>
            </a:extLst>
          </p:cNvPr>
          <p:cNvSpPr>
            <a:spLocks noGrp="1"/>
          </p:cNvSpPr>
          <p:nvPr>
            <p:ph idx="1"/>
          </p:nvPr>
        </p:nvSpPr>
        <p:spPr>
          <a:xfrm>
            <a:off x="3055954" y="2979336"/>
            <a:ext cx="5709721" cy="2430864"/>
          </a:xfrm>
        </p:spPr>
        <p:txBody>
          <a:bodyPr anchor="t">
            <a:normAutofit/>
          </a:bodyPr>
          <a:lstStyle/>
          <a:p>
            <a:r>
              <a:rPr lang="en-US" sz="2000">
                <a:solidFill>
                  <a:schemeClr val="tx2"/>
                </a:solidFill>
              </a:rPr>
              <a:t>Define traumatic bonding and explore client presentations</a:t>
            </a:r>
          </a:p>
          <a:p>
            <a:r>
              <a:rPr lang="en-US" sz="2000">
                <a:solidFill>
                  <a:schemeClr val="tx2"/>
                </a:solidFill>
              </a:rPr>
              <a:t>Identify relationship between interpersonal betrayal trauma and substance use disorder</a:t>
            </a:r>
          </a:p>
          <a:p>
            <a:r>
              <a:rPr lang="en-US" sz="2000">
                <a:solidFill>
                  <a:schemeClr val="tx2"/>
                </a:solidFill>
              </a:rPr>
              <a:t>Explore clinical interventions for treating traumatic bonding in SUD patients</a:t>
            </a:r>
          </a:p>
        </p:txBody>
      </p:sp>
    </p:spTree>
    <p:extLst>
      <p:ext uri="{BB962C8B-B14F-4D97-AF65-F5344CB8AC3E}">
        <p14:creationId xmlns:p14="http://schemas.microsoft.com/office/powerpoint/2010/main" val="2037225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A8B03E-0D93-5242-0114-661C8E1F0F65}"/>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269101"/>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BFB6D5-2000-B5DE-09BB-E0F1E4B7E10C}"/>
              </a:ext>
            </a:extLst>
          </p:cNvPr>
          <p:cNvSpPr>
            <a:spLocks noGrp="1"/>
          </p:cNvSpPr>
          <p:nvPr>
            <p:ph type="title"/>
          </p:nvPr>
        </p:nvSpPr>
        <p:spPr>
          <a:xfrm>
            <a:off x="838200" y="365125"/>
            <a:ext cx="10515600" cy="1325563"/>
          </a:xfrm>
        </p:spPr>
        <p:txBody>
          <a:bodyPr>
            <a:normAutofit/>
          </a:bodyPr>
          <a:lstStyle/>
          <a:p>
            <a:r>
              <a:rPr lang="en-US" dirty="0"/>
              <a:t>Commitment to Reality at all Costs</a:t>
            </a:r>
          </a:p>
        </p:txBody>
      </p:sp>
      <p:graphicFrame>
        <p:nvGraphicFramePr>
          <p:cNvPr id="5" name="Content Placeholder 2">
            <a:extLst>
              <a:ext uri="{FF2B5EF4-FFF2-40B4-BE49-F238E27FC236}">
                <a16:creationId xmlns:a16="http://schemas.microsoft.com/office/drawing/2014/main" id="{093DF800-82EA-F9E6-EB73-A89B87C4302F}"/>
              </a:ext>
            </a:extLst>
          </p:cNvPr>
          <p:cNvGraphicFramePr>
            <a:graphicFrameLocks noGrp="1"/>
          </p:cNvGraphicFramePr>
          <p:nvPr>
            <p:ph idx="1"/>
            <p:extLst>
              <p:ext uri="{D42A27DB-BD31-4B8C-83A1-F6EECF244321}">
                <p14:modId xmlns:p14="http://schemas.microsoft.com/office/powerpoint/2010/main" val="2977748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B7C966E-AEA7-2E7D-1428-15B94B7DD900}"/>
              </a:ext>
            </a:extLst>
          </p:cNvPr>
          <p:cNvSpPr txBox="1"/>
          <p:nvPr/>
        </p:nvSpPr>
        <p:spPr>
          <a:xfrm>
            <a:off x="6096000" y="5850235"/>
            <a:ext cx="4389120" cy="738664"/>
          </a:xfrm>
          <a:prstGeom prst="rect">
            <a:avLst/>
          </a:prstGeom>
          <a:solidFill>
            <a:srgbClr val="FFFF00"/>
          </a:solidFill>
        </p:spPr>
        <p:txBody>
          <a:bodyPr wrap="square" rtlCol="0">
            <a:spAutoFit/>
          </a:bodyPr>
          <a:lstStyle/>
          <a:p>
            <a:r>
              <a:rPr lang="en-US" sz="1400" dirty="0"/>
              <a:t>Relapsing will likely occur and be mindful of client looking for opportunities to reject you as a nurturing person in their life. Sense of safety in therapy can be dysregulating.</a:t>
            </a:r>
          </a:p>
        </p:txBody>
      </p:sp>
    </p:spTree>
    <p:extLst>
      <p:ext uri="{BB962C8B-B14F-4D97-AF65-F5344CB8AC3E}">
        <p14:creationId xmlns:p14="http://schemas.microsoft.com/office/powerpoint/2010/main" val="21051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 name="Rectangle 9">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A45F503-03C1-B308-6DE8-3AA210847019}"/>
              </a:ext>
            </a:extLst>
          </p:cNvPr>
          <p:cNvSpPr>
            <a:spLocks noGrp="1"/>
          </p:cNvSpPr>
          <p:nvPr>
            <p:ph type="title"/>
          </p:nvPr>
        </p:nvSpPr>
        <p:spPr>
          <a:xfrm>
            <a:off x="838200" y="5609902"/>
            <a:ext cx="6924026" cy="913975"/>
          </a:xfrm>
        </p:spPr>
        <p:txBody>
          <a:bodyPr vert="horz" lIns="91440" tIns="45720" rIns="91440" bIns="45720" rtlCol="0" anchor="ctr">
            <a:normAutofit/>
          </a:bodyPr>
          <a:lstStyle/>
          <a:p>
            <a:r>
              <a:rPr lang="en-US" sz="3200">
                <a:solidFill>
                  <a:srgbClr val="FFFFFF"/>
                </a:solidFill>
              </a:rPr>
              <a:t>Experiential Interventions</a:t>
            </a:r>
          </a:p>
        </p:txBody>
      </p:sp>
      <p:pic>
        <p:nvPicPr>
          <p:cNvPr id="5" name="Picture 4" descr="Hands holding each other's wrists and interlinked to form a circle">
            <a:extLst>
              <a:ext uri="{FF2B5EF4-FFF2-40B4-BE49-F238E27FC236}">
                <a16:creationId xmlns:a16="http://schemas.microsoft.com/office/drawing/2014/main" id="{E54A736C-2086-BE58-84B1-7CA92DB59E0E}"/>
              </a:ext>
            </a:extLst>
          </p:cNvPr>
          <p:cNvPicPr>
            <a:picLocks noChangeAspect="1"/>
          </p:cNvPicPr>
          <p:nvPr/>
        </p:nvPicPr>
        <p:blipFill rotWithShape="1">
          <a:blip r:embed="rId2"/>
          <a:srcRect t="2073" b="32160"/>
          <a:stretch/>
        </p:blipFill>
        <p:spPr>
          <a:xfrm>
            <a:off x="1" y="10"/>
            <a:ext cx="12191998" cy="5352218"/>
          </a:xfrm>
          <a:prstGeom prst="rect">
            <a:avLst/>
          </a:prstGeom>
        </p:spPr>
      </p:pic>
    </p:spTree>
    <p:extLst>
      <p:ext uri="{BB962C8B-B14F-4D97-AF65-F5344CB8AC3E}">
        <p14:creationId xmlns:p14="http://schemas.microsoft.com/office/powerpoint/2010/main" val="366412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E3DCA-79E5-EC57-3558-4AD583473DB8}"/>
              </a:ext>
            </a:extLst>
          </p:cNvPr>
          <p:cNvSpPr>
            <a:spLocks noGrp="1"/>
          </p:cNvSpPr>
          <p:nvPr>
            <p:ph type="title"/>
          </p:nvPr>
        </p:nvSpPr>
        <p:spPr>
          <a:xfrm>
            <a:off x="640080" y="325369"/>
            <a:ext cx="4368602" cy="1956841"/>
          </a:xfrm>
        </p:spPr>
        <p:txBody>
          <a:bodyPr anchor="b">
            <a:normAutofit/>
          </a:bodyPr>
          <a:lstStyle/>
          <a:p>
            <a:r>
              <a:rPr lang="en-US" sz="5400"/>
              <a:t>Telling the Story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775653-E1B9-244A-024E-26EDE8C091A8}"/>
              </a:ext>
            </a:extLst>
          </p:cNvPr>
          <p:cNvSpPr>
            <a:spLocks noGrp="1"/>
          </p:cNvSpPr>
          <p:nvPr>
            <p:ph idx="1"/>
          </p:nvPr>
        </p:nvSpPr>
        <p:spPr>
          <a:xfrm>
            <a:off x="640080" y="2872899"/>
            <a:ext cx="4243589" cy="3320668"/>
          </a:xfrm>
        </p:spPr>
        <p:txBody>
          <a:bodyPr>
            <a:normAutofit/>
          </a:bodyPr>
          <a:lstStyle/>
          <a:p>
            <a:r>
              <a:rPr lang="en-US" sz="2200"/>
              <a:t>Tell the Story (third person) with Fair Witnesses</a:t>
            </a:r>
          </a:p>
          <a:p>
            <a:pPr lvl="1"/>
            <a:r>
              <a:rPr lang="en-US" sz="2200"/>
              <a:t>Aids client in moving past ‘rose colored glasses’ and distorted thinking into empathy for self and understanding of reality </a:t>
            </a:r>
          </a:p>
          <a:p>
            <a:pPr lvl="1"/>
            <a:r>
              <a:rPr lang="en-US" sz="2200"/>
              <a:t>Empty chair represents the child</a:t>
            </a:r>
          </a:p>
          <a:p>
            <a:endParaRPr lang="en-US" sz="2200"/>
          </a:p>
        </p:txBody>
      </p:sp>
      <p:pic>
        <p:nvPicPr>
          <p:cNvPr id="4" name="Picture 3">
            <a:extLst>
              <a:ext uri="{FF2B5EF4-FFF2-40B4-BE49-F238E27FC236}">
                <a16:creationId xmlns:a16="http://schemas.microsoft.com/office/drawing/2014/main" id="{04EFF2EE-F312-B685-E751-F2F4C3A9500C}"/>
              </a:ext>
            </a:extLst>
          </p:cNvPr>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8788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160B16-C12A-BA8C-C763-2191C50BB6D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Karpman’s Drama Triangle</a:t>
            </a:r>
          </a:p>
        </p:txBody>
      </p:sp>
      <p:graphicFrame>
        <p:nvGraphicFramePr>
          <p:cNvPr id="4" name="Content Placeholder 3">
            <a:extLst>
              <a:ext uri="{FF2B5EF4-FFF2-40B4-BE49-F238E27FC236}">
                <a16:creationId xmlns:a16="http://schemas.microsoft.com/office/drawing/2014/main" id="{0D3C1FA1-AFF6-5ED4-0916-4A86DB3677D3}"/>
              </a:ext>
            </a:extLst>
          </p:cNvPr>
          <p:cNvGraphicFramePr>
            <a:graphicFrameLocks/>
          </p:cNvGraphicFramePr>
          <p:nvPr>
            <p:extLst>
              <p:ext uri="{D42A27DB-BD31-4B8C-83A1-F6EECF244321}">
                <p14:modId xmlns:p14="http://schemas.microsoft.com/office/powerpoint/2010/main" val="3569171930"/>
              </p:ext>
            </p:extLst>
          </p:nvPr>
        </p:nvGraphicFramePr>
        <p:xfrm>
          <a:off x="1268496" y="2233548"/>
          <a:ext cx="9427048" cy="3900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B42A0FD-812D-CE15-CA6A-BF416FC451D2}"/>
              </a:ext>
            </a:extLst>
          </p:cNvPr>
          <p:cNvSpPr txBox="1"/>
          <p:nvPr/>
        </p:nvSpPr>
        <p:spPr>
          <a:xfrm>
            <a:off x="7036585" y="2112579"/>
            <a:ext cx="3163697" cy="827749"/>
          </a:xfrm>
          <a:prstGeom prst="rect">
            <a:avLst/>
          </a:prstGeom>
          <a:noFill/>
        </p:spPr>
        <p:txBody>
          <a:bodyPr wrap="square" rtlCol="0">
            <a:spAutoFit/>
          </a:bodyPr>
          <a:lstStyle/>
          <a:p>
            <a:pPr defTabSz="813816">
              <a:spcAft>
                <a:spcPts val="600"/>
              </a:spcAft>
            </a:pPr>
            <a:r>
              <a:rPr lang="en-US" sz="1602" kern="1200">
                <a:solidFill>
                  <a:schemeClr val="tx1"/>
                </a:solidFill>
                <a:latin typeface="+mn-lt"/>
                <a:ea typeface="+mn-ea"/>
                <a:cs typeface="+mn-cs"/>
              </a:rPr>
              <a:t>Dominates, tears down the victim, abuses power position, shaming, doesn’t have boundaries</a:t>
            </a:r>
            <a:endParaRPr lang="en-US"/>
          </a:p>
        </p:txBody>
      </p:sp>
      <p:sp>
        <p:nvSpPr>
          <p:cNvPr id="6" name="TextBox 5">
            <a:extLst>
              <a:ext uri="{FF2B5EF4-FFF2-40B4-BE49-F238E27FC236}">
                <a16:creationId xmlns:a16="http://schemas.microsoft.com/office/drawing/2014/main" id="{145CDEF6-6C32-3026-85D8-8047A494BA77}"/>
              </a:ext>
            </a:extLst>
          </p:cNvPr>
          <p:cNvSpPr txBox="1"/>
          <p:nvPr/>
        </p:nvSpPr>
        <p:spPr>
          <a:xfrm>
            <a:off x="8343052" y="5229310"/>
            <a:ext cx="2933143" cy="1076074"/>
          </a:xfrm>
          <a:prstGeom prst="rect">
            <a:avLst/>
          </a:prstGeom>
          <a:noFill/>
        </p:spPr>
        <p:txBody>
          <a:bodyPr wrap="square" rtlCol="0">
            <a:spAutoFit/>
          </a:bodyPr>
          <a:lstStyle/>
          <a:p>
            <a:pPr defTabSz="813816">
              <a:spcAft>
                <a:spcPts val="600"/>
              </a:spcAft>
            </a:pPr>
            <a:r>
              <a:rPr lang="en-US" sz="1602" kern="1200">
                <a:solidFill>
                  <a:schemeClr val="tx1"/>
                </a:solidFill>
                <a:latin typeface="+mn-lt"/>
                <a:ea typeface="+mn-ea"/>
                <a:cs typeface="+mn-cs"/>
              </a:rPr>
              <a:t>Codependent rescuer, afraid to not be needed, helps when isn’t asked, anxious to fix, feels sympathy for victim</a:t>
            </a:r>
            <a:endParaRPr lang="en-US"/>
          </a:p>
        </p:txBody>
      </p:sp>
      <p:sp>
        <p:nvSpPr>
          <p:cNvPr id="7" name="TextBox 6">
            <a:extLst>
              <a:ext uri="{FF2B5EF4-FFF2-40B4-BE49-F238E27FC236}">
                <a16:creationId xmlns:a16="http://schemas.microsoft.com/office/drawing/2014/main" id="{1A5DB686-A6D0-11D7-65CC-1374A6D698D4}"/>
              </a:ext>
            </a:extLst>
          </p:cNvPr>
          <p:cNvSpPr txBox="1"/>
          <p:nvPr/>
        </p:nvSpPr>
        <p:spPr>
          <a:xfrm>
            <a:off x="939745" y="4926177"/>
            <a:ext cx="2715400" cy="1076074"/>
          </a:xfrm>
          <a:prstGeom prst="rect">
            <a:avLst/>
          </a:prstGeom>
          <a:noFill/>
        </p:spPr>
        <p:txBody>
          <a:bodyPr wrap="square" rtlCol="0">
            <a:spAutoFit/>
          </a:bodyPr>
          <a:lstStyle/>
          <a:p>
            <a:pPr defTabSz="813816">
              <a:spcAft>
                <a:spcPts val="600"/>
              </a:spcAft>
            </a:pPr>
            <a:r>
              <a:rPr lang="en-US" sz="1602" kern="1200">
                <a:solidFill>
                  <a:schemeClr val="tx1"/>
                </a:solidFill>
                <a:latin typeface="+mn-lt"/>
                <a:ea typeface="+mn-ea"/>
                <a:cs typeface="+mn-cs"/>
              </a:rPr>
              <a:t>Presents crisis and compulsive helplessness, doesn’t take responsibility for life, seduces rescuer into saving</a:t>
            </a:r>
            <a:endParaRPr lang="en-US"/>
          </a:p>
        </p:txBody>
      </p:sp>
    </p:spTree>
    <p:extLst>
      <p:ext uri="{BB962C8B-B14F-4D97-AF65-F5344CB8AC3E}">
        <p14:creationId xmlns:p14="http://schemas.microsoft.com/office/powerpoint/2010/main" val="3866609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0A9567-44D5-E308-C819-5EF9F4715DD9}"/>
              </a:ext>
            </a:extLst>
          </p:cNvPr>
          <p:cNvSpPr>
            <a:spLocks noGrp="1"/>
          </p:cNvSpPr>
          <p:nvPr>
            <p:ph type="title"/>
          </p:nvPr>
        </p:nvSpPr>
        <p:spPr>
          <a:xfrm>
            <a:off x="762000" y="1138036"/>
            <a:ext cx="4085665" cy="1402470"/>
          </a:xfrm>
        </p:spPr>
        <p:txBody>
          <a:bodyPr anchor="t">
            <a:normAutofit/>
          </a:bodyPr>
          <a:lstStyle/>
          <a:p>
            <a:r>
              <a:rPr lang="en-US" sz="3200" dirty="0"/>
              <a:t>Drama Triangle Interaction</a:t>
            </a:r>
          </a:p>
        </p:txBody>
      </p:sp>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3267B0B7-1986-A59A-3119-0F39B4BD71E4}"/>
              </a:ext>
            </a:extLst>
          </p:cNvPr>
          <p:cNvSpPr>
            <a:spLocks noGrp="1"/>
          </p:cNvSpPr>
          <p:nvPr>
            <p:ph idx="1"/>
          </p:nvPr>
        </p:nvSpPr>
        <p:spPr>
          <a:xfrm>
            <a:off x="762000" y="2551176"/>
            <a:ext cx="4085665" cy="3591207"/>
          </a:xfrm>
        </p:spPr>
        <p:txBody>
          <a:bodyPr>
            <a:normAutofit/>
          </a:bodyPr>
          <a:lstStyle/>
          <a:p>
            <a:r>
              <a:rPr lang="en-US" sz="2000" dirty="0"/>
              <a:t>Use clients in group to play roles or chairs if individual session</a:t>
            </a:r>
          </a:p>
          <a:p>
            <a:r>
              <a:rPr lang="en-US" sz="2000" dirty="0"/>
              <a:t>Have client feel and experience each position and identify how the roles shift </a:t>
            </a:r>
          </a:p>
          <a:p>
            <a:r>
              <a:rPr lang="en-US" sz="2000" dirty="0"/>
              <a:t>Use interaction to identify the victim</a:t>
            </a:r>
          </a:p>
          <a:p>
            <a:pPr lvl="1"/>
            <a:r>
              <a:rPr lang="en-US" sz="1600" dirty="0"/>
              <a:t>Go to original victimization and begin work with inner child parts </a:t>
            </a:r>
          </a:p>
          <a:p>
            <a:pPr lvl="1"/>
            <a:r>
              <a:rPr lang="en-US" sz="1600" dirty="0"/>
              <a:t>Identify strategies to stay out of the drama </a:t>
            </a:r>
          </a:p>
        </p:txBody>
      </p:sp>
      <p:pic>
        <p:nvPicPr>
          <p:cNvPr id="2" name="Picture 1">
            <a:extLst>
              <a:ext uri="{FF2B5EF4-FFF2-40B4-BE49-F238E27FC236}">
                <a16:creationId xmlns:a16="http://schemas.microsoft.com/office/drawing/2014/main" id="{141FF99F-48B1-9AD1-608A-0C8A02AA4345}"/>
              </a:ext>
            </a:extLst>
          </p:cNvPr>
          <p:cNvPicPr>
            <a:picLocks noChangeAspect="1"/>
          </p:cNvPicPr>
          <p:nvPr/>
        </p:nvPicPr>
        <p:blipFill rotWithShape="1">
          <a:blip r:embed="rId2"/>
          <a:srcRect l="2311" r="2311"/>
          <a:stretch/>
        </p:blipFill>
        <p:spPr>
          <a:xfrm>
            <a:off x="5650992" y="10"/>
            <a:ext cx="6541008" cy="6857990"/>
          </a:xfrm>
          <a:prstGeom prst="rect">
            <a:avLst/>
          </a:prstGeom>
        </p:spPr>
      </p:pic>
    </p:spTree>
    <p:extLst>
      <p:ext uri="{BB962C8B-B14F-4D97-AF65-F5344CB8AC3E}">
        <p14:creationId xmlns:p14="http://schemas.microsoft.com/office/powerpoint/2010/main" val="3135713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CC9DB9-3168-962B-6E4A-274F1D9B8348}"/>
              </a:ext>
            </a:extLst>
          </p:cNvPr>
          <p:cNvSpPr>
            <a:spLocks noGrp="1"/>
          </p:cNvSpPr>
          <p:nvPr>
            <p:ph type="title"/>
          </p:nvPr>
        </p:nvSpPr>
        <p:spPr>
          <a:xfrm>
            <a:off x="838200" y="1195697"/>
            <a:ext cx="3200400" cy="4238118"/>
          </a:xfrm>
        </p:spPr>
        <p:txBody>
          <a:bodyPr>
            <a:normAutofit/>
          </a:bodyPr>
          <a:lstStyle/>
          <a:p>
            <a:r>
              <a:rPr lang="en-US">
                <a:solidFill>
                  <a:schemeClr val="bg1"/>
                </a:solidFill>
              </a:rPr>
              <a:t>Bioenergetic anger expression</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CBDFA138-3B3C-6AE6-BB98-358E2DFE4E2A}"/>
              </a:ext>
            </a:extLst>
          </p:cNvPr>
          <p:cNvGraphicFramePr>
            <a:graphicFrameLocks noGrp="1"/>
          </p:cNvGraphicFramePr>
          <p:nvPr>
            <p:ph idx="1"/>
            <p:extLst>
              <p:ext uri="{D42A27DB-BD31-4B8C-83A1-F6EECF244321}">
                <p14:modId xmlns:p14="http://schemas.microsoft.com/office/powerpoint/2010/main" val="721518623"/>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96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7" name="Rectangle 3086">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Rectangle 3087">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Psychodrama Essential Tools &amp; Techniques Video - YouTube">
            <a:extLst>
              <a:ext uri="{FF2B5EF4-FFF2-40B4-BE49-F238E27FC236}">
                <a16:creationId xmlns:a16="http://schemas.microsoft.com/office/drawing/2014/main" id="{D16708BA-5F73-5F93-5083-50FCE8C8E4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21035" y="1505331"/>
            <a:ext cx="5129784" cy="3847338"/>
          </a:xfrm>
          <a:prstGeom prst="rect">
            <a:avLst/>
          </a:prstGeom>
          <a:noFill/>
          <a:extLst>
            <a:ext uri="{909E8E84-426E-40DD-AFC4-6F175D3DCCD1}">
              <a14:hiddenFill xmlns:a14="http://schemas.microsoft.com/office/drawing/2010/main">
                <a:solidFill>
                  <a:srgbClr val="FFFFFF"/>
                </a:solidFill>
              </a14:hiddenFill>
            </a:ext>
          </a:extLst>
        </p:spPr>
      </p:pic>
      <p:sp>
        <p:nvSpPr>
          <p:cNvPr id="3089" name="Rectangle 3088">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Amazon.com: Bataka Foam Bat with Wooden Handle (Small, Blue) : Health &amp;  Household">
            <a:extLst>
              <a:ext uri="{FF2B5EF4-FFF2-40B4-BE49-F238E27FC236}">
                <a16:creationId xmlns:a16="http://schemas.microsoft.com/office/drawing/2014/main" id="{425DF557-0D5E-B46A-7FDF-ADD49A3BE26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180" y="1721515"/>
            <a:ext cx="5129784" cy="341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609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197E-9D0E-17CA-89E2-65170C2C220C}"/>
              </a:ext>
            </a:extLst>
          </p:cNvPr>
          <p:cNvSpPr>
            <a:spLocks noGrp="1"/>
          </p:cNvSpPr>
          <p:nvPr>
            <p:ph type="title"/>
          </p:nvPr>
        </p:nvSpPr>
        <p:spPr>
          <a:xfrm>
            <a:off x="762000" y="1138036"/>
            <a:ext cx="4085665" cy="1402470"/>
          </a:xfrm>
        </p:spPr>
        <p:txBody>
          <a:bodyPr vert="horz" lIns="91440" tIns="45720" rIns="91440" bIns="45720" rtlCol="0" anchor="t">
            <a:normAutofit/>
          </a:bodyPr>
          <a:lstStyle/>
          <a:p>
            <a:r>
              <a:rPr lang="en-US"/>
              <a:t>Cutting the cord </a:t>
            </a:r>
          </a:p>
        </p:txBody>
      </p:sp>
      <p:cxnSp>
        <p:nvCxnSpPr>
          <p:cNvPr id="13" name="Straight Connector 12">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37DDCEB-1AD0-81FF-2BB5-BF4C52457411}"/>
              </a:ext>
            </a:extLst>
          </p:cNvPr>
          <p:cNvSpPr>
            <a:spLocks noGrp="1"/>
          </p:cNvSpPr>
          <p:nvPr>
            <p:ph type="body" sz="half" idx="2"/>
          </p:nvPr>
        </p:nvSpPr>
        <p:spPr>
          <a:xfrm>
            <a:off x="762000" y="2551176"/>
            <a:ext cx="4085665" cy="3591207"/>
          </a:xfrm>
        </p:spPr>
        <p:txBody>
          <a:bodyPr vert="horz" lIns="91440" tIns="45720" rIns="91440" bIns="45720" rtlCol="0">
            <a:normAutofit/>
          </a:bodyPr>
          <a:lstStyle/>
          <a:p>
            <a:pPr indent="-228600">
              <a:buFont typeface="Arial" panose="020B0604020202020204" pitchFamily="34" charset="0"/>
              <a:buChar char="•"/>
            </a:pPr>
            <a:r>
              <a:rPr lang="en-US" sz="2000" dirty="0"/>
              <a:t>Cord is a symbol for the bond </a:t>
            </a:r>
            <a:endParaRPr lang="en-US" sz="2000"/>
          </a:p>
          <a:p>
            <a:pPr indent="-228600">
              <a:buFont typeface="Arial" panose="020B0604020202020204" pitchFamily="34" charset="0"/>
              <a:buChar char="•"/>
            </a:pPr>
            <a:r>
              <a:rPr lang="en-US" sz="2000" dirty="0"/>
              <a:t>Have client acknowledge the ways they’ve ‘held on and why’</a:t>
            </a:r>
            <a:endParaRPr lang="en-US" sz="2000"/>
          </a:p>
          <a:p>
            <a:pPr indent="-228600">
              <a:buFont typeface="Arial" panose="020B0604020202020204" pitchFamily="34" charset="0"/>
              <a:buChar char="•"/>
            </a:pPr>
            <a:r>
              <a:rPr lang="en-US" sz="2000" dirty="0"/>
              <a:t>Have multiple people stand behind current bonding person to represent where the bond began</a:t>
            </a:r>
            <a:endParaRPr lang="en-US" sz="2000"/>
          </a:p>
          <a:p>
            <a:pPr indent="-228600">
              <a:buFont typeface="Arial" panose="020B0604020202020204" pitchFamily="34" charset="0"/>
              <a:buChar char="•"/>
            </a:pPr>
            <a:r>
              <a:rPr lang="en-US" sz="2000" dirty="0"/>
              <a:t>Client cuts the cord and steps fully into new life and grieves the old one</a:t>
            </a:r>
            <a:endParaRPr lang="en-US" sz="2000"/>
          </a:p>
        </p:txBody>
      </p:sp>
      <p:pic>
        <p:nvPicPr>
          <p:cNvPr id="7" name="Content Placeholder 6">
            <a:extLst>
              <a:ext uri="{FF2B5EF4-FFF2-40B4-BE49-F238E27FC236}">
                <a16:creationId xmlns:a16="http://schemas.microsoft.com/office/drawing/2014/main" id="{05CB9886-DCD7-7273-02AC-8EC7E2081356}"/>
              </a:ext>
            </a:extLst>
          </p:cNvPr>
          <p:cNvPicPr>
            <a:picLocks noGrp="1" noChangeAspect="1"/>
          </p:cNvPicPr>
          <p:nvPr>
            <p:ph type="pic" idx="1"/>
          </p:nvPr>
        </p:nvPicPr>
        <p:blipFill rotWithShape="1">
          <a:blip r:embed="rId2"/>
          <a:srcRect l="2311" r="2311"/>
          <a:stretch/>
        </p:blipFill>
        <p:spPr bwMode="auto">
          <a:xfrm>
            <a:off x="5650992" y="10"/>
            <a:ext cx="6541008" cy="6857990"/>
          </a:xfrm>
          <a:prstGeom prst="rect">
            <a:avLst/>
          </a:prstGeom>
          <a:noFill/>
        </p:spPr>
      </p:pic>
    </p:spTree>
    <p:extLst>
      <p:ext uri="{BB962C8B-B14F-4D97-AF65-F5344CB8AC3E}">
        <p14:creationId xmlns:p14="http://schemas.microsoft.com/office/powerpoint/2010/main" val="2640696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082BFF38-A40B-E6A9-D713-FE19E0B580AB}"/>
              </a:ext>
            </a:extLst>
          </p:cNvPr>
          <p:cNvSpPr>
            <a:spLocks noGrp="1"/>
          </p:cNvSpPr>
          <p:nvPr>
            <p:ph type="title"/>
          </p:nvPr>
        </p:nvSpPr>
        <p:spPr>
          <a:xfrm>
            <a:off x="804672" y="1243013"/>
            <a:ext cx="3855720" cy="4371974"/>
          </a:xfrm>
        </p:spPr>
        <p:txBody>
          <a:bodyPr>
            <a:normAutofit/>
          </a:bodyPr>
          <a:lstStyle/>
          <a:p>
            <a:r>
              <a:rPr lang="en-US" sz="3600">
                <a:solidFill>
                  <a:schemeClr val="tx2"/>
                </a:solidFill>
              </a:rPr>
              <a:t>Recommended Reading</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C11FA6B6-86F3-B214-D9D1-D62ADE660EDA}"/>
              </a:ext>
            </a:extLst>
          </p:cNvPr>
          <p:cNvSpPr>
            <a:spLocks noGrp="1"/>
          </p:cNvSpPr>
          <p:nvPr>
            <p:ph idx="1"/>
          </p:nvPr>
        </p:nvSpPr>
        <p:spPr>
          <a:xfrm>
            <a:off x="6632812" y="1032987"/>
            <a:ext cx="4919108" cy="4792027"/>
          </a:xfrm>
        </p:spPr>
        <p:txBody>
          <a:bodyPr anchor="ctr">
            <a:normAutofit/>
          </a:bodyPr>
          <a:lstStyle/>
          <a:p>
            <a:r>
              <a:rPr lang="en-US" sz="2000">
                <a:solidFill>
                  <a:schemeClr val="tx2"/>
                </a:solidFill>
              </a:rPr>
              <a:t>The Betrayal Bond Dr. Patrick Carnes</a:t>
            </a:r>
          </a:p>
          <a:p>
            <a:r>
              <a:rPr lang="en-US" sz="2000">
                <a:solidFill>
                  <a:schemeClr val="tx2"/>
                </a:solidFill>
              </a:rPr>
              <a:t>Silently Seduced Dr. Kenneth Adams</a:t>
            </a:r>
          </a:p>
          <a:p>
            <a:r>
              <a:rPr lang="en-US" sz="2000">
                <a:solidFill>
                  <a:schemeClr val="tx2"/>
                </a:solidFill>
              </a:rPr>
              <a:t>Children of the Self-Absorbed Dr. Nina Brown</a:t>
            </a:r>
          </a:p>
          <a:p>
            <a:r>
              <a:rPr lang="en-US" sz="2000">
                <a:solidFill>
                  <a:schemeClr val="tx2"/>
                </a:solidFill>
              </a:rPr>
              <a:t>The Gift of Fear Gavin de Becker</a:t>
            </a:r>
          </a:p>
          <a:p>
            <a:r>
              <a:rPr lang="en-US" sz="2000">
                <a:solidFill>
                  <a:schemeClr val="tx2"/>
                </a:solidFill>
              </a:rPr>
              <a:t>The Body Keeps the Score Dr. Bessel Van Der Kolk</a:t>
            </a:r>
          </a:p>
          <a:p>
            <a:r>
              <a:rPr lang="en-US" sz="2000">
                <a:solidFill>
                  <a:schemeClr val="tx2"/>
                </a:solidFill>
              </a:rPr>
              <a:t>ACOA: The Trauma Syndrome Dr. Tian Dayton</a:t>
            </a:r>
          </a:p>
        </p:txBody>
      </p:sp>
    </p:spTree>
    <p:extLst>
      <p:ext uri="{BB962C8B-B14F-4D97-AF65-F5344CB8AC3E}">
        <p14:creationId xmlns:p14="http://schemas.microsoft.com/office/powerpoint/2010/main" val="2945663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1753B28-3B02-7A2B-CAEA-27802C2E6B11}"/>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References</a:t>
            </a:r>
          </a:p>
        </p:txBody>
      </p:sp>
      <p:sp>
        <p:nvSpPr>
          <p:cNvPr id="3" name="Content Placeholder 2">
            <a:extLst>
              <a:ext uri="{FF2B5EF4-FFF2-40B4-BE49-F238E27FC236}">
                <a16:creationId xmlns:a16="http://schemas.microsoft.com/office/drawing/2014/main" id="{52FA0100-6046-3A5B-789E-59862D9704D3}"/>
              </a:ext>
            </a:extLst>
          </p:cNvPr>
          <p:cNvSpPr>
            <a:spLocks noGrp="1"/>
          </p:cNvSpPr>
          <p:nvPr>
            <p:ph idx="1"/>
          </p:nvPr>
        </p:nvSpPr>
        <p:spPr>
          <a:xfrm>
            <a:off x="6172200" y="804672"/>
            <a:ext cx="5221224" cy="5230368"/>
          </a:xfrm>
        </p:spPr>
        <p:txBody>
          <a:bodyPr anchor="ctr">
            <a:normAutofit/>
          </a:bodyPr>
          <a:lstStyle/>
          <a:p>
            <a:r>
              <a:rPr lang="en-US" sz="1800" b="0" i="0" u="none" strike="noStrike">
                <a:solidFill>
                  <a:schemeClr val="tx2"/>
                </a:solidFill>
                <a:effectLst/>
                <a:latin typeface="Söhne"/>
              </a:rPr>
              <a:t>Adams, K. M. (1991). </a:t>
            </a:r>
            <a:r>
              <a:rPr lang="en-US" sz="1800" b="0" i="1" u="none" strike="noStrike">
                <a:solidFill>
                  <a:schemeClr val="tx2"/>
                </a:solidFill>
                <a:effectLst/>
                <a:latin typeface="Söhne"/>
              </a:rPr>
              <a:t>Silently Seduced: When Parents Make Their Children Partners</a:t>
            </a:r>
            <a:r>
              <a:rPr lang="en-US" sz="1800" b="0" i="0" u="none" strike="noStrike">
                <a:solidFill>
                  <a:schemeClr val="tx2"/>
                </a:solidFill>
                <a:effectLst/>
                <a:latin typeface="Söhne"/>
              </a:rPr>
              <a:t>. Health Communications, Inc.</a:t>
            </a:r>
          </a:p>
          <a:p>
            <a:r>
              <a:rPr lang="en-US" sz="1800" b="0" i="0" u="none" strike="noStrike">
                <a:solidFill>
                  <a:schemeClr val="tx2"/>
                </a:solidFill>
                <a:effectLst/>
                <a:latin typeface="Söhne"/>
              </a:rPr>
              <a:t>Carnes, P. (1997). </a:t>
            </a:r>
            <a:r>
              <a:rPr lang="en-US" sz="1800" b="0" i="1" u="none" strike="noStrike">
                <a:solidFill>
                  <a:schemeClr val="tx2"/>
                </a:solidFill>
                <a:effectLst/>
                <a:latin typeface="Söhne"/>
              </a:rPr>
              <a:t>The Betrayal Bond: Breaking Free of Exploitive Relationships</a:t>
            </a:r>
            <a:r>
              <a:rPr lang="en-US" sz="1800" b="0" i="0" u="none" strike="noStrike">
                <a:solidFill>
                  <a:schemeClr val="tx2"/>
                </a:solidFill>
                <a:effectLst/>
                <a:latin typeface="Söhne"/>
              </a:rPr>
              <a:t>. Health Communications, Inc.</a:t>
            </a:r>
          </a:p>
          <a:p>
            <a:r>
              <a:rPr lang="en-US" sz="1800" b="0" i="0" u="none" strike="noStrike">
                <a:solidFill>
                  <a:schemeClr val="tx2"/>
                </a:solidFill>
                <a:effectLst/>
                <a:latin typeface="Söhne"/>
              </a:rPr>
              <a:t>Dayton, T. (2012). The ACoA trauma syndrome: The impact of childhood pain on adult relationships. Health Communications, Inc.</a:t>
            </a:r>
          </a:p>
          <a:p>
            <a:r>
              <a:rPr lang="en-US" sz="1800" b="0" i="0" u="none" strike="noStrike">
                <a:solidFill>
                  <a:schemeClr val="tx2"/>
                </a:solidFill>
                <a:effectLst/>
                <a:latin typeface="Söhne"/>
              </a:rPr>
              <a:t>Karpman, S. (1968). Fairy tales and script drama analysis. Transactional Analysis Bulletin, 7(26), 39-43. Retrieved from </a:t>
            </a:r>
            <a:r>
              <a:rPr lang="en-US" sz="1800" b="0" i="0" u="none" strike="noStrike">
                <a:solidFill>
                  <a:schemeClr val="tx2"/>
                </a:solidFill>
                <a:effectLst/>
                <a:latin typeface="Söhne"/>
                <a:hlinkClick r:id="rId2">
                  <a:extLst>
                    <a:ext uri="{A12FA001-AC4F-418D-AE19-62706E023703}">
                      <ahyp:hlinkClr xmlns:ahyp="http://schemas.microsoft.com/office/drawing/2018/hyperlinkcolor" val="tx"/>
                    </a:ext>
                  </a:extLst>
                </a:hlinkClick>
              </a:rPr>
              <a:t>http://www.karpmandramatriangle.com</a:t>
            </a:r>
            <a:endParaRPr lang="en-US" sz="1800" b="0" i="0" u="none" strike="noStrike">
              <a:solidFill>
                <a:schemeClr val="tx2"/>
              </a:solidFill>
              <a:effectLst/>
              <a:latin typeface="Söhne"/>
            </a:endParaRPr>
          </a:p>
          <a:p>
            <a:r>
              <a:rPr lang="en-US" sz="1800" b="0" i="0" u="none" strike="noStrike">
                <a:solidFill>
                  <a:schemeClr val="tx2"/>
                </a:solidFill>
                <a:effectLst/>
                <a:latin typeface="Söhne"/>
              </a:rPr>
              <a:t>Van der Kolk, B. (2014). The Body Keeps the Score: Brain, Mind, and Body in the Healing of Trauma. Viking.</a:t>
            </a:r>
            <a:endParaRPr lang="en-US" sz="1800">
              <a:solidFill>
                <a:schemeClr val="tx2"/>
              </a:solidFill>
            </a:endParaRPr>
          </a:p>
        </p:txBody>
      </p:sp>
    </p:spTree>
    <p:extLst>
      <p:ext uri="{BB962C8B-B14F-4D97-AF65-F5344CB8AC3E}">
        <p14:creationId xmlns:p14="http://schemas.microsoft.com/office/powerpoint/2010/main" val="20905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B5820-3A19-6D82-4733-DFCC17585D9F}"/>
              </a:ext>
            </a:extLst>
          </p:cNvPr>
          <p:cNvSpPr>
            <a:spLocks noGrp="1"/>
          </p:cNvSpPr>
          <p:nvPr>
            <p:ph type="title"/>
          </p:nvPr>
        </p:nvSpPr>
        <p:spPr>
          <a:xfrm>
            <a:off x="838201" y="365125"/>
            <a:ext cx="5251316" cy="1807305"/>
          </a:xfrm>
        </p:spPr>
        <p:txBody>
          <a:bodyPr>
            <a:normAutofit/>
          </a:bodyPr>
          <a:lstStyle/>
          <a:p>
            <a:r>
              <a:rPr lang="en-US"/>
              <a:t>What is Traumatic Bonding?</a:t>
            </a:r>
          </a:p>
        </p:txBody>
      </p:sp>
      <p:sp>
        <p:nvSpPr>
          <p:cNvPr id="3" name="Content Placeholder 2">
            <a:extLst>
              <a:ext uri="{FF2B5EF4-FFF2-40B4-BE49-F238E27FC236}">
                <a16:creationId xmlns:a16="http://schemas.microsoft.com/office/drawing/2014/main" id="{650B24A8-7410-CF3F-61FE-1E4B927BD470}"/>
              </a:ext>
            </a:extLst>
          </p:cNvPr>
          <p:cNvSpPr>
            <a:spLocks noGrp="1"/>
          </p:cNvSpPr>
          <p:nvPr>
            <p:ph idx="1"/>
          </p:nvPr>
        </p:nvSpPr>
        <p:spPr>
          <a:xfrm>
            <a:off x="838200" y="2333297"/>
            <a:ext cx="4619621" cy="3843666"/>
          </a:xfrm>
        </p:spPr>
        <p:txBody>
          <a:bodyPr>
            <a:normAutofit/>
          </a:bodyPr>
          <a:lstStyle/>
          <a:p>
            <a:r>
              <a:rPr lang="en-US" sz="2000" dirty="0"/>
              <a:t>Traumatic bonding refers to the dysfunctional attachment that occurs in relationships involving exploitation, danger, and/or abuse </a:t>
            </a:r>
          </a:p>
          <a:p>
            <a:r>
              <a:rPr lang="en-US" sz="2000" dirty="0"/>
              <a:t>Umbrella term that Stockholm Syndrome fits underneath </a:t>
            </a:r>
          </a:p>
          <a:p>
            <a:r>
              <a:rPr lang="en-US" sz="2000" dirty="0"/>
              <a:t>Explains the bind existing between victim and victimizer wherein the trauma of the relationship deepens the attachment </a:t>
            </a:r>
          </a:p>
          <a:p>
            <a:pPr lvl="1"/>
            <a:r>
              <a:rPr lang="en-US" sz="1600" dirty="0"/>
              <a:t>Seemingly insane loyalty </a:t>
            </a:r>
          </a:p>
          <a:p>
            <a:endParaRPr lang="en-US" sz="2000" dirty="0"/>
          </a:p>
        </p:txBody>
      </p:sp>
      <p:pic>
        <p:nvPicPr>
          <p:cNvPr id="5" name="Picture 4" descr="Yellow umbrella in a sea of black umbrellas">
            <a:extLst>
              <a:ext uri="{FF2B5EF4-FFF2-40B4-BE49-F238E27FC236}">
                <a16:creationId xmlns:a16="http://schemas.microsoft.com/office/drawing/2014/main" id="{06C9003A-247C-3D25-EC0C-B098E845B88D}"/>
              </a:ext>
            </a:extLst>
          </p:cNvPr>
          <p:cNvPicPr>
            <a:picLocks noChangeAspect="1"/>
          </p:cNvPicPr>
          <p:nvPr/>
        </p:nvPicPr>
        <p:blipFill rotWithShape="1">
          <a:blip r:embed="rId2"/>
          <a:srcRect l="31041" r="1679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6882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rtoon a cartoon of a child playing football&#10;&#10;Description automatically generated">
            <a:extLst>
              <a:ext uri="{FF2B5EF4-FFF2-40B4-BE49-F238E27FC236}">
                <a16:creationId xmlns:a16="http://schemas.microsoft.com/office/drawing/2014/main" id="{938A5E4F-1A14-2793-D894-289B4B9BD5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46" r="-2" b="5855"/>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1047">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46" name="Rectangle 104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extBox 1">
            <a:extLst>
              <a:ext uri="{FF2B5EF4-FFF2-40B4-BE49-F238E27FC236}">
                <a16:creationId xmlns:a16="http://schemas.microsoft.com/office/drawing/2014/main" id="{87FF0CAE-9846-7B93-A80F-D61A99CFCA96}"/>
              </a:ext>
            </a:extLst>
          </p:cNvPr>
          <p:cNvSpPr txBox="1"/>
          <p:nvPr/>
        </p:nvSpPr>
        <p:spPr>
          <a:xfrm>
            <a:off x="8079978" y="2533476"/>
            <a:ext cx="3369234" cy="3447832"/>
          </a:xfrm>
          <a:prstGeom prst="rect">
            <a:avLst/>
          </a:prstGeom>
        </p:spPr>
        <p:txBody>
          <a:bodyPr vert="horz" lIns="91440" tIns="45720" rIns="91440" bIns="45720" rtlCol="0" anchor="t">
            <a:normAutofit lnSpcReduction="10000"/>
          </a:bodyPr>
          <a:lstStyle/>
          <a:p>
            <a:pPr>
              <a:lnSpc>
                <a:spcPct val="90000"/>
              </a:lnSpc>
              <a:spcAft>
                <a:spcPts val="600"/>
              </a:spcAft>
            </a:pPr>
            <a:r>
              <a:rPr lang="en-US" sz="2000" dirty="0"/>
              <a:t>A perpetual pattern of placing trust in a person who demonstrates untrustworthy behavior but presents a compelling storyline of what being with them will mean for me. </a:t>
            </a:r>
          </a:p>
          <a:p>
            <a:pPr>
              <a:lnSpc>
                <a:spcPct val="90000"/>
              </a:lnSpc>
              <a:spcAft>
                <a:spcPts val="600"/>
              </a:spcAft>
            </a:pPr>
            <a:r>
              <a:rPr lang="en-US" sz="2000" dirty="0"/>
              <a:t>I choose to accept the partial meetings of my needs alongside a pattern of betrayal, to stave off the terror of being alone.</a:t>
            </a:r>
          </a:p>
        </p:txBody>
      </p:sp>
    </p:spTree>
    <p:extLst>
      <p:ext uri="{BB962C8B-B14F-4D97-AF65-F5344CB8AC3E}">
        <p14:creationId xmlns:p14="http://schemas.microsoft.com/office/powerpoint/2010/main" val="8020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CDDC0-9401-737F-5399-E7A3010E6DD9}"/>
              </a:ext>
            </a:extLst>
          </p:cNvPr>
          <p:cNvSpPr>
            <a:spLocks noGrp="1"/>
          </p:cNvSpPr>
          <p:nvPr>
            <p:ph type="title"/>
          </p:nvPr>
        </p:nvSpPr>
        <p:spPr>
          <a:xfrm>
            <a:off x="838201" y="365125"/>
            <a:ext cx="5251316" cy="1807305"/>
          </a:xfrm>
        </p:spPr>
        <p:txBody>
          <a:bodyPr>
            <a:normAutofit/>
          </a:bodyPr>
          <a:lstStyle/>
          <a:p>
            <a:r>
              <a:rPr lang="en-US" dirty="0"/>
              <a:t>Symptoms of Traumatic Bonding</a:t>
            </a:r>
          </a:p>
        </p:txBody>
      </p:sp>
      <p:sp>
        <p:nvSpPr>
          <p:cNvPr id="3" name="Content Placeholder 2">
            <a:extLst>
              <a:ext uri="{FF2B5EF4-FFF2-40B4-BE49-F238E27FC236}">
                <a16:creationId xmlns:a16="http://schemas.microsoft.com/office/drawing/2014/main" id="{B9AA1327-ECC2-BB5D-DD3D-A77458843DA7}"/>
              </a:ext>
            </a:extLst>
          </p:cNvPr>
          <p:cNvSpPr>
            <a:spLocks noGrp="1"/>
          </p:cNvSpPr>
          <p:nvPr>
            <p:ph idx="1"/>
          </p:nvPr>
        </p:nvSpPr>
        <p:spPr>
          <a:xfrm>
            <a:off x="838200" y="2333297"/>
            <a:ext cx="4619621" cy="3843666"/>
          </a:xfrm>
        </p:spPr>
        <p:txBody>
          <a:bodyPr>
            <a:normAutofit/>
          </a:bodyPr>
          <a:lstStyle/>
          <a:p>
            <a:r>
              <a:rPr lang="en-US" sz="1100"/>
              <a:t>When you are loyal to people who have betrayed you</a:t>
            </a:r>
          </a:p>
          <a:p>
            <a:r>
              <a:rPr lang="en-US" sz="1100"/>
              <a:t>When you are attracted to untrustworthy people</a:t>
            </a:r>
          </a:p>
          <a:p>
            <a:r>
              <a:rPr lang="en-US" sz="1100"/>
              <a:t>When you continue to seek contact with people who you know will cause you further pain</a:t>
            </a:r>
          </a:p>
          <a:p>
            <a:r>
              <a:rPr lang="en-US" sz="1100"/>
              <a:t>When you go overboard to help people who have been destructive to you</a:t>
            </a:r>
          </a:p>
          <a:p>
            <a:r>
              <a:rPr lang="en-US" sz="1100"/>
              <a:t>When you continue trying to get someone to like you who is clearly using you</a:t>
            </a:r>
          </a:p>
          <a:p>
            <a:r>
              <a:rPr lang="en-US" sz="1100"/>
              <a:t>When you are unable to retreat from unhealthy relationships</a:t>
            </a:r>
          </a:p>
          <a:p>
            <a:r>
              <a:rPr lang="en-US" sz="1100"/>
              <a:t>When there is confusion about love</a:t>
            </a:r>
          </a:p>
          <a:p>
            <a:r>
              <a:rPr lang="en-US" sz="1100"/>
              <a:t>When you keep secrets about damaging abuse or betrayal and protect the person hurting you</a:t>
            </a:r>
          </a:p>
          <a:p>
            <a:r>
              <a:rPr lang="en-US" sz="1100"/>
              <a:t>When you persist in trying to convince people there is a problem and they won’t listen</a:t>
            </a:r>
          </a:p>
          <a:p>
            <a:r>
              <a:rPr lang="en-US" sz="1100"/>
              <a:t>When you chronically miss signs that someone is abusive or unhealthy early in relationships</a:t>
            </a:r>
          </a:p>
        </p:txBody>
      </p:sp>
      <p:pic>
        <p:nvPicPr>
          <p:cNvPr id="5" name="Picture 4" descr="Lock with a love heart">
            <a:extLst>
              <a:ext uri="{FF2B5EF4-FFF2-40B4-BE49-F238E27FC236}">
                <a16:creationId xmlns:a16="http://schemas.microsoft.com/office/drawing/2014/main" id="{8E4D6393-D039-B59A-854C-910C03718B7F}"/>
              </a:ext>
            </a:extLst>
          </p:cNvPr>
          <p:cNvPicPr>
            <a:picLocks noChangeAspect="1"/>
          </p:cNvPicPr>
          <p:nvPr/>
        </p:nvPicPr>
        <p:blipFill rotWithShape="1">
          <a:blip r:embed="rId2"/>
          <a:srcRect l="25821" r="2527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9467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3F563A7-AAF7-5F14-AA19-57FC7D805AD3}"/>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Collateral signs in romantic relationships or business</a:t>
            </a:r>
          </a:p>
        </p:txBody>
      </p:sp>
      <p:sp>
        <p:nvSpPr>
          <p:cNvPr id="3" name="Content Placeholder 2">
            <a:extLst>
              <a:ext uri="{FF2B5EF4-FFF2-40B4-BE49-F238E27FC236}">
                <a16:creationId xmlns:a16="http://schemas.microsoft.com/office/drawing/2014/main" id="{D045BE33-1CA3-6AB3-83E0-5752CEE90F88}"/>
              </a:ext>
            </a:extLst>
          </p:cNvPr>
          <p:cNvSpPr>
            <a:spLocks noGrp="1"/>
          </p:cNvSpPr>
          <p:nvPr>
            <p:ph idx="1"/>
          </p:nvPr>
        </p:nvSpPr>
        <p:spPr>
          <a:xfrm>
            <a:off x="6172200" y="804672"/>
            <a:ext cx="5221224" cy="5230368"/>
          </a:xfrm>
        </p:spPr>
        <p:txBody>
          <a:bodyPr anchor="ctr">
            <a:normAutofit/>
          </a:bodyPr>
          <a:lstStyle/>
          <a:p>
            <a:r>
              <a:rPr lang="en-US" sz="1800" dirty="0">
                <a:solidFill>
                  <a:schemeClr val="tx2"/>
                </a:solidFill>
              </a:rPr>
              <a:t>Oversharing and getting too close too early with partners</a:t>
            </a:r>
          </a:p>
          <a:p>
            <a:r>
              <a:rPr lang="en-US" sz="1800" dirty="0">
                <a:solidFill>
                  <a:schemeClr val="tx2"/>
                </a:solidFill>
              </a:rPr>
              <a:t>Abandoning friends and hobbies to be with other person all the time</a:t>
            </a:r>
          </a:p>
          <a:p>
            <a:r>
              <a:rPr lang="en-US" sz="1800" dirty="0">
                <a:solidFill>
                  <a:schemeClr val="tx2"/>
                </a:solidFill>
              </a:rPr>
              <a:t>Seems like I date someone with the same profile repeatedly </a:t>
            </a:r>
          </a:p>
          <a:p>
            <a:r>
              <a:rPr lang="en-US" sz="1800" dirty="0">
                <a:solidFill>
                  <a:schemeClr val="tx2"/>
                </a:solidFill>
              </a:rPr>
              <a:t>Make excuses for why other’s treat me poorly</a:t>
            </a:r>
          </a:p>
          <a:p>
            <a:r>
              <a:rPr lang="en-US" sz="1800" dirty="0">
                <a:solidFill>
                  <a:schemeClr val="tx2"/>
                </a:solidFill>
              </a:rPr>
              <a:t>Chronically underpaid and undervalued at work</a:t>
            </a:r>
          </a:p>
          <a:p>
            <a:r>
              <a:rPr lang="en-US" sz="1800" dirty="0">
                <a:solidFill>
                  <a:schemeClr val="tx2"/>
                </a:solidFill>
              </a:rPr>
              <a:t>Overextend and go beyond expectations in hopes of reward that never comes</a:t>
            </a:r>
          </a:p>
          <a:p>
            <a:r>
              <a:rPr lang="en-US" sz="1800" dirty="0">
                <a:solidFill>
                  <a:schemeClr val="tx2"/>
                </a:solidFill>
              </a:rPr>
              <a:t>Overidentify with person’s victim story, ”I know why they rage at me it’s because_____”</a:t>
            </a:r>
          </a:p>
          <a:p>
            <a:r>
              <a:rPr lang="en-US" sz="1800" dirty="0">
                <a:solidFill>
                  <a:schemeClr val="tx2"/>
                </a:solidFill>
              </a:rPr>
              <a:t>Over-idealize partners, bosses, and authority figures while overlooking/missing their flaws</a:t>
            </a:r>
          </a:p>
          <a:p>
            <a:r>
              <a:rPr lang="en-US" sz="1800" dirty="0">
                <a:solidFill>
                  <a:schemeClr val="tx2"/>
                </a:solidFill>
              </a:rPr>
              <a:t>Inability to differentiate intensity from love</a:t>
            </a:r>
          </a:p>
          <a:p>
            <a:endParaRPr lang="en-US" sz="1800" dirty="0">
              <a:solidFill>
                <a:schemeClr val="tx2"/>
              </a:solidFill>
            </a:endParaRPr>
          </a:p>
        </p:txBody>
      </p:sp>
    </p:spTree>
    <p:extLst>
      <p:ext uri="{BB962C8B-B14F-4D97-AF65-F5344CB8AC3E}">
        <p14:creationId xmlns:p14="http://schemas.microsoft.com/office/powerpoint/2010/main" val="369041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54A56-AD7A-5C7D-9A91-E9E2F0B29B2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Why don’t they just leave?</a:t>
            </a:r>
          </a:p>
        </p:txBody>
      </p:sp>
      <p:sp>
        <p:nvSpPr>
          <p:cNvPr id="3" name="Content Placeholder 2">
            <a:extLst>
              <a:ext uri="{FF2B5EF4-FFF2-40B4-BE49-F238E27FC236}">
                <a16:creationId xmlns:a16="http://schemas.microsoft.com/office/drawing/2014/main" id="{FA385944-BFF0-4461-C9BB-A3226E9EE203}"/>
              </a:ext>
            </a:extLst>
          </p:cNvPr>
          <p:cNvSpPr>
            <a:spLocks noGrp="1"/>
          </p:cNvSpPr>
          <p:nvPr>
            <p:ph idx="1"/>
          </p:nvPr>
        </p:nvSpPr>
        <p:spPr>
          <a:xfrm>
            <a:off x="1371599" y="2318197"/>
            <a:ext cx="9724031" cy="3683358"/>
          </a:xfrm>
        </p:spPr>
        <p:txBody>
          <a:bodyPr anchor="ctr">
            <a:normAutofit lnSpcReduction="10000"/>
          </a:bodyPr>
          <a:lstStyle/>
          <a:p>
            <a:r>
              <a:rPr lang="en-US" sz="2000" dirty="0"/>
              <a:t>Core of shame tells me this is what I deserve or is available to me</a:t>
            </a:r>
          </a:p>
          <a:p>
            <a:r>
              <a:rPr lang="en-US" sz="2000" dirty="0"/>
              <a:t>Combination of getting partial needs met alongside abuse can mirror earlier traumatic bonds</a:t>
            </a:r>
          </a:p>
          <a:p>
            <a:pPr lvl="1"/>
            <a:r>
              <a:rPr lang="en-US" sz="2000" dirty="0"/>
              <a:t>’Picker is broken’</a:t>
            </a:r>
          </a:p>
          <a:p>
            <a:r>
              <a:rPr lang="en-US" sz="2000" dirty="0"/>
              <a:t>Terror deepens attachment, we bond to who’s around when the trauma happens (Van der Kolk, 2014)</a:t>
            </a:r>
          </a:p>
          <a:p>
            <a:r>
              <a:rPr lang="en-US" sz="2000" dirty="0"/>
              <a:t>Hyper-active or hypo-active amygdala </a:t>
            </a:r>
          </a:p>
          <a:p>
            <a:pPr lvl="1"/>
            <a:r>
              <a:rPr lang="en-US" sz="2000" dirty="0"/>
              <a:t>Under-reacts to threatening/unsafe behavior, over-reacts or doesn’t notice signs of safety, gets bored with sane relationships</a:t>
            </a:r>
          </a:p>
          <a:p>
            <a:pPr lvl="1"/>
            <a:r>
              <a:rPr lang="en-US" sz="2000" dirty="0"/>
              <a:t>Looks like naivety, centered in choice to not see reality for what it is</a:t>
            </a:r>
          </a:p>
          <a:p>
            <a:pPr lvl="2"/>
            <a:r>
              <a:rPr lang="en-US" sz="1600" dirty="0"/>
              <a:t>When was seeing reality too much?</a:t>
            </a:r>
          </a:p>
        </p:txBody>
      </p:sp>
    </p:spTree>
    <p:extLst>
      <p:ext uri="{BB962C8B-B14F-4D97-AF65-F5344CB8AC3E}">
        <p14:creationId xmlns:p14="http://schemas.microsoft.com/office/powerpoint/2010/main" val="135995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FF05-8F09-9465-3B05-53ED47844FF8}"/>
              </a:ext>
            </a:extLst>
          </p:cNvPr>
          <p:cNvSpPr>
            <a:spLocks noGrp="1"/>
          </p:cNvSpPr>
          <p:nvPr>
            <p:ph type="title"/>
          </p:nvPr>
        </p:nvSpPr>
        <p:spPr/>
        <p:txBody>
          <a:bodyPr/>
          <a:lstStyle/>
          <a:p>
            <a:r>
              <a:rPr lang="en-US" dirty="0"/>
              <a:t>Client Example: Stephanie</a:t>
            </a:r>
          </a:p>
        </p:txBody>
      </p:sp>
      <p:sp>
        <p:nvSpPr>
          <p:cNvPr id="3" name="Content Placeholder 2">
            <a:extLst>
              <a:ext uri="{FF2B5EF4-FFF2-40B4-BE49-F238E27FC236}">
                <a16:creationId xmlns:a16="http://schemas.microsoft.com/office/drawing/2014/main" id="{9C00C5A1-4886-6625-5863-89B9E16B5B34}"/>
              </a:ext>
            </a:extLst>
          </p:cNvPr>
          <p:cNvSpPr>
            <a:spLocks noGrp="1"/>
          </p:cNvSpPr>
          <p:nvPr>
            <p:ph idx="1"/>
          </p:nvPr>
        </p:nvSpPr>
        <p:spPr/>
        <p:txBody>
          <a:bodyPr>
            <a:normAutofit fontScale="92500" lnSpcReduction="20000"/>
          </a:bodyPr>
          <a:lstStyle/>
          <a:p>
            <a:r>
              <a:rPr lang="en-US" dirty="0"/>
              <a:t>31 year old female client presents to treatment with alcohol use disorder and ”shame about her relationship.” Client reports that husband has had multiple affairs throughout marriage and she feels responsible since she “has gained some weight since we got married” and hasn’t always been as sexually available as her husband would prefer. She also reports feeling guilty for making her husband angry and feels intensely shameful when he rages at her. Through course of treatment, client identifies that husband constantly pushes her boundaries sexually and demands an open relationship. Client yielded on her boundary that she wanted monogamy and eventually contracted an STD as result of her husband’s relationship with another woman. Client is intensely distressed at her inability to “get him to love me and understand what I need.” Client entered treatment after she confronted her husband about his behavior and he threatened to leave. Client began having intense panic attacks at prospect of the marriage ending.</a:t>
            </a:r>
          </a:p>
        </p:txBody>
      </p:sp>
    </p:spTree>
    <p:extLst>
      <p:ext uri="{BB962C8B-B14F-4D97-AF65-F5344CB8AC3E}">
        <p14:creationId xmlns:p14="http://schemas.microsoft.com/office/powerpoint/2010/main" val="90033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B9A9D5-68AD-D3B7-55B5-39B74891D239}"/>
              </a:ext>
            </a:extLst>
          </p:cNvPr>
          <p:cNvSpPr>
            <a:spLocks noGrp="1"/>
          </p:cNvSpPr>
          <p:nvPr>
            <p:ph type="title"/>
          </p:nvPr>
        </p:nvSpPr>
        <p:spPr>
          <a:xfrm>
            <a:off x="635000" y="640823"/>
            <a:ext cx="3418659" cy="5583148"/>
          </a:xfrm>
        </p:spPr>
        <p:txBody>
          <a:bodyPr anchor="ctr">
            <a:normAutofit/>
          </a:bodyPr>
          <a:lstStyle/>
          <a:p>
            <a:r>
              <a:rPr lang="en-US" sz="5400"/>
              <a:t>Hooked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07A9928-B79E-458B-CB86-B81E2A261C8C}"/>
              </a:ext>
            </a:extLst>
          </p:cNvPr>
          <p:cNvGraphicFramePr>
            <a:graphicFrameLocks noGrp="1"/>
          </p:cNvGraphicFramePr>
          <p:nvPr>
            <p:ph idx="1"/>
            <p:extLst>
              <p:ext uri="{D42A27DB-BD31-4B8C-83A1-F6EECF244321}">
                <p14:modId xmlns:p14="http://schemas.microsoft.com/office/powerpoint/2010/main" val="422645883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361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2200</Words>
  <Application>Microsoft Macintosh PowerPoint</Application>
  <PresentationFormat>Widescreen</PresentationFormat>
  <Paragraphs>183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Söhne</vt:lpstr>
      <vt:lpstr>Office Theme</vt:lpstr>
      <vt:lpstr>Treating Traumatic Bonding and Comorbid SUD</vt:lpstr>
      <vt:lpstr>Objectives</vt:lpstr>
      <vt:lpstr>What is Traumatic Bonding?</vt:lpstr>
      <vt:lpstr>PowerPoint Presentation</vt:lpstr>
      <vt:lpstr>Symptoms of Traumatic Bonding</vt:lpstr>
      <vt:lpstr>Collateral signs in romantic relationships or business</vt:lpstr>
      <vt:lpstr>Why don’t they just leave?</vt:lpstr>
      <vt:lpstr>Client Example: Stephanie</vt:lpstr>
      <vt:lpstr>Hooked</vt:lpstr>
      <vt:lpstr>The Role of Fantasy </vt:lpstr>
      <vt:lpstr>Interpersonal Trauma </vt:lpstr>
      <vt:lpstr>Enmeshment and Covert Incest</vt:lpstr>
      <vt:lpstr>Traumatic Bonding and SUD </vt:lpstr>
      <vt:lpstr>Codependency v Traumatic Bonding</vt:lpstr>
      <vt:lpstr>Treatment Conceptualization</vt:lpstr>
      <vt:lpstr>Client Example: Stephanie</vt:lpstr>
      <vt:lpstr>Identify the original bonds and map pattern of betrayal</vt:lpstr>
      <vt:lpstr>Denial and Distorted Thinking</vt:lpstr>
      <vt:lpstr>Recovery</vt:lpstr>
      <vt:lpstr>Commitment to Reality at all Costs</vt:lpstr>
      <vt:lpstr>Experiential Interventions</vt:lpstr>
      <vt:lpstr>Telling the Story</vt:lpstr>
      <vt:lpstr>Karpman’s Drama Triangle</vt:lpstr>
      <vt:lpstr>Drama Triangle Interaction</vt:lpstr>
      <vt:lpstr>Bioenergetic anger expression</vt:lpstr>
      <vt:lpstr>PowerPoint Presentation</vt:lpstr>
      <vt:lpstr>Cutting the cord </vt:lpstr>
      <vt:lpstr>Recommended Reading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Traumatic Bonding and Comorbid SUD</dc:title>
  <dc:creator>Michael Eiden</dc:creator>
  <cp:lastModifiedBy>Michael Eiden</cp:lastModifiedBy>
  <cp:revision>21</cp:revision>
  <dcterms:created xsi:type="dcterms:W3CDTF">2024-01-11T22:25:43Z</dcterms:created>
  <dcterms:modified xsi:type="dcterms:W3CDTF">2024-01-25T19:28:17Z</dcterms:modified>
</cp:coreProperties>
</file>