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30" r:id="rId1"/>
  </p:sldMasterIdLst>
  <p:notesMasterIdLst>
    <p:notesMasterId r:id="rId162"/>
  </p:notesMasterIdLst>
  <p:sldIdLst>
    <p:sldId id="612" r:id="rId2"/>
    <p:sldId id="330" r:id="rId3"/>
    <p:sldId id="1935" r:id="rId4"/>
    <p:sldId id="2033" r:id="rId5"/>
    <p:sldId id="2013" r:id="rId6"/>
    <p:sldId id="2014" r:id="rId7"/>
    <p:sldId id="487" r:id="rId8"/>
    <p:sldId id="1988" r:id="rId9"/>
    <p:sldId id="500" r:id="rId10"/>
    <p:sldId id="749" r:id="rId11"/>
    <p:sldId id="766" r:id="rId12"/>
    <p:sldId id="462" r:id="rId13"/>
    <p:sldId id="620" r:id="rId14"/>
    <p:sldId id="754" r:id="rId15"/>
    <p:sldId id="755" r:id="rId16"/>
    <p:sldId id="375" r:id="rId17"/>
    <p:sldId id="535" r:id="rId18"/>
    <p:sldId id="794" r:id="rId19"/>
    <p:sldId id="441" r:id="rId20"/>
    <p:sldId id="756" r:id="rId21"/>
    <p:sldId id="391" r:id="rId22"/>
    <p:sldId id="390" r:id="rId23"/>
    <p:sldId id="729" r:id="rId24"/>
    <p:sldId id="829" r:id="rId25"/>
    <p:sldId id="378" r:id="rId26"/>
    <p:sldId id="444" r:id="rId27"/>
    <p:sldId id="499" r:id="rId28"/>
    <p:sldId id="582" r:id="rId29"/>
    <p:sldId id="583" r:id="rId30"/>
    <p:sldId id="589" r:id="rId31"/>
    <p:sldId id="388" r:id="rId32"/>
    <p:sldId id="263" r:id="rId33"/>
    <p:sldId id="757" r:id="rId34"/>
    <p:sldId id="264" r:id="rId35"/>
    <p:sldId id="819" r:id="rId36"/>
    <p:sldId id="496" r:id="rId37"/>
    <p:sldId id="449" r:id="rId38"/>
    <p:sldId id="758" r:id="rId39"/>
    <p:sldId id="824" r:id="rId40"/>
    <p:sldId id="399" r:id="rId41"/>
    <p:sldId id="772" r:id="rId42"/>
    <p:sldId id="769" r:id="rId43"/>
    <p:sldId id="450" r:id="rId44"/>
    <p:sldId id="642" r:id="rId45"/>
    <p:sldId id="506" r:id="rId46"/>
    <p:sldId id="538" r:id="rId47"/>
    <p:sldId id="286" r:id="rId48"/>
    <p:sldId id="768" r:id="rId49"/>
    <p:sldId id="566" r:id="rId50"/>
    <p:sldId id="465" r:id="rId51"/>
    <p:sldId id="417" r:id="rId52"/>
    <p:sldId id="1923" r:id="rId53"/>
    <p:sldId id="534" r:id="rId54"/>
    <p:sldId id="783" r:id="rId55"/>
    <p:sldId id="1901" r:id="rId56"/>
    <p:sldId id="411" r:id="rId57"/>
    <p:sldId id="2010" r:id="rId58"/>
    <p:sldId id="343" r:id="rId59"/>
    <p:sldId id="418" r:id="rId60"/>
    <p:sldId id="295" r:id="rId61"/>
    <p:sldId id="826" r:id="rId62"/>
    <p:sldId id="825" r:id="rId63"/>
    <p:sldId id="629" r:id="rId64"/>
    <p:sldId id="427" r:id="rId65"/>
    <p:sldId id="541" r:id="rId66"/>
    <p:sldId id="420" r:id="rId67"/>
    <p:sldId id="421" r:id="rId68"/>
    <p:sldId id="267" r:id="rId69"/>
    <p:sldId id="735" r:id="rId70"/>
    <p:sldId id="736" r:id="rId71"/>
    <p:sldId id="760" r:id="rId72"/>
    <p:sldId id="568" r:id="rId73"/>
    <p:sldId id="753" r:id="rId74"/>
    <p:sldId id="752" r:id="rId75"/>
    <p:sldId id="649" r:id="rId76"/>
    <p:sldId id="696" r:id="rId77"/>
    <p:sldId id="715" r:id="rId78"/>
    <p:sldId id="445" r:id="rId79"/>
    <p:sldId id="2009" r:id="rId80"/>
    <p:sldId id="493" r:id="rId81"/>
    <p:sldId id="784" r:id="rId82"/>
    <p:sldId id="281" r:id="rId83"/>
    <p:sldId id="611" r:id="rId84"/>
    <p:sldId id="2034" r:id="rId85"/>
    <p:sldId id="823" r:id="rId86"/>
    <p:sldId id="632" r:id="rId87"/>
    <p:sldId id="831" r:id="rId88"/>
    <p:sldId id="2000" r:id="rId89"/>
    <p:sldId id="795" r:id="rId90"/>
    <p:sldId id="621" r:id="rId91"/>
    <p:sldId id="2006" r:id="rId92"/>
    <p:sldId id="2007" r:id="rId93"/>
    <p:sldId id="1900" r:id="rId94"/>
    <p:sldId id="821" r:id="rId95"/>
    <p:sldId id="812" r:id="rId96"/>
    <p:sldId id="1993" r:id="rId97"/>
    <p:sldId id="1906" r:id="rId98"/>
    <p:sldId id="2015" r:id="rId99"/>
    <p:sldId id="2024" r:id="rId100"/>
    <p:sldId id="2016" r:id="rId101"/>
    <p:sldId id="2017" r:id="rId102"/>
    <p:sldId id="828" r:id="rId103"/>
    <p:sldId id="1994" r:id="rId104"/>
    <p:sldId id="1995" r:id="rId105"/>
    <p:sldId id="1996" r:id="rId106"/>
    <p:sldId id="1997" r:id="rId107"/>
    <p:sldId id="1998" r:id="rId108"/>
    <p:sldId id="1999" r:id="rId109"/>
    <p:sldId id="832" r:id="rId110"/>
    <p:sldId id="833" r:id="rId111"/>
    <p:sldId id="1986" r:id="rId112"/>
    <p:sldId id="1944" r:id="rId113"/>
    <p:sldId id="1987" r:id="rId114"/>
    <p:sldId id="382" r:id="rId115"/>
    <p:sldId id="1930" r:id="rId116"/>
    <p:sldId id="278" r:id="rId117"/>
    <p:sldId id="464" r:id="rId118"/>
    <p:sldId id="2011" r:id="rId119"/>
    <p:sldId id="790" r:id="rId120"/>
    <p:sldId id="2002" r:id="rId121"/>
    <p:sldId id="277" r:id="rId122"/>
    <p:sldId id="2028" r:id="rId123"/>
    <p:sldId id="2019" r:id="rId124"/>
    <p:sldId id="786" r:id="rId125"/>
    <p:sldId id="2003" r:id="rId126"/>
    <p:sldId id="2027" r:id="rId127"/>
    <p:sldId id="816" r:id="rId128"/>
    <p:sldId id="615" r:id="rId129"/>
    <p:sldId id="613" r:id="rId130"/>
    <p:sldId id="2020" r:id="rId131"/>
    <p:sldId id="266" r:id="rId132"/>
    <p:sldId id="2031" r:id="rId133"/>
    <p:sldId id="2029" r:id="rId134"/>
    <p:sldId id="2023" r:id="rId135"/>
    <p:sldId id="2022" r:id="rId136"/>
    <p:sldId id="2018" r:id="rId137"/>
    <p:sldId id="270" r:id="rId138"/>
    <p:sldId id="1929" r:id="rId139"/>
    <p:sldId id="258" r:id="rId140"/>
    <p:sldId id="282" r:id="rId141"/>
    <p:sldId id="284" r:id="rId142"/>
    <p:sldId id="2032" r:id="rId143"/>
    <p:sldId id="291" r:id="rId144"/>
    <p:sldId id="292" r:id="rId145"/>
    <p:sldId id="275" r:id="rId146"/>
    <p:sldId id="259" r:id="rId147"/>
    <p:sldId id="274" r:id="rId148"/>
    <p:sldId id="260" r:id="rId149"/>
    <p:sldId id="261" r:id="rId150"/>
    <p:sldId id="2012" r:id="rId151"/>
    <p:sldId id="616" r:id="rId152"/>
    <p:sldId id="617" r:id="rId153"/>
    <p:sldId id="310" r:id="rId154"/>
    <p:sldId id="265" r:id="rId155"/>
    <p:sldId id="2025" r:id="rId156"/>
    <p:sldId id="2026" r:id="rId157"/>
    <p:sldId id="720" r:id="rId158"/>
    <p:sldId id="719" r:id="rId159"/>
    <p:sldId id="2008" r:id="rId160"/>
    <p:sldId id="1936" r:id="rId161"/>
  </p:sldIdLst>
  <p:sldSz cx="9144000" cy="6858000" type="screen4x3"/>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1E8C2FB-5F1C-4B11-985C-EBFA62335C25}">
          <p14:sldIdLst>
            <p14:sldId id="612"/>
            <p14:sldId id="330"/>
            <p14:sldId id="1935"/>
            <p14:sldId id="2033"/>
            <p14:sldId id="2013"/>
            <p14:sldId id="2014"/>
            <p14:sldId id="487"/>
            <p14:sldId id="1988"/>
            <p14:sldId id="500"/>
            <p14:sldId id="749"/>
            <p14:sldId id="766"/>
            <p14:sldId id="462"/>
            <p14:sldId id="620"/>
            <p14:sldId id="754"/>
            <p14:sldId id="755"/>
            <p14:sldId id="375"/>
            <p14:sldId id="535"/>
            <p14:sldId id="794"/>
            <p14:sldId id="441"/>
            <p14:sldId id="756"/>
            <p14:sldId id="391"/>
            <p14:sldId id="390"/>
            <p14:sldId id="729"/>
            <p14:sldId id="829"/>
            <p14:sldId id="378"/>
            <p14:sldId id="444"/>
            <p14:sldId id="499"/>
            <p14:sldId id="582"/>
            <p14:sldId id="583"/>
            <p14:sldId id="589"/>
            <p14:sldId id="388"/>
            <p14:sldId id="263"/>
            <p14:sldId id="757"/>
            <p14:sldId id="264"/>
            <p14:sldId id="819"/>
            <p14:sldId id="496"/>
            <p14:sldId id="449"/>
            <p14:sldId id="758"/>
            <p14:sldId id="824"/>
            <p14:sldId id="399"/>
            <p14:sldId id="772"/>
            <p14:sldId id="769"/>
            <p14:sldId id="450"/>
            <p14:sldId id="642"/>
            <p14:sldId id="506"/>
            <p14:sldId id="538"/>
            <p14:sldId id="286"/>
            <p14:sldId id="768"/>
            <p14:sldId id="566"/>
            <p14:sldId id="465"/>
            <p14:sldId id="417"/>
            <p14:sldId id="1923"/>
            <p14:sldId id="534"/>
            <p14:sldId id="783"/>
            <p14:sldId id="1901"/>
            <p14:sldId id="411"/>
            <p14:sldId id="2010"/>
            <p14:sldId id="343"/>
            <p14:sldId id="418"/>
            <p14:sldId id="295"/>
            <p14:sldId id="826"/>
            <p14:sldId id="825"/>
            <p14:sldId id="629"/>
            <p14:sldId id="427"/>
            <p14:sldId id="541"/>
            <p14:sldId id="420"/>
            <p14:sldId id="421"/>
            <p14:sldId id="267"/>
            <p14:sldId id="735"/>
            <p14:sldId id="736"/>
            <p14:sldId id="760"/>
            <p14:sldId id="568"/>
            <p14:sldId id="753"/>
            <p14:sldId id="752"/>
            <p14:sldId id="649"/>
            <p14:sldId id="696"/>
            <p14:sldId id="715"/>
            <p14:sldId id="445"/>
            <p14:sldId id="2009"/>
            <p14:sldId id="493"/>
            <p14:sldId id="784"/>
            <p14:sldId id="281"/>
            <p14:sldId id="611"/>
            <p14:sldId id="2034"/>
            <p14:sldId id="823"/>
            <p14:sldId id="632"/>
            <p14:sldId id="831"/>
            <p14:sldId id="2000"/>
            <p14:sldId id="795"/>
            <p14:sldId id="621"/>
            <p14:sldId id="2006"/>
            <p14:sldId id="2007"/>
            <p14:sldId id="1900"/>
            <p14:sldId id="821"/>
            <p14:sldId id="812"/>
            <p14:sldId id="1993"/>
            <p14:sldId id="1906"/>
            <p14:sldId id="2015"/>
            <p14:sldId id="2024"/>
            <p14:sldId id="2016"/>
            <p14:sldId id="2017"/>
            <p14:sldId id="828"/>
            <p14:sldId id="1994"/>
            <p14:sldId id="1995"/>
            <p14:sldId id="1996"/>
            <p14:sldId id="1997"/>
            <p14:sldId id="1998"/>
            <p14:sldId id="1999"/>
            <p14:sldId id="832"/>
            <p14:sldId id="833"/>
            <p14:sldId id="1986"/>
            <p14:sldId id="1944"/>
            <p14:sldId id="1987"/>
            <p14:sldId id="382"/>
            <p14:sldId id="1930"/>
            <p14:sldId id="278"/>
            <p14:sldId id="464"/>
            <p14:sldId id="2011"/>
            <p14:sldId id="790"/>
            <p14:sldId id="2002"/>
            <p14:sldId id="277"/>
            <p14:sldId id="2028"/>
            <p14:sldId id="2019"/>
            <p14:sldId id="786"/>
            <p14:sldId id="2003"/>
            <p14:sldId id="2027"/>
            <p14:sldId id="816"/>
            <p14:sldId id="615"/>
            <p14:sldId id="613"/>
            <p14:sldId id="2020"/>
            <p14:sldId id="266"/>
            <p14:sldId id="2031"/>
            <p14:sldId id="2029"/>
            <p14:sldId id="2023"/>
            <p14:sldId id="2022"/>
            <p14:sldId id="2018"/>
            <p14:sldId id="270"/>
            <p14:sldId id="1929"/>
            <p14:sldId id="258"/>
            <p14:sldId id="282"/>
            <p14:sldId id="284"/>
            <p14:sldId id="2032"/>
            <p14:sldId id="291"/>
            <p14:sldId id="292"/>
            <p14:sldId id="275"/>
            <p14:sldId id="259"/>
            <p14:sldId id="274"/>
            <p14:sldId id="260"/>
            <p14:sldId id="261"/>
            <p14:sldId id="2012"/>
            <p14:sldId id="616"/>
            <p14:sldId id="617"/>
            <p14:sldId id="310"/>
            <p14:sldId id="265"/>
            <p14:sldId id="2025"/>
            <p14:sldId id="2026"/>
            <p14:sldId id="720"/>
            <p14:sldId id="719"/>
            <p14:sldId id="2008"/>
            <p14:sldId id="1936"/>
          </p14:sldIdLst>
        </p14:section>
        <p14:section name="Untitled Section" id="{DC2B68E2-9061-4EFB-A054-8C96EC6F43A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14" autoAdjust="0"/>
    <p:restoredTop sz="86425" autoAdjust="0"/>
  </p:normalViewPr>
  <p:slideViewPr>
    <p:cSldViewPr>
      <p:cViewPr varScale="1">
        <p:scale>
          <a:sx n="99" d="100"/>
          <a:sy n="99" d="100"/>
        </p:scale>
        <p:origin x="1536" y="78"/>
      </p:cViewPr>
      <p:guideLst>
        <p:guide orient="horz" pos="2160"/>
        <p:guide pos="2880"/>
      </p:guideLst>
    </p:cSldViewPr>
  </p:slideViewPr>
  <p:outlineViewPr>
    <p:cViewPr>
      <p:scale>
        <a:sx n="33" d="100"/>
        <a:sy n="33" d="100"/>
      </p:scale>
      <p:origin x="0" y="-71188"/>
    </p:cViewPr>
    <p:sldLst>
      <p:sld r:id="rId1" collapse="1"/>
      <p:sld r:id="rId2" collapse="1"/>
    </p:sldLst>
  </p:outlineViewPr>
  <p:notesTextViewPr>
    <p:cViewPr>
      <p:scale>
        <a:sx n="3" d="2"/>
        <a:sy n="3" d="2"/>
      </p:scale>
      <p:origin x="0" y="0"/>
    </p:cViewPr>
  </p:notesTextViewPr>
  <p:sorterViewPr>
    <p:cViewPr varScale="1">
      <p:scale>
        <a:sx n="100" d="100"/>
        <a:sy n="100" d="100"/>
      </p:scale>
      <p:origin x="0" y="-4010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_rels/viewProps.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Heroin</c:v>
                </c:pt>
              </c:strCache>
            </c:strRef>
          </c:tx>
          <c:spPr>
            <a:ln w="38100" cap="rnd">
              <a:solidFill>
                <a:schemeClr val="accent1"/>
              </a:solidFill>
              <a:round/>
            </a:ln>
            <a:effectLst/>
          </c:spPr>
          <c:marker>
            <c:symbol val="none"/>
          </c:marker>
          <c:cat>
            <c:numRef>
              <c:f>Sheet1!$A$2:$A$11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Sheet1!$B$2:$B$11</c:f>
              <c:numCache>
                <c:formatCode>General</c:formatCode>
                <c:ptCount val="10"/>
                <c:pt idx="0">
                  <c:v>93</c:v>
                </c:pt>
                <c:pt idx="1">
                  <c:v>119</c:v>
                </c:pt>
                <c:pt idx="2">
                  <c:v>95</c:v>
                </c:pt>
                <c:pt idx="3">
                  <c:v>41</c:v>
                </c:pt>
                <c:pt idx="4">
                  <c:v>57</c:v>
                </c:pt>
                <c:pt idx="5">
                  <c:v>108</c:v>
                </c:pt>
                <c:pt idx="6">
                  <c:v>193</c:v>
                </c:pt>
                <c:pt idx="7">
                  <c:v>408</c:v>
                </c:pt>
                <c:pt idx="8">
                  <c:v>733</c:v>
                </c:pt>
                <c:pt idx="9">
                  <c:v>812</c:v>
                </c:pt>
              </c:numCache>
            </c:numRef>
          </c:val>
          <c:smooth val="0"/>
          <c:extLst>
            <c:ext xmlns:c16="http://schemas.microsoft.com/office/drawing/2014/chart" uri="{C3380CC4-5D6E-409C-BE32-E72D297353CC}">
              <c16:uniqueId val="{00000000-8B8D-45C2-931C-ECC9D70246F7}"/>
            </c:ext>
          </c:extLst>
        </c:ser>
        <c:ser>
          <c:idx val="1"/>
          <c:order val="1"/>
          <c:tx>
            <c:strRef>
              <c:f>Sheet1!$C$1</c:f>
              <c:strCache>
                <c:ptCount val="1"/>
                <c:pt idx="0">
                  <c:v> Morphine</c:v>
                </c:pt>
              </c:strCache>
            </c:strRef>
          </c:tx>
          <c:spPr>
            <a:ln w="38100" cap="rnd">
              <a:solidFill>
                <a:srgbClr val="FF7E22"/>
              </a:solidFill>
              <a:round/>
            </a:ln>
            <a:effectLst/>
          </c:spPr>
          <c:marker>
            <c:symbol val="none"/>
          </c:marker>
          <c:cat>
            <c:numRef>
              <c:f>Sheet1!$A$2:$A$11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Sheet1!$C$2:$C$11</c:f>
              <c:numCache>
                <c:formatCode>General</c:formatCode>
                <c:ptCount val="10"/>
                <c:pt idx="0">
                  <c:v>255</c:v>
                </c:pt>
                <c:pt idx="1">
                  <c:v>300</c:v>
                </c:pt>
                <c:pt idx="2">
                  <c:v>302</c:v>
                </c:pt>
                <c:pt idx="3">
                  <c:v>262</c:v>
                </c:pt>
                <c:pt idx="4">
                  <c:v>345</c:v>
                </c:pt>
                <c:pt idx="5">
                  <c:v>415</c:v>
                </c:pt>
                <c:pt idx="6">
                  <c:v>568</c:v>
                </c:pt>
                <c:pt idx="7">
                  <c:v>705</c:v>
                </c:pt>
                <c:pt idx="8">
                  <c:v>895</c:v>
                </c:pt>
                <c:pt idx="9">
                  <c:v>1198</c:v>
                </c:pt>
              </c:numCache>
            </c:numRef>
          </c:val>
          <c:smooth val="0"/>
          <c:extLst>
            <c:ext xmlns:c16="http://schemas.microsoft.com/office/drawing/2014/chart" uri="{C3380CC4-5D6E-409C-BE32-E72D297353CC}">
              <c16:uniqueId val="{00000001-8B8D-45C2-931C-ECC9D70246F7}"/>
            </c:ext>
          </c:extLst>
        </c:ser>
        <c:ser>
          <c:idx val="2"/>
          <c:order val="2"/>
          <c:tx>
            <c:strRef>
              <c:f>Sheet1!$D$1</c:f>
              <c:strCache>
                <c:ptCount val="1"/>
                <c:pt idx="0">
                  <c:v>Fentanyl</c:v>
                </c:pt>
              </c:strCache>
            </c:strRef>
          </c:tx>
          <c:spPr>
            <a:ln w="38100" cap="rnd">
              <a:solidFill>
                <a:schemeClr val="bg1">
                  <a:lumMod val="50000"/>
                </a:schemeClr>
              </a:solidFill>
              <a:round/>
            </a:ln>
            <a:effectLst/>
          </c:spPr>
          <c:marker>
            <c:symbol val="none"/>
          </c:marker>
          <c:cat>
            <c:numRef>
              <c:f>Sheet1!$A$2:$A$11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Sheet1!$D$2:$D$11</c:f>
              <c:numCache>
                <c:formatCode>General</c:formatCode>
                <c:ptCount val="10"/>
                <c:pt idx="0">
                  <c:v>117</c:v>
                </c:pt>
                <c:pt idx="1">
                  <c:v>104</c:v>
                </c:pt>
                <c:pt idx="2">
                  <c:v>122</c:v>
                </c:pt>
                <c:pt idx="3">
                  <c:v>114</c:v>
                </c:pt>
                <c:pt idx="4">
                  <c:v>129</c:v>
                </c:pt>
                <c:pt idx="5">
                  <c:v>136</c:v>
                </c:pt>
                <c:pt idx="6">
                  <c:v>185</c:v>
                </c:pt>
                <c:pt idx="7">
                  <c:v>397</c:v>
                </c:pt>
                <c:pt idx="8">
                  <c:v>705</c:v>
                </c:pt>
                <c:pt idx="9">
                  <c:v>1408</c:v>
                </c:pt>
              </c:numCache>
            </c:numRef>
          </c:val>
          <c:smooth val="0"/>
          <c:extLst>
            <c:ext xmlns:c16="http://schemas.microsoft.com/office/drawing/2014/chart" uri="{C3380CC4-5D6E-409C-BE32-E72D297353CC}">
              <c16:uniqueId val="{00000002-8B8D-45C2-931C-ECC9D70246F7}"/>
            </c:ext>
          </c:extLst>
        </c:ser>
        <c:ser>
          <c:idx val="3"/>
          <c:order val="3"/>
          <c:tx>
            <c:strRef>
              <c:f>Sheet1!$E$1</c:f>
              <c:strCache>
                <c:ptCount val="1"/>
                <c:pt idx="0">
                  <c:v>Oxycodone</c:v>
                </c:pt>
              </c:strCache>
            </c:strRef>
          </c:tx>
          <c:spPr>
            <a:ln w="38100" cap="rnd">
              <a:solidFill>
                <a:schemeClr val="accent4"/>
              </a:solidFill>
              <a:round/>
            </a:ln>
            <a:effectLst/>
          </c:spPr>
          <c:marker>
            <c:symbol val="none"/>
          </c:marker>
          <c:cat>
            <c:numRef>
              <c:f>Sheet1!$A$2:$A$11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Sheet1!$E$2:$E$11</c:f>
              <c:numCache>
                <c:formatCode>General</c:formatCode>
                <c:ptCount val="10"/>
                <c:pt idx="0">
                  <c:v>705</c:v>
                </c:pt>
                <c:pt idx="1">
                  <c:v>941</c:v>
                </c:pt>
                <c:pt idx="2">
                  <c:v>1185</c:v>
                </c:pt>
                <c:pt idx="3">
                  <c:v>1516</c:v>
                </c:pt>
                <c:pt idx="4">
                  <c:v>1247</c:v>
                </c:pt>
                <c:pt idx="5">
                  <c:v>735</c:v>
                </c:pt>
                <c:pt idx="6">
                  <c:v>534</c:v>
                </c:pt>
                <c:pt idx="7">
                  <c:v>470</c:v>
                </c:pt>
                <c:pt idx="8">
                  <c:v>565</c:v>
                </c:pt>
                <c:pt idx="9">
                  <c:v>648</c:v>
                </c:pt>
              </c:numCache>
            </c:numRef>
          </c:val>
          <c:smooth val="0"/>
          <c:extLst>
            <c:ext xmlns:c16="http://schemas.microsoft.com/office/drawing/2014/chart" uri="{C3380CC4-5D6E-409C-BE32-E72D297353CC}">
              <c16:uniqueId val="{00000000-04EA-4C94-8FE3-69E5AE5E3FCB}"/>
            </c:ext>
          </c:extLst>
        </c:ser>
        <c:ser>
          <c:idx val="4"/>
          <c:order val="4"/>
          <c:tx>
            <c:strRef>
              <c:f>Sheet1!$F$1</c:f>
              <c:strCache>
                <c:ptCount val="1"/>
                <c:pt idx="0">
                  <c:v>Hydrocodone</c:v>
                </c:pt>
              </c:strCache>
            </c:strRef>
          </c:tx>
          <c:spPr>
            <a:ln w="38100" cap="rnd">
              <a:solidFill>
                <a:srgbClr val="7030A0"/>
              </a:solidFill>
              <a:round/>
            </a:ln>
            <a:effectLst/>
          </c:spPr>
          <c:marker>
            <c:symbol val="none"/>
          </c:marker>
          <c:cat>
            <c:numRef>
              <c:f>Sheet1!$A$2:$A$11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Sheet1!$F$2:$F$11</c:f>
              <c:numCache>
                <c:formatCode>General</c:formatCode>
                <c:ptCount val="10"/>
                <c:pt idx="0">
                  <c:v>264</c:v>
                </c:pt>
                <c:pt idx="1">
                  <c:v>270</c:v>
                </c:pt>
                <c:pt idx="2">
                  <c:v>265</c:v>
                </c:pt>
                <c:pt idx="3">
                  <c:v>315</c:v>
                </c:pt>
                <c:pt idx="4">
                  <c:v>307</c:v>
                </c:pt>
                <c:pt idx="5">
                  <c:v>244</c:v>
                </c:pt>
                <c:pt idx="6">
                  <c:v>291</c:v>
                </c:pt>
                <c:pt idx="7">
                  <c:v>250</c:v>
                </c:pt>
                <c:pt idx="8">
                  <c:v>236</c:v>
                </c:pt>
                <c:pt idx="9">
                  <c:v>226</c:v>
                </c:pt>
              </c:numCache>
            </c:numRef>
          </c:val>
          <c:smooth val="0"/>
          <c:extLst>
            <c:ext xmlns:c16="http://schemas.microsoft.com/office/drawing/2014/chart" uri="{C3380CC4-5D6E-409C-BE32-E72D297353CC}">
              <c16:uniqueId val="{00000001-04EA-4C94-8FE3-69E5AE5E3FCB}"/>
            </c:ext>
          </c:extLst>
        </c:ser>
        <c:ser>
          <c:idx val="5"/>
          <c:order val="5"/>
          <c:tx>
            <c:strRef>
              <c:f>Sheet1!$G$1</c:f>
              <c:strCache>
                <c:ptCount val="1"/>
                <c:pt idx="0">
                  <c:v>Methadone</c:v>
                </c:pt>
              </c:strCache>
            </c:strRef>
          </c:tx>
          <c:spPr>
            <a:ln w="38100" cap="rnd">
              <a:solidFill>
                <a:srgbClr val="00B050"/>
              </a:solidFill>
              <a:round/>
            </a:ln>
            <a:effectLst/>
          </c:spPr>
          <c:marker>
            <c:symbol val="none"/>
          </c:marker>
          <c:cat>
            <c:numRef>
              <c:f>Sheet1!$A$2:$A$11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Sheet1!$G$2:$G$11</c:f>
              <c:numCache>
                <c:formatCode>General</c:formatCode>
                <c:ptCount val="10"/>
                <c:pt idx="0">
                  <c:v>785</c:v>
                </c:pt>
                <c:pt idx="1">
                  <c:v>693</c:v>
                </c:pt>
                <c:pt idx="2">
                  <c:v>720</c:v>
                </c:pt>
                <c:pt idx="3">
                  <c:v>694</c:v>
                </c:pt>
                <c:pt idx="4">
                  <c:v>691</c:v>
                </c:pt>
                <c:pt idx="5">
                  <c:v>512</c:v>
                </c:pt>
                <c:pt idx="6">
                  <c:v>389</c:v>
                </c:pt>
                <c:pt idx="7">
                  <c:v>312</c:v>
                </c:pt>
                <c:pt idx="8">
                  <c:v>290</c:v>
                </c:pt>
                <c:pt idx="9">
                  <c:v>312</c:v>
                </c:pt>
              </c:numCache>
            </c:numRef>
          </c:val>
          <c:smooth val="0"/>
          <c:extLst>
            <c:ext xmlns:c16="http://schemas.microsoft.com/office/drawing/2014/chart" uri="{C3380CC4-5D6E-409C-BE32-E72D297353CC}">
              <c16:uniqueId val="{00000002-04EA-4C94-8FE3-69E5AE5E3FCB}"/>
            </c:ext>
          </c:extLst>
        </c:ser>
        <c:dLbls>
          <c:showLegendKey val="0"/>
          <c:showVal val="0"/>
          <c:showCatName val="0"/>
          <c:showSerName val="0"/>
          <c:showPercent val="0"/>
          <c:showBubbleSize val="0"/>
        </c:dLbls>
        <c:smooth val="0"/>
        <c:axId val="302543232"/>
        <c:axId val="302545152"/>
      </c:lineChart>
      <c:catAx>
        <c:axId val="30254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2545152"/>
        <c:crosses val="autoZero"/>
        <c:auto val="1"/>
        <c:lblAlgn val="ctr"/>
        <c:lblOffset val="100"/>
        <c:noMultiLvlLbl val="0"/>
      </c:catAx>
      <c:valAx>
        <c:axId val="302545152"/>
        <c:scaling>
          <c:orientation val="minMax"/>
          <c:max val="1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025432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1.6</c:v>
                </c:pt>
                <c:pt idx="1">
                  <c:v>1.8</c:v>
                </c:pt>
                <c:pt idx="2">
                  <c:v>5.0999999999999996</c:v>
                </c:pt>
                <c:pt idx="3">
                  <c:v>6</c:v>
                </c:pt>
                <c:pt idx="4">
                  <c:v>6.7</c:v>
                </c:pt>
              </c:numCache>
            </c:numRef>
          </c:val>
          <c:smooth val="0"/>
          <c:extLst>
            <c:ext xmlns:c16="http://schemas.microsoft.com/office/drawing/2014/chart" uri="{C3380CC4-5D6E-409C-BE32-E72D297353CC}">
              <c16:uniqueId val="{00000000-84BC-4D1D-868D-E2DD4577309F}"/>
            </c:ext>
          </c:extLst>
        </c:ser>
        <c:dLbls>
          <c:dLblPos val="ctr"/>
          <c:showLegendKey val="0"/>
          <c:showVal val="1"/>
          <c:showCatName val="0"/>
          <c:showSerName val="0"/>
          <c:showPercent val="0"/>
          <c:showBubbleSize val="0"/>
        </c:dLbls>
        <c:marker val="1"/>
        <c:smooth val="0"/>
        <c:axId val="1357572895"/>
        <c:axId val="1473464351"/>
      </c:lineChart>
      <c:catAx>
        <c:axId val="1357572895"/>
        <c:scaling>
          <c:orientation val="minMax"/>
        </c:scaling>
        <c:delete val="0"/>
        <c:axPos val="b"/>
        <c:title>
          <c:tx>
            <c:rich>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en-US"/>
          </a:p>
        </c:txPr>
        <c:crossAx val="1473464351"/>
        <c:crosses val="autoZero"/>
        <c:auto val="1"/>
        <c:lblAlgn val="ctr"/>
        <c:lblOffset val="100"/>
        <c:noMultiLvlLbl val="0"/>
      </c:catAx>
      <c:valAx>
        <c:axId val="1473464351"/>
        <c:scaling>
          <c:orientation val="minMax"/>
        </c:scaling>
        <c:delete val="0"/>
        <c:axPos val="l"/>
        <c:title>
          <c:tx>
            <c:rich>
              <a:bodyPr rot="-54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357572895"/>
        <c:crosses val="autoZero"/>
        <c:crossBetween val="between"/>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7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1.6</c:v>
                </c:pt>
                <c:pt idx="1">
                  <c:v>1.8</c:v>
                </c:pt>
                <c:pt idx="2">
                  <c:v>5.0999999999999996</c:v>
                </c:pt>
                <c:pt idx="3">
                  <c:v>6</c:v>
                </c:pt>
                <c:pt idx="4">
                  <c:v>6.7</c:v>
                </c:pt>
              </c:numCache>
            </c:numRef>
          </c:val>
          <c:smooth val="0"/>
          <c:extLst>
            <c:ext xmlns:c16="http://schemas.microsoft.com/office/drawing/2014/chart" uri="{C3380CC4-5D6E-409C-BE32-E72D297353CC}">
              <c16:uniqueId val="{00000000-84BC-4D1D-868D-E2DD4577309F}"/>
            </c:ext>
          </c:extLst>
        </c:ser>
        <c:dLbls>
          <c:showLegendKey val="0"/>
          <c:showVal val="0"/>
          <c:showCatName val="0"/>
          <c:showSerName val="0"/>
          <c:showPercent val="0"/>
          <c:showBubbleSize val="0"/>
        </c:dLbls>
        <c:marker val="1"/>
        <c:smooth val="0"/>
        <c:axId val="1357572895"/>
        <c:axId val="1473464351"/>
      </c:lineChart>
      <c:catAx>
        <c:axId val="1357572895"/>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473464351"/>
        <c:crosses val="autoZero"/>
        <c:auto val="1"/>
        <c:lblAlgn val="ctr"/>
        <c:lblOffset val="100"/>
        <c:noMultiLvlLbl val="0"/>
      </c:catAx>
      <c:valAx>
        <c:axId val="1473464351"/>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357572895"/>
        <c:crosses val="autoZero"/>
        <c:crossBetween val="between"/>
      </c:valAx>
      <c:dTable>
        <c:showHorzBorder val="1"/>
        <c:showVertBorder val="1"/>
        <c:showOutline val="1"/>
        <c:showKeys val="1"/>
        <c:spPr>
          <a:noFill/>
          <a:ln w="9525">
            <a:solidFill>
              <a:schemeClr val="dk1">
                <a:lumMod val="35000"/>
                <a:lumOff val="65000"/>
              </a:schemeClr>
            </a:solidFill>
          </a:ln>
          <a:effectLst/>
        </c:spPr>
        <c:txPr>
          <a:bodyPr rot="0" spcFirstLastPara="1" vertOverflow="ellipsis" vert="horz" wrap="square" anchor="ctr" anchorCtr="1"/>
          <a:lstStyle/>
          <a:p>
            <a:pPr rtl="0">
              <a:defRPr sz="1197" b="0" i="0" u="none" strike="noStrike" kern="1200" baseline="0">
                <a:solidFill>
                  <a:schemeClr val="dk1">
                    <a:lumMod val="75000"/>
                    <a:lumOff val="2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5138"/>
          </a:xfrm>
          <a:prstGeom prst="rect">
            <a:avLst/>
          </a:prstGeom>
        </p:spPr>
        <p:txBody>
          <a:bodyPr vert="horz" lIns="93287" tIns="46644" rIns="93287" bIns="46644" rtlCol="0"/>
          <a:lstStyle>
            <a:lvl1pPr algn="l" eaLnBrk="1" hangingPunct="1">
              <a:defRPr sz="1200">
                <a:cs typeface="Arial" charset="0"/>
              </a:defRPr>
            </a:lvl1pPr>
          </a:lstStyle>
          <a:p>
            <a:pPr>
              <a:defRPr/>
            </a:pPr>
            <a:endParaRPr lang="en-US"/>
          </a:p>
        </p:txBody>
      </p:sp>
      <p:sp>
        <p:nvSpPr>
          <p:cNvPr id="3" name="Date Placeholder 2"/>
          <p:cNvSpPr>
            <a:spLocks noGrp="1"/>
          </p:cNvSpPr>
          <p:nvPr>
            <p:ph type="dt" idx="1"/>
          </p:nvPr>
        </p:nvSpPr>
        <p:spPr>
          <a:xfrm>
            <a:off x="3976688" y="0"/>
            <a:ext cx="3041650" cy="465138"/>
          </a:xfrm>
          <a:prstGeom prst="rect">
            <a:avLst/>
          </a:prstGeom>
        </p:spPr>
        <p:txBody>
          <a:bodyPr vert="horz" lIns="93287" tIns="46644" rIns="93287" bIns="46644" rtlCol="0"/>
          <a:lstStyle>
            <a:lvl1pPr algn="r" eaLnBrk="1" hangingPunct="1">
              <a:defRPr sz="1200">
                <a:cs typeface="Arial" charset="0"/>
              </a:defRPr>
            </a:lvl1pPr>
          </a:lstStyle>
          <a:p>
            <a:pPr>
              <a:defRPr/>
            </a:pPr>
            <a:fld id="{E533CB3E-EF98-41F4-8421-15732A0C48BB}" type="datetimeFigureOut">
              <a:rPr lang="en-US"/>
              <a:pPr>
                <a:defRPr/>
              </a:pPr>
              <a:t>1/18/2024</a:t>
            </a:fld>
            <a:endParaRPr lang="en-US" dirty="0"/>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pPr lvl="0"/>
            <a:endParaRPr lang="en-US" noProof="0" dirty="0"/>
          </a:p>
        </p:txBody>
      </p:sp>
      <p:sp>
        <p:nvSpPr>
          <p:cNvPr id="5" name="Notes Placeholder 4"/>
          <p:cNvSpPr>
            <a:spLocks noGrp="1"/>
          </p:cNvSpPr>
          <p:nvPr>
            <p:ph type="body" sz="quarter" idx="3"/>
          </p:nvPr>
        </p:nvSpPr>
        <p:spPr>
          <a:xfrm>
            <a:off x="701675" y="4419600"/>
            <a:ext cx="5616575" cy="4187825"/>
          </a:xfrm>
          <a:prstGeom prst="rect">
            <a:avLst/>
          </a:prstGeom>
        </p:spPr>
        <p:txBody>
          <a:bodyPr vert="horz" lIns="93287" tIns="46644" rIns="93287" bIns="4664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9200"/>
            <a:ext cx="3041650" cy="465138"/>
          </a:xfrm>
          <a:prstGeom prst="rect">
            <a:avLst/>
          </a:prstGeom>
        </p:spPr>
        <p:txBody>
          <a:bodyPr vert="horz" lIns="93287" tIns="46644" rIns="93287" bIns="46644" rtlCol="0" anchor="b"/>
          <a:lstStyle>
            <a:lvl1pPr algn="l" eaLnBrk="1" hangingPunct="1">
              <a:defRPr sz="1200">
                <a:cs typeface="Arial" charset="0"/>
              </a:defRPr>
            </a:lvl1pPr>
          </a:lstStyle>
          <a:p>
            <a:pPr>
              <a:defRPr/>
            </a:pPr>
            <a:endParaRPr lang="en-US"/>
          </a:p>
        </p:txBody>
      </p:sp>
      <p:sp>
        <p:nvSpPr>
          <p:cNvPr id="7" name="Slide Number Placeholder 6"/>
          <p:cNvSpPr>
            <a:spLocks noGrp="1"/>
          </p:cNvSpPr>
          <p:nvPr>
            <p:ph type="sldNum" sz="quarter" idx="5"/>
          </p:nvPr>
        </p:nvSpPr>
        <p:spPr>
          <a:xfrm>
            <a:off x="3976688" y="8839200"/>
            <a:ext cx="3041650" cy="465138"/>
          </a:xfrm>
          <a:prstGeom prst="rect">
            <a:avLst/>
          </a:prstGeom>
        </p:spPr>
        <p:txBody>
          <a:bodyPr vert="horz" wrap="square" lIns="93287" tIns="46644" rIns="93287" bIns="46644" numCol="1" anchor="b" anchorCtr="0" compatLnSpc="1">
            <a:prstTxWarp prst="textNoShape">
              <a:avLst/>
            </a:prstTxWarp>
          </a:bodyPr>
          <a:lstStyle>
            <a:lvl1pPr algn="r" eaLnBrk="1" hangingPunct="1">
              <a:defRPr sz="1200" smtClean="0"/>
            </a:lvl1pPr>
          </a:lstStyle>
          <a:p>
            <a:pPr>
              <a:defRPr/>
            </a:pPr>
            <a:fld id="{5490B091-FC8F-4601-A2EE-2B1DD2B39C07}" type="slidenum">
              <a:rPr lang="en-US" altLang="en-US"/>
              <a:pPr>
                <a:defRPr/>
              </a:pPr>
              <a:t>‹#›</a:t>
            </a:fld>
            <a:endParaRPr lang="en-US" altLang="en-US"/>
          </a:p>
        </p:txBody>
      </p:sp>
    </p:spTree>
    <p:extLst>
      <p:ext uri="{BB962C8B-B14F-4D97-AF65-F5344CB8AC3E}">
        <p14:creationId xmlns:p14="http://schemas.microsoft.com/office/powerpoint/2010/main" val="23032734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ama-assn.or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7A53A6-D2F0-4565-A868-97F2894C062F}" type="slidenum">
              <a:rPr lang="en-US" smtClean="0"/>
              <a:t>1</a:t>
            </a:fld>
            <a:endParaRPr lang="en-US"/>
          </a:p>
        </p:txBody>
      </p:sp>
    </p:spTree>
    <p:extLst>
      <p:ext uri="{BB962C8B-B14F-4D97-AF65-F5344CB8AC3E}">
        <p14:creationId xmlns:p14="http://schemas.microsoft.com/office/powerpoint/2010/main" val="1718195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2B38C91-FE83-4F63-8767-5306302A13DF}" type="slidenum">
              <a:rPr lang="en-US" altLang="en-US"/>
              <a:pPr/>
              <a:t>48</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1930’s cast</a:t>
            </a:r>
            <a:r>
              <a:rPr lang="en-US" baseline="0" dirty="0"/>
              <a:t> of characters…</a:t>
            </a:r>
          </a:p>
          <a:p>
            <a:endParaRPr lang="en-US" baseline="0" dirty="0"/>
          </a:p>
          <a:p>
            <a:r>
              <a:rPr lang="en-US" baseline="0" dirty="0"/>
              <a:t>Inspired by Spirit</a:t>
            </a:r>
          </a:p>
          <a:p>
            <a:r>
              <a:rPr lang="en-US" baseline="0" dirty="0"/>
              <a:t>Some say   Divine Intervention</a:t>
            </a:r>
          </a:p>
          <a:p>
            <a:endParaRPr lang="en-US" baseline="0" dirty="0"/>
          </a:p>
          <a:p>
            <a:r>
              <a:rPr lang="en-US" baseline="0" dirty="0"/>
              <a:t>See what you think………</a:t>
            </a:r>
            <a:endParaRPr lang="en-US" dirty="0"/>
          </a:p>
        </p:txBody>
      </p:sp>
      <p:sp>
        <p:nvSpPr>
          <p:cNvPr id="4" name="Slide Number Placeholder 3"/>
          <p:cNvSpPr>
            <a:spLocks noGrp="1"/>
          </p:cNvSpPr>
          <p:nvPr>
            <p:ph type="sldNum" sz="quarter" idx="10"/>
          </p:nvPr>
        </p:nvSpPr>
        <p:spPr/>
        <p:txBody>
          <a:bodyPr/>
          <a:lstStyle/>
          <a:p>
            <a:fld id="{4161A295-E224-544D-B688-ECD5519E6C33}" type="slidenum">
              <a:rPr lang="en-US" smtClean="0"/>
              <a:pPr/>
              <a:t>52</a:t>
            </a:fld>
            <a:endParaRPr lang="en-US" dirty="0"/>
          </a:p>
        </p:txBody>
      </p:sp>
    </p:spTree>
    <p:extLst>
      <p:ext uri="{BB962C8B-B14F-4D97-AF65-F5344CB8AC3E}">
        <p14:creationId xmlns:p14="http://schemas.microsoft.com/office/powerpoint/2010/main" val="3132627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However, in 1956 the American Medical Association (AMA) proclaimed alcoholism an "illness." Then, in 1966, the AMA proclaimed alcoholism a disease. - See more at: http://www.baldwinresearch.com/alcoholism.cfm#sthash.MUJnbvbB.dpuf</a:t>
            </a:r>
          </a:p>
        </p:txBody>
      </p:sp>
      <p:sp>
        <p:nvSpPr>
          <p:cNvPr id="4" name="Slide Number Placeholder 3"/>
          <p:cNvSpPr>
            <a:spLocks noGrp="1"/>
          </p:cNvSpPr>
          <p:nvPr>
            <p:ph type="sldNum" sz="quarter" idx="10"/>
          </p:nvPr>
        </p:nvSpPr>
        <p:spPr/>
        <p:txBody>
          <a:bodyPr/>
          <a:lstStyle/>
          <a:p>
            <a:fld id="{4161A295-E224-544D-B688-ECD5519E6C33}" type="slidenum">
              <a:rPr lang="en-US" smtClean="0"/>
              <a:pPr/>
              <a:t>54</a:t>
            </a:fld>
            <a:endParaRPr lang="en-US" dirty="0"/>
          </a:p>
        </p:txBody>
      </p:sp>
    </p:spTree>
    <p:extLst>
      <p:ext uri="{BB962C8B-B14F-4D97-AF65-F5344CB8AC3E}">
        <p14:creationId xmlns:p14="http://schemas.microsoft.com/office/powerpoint/2010/main" val="4103853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90B091-FC8F-4601-A2EE-2B1DD2B39C07}" type="slidenum">
              <a:rPr lang="en-US" altLang="en-US" smtClean="0"/>
              <a:pPr>
                <a:defRPr/>
              </a:pPr>
              <a:t>75</a:t>
            </a:fld>
            <a:endParaRPr lang="en-US" altLang="en-US"/>
          </a:p>
        </p:txBody>
      </p:sp>
    </p:spTree>
    <p:extLst>
      <p:ext uri="{BB962C8B-B14F-4D97-AF65-F5344CB8AC3E}">
        <p14:creationId xmlns:p14="http://schemas.microsoft.com/office/powerpoint/2010/main" val="3154637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bwMode="auto">
          <a:xfrm>
            <a:off x="1192213" y="704850"/>
            <a:ext cx="4637087" cy="3476625"/>
          </a:xfrm>
          <a:solidFill>
            <a:srgbClr val="FFFFFF"/>
          </a:solidFill>
          <a:ln>
            <a:solidFill>
              <a:srgbClr val="000000"/>
            </a:solidFill>
            <a:miter lim="800000"/>
            <a:headEnd/>
            <a:tailEnd/>
          </a:ln>
        </p:spPr>
      </p:sp>
      <p:sp>
        <p:nvSpPr>
          <p:cNvPr id="165891" name="Rectangle 3"/>
          <p:cNvSpPr>
            <a:spLocks noGrp="1" noChangeArrowheads="1"/>
          </p:cNvSpPr>
          <p:nvPr>
            <p:ph type="body" idx="1"/>
          </p:nvPr>
        </p:nvSpPr>
        <p:spPr bwMode="auto">
          <a:xfrm>
            <a:off x="936625" y="4419600"/>
            <a:ext cx="5146675" cy="418782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92816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in the header of this table, this represents the most recent snapshot of NPS seized and analyzed by the DEA.  The challenge here is that many, if not most, commercial labs do not have assays for these NPS.  I recall that the opioid ISOTONITAZENE and the benzo ETIZOLAM are of interest to you?</a:t>
            </a:r>
          </a:p>
        </p:txBody>
      </p:sp>
      <p:sp>
        <p:nvSpPr>
          <p:cNvPr id="4" name="Slide Number Placeholder 3"/>
          <p:cNvSpPr>
            <a:spLocks noGrp="1"/>
          </p:cNvSpPr>
          <p:nvPr>
            <p:ph type="sldNum" sz="quarter" idx="5"/>
          </p:nvPr>
        </p:nvSpPr>
        <p:spPr/>
        <p:txBody>
          <a:bodyPr/>
          <a:lstStyle/>
          <a:p>
            <a:fld id="{B26C1F04-489B-4A2A-9D72-CEFBC961728E}" type="slidenum">
              <a:rPr lang="en-US" smtClean="0"/>
              <a:t>82</a:t>
            </a:fld>
            <a:endParaRPr lang="en-US"/>
          </a:p>
        </p:txBody>
      </p:sp>
    </p:spTree>
    <p:extLst>
      <p:ext uri="{BB962C8B-B14F-4D97-AF65-F5344CB8AC3E}">
        <p14:creationId xmlns:p14="http://schemas.microsoft.com/office/powerpoint/2010/main" val="1899146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D18918-CD39-4C82-974B-8F09DDD24D1A}" type="slidenum">
              <a:rPr lang="en-US" smtClean="0"/>
              <a:t>86</a:t>
            </a:fld>
            <a:endParaRPr lang="en-US"/>
          </a:p>
        </p:txBody>
      </p:sp>
    </p:spTree>
    <p:extLst>
      <p:ext uri="{BB962C8B-B14F-4D97-AF65-F5344CB8AC3E}">
        <p14:creationId xmlns:p14="http://schemas.microsoft.com/office/powerpoint/2010/main" val="1992528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7238" indent="-290513">
              <a:defRPr>
                <a:solidFill>
                  <a:schemeClr val="tx1"/>
                </a:solidFill>
                <a:latin typeface="Calibri" panose="020F0502020204030204" pitchFamily="34" charset="0"/>
                <a:cs typeface="Arial" panose="020B0604020202020204" pitchFamily="34" charset="0"/>
              </a:defRPr>
            </a:lvl2pPr>
            <a:lvl3pPr marL="1165225" indent="-231775">
              <a:defRPr>
                <a:solidFill>
                  <a:schemeClr val="tx1"/>
                </a:solidFill>
                <a:latin typeface="Calibri" panose="020F0502020204030204" pitchFamily="34" charset="0"/>
                <a:cs typeface="Arial" panose="020B0604020202020204" pitchFamily="34" charset="0"/>
              </a:defRPr>
            </a:lvl3pPr>
            <a:lvl4pPr marL="1631950" indent="-231775">
              <a:defRPr>
                <a:solidFill>
                  <a:schemeClr val="tx1"/>
                </a:solidFill>
                <a:latin typeface="Calibri" panose="020F0502020204030204" pitchFamily="34" charset="0"/>
                <a:cs typeface="Arial" panose="020B0604020202020204" pitchFamily="34" charset="0"/>
              </a:defRPr>
            </a:lvl4pPr>
            <a:lvl5pPr marL="2098675" indent="-231775">
              <a:defRPr>
                <a:solidFill>
                  <a:schemeClr val="tx1"/>
                </a:solidFill>
                <a:latin typeface="Calibri" panose="020F050202020403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5A6A14E-7C65-40BC-98D6-04E88C783F34}" type="slidenum">
              <a:rPr lang="en-US" altLang="en-US">
                <a:latin typeface="Times New Roman" panose="02020603050405020304" pitchFamily="18" charset="0"/>
              </a:rPr>
              <a:pPr/>
              <a:t>94</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341136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Melzack</a:t>
            </a:r>
            <a:r>
              <a:rPr lang="en-US" altLang="en-US" dirty="0"/>
              <a:t> (now more than 80) at neurophysiologist specializing in the study of pain.  He and Patrick Wall’s work led to the 1965 publication of their now-famous “gate-control” theory of pain.  This revolutionized the ways of thinking about the nervous system and pain physiology.  It rejected </a:t>
            </a:r>
            <a:r>
              <a:rPr lang="en-US" altLang="en-US" dirty="0" err="1"/>
              <a:t>Decartes</a:t>
            </a:r>
            <a:r>
              <a:rPr lang="en-US" altLang="en-US" dirty="0"/>
              <a:t>’ hard-wired system of a peripheral stimulus linked to the brain via fixed connections.  They proposed that sensory information underwent dynamic integration and modulation at the </a:t>
            </a:r>
            <a:r>
              <a:rPr lang="en-US" altLang="en-US" dirty="0" err="1"/>
              <a:t>leve</a:t>
            </a:r>
            <a:r>
              <a:rPr lang="en-US" altLang="en-US" dirty="0"/>
              <a:t> of the SC and that the perception of pain could be modified by emotion and behavior.</a:t>
            </a:r>
          </a:p>
          <a:p>
            <a:r>
              <a:rPr lang="en-US" altLang="en-US" dirty="0"/>
              <a:t>Argues for the liberalization of morphine use in CNMP.</a:t>
            </a:r>
          </a:p>
          <a:p>
            <a:r>
              <a:rPr lang="en-US" altLang="en-US" dirty="0"/>
              <a:t>At the time of the article (1990) he notes that morphine is generally restricted to two groups of patients: 1) hospitalized patients with post-surgical pain, and 2) burn victims or those with incurable cancer.</a:t>
            </a:r>
          </a:p>
          <a:p>
            <a:r>
              <a:rPr lang="en-US" altLang="en-US" dirty="0"/>
              <a:t>Points to two studies of hospitalized patients that show “little evidence of addiction,” and also cites the recent study by </a:t>
            </a:r>
            <a:r>
              <a:rPr lang="en-US" altLang="en-US" dirty="0" err="1"/>
              <a:t>Portenoy</a:t>
            </a:r>
            <a:r>
              <a:rPr lang="en-US" altLang="en-US" dirty="0"/>
              <a:t> and Foley.  He called their work “akin in aeronautics to breaking the sound barrier,” in that they represent a breakthrough to a reasoned, unbiased examination of the use of opioids in a population that has rarely been considered for such therapy.</a:t>
            </a:r>
          </a:p>
          <a:p>
            <a:r>
              <a:rPr lang="en-US" altLang="en-US" dirty="0"/>
              <a:t>He calls for well-controlled studies to provide data on the long-term effects of opioids on CNMP.</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958" indent="-291522">
              <a:spcBef>
                <a:spcPct val="30000"/>
              </a:spcBef>
              <a:defRPr sz="1200">
                <a:solidFill>
                  <a:schemeClr val="tx1"/>
                </a:solidFill>
                <a:latin typeface="Calibri" panose="020F0502020204030204" pitchFamily="34" charset="0"/>
              </a:defRPr>
            </a:lvl2pPr>
            <a:lvl3pPr marL="1166089" indent="-233218">
              <a:spcBef>
                <a:spcPct val="30000"/>
              </a:spcBef>
              <a:defRPr sz="1200">
                <a:solidFill>
                  <a:schemeClr val="tx1"/>
                </a:solidFill>
                <a:latin typeface="Calibri" panose="020F0502020204030204" pitchFamily="34" charset="0"/>
              </a:defRPr>
            </a:lvl3pPr>
            <a:lvl4pPr marL="1632524" indent="-233218">
              <a:spcBef>
                <a:spcPct val="30000"/>
              </a:spcBef>
              <a:defRPr sz="1200">
                <a:solidFill>
                  <a:schemeClr val="tx1"/>
                </a:solidFill>
                <a:latin typeface="Calibri" panose="020F0502020204030204" pitchFamily="34" charset="0"/>
              </a:defRPr>
            </a:lvl4pPr>
            <a:lvl5pPr marL="2098959" indent="-233218">
              <a:spcBef>
                <a:spcPct val="30000"/>
              </a:spcBef>
              <a:defRPr sz="1200">
                <a:solidFill>
                  <a:schemeClr val="tx1"/>
                </a:solidFill>
                <a:latin typeface="Calibri" panose="020F0502020204030204" pitchFamily="34" charset="0"/>
              </a:defRPr>
            </a:lvl5pPr>
            <a:lvl6pPr marL="2565395" indent="-233218" eaLnBrk="0" fontAlgn="base" hangingPunct="0">
              <a:spcBef>
                <a:spcPct val="30000"/>
              </a:spcBef>
              <a:spcAft>
                <a:spcPct val="0"/>
              </a:spcAft>
              <a:defRPr sz="1200">
                <a:solidFill>
                  <a:schemeClr val="tx1"/>
                </a:solidFill>
                <a:latin typeface="Calibri" panose="020F0502020204030204" pitchFamily="34" charset="0"/>
              </a:defRPr>
            </a:lvl6pPr>
            <a:lvl7pPr marL="3031830" indent="-233218" eaLnBrk="0" fontAlgn="base" hangingPunct="0">
              <a:spcBef>
                <a:spcPct val="30000"/>
              </a:spcBef>
              <a:spcAft>
                <a:spcPct val="0"/>
              </a:spcAft>
              <a:defRPr sz="1200">
                <a:solidFill>
                  <a:schemeClr val="tx1"/>
                </a:solidFill>
                <a:latin typeface="Calibri" panose="020F0502020204030204" pitchFamily="34" charset="0"/>
              </a:defRPr>
            </a:lvl7pPr>
            <a:lvl8pPr marL="3498266" indent="-233218" eaLnBrk="0" fontAlgn="base" hangingPunct="0">
              <a:spcBef>
                <a:spcPct val="30000"/>
              </a:spcBef>
              <a:spcAft>
                <a:spcPct val="0"/>
              </a:spcAft>
              <a:defRPr sz="1200">
                <a:solidFill>
                  <a:schemeClr val="tx1"/>
                </a:solidFill>
                <a:latin typeface="Calibri" panose="020F0502020204030204" pitchFamily="34" charset="0"/>
              </a:defRPr>
            </a:lvl8pPr>
            <a:lvl9pPr marL="3964701" indent="-23321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21B516-5735-452A-AED2-177219810DBA}" type="slidenum">
              <a:rPr lang="en-US" altLang="en-US" smtClean="0"/>
              <a:pPr>
                <a:spcBef>
                  <a:spcPct val="0"/>
                </a:spcBef>
              </a:pPr>
              <a:t>105</a:t>
            </a:fld>
            <a:endParaRPr lang="en-US" altLang="en-US"/>
          </a:p>
        </p:txBody>
      </p:sp>
    </p:spTree>
    <p:extLst>
      <p:ext uri="{BB962C8B-B14F-4D97-AF65-F5344CB8AC3E}">
        <p14:creationId xmlns:p14="http://schemas.microsoft.com/office/powerpoint/2010/main" val="2075116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1184275" y="698500"/>
            <a:ext cx="4651375" cy="3489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958" indent="-291522">
              <a:defRPr>
                <a:solidFill>
                  <a:schemeClr val="tx1"/>
                </a:solidFill>
                <a:latin typeface="Arial" panose="020B0604020202020204" pitchFamily="34" charset="0"/>
                <a:cs typeface="Arial" panose="020B0604020202020204" pitchFamily="34" charset="0"/>
              </a:defRPr>
            </a:lvl2pPr>
            <a:lvl3pPr marL="1166089" indent="-233218">
              <a:defRPr>
                <a:solidFill>
                  <a:schemeClr val="tx1"/>
                </a:solidFill>
                <a:latin typeface="Arial" panose="020B0604020202020204" pitchFamily="34" charset="0"/>
                <a:cs typeface="Arial" panose="020B0604020202020204" pitchFamily="34" charset="0"/>
              </a:defRPr>
            </a:lvl3pPr>
            <a:lvl4pPr marL="1632524" indent="-233218">
              <a:defRPr>
                <a:solidFill>
                  <a:schemeClr val="tx1"/>
                </a:solidFill>
                <a:latin typeface="Arial" panose="020B0604020202020204" pitchFamily="34" charset="0"/>
                <a:cs typeface="Arial" panose="020B0604020202020204" pitchFamily="34" charset="0"/>
              </a:defRPr>
            </a:lvl4pPr>
            <a:lvl5pPr marL="2098959" indent="-233218">
              <a:defRPr>
                <a:solidFill>
                  <a:schemeClr val="tx1"/>
                </a:solidFill>
                <a:latin typeface="Arial" panose="020B0604020202020204" pitchFamily="34" charset="0"/>
                <a:cs typeface="Arial" panose="020B0604020202020204" pitchFamily="34" charset="0"/>
              </a:defRPr>
            </a:lvl5pPr>
            <a:lvl6pPr marL="2565395" indent="-2332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1830" indent="-2332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8266" indent="-2332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4701" indent="-23321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616B933-E743-476E-A0CD-DB259AA25505}" type="slidenum">
              <a:rPr lang="en-US" altLang="en-US" smtClean="0">
                <a:latin typeface="Calibri" panose="020F0502020204030204" pitchFamily="34" charset="0"/>
              </a:rPr>
              <a:pPr/>
              <a:t>106</a:t>
            </a:fld>
            <a:endParaRPr lang="en-US" altLang="en-US">
              <a:latin typeface="Calibri" panose="020F0502020204030204" pitchFamily="34" charset="0"/>
            </a:endParaRPr>
          </a:p>
        </p:txBody>
      </p:sp>
    </p:spTree>
    <p:extLst>
      <p:ext uri="{BB962C8B-B14F-4D97-AF65-F5344CB8AC3E}">
        <p14:creationId xmlns:p14="http://schemas.microsoft.com/office/powerpoint/2010/main" val="2925906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F265793A-0C39-43CD-B83A-260AF31E2A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291B9E74-FA75-4B99-B025-D5CABA7C61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5364" name="Slide Number Placeholder 3">
            <a:extLst>
              <a:ext uri="{FF2B5EF4-FFF2-40B4-BE49-F238E27FC236}">
                <a16:creationId xmlns:a16="http://schemas.microsoft.com/office/drawing/2014/main" id="{1A539D39-0481-46F2-974C-608A23906B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fontAlgn="base">
              <a:spcBef>
                <a:spcPct val="0"/>
              </a:spcBef>
              <a:spcAft>
                <a:spcPct val="0"/>
              </a:spcAft>
            </a:pPr>
            <a:fld id="{9282305D-557F-441C-878B-5E285AFA9638}" type="slidenum">
              <a:rPr lang="en-US" altLang="en-US" smtClean="0">
                <a:latin typeface="Calibri" panose="020F0502020204030204" pitchFamily="34" charset="0"/>
                <a:ea typeface="ＭＳ Ｐゴシック" panose="020B0600070205080204" pitchFamily="34" charset="-128"/>
              </a:rPr>
              <a:pPr fontAlgn="base">
                <a:spcBef>
                  <a:spcPct val="0"/>
                </a:spcBef>
                <a:spcAft>
                  <a:spcPct val="0"/>
                </a:spcAft>
              </a:pPr>
              <a:t>2</a:t>
            </a:fld>
            <a:endParaRPr lang="en-US" altLang="en-US">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E30C23-25F5-4270-A8C3-10736B16C241}" type="slidenum">
              <a:rPr lang="en-US" smtClean="0"/>
              <a:t>107</a:t>
            </a:fld>
            <a:endParaRPr lang="en-US"/>
          </a:p>
        </p:txBody>
      </p:sp>
    </p:spTree>
    <p:extLst>
      <p:ext uri="{BB962C8B-B14F-4D97-AF65-F5344CB8AC3E}">
        <p14:creationId xmlns:p14="http://schemas.microsoft.com/office/powerpoint/2010/main" val="3974372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a:spLocks noGrp="1" noRot="1" noChangeAspect="1"/>
          </p:cNvSpPr>
          <p:nvPr>
            <p:ph type="sldImg" idx="2"/>
          </p:nvPr>
        </p:nvSpPr>
        <p:spPr>
          <a:xfrm>
            <a:off x="1182688" y="696913"/>
            <a:ext cx="4654550" cy="349091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7" name="Shape 617"/>
          <p:cNvSpPr txBox="1">
            <a:spLocks noGrp="1"/>
          </p:cNvSpPr>
          <p:nvPr>
            <p:ph type="body" idx="1"/>
          </p:nvPr>
        </p:nvSpPr>
        <p:spPr>
          <a:xfrm>
            <a:off x="701993" y="4420315"/>
            <a:ext cx="5615940" cy="4187666"/>
          </a:xfrm>
          <a:prstGeom prst="rect">
            <a:avLst/>
          </a:prstGeom>
          <a:noFill/>
          <a:ln>
            <a:noFill/>
          </a:ln>
        </p:spPr>
        <p:txBody>
          <a:bodyPr wrap="square" lIns="93277" tIns="46626" rIns="93277" bIns="46626" anchor="t" anchorCtr="0">
            <a:noAutofit/>
          </a:bodyPr>
          <a:lstStyle/>
          <a:p>
            <a:pPr>
              <a:spcBef>
                <a:spcPts val="0"/>
              </a:spcBef>
              <a:buSzPct val="25000"/>
            </a:pPr>
            <a:endParaRPr>
              <a:solidFill>
                <a:schemeClr val="dk1"/>
              </a:solidFill>
              <a:latin typeface="Calibri"/>
              <a:ea typeface="Calibri"/>
              <a:cs typeface="Calibri"/>
              <a:sym typeface="Calibri"/>
            </a:endParaRPr>
          </a:p>
        </p:txBody>
      </p:sp>
      <p:sp>
        <p:nvSpPr>
          <p:cNvPr id="618" name="Shape 618"/>
          <p:cNvSpPr txBox="1">
            <a:spLocks noGrp="1"/>
          </p:cNvSpPr>
          <p:nvPr>
            <p:ph type="sldNum" idx="12"/>
          </p:nvPr>
        </p:nvSpPr>
        <p:spPr>
          <a:xfrm>
            <a:off x="3976333" y="8839014"/>
            <a:ext cx="3041968" cy="465296"/>
          </a:xfrm>
          <a:prstGeom prst="rect">
            <a:avLst/>
          </a:prstGeom>
          <a:noFill/>
          <a:ln>
            <a:noFill/>
          </a:ln>
        </p:spPr>
        <p:txBody>
          <a:bodyPr wrap="square" lIns="93277" tIns="46626" rIns="93277" bIns="46626" anchor="b" anchorCtr="0">
            <a:noAutofit/>
          </a:bodyPr>
          <a:lstStyle/>
          <a:p>
            <a:pPr>
              <a:spcBef>
                <a:spcPts val="0"/>
              </a:spcBef>
              <a:buSzPct val="25000"/>
            </a:pPr>
            <a:fld id="{00000000-1234-1234-1234-123412341234}" type="slidenum">
              <a:rPr lang="en-US">
                <a:solidFill>
                  <a:schemeClr val="dk1"/>
                </a:solidFill>
                <a:latin typeface="Calibri"/>
                <a:ea typeface="Calibri"/>
                <a:cs typeface="Calibri"/>
                <a:sym typeface="Calibri"/>
              </a:rPr>
              <a:pPr>
                <a:spcBef>
                  <a:spcPts val="0"/>
                </a:spcBef>
                <a:buSzPct val="25000"/>
              </a:pPr>
              <a:t>108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1475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a:spLocks noGrp="1" noRot="1" noChangeAspect="1"/>
          </p:cNvSpPr>
          <p:nvPr>
            <p:ph type="sldImg" idx="2"/>
          </p:nvPr>
        </p:nvSpPr>
        <p:spPr>
          <a:xfrm>
            <a:off x="1182688" y="696913"/>
            <a:ext cx="4654550" cy="349091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5" name="Shape 595"/>
          <p:cNvSpPr txBox="1">
            <a:spLocks noGrp="1"/>
          </p:cNvSpPr>
          <p:nvPr>
            <p:ph type="body" idx="1"/>
          </p:nvPr>
        </p:nvSpPr>
        <p:spPr>
          <a:xfrm>
            <a:off x="701993" y="4420315"/>
            <a:ext cx="5615940" cy="4187666"/>
          </a:xfrm>
          <a:prstGeom prst="rect">
            <a:avLst/>
          </a:prstGeom>
          <a:noFill/>
          <a:ln>
            <a:noFill/>
          </a:ln>
        </p:spPr>
        <p:txBody>
          <a:bodyPr wrap="square" lIns="93277" tIns="46626" rIns="93277" bIns="46626" anchor="t" anchorCtr="0">
            <a:noAutofit/>
          </a:bodyPr>
          <a:lstStyle/>
          <a:p>
            <a:pPr>
              <a:spcBef>
                <a:spcPts val="0"/>
              </a:spcBef>
              <a:buSzPct val="25000"/>
            </a:pPr>
            <a:endParaRPr>
              <a:solidFill>
                <a:schemeClr val="dk1"/>
              </a:solidFill>
              <a:latin typeface="Calibri"/>
              <a:ea typeface="Calibri"/>
              <a:cs typeface="Calibri"/>
              <a:sym typeface="Calibri"/>
            </a:endParaRPr>
          </a:p>
        </p:txBody>
      </p:sp>
      <p:sp>
        <p:nvSpPr>
          <p:cNvPr id="596" name="Shape 596"/>
          <p:cNvSpPr txBox="1">
            <a:spLocks noGrp="1"/>
          </p:cNvSpPr>
          <p:nvPr>
            <p:ph type="sldNum" idx="12"/>
          </p:nvPr>
        </p:nvSpPr>
        <p:spPr>
          <a:xfrm>
            <a:off x="3976333" y="8839014"/>
            <a:ext cx="3041968" cy="465296"/>
          </a:xfrm>
          <a:prstGeom prst="rect">
            <a:avLst/>
          </a:prstGeom>
          <a:noFill/>
          <a:ln>
            <a:noFill/>
          </a:ln>
        </p:spPr>
        <p:txBody>
          <a:bodyPr wrap="square" lIns="93277" tIns="46626" rIns="93277" bIns="46626" anchor="b" anchorCtr="0">
            <a:noAutofit/>
          </a:bodyPr>
          <a:lstStyle/>
          <a:p>
            <a:pPr>
              <a:spcBef>
                <a:spcPts val="0"/>
              </a:spcBef>
              <a:buSzPct val="25000"/>
            </a:pPr>
            <a:fld id="{00000000-1234-1234-1234-123412341234}" type="slidenum">
              <a:rPr lang="en-US">
                <a:solidFill>
                  <a:schemeClr val="dk1"/>
                </a:solidFill>
                <a:latin typeface="Calibri"/>
                <a:ea typeface="Calibri"/>
                <a:cs typeface="Calibri"/>
                <a:sym typeface="Calibri"/>
              </a:rPr>
              <a:pPr>
                <a:spcBef>
                  <a:spcPts val="0"/>
                </a:spcBef>
                <a:buSzPct val="25000"/>
              </a:pPr>
              <a:t>109</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445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Shape 573"/>
          <p:cNvSpPr>
            <a:spLocks noGrp="1" noRot="1" noChangeAspect="1"/>
          </p:cNvSpPr>
          <p:nvPr>
            <p:ph type="sldImg" idx="2"/>
          </p:nvPr>
        </p:nvSpPr>
        <p:spPr>
          <a:xfrm>
            <a:off x="1182688" y="696913"/>
            <a:ext cx="4654550" cy="349091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4" name="Shape 574"/>
          <p:cNvSpPr txBox="1">
            <a:spLocks noGrp="1"/>
          </p:cNvSpPr>
          <p:nvPr>
            <p:ph type="body" idx="1"/>
          </p:nvPr>
        </p:nvSpPr>
        <p:spPr>
          <a:xfrm>
            <a:off x="701993" y="4420315"/>
            <a:ext cx="5615940" cy="4187666"/>
          </a:xfrm>
          <a:prstGeom prst="rect">
            <a:avLst/>
          </a:prstGeom>
          <a:noFill/>
          <a:ln>
            <a:noFill/>
          </a:ln>
        </p:spPr>
        <p:txBody>
          <a:bodyPr wrap="square" lIns="93277" tIns="46626" rIns="93277" bIns="46626" anchor="t" anchorCtr="0">
            <a:noAutofit/>
          </a:bodyPr>
          <a:lstStyle/>
          <a:p>
            <a:pPr>
              <a:spcBef>
                <a:spcPts val="0"/>
              </a:spcBef>
              <a:buSzPct val="25000"/>
            </a:pPr>
            <a:endParaRPr>
              <a:solidFill>
                <a:schemeClr val="dk1"/>
              </a:solidFill>
              <a:latin typeface="Calibri"/>
              <a:ea typeface="Calibri"/>
              <a:cs typeface="Calibri"/>
              <a:sym typeface="Calibri"/>
            </a:endParaRPr>
          </a:p>
        </p:txBody>
      </p:sp>
      <p:sp>
        <p:nvSpPr>
          <p:cNvPr id="575" name="Shape 575"/>
          <p:cNvSpPr txBox="1">
            <a:spLocks noGrp="1"/>
          </p:cNvSpPr>
          <p:nvPr>
            <p:ph type="sldNum" idx="12"/>
          </p:nvPr>
        </p:nvSpPr>
        <p:spPr>
          <a:xfrm>
            <a:off x="3976333" y="8839014"/>
            <a:ext cx="3041968" cy="465296"/>
          </a:xfrm>
          <a:prstGeom prst="rect">
            <a:avLst/>
          </a:prstGeom>
          <a:noFill/>
          <a:ln>
            <a:noFill/>
          </a:ln>
        </p:spPr>
        <p:txBody>
          <a:bodyPr wrap="square" lIns="93277" tIns="46626" rIns="93277" bIns="46626" anchor="b" anchorCtr="0">
            <a:noAutofit/>
          </a:bodyPr>
          <a:lstStyle/>
          <a:p>
            <a:pPr>
              <a:spcBef>
                <a:spcPts val="0"/>
              </a:spcBef>
              <a:buSzPct val="25000"/>
            </a:pPr>
            <a:fld id="{00000000-1234-1234-1234-123412341234}" type="slidenum">
              <a:rPr lang="en-US">
                <a:solidFill>
                  <a:schemeClr val="dk1"/>
                </a:solidFill>
                <a:latin typeface="Calibri"/>
                <a:ea typeface="Calibri"/>
                <a:cs typeface="Calibri"/>
                <a:sym typeface="Calibri"/>
              </a:rPr>
              <a:pPr>
                <a:spcBef>
                  <a:spcPts val="0"/>
                </a:spcBef>
                <a:buSzPct val="25000"/>
              </a:pPr>
              <a:t>110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4610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defRPr>
            </a:lvl1pPr>
            <a:lvl2pPr marL="742950" indent="-285750" eaLnBrk="0" hangingPunct="0">
              <a:defRPr>
                <a:solidFill>
                  <a:schemeClr val="tx1"/>
                </a:solidFill>
                <a:latin typeface="Garamond" pitchFamily="18" charset="0"/>
              </a:defRPr>
            </a:lvl2pPr>
            <a:lvl3pPr marL="1143000" indent="-228600" eaLnBrk="0" hangingPunct="0">
              <a:defRPr>
                <a:solidFill>
                  <a:schemeClr val="tx1"/>
                </a:solidFill>
                <a:latin typeface="Garamond" pitchFamily="18" charset="0"/>
              </a:defRPr>
            </a:lvl3pPr>
            <a:lvl4pPr marL="1600200" indent="-228600" eaLnBrk="0" hangingPunct="0">
              <a:defRPr>
                <a:solidFill>
                  <a:schemeClr val="tx1"/>
                </a:solidFill>
                <a:latin typeface="Garamond" pitchFamily="18" charset="0"/>
              </a:defRPr>
            </a:lvl4pPr>
            <a:lvl5pPr marL="2057400" indent="-228600" eaLnBrk="0" hangingPunct="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defRPr/>
            </a:pPr>
            <a:fld id="{F07DEE8C-3BFD-48F7-96E1-79076C5356BB}" type="slidenum">
              <a:rPr lang="en-US" smtClean="0">
                <a:solidFill>
                  <a:prstClr val="black"/>
                </a:solidFill>
                <a:latin typeface="Arial" pitchFamily="34" charset="0"/>
              </a:rPr>
              <a:pPr eaLnBrk="1" hangingPunct="1">
                <a:defRPr/>
              </a:pPr>
              <a:t>111</a:t>
            </a:fld>
            <a:endParaRPr lang="en-US" dirty="0">
              <a:solidFill>
                <a:prstClr val="black"/>
              </a:solidFill>
              <a:latin typeface="Arial" pitchFamily="34" charset="0"/>
            </a:endParaRPr>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latin typeface="Arial" pitchFamily="34" charset="0"/>
                <a:cs typeface="Arial" pitchFamily="34" charset="0"/>
              </a:rPr>
              <a:t>Objectives</a:t>
            </a:r>
          </a:p>
          <a:p>
            <a:pPr eaLnBrk="1" hangingPunct="1"/>
            <a:endParaRPr lang="en-US" altLang="en-US" dirty="0">
              <a:latin typeface="Arial" pitchFamily="34" charset="0"/>
              <a:cs typeface="Arial" pitchFamily="34" charset="0"/>
            </a:endParaRPr>
          </a:p>
          <a:p>
            <a:pPr eaLnBrk="1" hangingPunct="1"/>
            <a:r>
              <a:rPr lang="en-US" altLang="en-US" dirty="0">
                <a:latin typeface="Arial" pitchFamily="34" charset="0"/>
                <a:cs typeface="Arial" pitchFamily="34" charset="0"/>
              </a:rPr>
              <a:t>Understand the neurochemistry behind the symptoms of addiction</a:t>
            </a:r>
            <a:endParaRPr lang="en-US" altLang="en-US" dirty="0">
              <a:latin typeface="Arial" pitchFamily="34" charset="0"/>
              <a:cs typeface="Times New Roman" pitchFamily="18" charset="0"/>
            </a:endParaRPr>
          </a:p>
          <a:p>
            <a:pPr eaLnBrk="1" hangingPunct="1"/>
            <a:r>
              <a:rPr lang="en-US" altLang="en-US" dirty="0">
                <a:latin typeface="Arial" pitchFamily="34" charset="0"/>
                <a:cs typeface="Arial" pitchFamily="34" charset="0"/>
              </a:rPr>
              <a:t>Recognize how addiction mimics and/or is contributory to other medical issues</a:t>
            </a:r>
            <a:endParaRPr lang="en-US" altLang="en-US" dirty="0">
              <a:latin typeface="Arial" pitchFamily="34" charset="0"/>
              <a:cs typeface="Times New Roman" pitchFamily="18" charset="0"/>
            </a:endParaRPr>
          </a:p>
          <a:p>
            <a:pPr eaLnBrk="1" hangingPunct="1"/>
            <a:r>
              <a:rPr lang="en-US" altLang="en-US" dirty="0">
                <a:latin typeface="Arial" pitchFamily="34" charset="0"/>
                <a:cs typeface="Arial" pitchFamily="34" charset="0"/>
              </a:rPr>
              <a:t>Develop basic skills to diagnose addiction</a:t>
            </a:r>
            <a:endParaRPr lang="en-US" altLang="en-US" dirty="0">
              <a:latin typeface="Arial" pitchFamily="34" charset="0"/>
              <a:cs typeface="Times New Roman" pitchFamily="18" charset="0"/>
            </a:endParaRPr>
          </a:p>
          <a:p>
            <a:pPr eaLnBrk="1" hangingPunct="1"/>
            <a:r>
              <a:rPr lang="en-US" altLang="en-US" dirty="0">
                <a:latin typeface="Arial" pitchFamily="34" charset="0"/>
                <a:cs typeface="Arial" pitchFamily="34" charset="0"/>
              </a:rPr>
              <a:t>Understand how the primary care physician can help the addict</a:t>
            </a:r>
            <a:endParaRPr lang="en-US" altLang="en-US" dirty="0">
              <a:latin typeface="Arial" pitchFamily="34" charset="0"/>
              <a:cs typeface="Times New Roman" pitchFamily="18" charset="0"/>
            </a:endParaRPr>
          </a:p>
          <a:p>
            <a:pPr eaLnBrk="1" hangingPunct="1"/>
            <a:endParaRPr lang="en-US" altLang="en-US" dirty="0">
              <a:latin typeface="Arial" pitchFamily="34" charset="0"/>
            </a:endParaRPr>
          </a:p>
        </p:txBody>
      </p:sp>
    </p:spTree>
    <p:extLst>
      <p:ext uri="{BB962C8B-B14F-4D97-AF65-F5344CB8AC3E}">
        <p14:creationId xmlns:p14="http://schemas.microsoft.com/office/powerpoint/2010/main" val="3805402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90B091-FC8F-4601-A2EE-2B1DD2B39C07}" type="slidenum">
              <a:rPr lang="en-US" altLang="en-US" smtClean="0"/>
              <a:pPr>
                <a:defRPr/>
              </a:pPr>
              <a:t>113</a:t>
            </a:fld>
            <a:endParaRPr lang="en-US" altLang="en-US"/>
          </a:p>
        </p:txBody>
      </p:sp>
    </p:spTree>
    <p:extLst>
      <p:ext uri="{BB962C8B-B14F-4D97-AF65-F5344CB8AC3E}">
        <p14:creationId xmlns:p14="http://schemas.microsoft.com/office/powerpoint/2010/main" val="74589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62" indent="-285716">
              <a:defRPr>
                <a:solidFill>
                  <a:schemeClr val="tx1"/>
                </a:solidFill>
                <a:latin typeface="Arial" pitchFamily="34" charset="0"/>
              </a:defRPr>
            </a:lvl2pPr>
            <a:lvl3pPr marL="1142865" indent="-228573">
              <a:defRPr>
                <a:solidFill>
                  <a:schemeClr val="tx1"/>
                </a:solidFill>
                <a:latin typeface="Arial" pitchFamily="34" charset="0"/>
              </a:defRPr>
            </a:lvl3pPr>
            <a:lvl4pPr marL="1600011" indent="-228573">
              <a:defRPr>
                <a:solidFill>
                  <a:schemeClr val="tx1"/>
                </a:solidFill>
                <a:latin typeface="Arial" pitchFamily="34" charset="0"/>
              </a:defRPr>
            </a:lvl4pPr>
            <a:lvl5pPr marL="2057156" indent="-228573">
              <a:defRPr>
                <a:solidFill>
                  <a:schemeClr val="tx1"/>
                </a:solidFill>
                <a:latin typeface="Arial" pitchFamily="34" charset="0"/>
              </a:defRPr>
            </a:lvl5pPr>
            <a:lvl6pPr marL="2514303" indent="-228573" eaLnBrk="0" fontAlgn="base" hangingPunct="0">
              <a:spcBef>
                <a:spcPct val="0"/>
              </a:spcBef>
              <a:spcAft>
                <a:spcPct val="0"/>
              </a:spcAft>
              <a:defRPr>
                <a:solidFill>
                  <a:schemeClr val="tx1"/>
                </a:solidFill>
                <a:latin typeface="Arial" pitchFamily="34" charset="0"/>
              </a:defRPr>
            </a:lvl6pPr>
            <a:lvl7pPr marL="2971449" indent="-228573" eaLnBrk="0" fontAlgn="base" hangingPunct="0">
              <a:spcBef>
                <a:spcPct val="0"/>
              </a:spcBef>
              <a:spcAft>
                <a:spcPct val="0"/>
              </a:spcAft>
              <a:defRPr>
                <a:solidFill>
                  <a:schemeClr val="tx1"/>
                </a:solidFill>
                <a:latin typeface="Arial" pitchFamily="34" charset="0"/>
              </a:defRPr>
            </a:lvl7pPr>
            <a:lvl8pPr marL="3428594" indent="-228573" eaLnBrk="0" fontAlgn="base" hangingPunct="0">
              <a:spcBef>
                <a:spcPct val="0"/>
              </a:spcBef>
              <a:spcAft>
                <a:spcPct val="0"/>
              </a:spcAft>
              <a:defRPr>
                <a:solidFill>
                  <a:schemeClr val="tx1"/>
                </a:solidFill>
                <a:latin typeface="Arial" pitchFamily="34" charset="0"/>
              </a:defRPr>
            </a:lvl8pPr>
            <a:lvl9pPr marL="3885741" indent="-228573" eaLnBrk="0" fontAlgn="base" hangingPunct="0">
              <a:spcBef>
                <a:spcPct val="0"/>
              </a:spcBef>
              <a:spcAft>
                <a:spcPct val="0"/>
              </a:spcAft>
              <a:defRPr>
                <a:solidFill>
                  <a:schemeClr val="tx1"/>
                </a:solidFill>
                <a:latin typeface="Arial" pitchFamily="34" charset="0"/>
              </a:defRPr>
            </a:lvl9pPr>
          </a:lstStyle>
          <a:p>
            <a:fld id="{CAB743E9-5ECD-422A-9073-1E98730CF21F}" type="slidenum">
              <a:rPr lang="en-US" altLang="en-US" smtClean="0"/>
              <a:pPr/>
              <a:t>114</a:t>
            </a:fld>
            <a:endParaRPr lang="en-US" altLang="en-US"/>
          </a:p>
        </p:txBody>
      </p:sp>
      <p:sp>
        <p:nvSpPr>
          <p:cNvPr id="161795" name="Rectangle 2"/>
          <p:cNvSpPr>
            <a:spLocks noGrp="1" noRot="1" noChangeAspect="1" noChangeArrowheads="1" noTextEdit="1"/>
          </p:cNvSpPr>
          <p:nvPr>
            <p:ph type="sldImg"/>
          </p:nvPr>
        </p:nvSpPr>
        <p:spPr>
          <a:xfrm>
            <a:off x="1143000" y="685800"/>
            <a:ext cx="4572000" cy="3429000"/>
          </a:xfrm>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16018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I made this slide by going back to the primary data from your 12/13/23 SAM email, which cited the 329% increase. </a:t>
            </a:r>
          </a:p>
          <a:p>
            <a:endParaRPr lang="en-US" dirty="0"/>
          </a:p>
          <a:p>
            <a:r>
              <a:rPr lang="en-US" dirty="0"/>
              <a:t>The corresponding numbers are: 4.42 million (2018) to </a:t>
            </a:r>
            <a:r>
              <a:rPr lang="en-US" b="1" dirty="0"/>
              <a:t>18.98 million </a:t>
            </a:r>
            <a:r>
              <a:rPr lang="en-US" dirty="0"/>
              <a:t>(2022) – a 329% increase over the most recent four year period for which data is available.  </a:t>
            </a:r>
          </a:p>
          <a:p>
            <a:r>
              <a:rPr lang="en-US" dirty="0"/>
              <a:t>This data includes mild-, moderate-, and severe CUD</a:t>
            </a:r>
          </a:p>
          <a:p>
            <a:endParaRPr lang="en-US" dirty="0"/>
          </a:p>
          <a:p>
            <a:r>
              <a:rPr lang="en-US" dirty="0" err="1"/>
              <a:t>Kinda</a:t>
            </a:r>
            <a:r>
              <a:rPr lang="en-US" dirty="0"/>
              <a:t> looks like things took off with the pandemic.</a:t>
            </a:r>
          </a:p>
        </p:txBody>
      </p:sp>
      <p:sp>
        <p:nvSpPr>
          <p:cNvPr id="4" name="Slide Number Placeholder 3"/>
          <p:cNvSpPr>
            <a:spLocks noGrp="1"/>
          </p:cNvSpPr>
          <p:nvPr>
            <p:ph type="sldNum" sz="quarter" idx="5"/>
          </p:nvPr>
        </p:nvSpPr>
        <p:spPr/>
        <p:txBody>
          <a:bodyPr/>
          <a:lstStyle/>
          <a:p>
            <a:fld id="{5F851621-047A-46FD-8A20-ADEBA9C6E22B}" type="slidenum">
              <a:rPr lang="en-US" smtClean="0"/>
              <a:t>121</a:t>
            </a:fld>
            <a:endParaRPr lang="en-US"/>
          </a:p>
        </p:txBody>
      </p:sp>
    </p:spTree>
    <p:extLst>
      <p:ext uri="{BB962C8B-B14F-4D97-AF65-F5344CB8AC3E}">
        <p14:creationId xmlns:p14="http://schemas.microsoft.com/office/powerpoint/2010/main" val="1125383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I made this slide by going back to the primary data from your 12/13/23 SAM email, which cited the 329% increase. </a:t>
            </a:r>
          </a:p>
          <a:p>
            <a:endParaRPr lang="en-US" dirty="0"/>
          </a:p>
          <a:p>
            <a:r>
              <a:rPr lang="en-US" dirty="0"/>
              <a:t>The corresponding numbers are: 4.42 million (2018) to </a:t>
            </a:r>
            <a:r>
              <a:rPr lang="en-US" b="1" dirty="0"/>
              <a:t>18.98 million </a:t>
            </a:r>
            <a:r>
              <a:rPr lang="en-US" dirty="0"/>
              <a:t>(2022) – a 329% increase over the most recent four year period for which data is available.  </a:t>
            </a:r>
          </a:p>
          <a:p>
            <a:r>
              <a:rPr lang="en-US" dirty="0"/>
              <a:t>This data includes mild-, moderate-, and severe CUD</a:t>
            </a:r>
          </a:p>
          <a:p>
            <a:endParaRPr lang="en-US" dirty="0"/>
          </a:p>
          <a:p>
            <a:r>
              <a:rPr lang="en-US" dirty="0" err="1"/>
              <a:t>Kinda</a:t>
            </a:r>
            <a:r>
              <a:rPr lang="en-US" dirty="0"/>
              <a:t> looks like things took off with the pandemic.</a:t>
            </a:r>
          </a:p>
        </p:txBody>
      </p:sp>
      <p:sp>
        <p:nvSpPr>
          <p:cNvPr id="4" name="Slide Number Placeholder 3"/>
          <p:cNvSpPr>
            <a:spLocks noGrp="1"/>
          </p:cNvSpPr>
          <p:nvPr>
            <p:ph type="sldNum" sz="quarter" idx="5"/>
          </p:nvPr>
        </p:nvSpPr>
        <p:spPr/>
        <p:txBody>
          <a:bodyPr/>
          <a:lstStyle/>
          <a:p>
            <a:fld id="{5F851621-047A-46FD-8A20-ADEBA9C6E22B}" type="slidenum">
              <a:rPr lang="en-US" smtClean="0"/>
              <a:t>122</a:t>
            </a:fld>
            <a:endParaRPr lang="en-US"/>
          </a:p>
        </p:txBody>
      </p:sp>
    </p:spTree>
    <p:extLst>
      <p:ext uri="{BB962C8B-B14F-4D97-AF65-F5344CB8AC3E}">
        <p14:creationId xmlns:p14="http://schemas.microsoft.com/office/powerpoint/2010/main" val="1192084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238" indent="-290513">
              <a:spcBef>
                <a:spcPct val="30000"/>
              </a:spcBef>
              <a:defRPr sz="1200">
                <a:solidFill>
                  <a:schemeClr val="tx1"/>
                </a:solidFill>
                <a:latin typeface="Calibri" panose="020F0502020204030204" pitchFamily="34" charset="0"/>
              </a:defRPr>
            </a:lvl2pPr>
            <a:lvl3pPr marL="1165225" indent="-231775">
              <a:spcBef>
                <a:spcPct val="30000"/>
              </a:spcBef>
              <a:defRPr sz="1200">
                <a:solidFill>
                  <a:schemeClr val="tx1"/>
                </a:solidFill>
                <a:latin typeface="Calibri" panose="020F0502020204030204" pitchFamily="34" charset="0"/>
              </a:defRPr>
            </a:lvl3pPr>
            <a:lvl4pPr marL="1631950" indent="-231775">
              <a:spcBef>
                <a:spcPct val="30000"/>
              </a:spcBef>
              <a:defRPr sz="1200">
                <a:solidFill>
                  <a:schemeClr val="tx1"/>
                </a:solidFill>
                <a:latin typeface="Calibri" panose="020F0502020204030204" pitchFamily="34" charset="0"/>
              </a:defRPr>
            </a:lvl4pPr>
            <a:lvl5pPr marL="2098675" indent="-231775">
              <a:spcBef>
                <a:spcPct val="30000"/>
              </a:spcBef>
              <a:defRPr sz="1200">
                <a:solidFill>
                  <a:schemeClr val="tx1"/>
                </a:solidFill>
                <a:latin typeface="Calibri" panose="020F0502020204030204" pitchFamily="34" charset="0"/>
              </a:defRPr>
            </a:lvl5pPr>
            <a:lvl6pPr marL="2555875" indent="-231775" eaLnBrk="0" fontAlgn="base" hangingPunct="0">
              <a:spcBef>
                <a:spcPct val="30000"/>
              </a:spcBef>
              <a:spcAft>
                <a:spcPct val="0"/>
              </a:spcAft>
              <a:defRPr sz="1200">
                <a:solidFill>
                  <a:schemeClr val="tx1"/>
                </a:solidFill>
                <a:latin typeface="Calibri" panose="020F0502020204030204" pitchFamily="34" charset="0"/>
              </a:defRPr>
            </a:lvl6pPr>
            <a:lvl7pPr marL="3013075" indent="-231775" eaLnBrk="0" fontAlgn="base" hangingPunct="0">
              <a:spcBef>
                <a:spcPct val="30000"/>
              </a:spcBef>
              <a:spcAft>
                <a:spcPct val="0"/>
              </a:spcAft>
              <a:defRPr sz="1200">
                <a:solidFill>
                  <a:schemeClr val="tx1"/>
                </a:solidFill>
                <a:latin typeface="Calibri" panose="020F0502020204030204" pitchFamily="34" charset="0"/>
              </a:defRPr>
            </a:lvl7pPr>
            <a:lvl8pPr marL="3470275" indent="-231775" eaLnBrk="0" fontAlgn="base" hangingPunct="0">
              <a:spcBef>
                <a:spcPct val="30000"/>
              </a:spcBef>
              <a:spcAft>
                <a:spcPct val="0"/>
              </a:spcAft>
              <a:defRPr sz="1200">
                <a:solidFill>
                  <a:schemeClr val="tx1"/>
                </a:solidFill>
                <a:latin typeface="Calibri" panose="020F0502020204030204" pitchFamily="34" charset="0"/>
              </a:defRPr>
            </a:lvl8pPr>
            <a:lvl9pPr marL="3927475"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0FEC0A-E6D0-44E5-8D48-159DF6571015}" type="slidenum">
              <a:rPr lang="en-US" altLang="en-US">
                <a:latin typeface="Times New Roman" panose="02020603050405020304" pitchFamily="18" charset="0"/>
              </a:rPr>
              <a:pPr>
                <a:spcBef>
                  <a:spcPct val="0"/>
                </a:spcBef>
              </a:pPr>
              <a:t>127</a:t>
            </a:fld>
            <a:endParaRPr lang="en-US" altLang="en-US">
              <a:latin typeface="Times New Roman" panose="02020603050405020304" pitchFamily="18" charset="0"/>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90B091-FC8F-4601-A2EE-2B1DD2B39C07}" type="slidenum">
              <a:rPr lang="en-US" altLang="en-US" smtClean="0"/>
              <a:pPr>
                <a:defRPr/>
              </a:pPr>
              <a:t>7</a:t>
            </a:fld>
            <a:endParaRPr lang="en-US" altLang="en-US"/>
          </a:p>
        </p:txBody>
      </p:sp>
    </p:spTree>
    <p:extLst>
      <p:ext uri="{BB962C8B-B14F-4D97-AF65-F5344CB8AC3E}">
        <p14:creationId xmlns:p14="http://schemas.microsoft.com/office/powerpoint/2010/main" val="1812452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Madras also notes the social implications of “medicalizing” hallucinogens, for which there is a movement (180 registered clinical trials for hallucinogens in the treatment of depression; other neuropsychiatric disorders; SUDs; “demoralization”; and “enhancement of spirituality.”</a:t>
            </a:r>
          </a:p>
          <a:p>
            <a:endParaRPr lang="en-US" sz="1400" dirty="0"/>
          </a:p>
          <a:p>
            <a:r>
              <a:rPr lang="en-US" sz="1400" dirty="0"/>
              <a:t>She also observes that the momentum to legalize hallucinogens recapitulates elements used in the movements to increase legal access to cannabis and Rx opioids, including:</a:t>
            </a:r>
          </a:p>
          <a:p>
            <a:pPr marL="342900" indent="-342900">
              <a:buAutoNum type="arabicParenR"/>
            </a:pPr>
            <a:r>
              <a:rPr lang="en-US" sz="1400" dirty="0"/>
              <a:t>Minimize potential adverse consequences and dismiss evidence-based safety concerns for general use</a:t>
            </a:r>
          </a:p>
          <a:p>
            <a:pPr marL="342900" indent="-342900">
              <a:buAutoNum type="arabicParenR"/>
            </a:pPr>
            <a:r>
              <a:rPr lang="en-US" sz="1400" dirty="0"/>
              <a:t>Recruit mainstream media to endorse the use of a class of drugs</a:t>
            </a:r>
          </a:p>
          <a:p>
            <a:pPr marL="342900" indent="-342900">
              <a:buAutoNum type="arabicParenR"/>
            </a:pPr>
            <a:r>
              <a:rPr lang="en-US" sz="1400" dirty="0"/>
              <a:t>Industry-led campaigns to increase demand</a:t>
            </a:r>
          </a:p>
          <a:p>
            <a:pPr marL="342900" indent="-342900">
              <a:buAutoNum type="arabicParenR"/>
            </a:pPr>
            <a:r>
              <a:rPr lang="en-US" sz="1400" dirty="0"/>
              <a:t>Advocate legalization as a source of tax revenue</a:t>
            </a:r>
          </a:p>
        </p:txBody>
      </p:sp>
      <p:sp>
        <p:nvSpPr>
          <p:cNvPr id="4" name="Slide Number Placeholder 3"/>
          <p:cNvSpPr>
            <a:spLocks noGrp="1"/>
          </p:cNvSpPr>
          <p:nvPr>
            <p:ph type="sldNum" sz="quarter" idx="5"/>
          </p:nvPr>
        </p:nvSpPr>
        <p:spPr/>
        <p:txBody>
          <a:bodyPr/>
          <a:lstStyle/>
          <a:p>
            <a:fld id="{5F851621-047A-46FD-8A20-ADEBA9C6E22B}" type="slidenum">
              <a:rPr lang="en-US" smtClean="0"/>
              <a:t>133</a:t>
            </a:fld>
            <a:endParaRPr lang="en-US"/>
          </a:p>
        </p:txBody>
      </p:sp>
    </p:spTree>
    <p:extLst>
      <p:ext uri="{BB962C8B-B14F-4D97-AF65-F5344CB8AC3E}">
        <p14:creationId xmlns:p14="http://schemas.microsoft.com/office/powerpoint/2010/main" val="2180304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Interestingly, MTF never defines the members of the hallucinogen group, except for explicit mentions of LSD, MDMA, and (apparently) ketamine (p 142).</a:t>
            </a:r>
          </a:p>
          <a:p>
            <a:endParaRPr lang="en-US" dirty="0"/>
          </a:p>
          <a:p>
            <a:r>
              <a:rPr lang="en-US" dirty="0"/>
              <a:t>8.0% of young adults reported hallucinogen use in 2022 – a statistically significant change across the previous 5- and 10-year periods.</a:t>
            </a:r>
          </a:p>
          <a:p>
            <a:r>
              <a:rPr lang="en-US" dirty="0"/>
              <a:t>4.1% of middle-age adults reported hallucinogen use in 2022 – a statistically significant change across the previous 1-, 5-, and 10-year periods. </a:t>
            </a:r>
          </a:p>
        </p:txBody>
      </p:sp>
      <p:sp>
        <p:nvSpPr>
          <p:cNvPr id="4" name="Slide Number Placeholder 3"/>
          <p:cNvSpPr>
            <a:spLocks noGrp="1"/>
          </p:cNvSpPr>
          <p:nvPr>
            <p:ph type="sldNum" sz="quarter" idx="5"/>
          </p:nvPr>
        </p:nvSpPr>
        <p:spPr/>
        <p:txBody>
          <a:bodyPr/>
          <a:lstStyle/>
          <a:p>
            <a:fld id="{5F851621-047A-46FD-8A20-ADEBA9C6E22B}" type="slidenum">
              <a:rPr lang="en-US" smtClean="0"/>
              <a:t>137</a:t>
            </a:fld>
            <a:endParaRPr lang="en-US"/>
          </a:p>
        </p:txBody>
      </p:sp>
    </p:spTree>
    <p:extLst>
      <p:ext uri="{BB962C8B-B14F-4D97-AF65-F5344CB8AC3E}">
        <p14:creationId xmlns:p14="http://schemas.microsoft.com/office/powerpoint/2010/main" val="3598251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case is an example of the potential for psychedelics – ketamine in this case – to recapitulate the opioid epidemic, in which people (both patients and non-patients) thought that prescription opioids were safe (and effective) because they were, well, FDA-approved prescription drugs. </a:t>
            </a:r>
          </a:p>
          <a:p>
            <a:endParaRPr lang="en-US" dirty="0"/>
          </a:p>
          <a:p>
            <a:r>
              <a:rPr lang="en-US" dirty="0"/>
              <a:t>Here we see the erasure of the line between quote unquote medical use (microdosing for depression) and nonmedical use (full doses at parties). </a:t>
            </a:r>
          </a:p>
        </p:txBody>
      </p:sp>
      <p:sp>
        <p:nvSpPr>
          <p:cNvPr id="4" name="Slide Number Placeholder 3"/>
          <p:cNvSpPr>
            <a:spLocks noGrp="1"/>
          </p:cNvSpPr>
          <p:nvPr>
            <p:ph type="sldNum" sz="quarter" idx="5"/>
          </p:nvPr>
        </p:nvSpPr>
        <p:spPr/>
        <p:txBody>
          <a:bodyPr/>
          <a:lstStyle/>
          <a:p>
            <a:fld id="{5F851621-047A-46FD-8A20-ADEBA9C6E22B}" type="slidenum">
              <a:rPr lang="en-US" smtClean="0"/>
              <a:t>140</a:t>
            </a:fld>
            <a:endParaRPr lang="en-US"/>
          </a:p>
        </p:txBody>
      </p:sp>
    </p:spTree>
    <p:extLst>
      <p:ext uri="{BB962C8B-B14F-4D97-AF65-F5344CB8AC3E}">
        <p14:creationId xmlns:p14="http://schemas.microsoft.com/office/powerpoint/2010/main" val="2050353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wonder how various combinations of LSD, cocaine, ecstasy, mushrooms, and ketamine impact his depression.  Sounds, too, like he is impaired in the workplace.  </a:t>
            </a:r>
          </a:p>
        </p:txBody>
      </p:sp>
      <p:sp>
        <p:nvSpPr>
          <p:cNvPr id="4" name="Slide Number Placeholder 3"/>
          <p:cNvSpPr>
            <a:spLocks noGrp="1"/>
          </p:cNvSpPr>
          <p:nvPr>
            <p:ph type="sldNum" sz="quarter" idx="5"/>
          </p:nvPr>
        </p:nvSpPr>
        <p:spPr/>
        <p:txBody>
          <a:bodyPr/>
          <a:lstStyle/>
          <a:p>
            <a:fld id="{5F851621-047A-46FD-8A20-ADEBA9C6E22B}" type="slidenum">
              <a:rPr lang="en-US" smtClean="0"/>
              <a:t>141</a:t>
            </a:fld>
            <a:endParaRPr lang="en-US"/>
          </a:p>
        </p:txBody>
      </p:sp>
    </p:spTree>
    <p:extLst>
      <p:ext uri="{BB962C8B-B14F-4D97-AF65-F5344CB8AC3E}">
        <p14:creationId xmlns:p14="http://schemas.microsoft.com/office/powerpoint/2010/main" val="1298188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Background</a:t>
            </a:r>
            <a:r>
              <a:rPr lang="en-US" dirty="0"/>
              <a:t>: There are three medications approved by the U.S. Food and Drug Administration (FDA) for the treatment of AUD: acamprosate, disulfiram, and naltrexone. Although naltrexone and acamprosate are first-line agents recommended to treat AUD, studies have shown significant heterogeneity in treatment response to these medications, leading to variable efficacy rates across patients. Therefore, it is imperative that research and development of more effective options for AUD remain a high priority to advance the field of addiction medicine. One emerging topic in psychiatric research involves the use of psychotomimetic agents for debilitating medical conditions.</a:t>
            </a:r>
          </a:p>
          <a:p>
            <a:endParaRPr lang="en-US" dirty="0"/>
          </a:p>
          <a:p>
            <a:r>
              <a:rPr lang="en-US" dirty="0"/>
              <a:t>Ketamine is an N-methyl-D-aspartate (NMDA) antagonist that was first approved by the FDA in 1970 as an anesthetic agent. Since then, ketamine has long established its role in the operating room, and researchers have continued to investigate its potential benefits in patients with depression, pain syndromes, status epilepticus, and substance use disorders. In 2019, the FDA approved the S-enantiomer of ketamine (</a:t>
            </a:r>
            <a:r>
              <a:rPr lang="en-US" dirty="0" err="1"/>
              <a:t>esketamine</a:t>
            </a:r>
            <a:r>
              <a:rPr lang="en-US" dirty="0"/>
              <a:t>) for patients with treatment-resistant depression (TRD). </a:t>
            </a:r>
            <a:r>
              <a:rPr lang="en-US" u="sng" dirty="0">
                <a:highlight>
                  <a:srgbClr val="FFFF00"/>
                </a:highlight>
              </a:rPr>
              <a:t>Following the success of these studies on TRD with low-dose ketamine infusions, investigators were intrigued by the results and began to evaluate their impact on patients with alcohol use disorder</a:t>
            </a:r>
            <a:r>
              <a:rPr lang="en-US" dirty="0"/>
              <a:t>.</a:t>
            </a:r>
          </a:p>
          <a:p>
            <a:endParaRPr lang="en-US" dirty="0"/>
          </a:p>
          <a:p>
            <a:endParaRPr lang="en-US" dirty="0"/>
          </a:p>
          <a:p>
            <a:r>
              <a:rPr lang="en-US" b="1" dirty="0"/>
              <a:t>This systematic review</a:t>
            </a:r>
            <a:r>
              <a:rPr lang="en-US" dirty="0"/>
              <a:t>: </a:t>
            </a:r>
          </a:p>
          <a:p>
            <a:r>
              <a:rPr lang="en-US" dirty="0"/>
              <a:t>A total of 11 studies with 854 adult patients in three different countries (the USA, the UK, and Russia) were analyzed. </a:t>
            </a:r>
          </a:p>
          <a:p>
            <a:r>
              <a:rPr lang="en-US" dirty="0"/>
              <a:t>Sample sizes ranged from 5 to 211 people. </a:t>
            </a:r>
          </a:p>
          <a:p>
            <a:r>
              <a:rPr lang="en-US" dirty="0"/>
              <a:t>Seven studies included patients with alcohol use disorder, one study focused on heavy drinkers at moderate-high risk for development of AUD, and three studies elaborated extensively on alcohol withdrawal. </a:t>
            </a:r>
          </a:p>
          <a:p>
            <a:r>
              <a:rPr lang="en-US" dirty="0"/>
              <a:t>The overall proportion of patients achieving abstinence and reduced consumption was most favorable in people receiving combination ketamine and psychotherapy treatment. </a:t>
            </a:r>
          </a:p>
          <a:p>
            <a:r>
              <a:rPr lang="en-US" dirty="0"/>
              <a:t>The results were mixed with respect to relapse, craving, and withdrawal. </a:t>
            </a:r>
          </a:p>
          <a:p>
            <a:r>
              <a:rPr lang="en-US" dirty="0"/>
              <a:t>Ketamine may be an effective therapeutic modality for people with alcohol use disorders who fail to respond to FDA-approved first-line agents. More robust clinical trials are necessary to provide a more accurate assessment of efficacy, safety profile, and dosing strategies for ketamine utilization in alcohol use disorder. </a:t>
            </a:r>
          </a:p>
          <a:p>
            <a:endParaRPr lang="en-US" dirty="0"/>
          </a:p>
          <a:p>
            <a:r>
              <a:rPr lang="en-US" b="1" dirty="0"/>
              <a:t>Limitations</a:t>
            </a:r>
            <a:r>
              <a:rPr lang="en-US" dirty="0"/>
              <a:t>:</a:t>
            </a:r>
          </a:p>
          <a:p>
            <a:pPr marL="228600" indent="-228600">
              <a:buAutoNum type="arabicPeriod"/>
            </a:pPr>
            <a:r>
              <a:rPr lang="en-US" dirty="0"/>
              <a:t>Most of the studies encompassed small sample sizes (N &lt; 100 in nine studies), with the inclusion of two case series. </a:t>
            </a:r>
          </a:p>
          <a:p>
            <a:pPr marL="228600" indent="-228600">
              <a:buAutoNum type="arabicPeriod"/>
            </a:pPr>
            <a:r>
              <a:rPr lang="en-US" dirty="0"/>
              <a:t>Effective blinding may have been compromised in the trials due to the dissociative and psychogenic properties of ketamine. </a:t>
            </a:r>
          </a:p>
          <a:p>
            <a:pPr marL="228600" indent="-228600">
              <a:buAutoNum type="arabicPeriod"/>
            </a:pPr>
            <a:r>
              <a:rPr lang="en-US" dirty="0"/>
              <a:t>The authors were unable to conduct a meta-analysis due to heterogeneity among the study design, inclusion criteria, dosing regimen, use of concomitant medications, outcome variables, treatment duration, and follow-up period.</a:t>
            </a:r>
          </a:p>
          <a:p>
            <a:pPr marL="228600" indent="-228600">
              <a:buAutoNum type="arabicPeriod"/>
            </a:pPr>
            <a:r>
              <a:rPr lang="en-US" dirty="0"/>
              <a:t>Several of the studies were associated with a moderate to high risk of bias due to methodological limitations, primarily concerning measurements of the outcome and the selection of reported results. </a:t>
            </a:r>
          </a:p>
          <a:p>
            <a:pPr marL="228600" indent="-228600">
              <a:buAutoNum type="arabicPeriod"/>
            </a:pPr>
            <a:r>
              <a:rPr lang="en-US" dirty="0"/>
              <a:t>Given the strict eligibility criteria of the included studies, the efficacy of ketamine for participants in these studies may not be representative of individuals diagnosed with alcohol use disorder.</a:t>
            </a:r>
          </a:p>
          <a:p>
            <a:endParaRPr lang="en-US" dirty="0"/>
          </a:p>
        </p:txBody>
      </p:sp>
      <p:sp>
        <p:nvSpPr>
          <p:cNvPr id="4" name="Slide Number Placeholder 3"/>
          <p:cNvSpPr>
            <a:spLocks noGrp="1"/>
          </p:cNvSpPr>
          <p:nvPr>
            <p:ph type="sldNum" sz="quarter" idx="5"/>
          </p:nvPr>
        </p:nvSpPr>
        <p:spPr/>
        <p:txBody>
          <a:bodyPr/>
          <a:lstStyle/>
          <a:p>
            <a:fld id="{5F851621-047A-46FD-8A20-ADEBA9C6E22B}" type="slidenum">
              <a:rPr lang="en-US" smtClean="0"/>
              <a:t>143</a:t>
            </a:fld>
            <a:endParaRPr lang="en-US"/>
          </a:p>
        </p:txBody>
      </p:sp>
    </p:spTree>
    <p:extLst>
      <p:ext uri="{BB962C8B-B14F-4D97-AF65-F5344CB8AC3E}">
        <p14:creationId xmlns:p14="http://schemas.microsoft.com/office/powerpoint/2010/main" val="1096558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authors identified 204 research studies in a database search. </a:t>
            </a:r>
          </a:p>
          <a:p>
            <a:pPr marL="171450" indent="-171450">
              <a:buFont typeface="Arial" panose="020B0604020202020204" pitchFamily="34" charset="0"/>
              <a:buChar char="•"/>
            </a:pPr>
            <a:r>
              <a:rPr lang="en-US" dirty="0"/>
              <a:t>Of these, 10 articles demonstrated the use of ketamine in AUD or AWS in humans. Seven studies investigated the use of ketamine in AUD and three studies described its use in AWS.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Ketamine used in AUD was beneficial in reducing cravings, alcohol consumption and longer abstinence rates when compared to treatment as usual. In AWS, ketamine was used as an adjunct to standard benzodiazepine therapy during severe refractory AWS and at signs of delirium tremens. Adjunctive use of ketamine demonstrated earlier resolution of delirium tremens and AWS, reduced ICU stay, and lowered likelihood of intubation. Oversedation, headache, hypertension, and euphoria were the documented adverse effects after ketamine administration for AUD and AWS.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Conclusion: The use of sub-dissociative doses of ketamine for the treatment of AUD and AWS is promising but more definitive evidence of its efficacy and safety is required before recommending it for broader clinical use.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Limitations:</a:t>
            </a:r>
          </a:p>
          <a:p>
            <a:pPr marL="228600" indent="-228600">
              <a:buFont typeface="Arial" panose="020B0604020202020204" pitchFamily="34" charset="0"/>
              <a:buAutoNum type="arabicPeriod"/>
            </a:pPr>
            <a:r>
              <a:rPr lang="en-US" dirty="0"/>
              <a:t>Overall, the sample sizes remain small </a:t>
            </a:r>
          </a:p>
          <a:p>
            <a:pPr marL="228600" indent="-228600">
              <a:buFont typeface="Arial" panose="020B0604020202020204" pitchFamily="34" charset="0"/>
              <a:buAutoNum type="arabicPeriod"/>
            </a:pPr>
            <a:r>
              <a:rPr lang="en-US" dirty="0"/>
              <a:t>In all reported trials, and all studies for AWS were retrospective in nature with high probability of bias. </a:t>
            </a:r>
          </a:p>
          <a:p>
            <a:pPr marL="228600" indent="-228600">
              <a:buFont typeface="Arial" panose="020B0604020202020204" pitchFamily="34" charset="0"/>
              <a:buAutoNum type="arabicPeriod"/>
            </a:pPr>
            <a:r>
              <a:rPr lang="en-US" dirty="0"/>
              <a:t>Persistent among many trials of powerfully psychoactive substances is the challenge to maintain blinding. While the </a:t>
            </a:r>
            <a:r>
              <a:rPr lang="en-US" dirty="0" err="1"/>
              <a:t>Dakwar</a:t>
            </a:r>
            <a:r>
              <a:rPr lang="en-US" dirty="0"/>
              <a:t> trial used an active placebo (midazolam), they did not evaluate the integrity of blinding. In the </a:t>
            </a:r>
            <a:r>
              <a:rPr lang="en-US" dirty="0" err="1"/>
              <a:t>Grabski</a:t>
            </a:r>
            <a:r>
              <a:rPr lang="en-US" dirty="0"/>
              <a:t> trial, virtually all participants who received ketamine and the majority of those in the placebo group correctly identified the treatment allocation, suggesting that blinding was particularly ineffective. In drug trials, the failure of blinding makes it difficult to separate the expectancy and placebo effects from the actual treatment effects, and future trials using ketamine will need to address this fundamental challenge inherent to studies that utilize ketamine. </a:t>
            </a:r>
          </a:p>
          <a:p>
            <a:pPr marL="228600" indent="-228600">
              <a:buFont typeface="Arial" panose="020B0604020202020204" pitchFamily="34" charset="0"/>
              <a:buAutoNum type="arabicPeriod"/>
            </a:pPr>
            <a:r>
              <a:rPr lang="en-US" dirty="0"/>
              <a:t>Many of the trial participants had mild to moderate AUD, limiting generalizability to those with more severe drinking. </a:t>
            </a:r>
          </a:p>
          <a:p>
            <a:pPr marL="228600" indent="-228600">
              <a:buFont typeface="Arial" panose="020B0604020202020204" pitchFamily="34" charset="0"/>
              <a:buAutoNum type="arabicPeriod"/>
            </a:pPr>
            <a:r>
              <a:rPr lang="en-US" dirty="0"/>
              <a:t>Other substance use and psychiatric disorders were often exclusions as well as, limiting the ability to generalize to those with psychiatric co-morbidities. </a:t>
            </a:r>
          </a:p>
          <a:p>
            <a:pPr marL="228600" indent="-228600">
              <a:buFont typeface="Arial" panose="020B0604020202020204" pitchFamily="34" charset="0"/>
              <a:buAutoNum type="arabicPeriod"/>
            </a:pPr>
            <a:r>
              <a:rPr lang="en-US" dirty="0"/>
              <a:t>Finally, the subjective effects of ketamine may be  playing a role in contributing to the outcomes, as is suspected when psychedelics are used to treat psychiatric and substance use disorders</a:t>
            </a:r>
          </a:p>
          <a:p>
            <a:endParaRPr lang="en-US" dirty="0"/>
          </a:p>
        </p:txBody>
      </p:sp>
      <p:sp>
        <p:nvSpPr>
          <p:cNvPr id="4" name="Slide Number Placeholder 3"/>
          <p:cNvSpPr>
            <a:spLocks noGrp="1"/>
          </p:cNvSpPr>
          <p:nvPr>
            <p:ph type="sldNum" sz="quarter" idx="5"/>
          </p:nvPr>
        </p:nvSpPr>
        <p:spPr/>
        <p:txBody>
          <a:bodyPr/>
          <a:lstStyle/>
          <a:p>
            <a:fld id="{5F851621-047A-46FD-8A20-ADEBA9C6E22B}" type="slidenum">
              <a:rPr lang="en-US" smtClean="0"/>
              <a:t>144</a:t>
            </a:fld>
            <a:endParaRPr lang="en-US"/>
          </a:p>
        </p:txBody>
      </p:sp>
    </p:spTree>
    <p:extLst>
      <p:ext uri="{BB962C8B-B14F-4D97-AF65-F5344CB8AC3E}">
        <p14:creationId xmlns:p14="http://schemas.microsoft.com/office/powerpoint/2010/main" val="2320272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authors suggest that ketamine be “repurposed” for the treatment of CUD.  (I think that Bertha Madras warned against this sort of thing.)</a:t>
            </a:r>
          </a:p>
          <a:p>
            <a:r>
              <a:rPr lang="en-US" dirty="0"/>
              <a:t>Ketamine was chosen based on “AI-based prediction” coupled with “expert knowledge.”</a:t>
            </a:r>
          </a:p>
          <a:p>
            <a:endParaRPr lang="en-US" dirty="0"/>
          </a:p>
          <a:p>
            <a:r>
              <a:rPr lang="en-US" dirty="0"/>
              <a:t>The ketamine for cocaine research suffers from several of Madras’ complaints, including small, homogenous sample sizes; retrospective design; inadequate control medications (benzos); short follow-up</a:t>
            </a:r>
          </a:p>
        </p:txBody>
      </p:sp>
      <p:sp>
        <p:nvSpPr>
          <p:cNvPr id="4" name="Slide Number Placeholder 3"/>
          <p:cNvSpPr>
            <a:spLocks noGrp="1"/>
          </p:cNvSpPr>
          <p:nvPr>
            <p:ph type="sldNum" sz="quarter" idx="5"/>
          </p:nvPr>
        </p:nvSpPr>
        <p:spPr/>
        <p:txBody>
          <a:bodyPr/>
          <a:lstStyle/>
          <a:p>
            <a:fld id="{5F851621-047A-46FD-8A20-ADEBA9C6E22B}" type="slidenum">
              <a:rPr lang="en-US" smtClean="0"/>
              <a:t>145</a:t>
            </a:fld>
            <a:endParaRPr lang="en-US"/>
          </a:p>
        </p:txBody>
      </p:sp>
    </p:spTree>
    <p:extLst>
      <p:ext uri="{BB962C8B-B14F-4D97-AF65-F5344CB8AC3E}">
        <p14:creationId xmlns:p14="http://schemas.microsoft.com/office/powerpoint/2010/main" val="3744940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pandemic-related loosening of telehealth laws allowed for the prescribing of CS remotely.</a:t>
            </a:r>
          </a:p>
          <a:p>
            <a:r>
              <a:rPr lang="en-US" dirty="0"/>
              <a:t>This has led, amongst other things, to an increase in the availability of ketamine.</a:t>
            </a:r>
          </a:p>
          <a:p>
            <a:endParaRPr lang="en-US" dirty="0"/>
          </a:p>
          <a:p>
            <a:r>
              <a:rPr lang="en-US" dirty="0"/>
              <a:t>Before relaxed telehealth rules, patients needed first to be evaluated in-person by a doctor, and treatment was limited chiefly to clinics. </a:t>
            </a:r>
          </a:p>
          <a:p>
            <a:r>
              <a:rPr lang="en-US" dirty="0"/>
              <a:t>Now, patients can receive the drug by mail, with many taking it more frequently and for longer periods of time – sometimes daily, and sometimes for months or years – despite scant research.</a:t>
            </a:r>
          </a:p>
          <a:p>
            <a:endParaRPr lang="en-US" dirty="0"/>
          </a:p>
          <a:p>
            <a:r>
              <a:rPr lang="en-US" dirty="0"/>
              <a:t>Individuals in this article discussed abusing their prescriptions and concealing their abuse – and resultant health issues – from their clinicians. </a:t>
            </a:r>
          </a:p>
        </p:txBody>
      </p:sp>
      <p:sp>
        <p:nvSpPr>
          <p:cNvPr id="4" name="Slide Number Placeholder 3"/>
          <p:cNvSpPr>
            <a:spLocks noGrp="1"/>
          </p:cNvSpPr>
          <p:nvPr>
            <p:ph type="sldNum" sz="quarter" idx="5"/>
          </p:nvPr>
        </p:nvSpPr>
        <p:spPr/>
        <p:txBody>
          <a:bodyPr/>
          <a:lstStyle/>
          <a:p>
            <a:fld id="{5F851621-047A-46FD-8A20-ADEBA9C6E22B}" type="slidenum">
              <a:rPr lang="en-US" smtClean="0"/>
              <a:t>146</a:t>
            </a:fld>
            <a:endParaRPr lang="en-US"/>
          </a:p>
        </p:txBody>
      </p:sp>
    </p:spTree>
    <p:extLst>
      <p:ext uri="{BB962C8B-B14F-4D97-AF65-F5344CB8AC3E}">
        <p14:creationId xmlns:p14="http://schemas.microsoft.com/office/powerpoint/2010/main" val="835203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March 2019, the FDA approved </a:t>
            </a:r>
            <a:r>
              <a:rPr lang="en-US" dirty="0" err="1"/>
              <a:t>esketamine</a:t>
            </a:r>
            <a:r>
              <a:rPr lang="en-US" dirty="0"/>
              <a:t> nasal spray for use in treatment-resistant depression. This approval led to extensive media coverage of the drug, with subsequent references to ketamine as a “club drug” and use of its street name, “Special K.”  Indeed, between 2016 and 2019, its reported use in NYC clubs increased from 5.9% to 15.3%.</a:t>
            </a:r>
          </a:p>
          <a:p>
            <a:endParaRPr lang="en-US" dirty="0"/>
          </a:p>
          <a:p>
            <a:r>
              <a:rPr lang="en-US" dirty="0"/>
              <a:t>Data from the above graph was derived from 2006-2019 NSDUH.  It shows:</a:t>
            </a:r>
          </a:p>
          <a:p>
            <a:pPr marL="228600" indent="-228600">
              <a:buAutoNum type="arabicParenR"/>
            </a:pPr>
            <a:r>
              <a:rPr lang="en-US" dirty="0"/>
              <a:t>Low overall use (&lt;1%), but increasing use</a:t>
            </a:r>
          </a:p>
          <a:p>
            <a:pPr marL="228600" indent="-228600">
              <a:buAutoNum type="arabicParenR"/>
            </a:pPr>
            <a:r>
              <a:rPr lang="en-US" dirty="0"/>
              <a:t>A nearly linear increase in ketamine use from 2006-2014.</a:t>
            </a:r>
          </a:p>
          <a:p>
            <a:pPr marL="228600" indent="-228600">
              <a:buAutoNum type="arabicParenR"/>
            </a:pPr>
            <a:r>
              <a:rPr lang="en-US" dirty="0"/>
              <a:t>A cubic increase in use from 2015-2019.</a:t>
            </a:r>
          </a:p>
          <a:p>
            <a:pPr marL="228600" indent="-228600">
              <a:buAutoNum type="arabicParenR"/>
            </a:pPr>
            <a:endParaRPr lang="en-US" dirty="0"/>
          </a:p>
          <a:p>
            <a:pPr marL="0" indent="0">
              <a:buNone/>
            </a:pPr>
            <a:r>
              <a:rPr lang="en-US" dirty="0"/>
              <a:t>Limitation: </a:t>
            </a:r>
          </a:p>
          <a:p>
            <a:pPr marL="228600" indent="-228600">
              <a:buAutoNum type="arabicPeriod"/>
            </a:pPr>
            <a:r>
              <a:rPr lang="en-US" dirty="0"/>
              <a:t>These numbers are probably underestimates because they were based solely on self-report.</a:t>
            </a:r>
          </a:p>
          <a:p>
            <a:pPr marL="228600" indent="-228600">
              <a:buAutoNum type="arabicPeriod"/>
            </a:pPr>
            <a:r>
              <a:rPr lang="en-US" dirty="0"/>
              <a:t>These are all pre-pandemic numbers</a:t>
            </a:r>
          </a:p>
        </p:txBody>
      </p:sp>
      <p:sp>
        <p:nvSpPr>
          <p:cNvPr id="4" name="Slide Number Placeholder 3"/>
          <p:cNvSpPr>
            <a:spLocks noGrp="1"/>
          </p:cNvSpPr>
          <p:nvPr>
            <p:ph type="sldNum" sz="quarter" idx="5"/>
          </p:nvPr>
        </p:nvSpPr>
        <p:spPr/>
        <p:txBody>
          <a:bodyPr/>
          <a:lstStyle/>
          <a:p>
            <a:fld id="{5F851621-047A-46FD-8A20-ADEBA9C6E22B}" type="slidenum">
              <a:rPr lang="en-US" smtClean="0"/>
              <a:t>147</a:t>
            </a:fld>
            <a:endParaRPr lang="en-US"/>
          </a:p>
        </p:txBody>
      </p:sp>
    </p:spTree>
    <p:extLst>
      <p:ext uri="{BB962C8B-B14F-4D97-AF65-F5344CB8AC3E}">
        <p14:creationId xmlns:p14="http://schemas.microsoft.com/office/powerpoint/2010/main" val="16831239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https://www.wsj.com/articles/ftc-launches-probe-of-cerebrals-business-practices-11655241983?mod=article_inline</a:t>
            </a:r>
          </a:p>
        </p:txBody>
      </p:sp>
      <p:sp>
        <p:nvSpPr>
          <p:cNvPr id="4" name="Slide Number Placeholder 3"/>
          <p:cNvSpPr>
            <a:spLocks noGrp="1"/>
          </p:cNvSpPr>
          <p:nvPr>
            <p:ph type="sldNum" sz="quarter" idx="5"/>
          </p:nvPr>
        </p:nvSpPr>
        <p:spPr/>
        <p:txBody>
          <a:bodyPr/>
          <a:lstStyle/>
          <a:p>
            <a:fld id="{5F851621-047A-46FD-8A20-ADEBA9C6E22B}" type="slidenum">
              <a:rPr lang="en-US" smtClean="0"/>
              <a:t>149</a:t>
            </a:fld>
            <a:endParaRPr lang="en-US"/>
          </a:p>
        </p:txBody>
      </p:sp>
    </p:spTree>
    <p:extLst>
      <p:ext uri="{BB962C8B-B14F-4D97-AF65-F5344CB8AC3E}">
        <p14:creationId xmlns:p14="http://schemas.microsoft.com/office/powerpoint/2010/main" val="3997887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7C71F6-1E42-43F6-8B01-46235D57A3EA}" type="slidenum">
              <a:rPr lang="en-US" altLang="en-US" smtClean="0">
                <a:latin typeface="Calibri" panose="020F0502020204030204" pitchFamily="34" charset="0"/>
              </a:rPr>
              <a:pPr/>
              <a:t>8</a:t>
            </a:fld>
            <a:endParaRPr lang="en-US" altLang="en-US">
              <a:latin typeface="Calibri" panose="020F0502020204030204" pitchFamily="34" charset="0"/>
            </a:endParaRPr>
          </a:p>
        </p:txBody>
      </p:sp>
    </p:spTree>
    <p:extLst>
      <p:ext uri="{BB962C8B-B14F-4D97-AF65-F5344CB8AC3E}">
        <p14:creationId xmlns:p14="http://schemas.microsoft.com/office/powerpoint/2010/main" val="1127836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https://www.wsj.com/articles/cerebral-adderall-adhd-prescribe-11654705250?mod=article_inline</a:t>
            </a:r>
          </a:p>
        </p:txBody>
      </p:sp>
      <p:sp>
        <p:nvSpPr>
          <p:cNvPr id="4" name="Slide Number Placeholder 3"/>
          <p:cNvSpPr>
            <a:spLocks noGrp="1"/>
          </p:cNvSpPr>
          <p:nvPr>
            <p:ph type="sldNum" sz="quarter" idx="5"/>
          </p:nvPr>
        </p:nvSpPr>
        <p:spPr/>
        <p:txBody>
          <a:bodyPr/>
          <a:lstStyle/>
          <a:p>
            <a:fld id="{5F851621-047A-46FD-8A20-ADEBA9C6E22B}" type="slidenum">
              <a:rPr lang="en-US" smtClean="0"/>
              <a:t>150</a:t>
            </a:fld>
            <a:endParaRPr lang="en-US"/>
          </a:p>
        </p:txBody>
      </p:sp>
    </p:spTree>
    <p:extLst>
      <p:ext uri="{BB962C8B-B14F-4D97-AF65-F5344CB8AC3E}">
        <p14:creationId xmlns:p14="http://schemas.microsoft.com/office/powerpoint/2010/main" val="144224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90B091-FC8F-4601-A2EE-2B1DD2B39C07}" type="slidenum">
              <a:rPr lang="en-US" altLang="en-US" smtClean="0"/>
              <a:pPr>
                <a:defRPr/>
              </a:pPr>
              <a:t>9</a:t>
            </a:fld>
            <a:endParaRPr lang="en-US" altLang="en-US"/>
          </a:p>
        </p:txBody>
      </p:sp>
    </p:spTree>
    <p:extLst>
      <p:ext uri="{BB962C8B-B14F-4D97-AF65-F5344CB8AC3E}">
        <p14:creationId xmlns:p14="http://schemas.microsoft.com/office/powerpoint/2010/main" val="1651836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90B091-FC8F-4601-A2EE-2B1DD2B39C07}" type="slidenum">
              <a:rPr lang="en-US" altLang="en-US" smtClean="0"/>
              <a:pPr>
                <a:defRPr/>
              </a:pPr>
              <a:t>21</a:t>
            </a:fld>
            <a:endParaRPr lang="en-US" altLang="en-US"/>
          </a:p>
        </p:txBody>
      </p:sp>
    </p:spTree>
    <p:extLst>
      <p:ext uri="{BB962C8B-B14F-4D97-AF65-F5344CB8AC3E}">
        <p14:creationId xmlns:p14="http://schemas.microsoft.com/office/powerpoint/2010/main" val="3636450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90B091-FC8F-4601-A2EE-2B1DD2B39C07}" type="slidenum">
              <a:rPr lang="en-US" altLang="en-US" smtClean="0"/>
              <a:pPr>
                <a:defRPr/>
              </a:pPr>
              <a:t>25</a:t>
            </a:fld>
            <a:endParaRPr lang="en-US" altLang="en-US"/>
          </a:p>
        </p:txBody>
      </p:sp>
    </p:spTree>
    <p:extLst>
      <p:ext uri="{BB962C8B-B14F-4D97-AF65-F5344CB8AC3E}">
        <p14:creationId xmlns:p14="http://schemas.microsoft.com/office/powerpoint/2010/main" val="1469654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238" indent="-290513">
              <a:spcBef>
                <a:spcPct val="30000"/>
              </a:spcBef>
              <a:defRPr sz="1200">
                <a:solidFill>
                  <a:schemeClr val="tx1"/>
                </a:solidFill>
                <a:latin typeface="Calibri" panose="020F0502020204030204" pitchFamily="34" charset="0"/>
              </a:defRPr>
            </a:lvl2pPr>
            <a:lvl3pPr marL="1165225" indent="-231775">
              <a:spcBef>
                <a:spcPct val="30000"/>
              </a:spcBef>
              <a:defRPr sz="1200">
                <a:solidFill>
                  <a:schemeClr val="tx1"/>
                </a:solidFill>
                <a:latin typeface="Calibri" panose="020F0502020204030204" pitchFamily="34" charset="0"/>
              </a:defRPr>
            </a:lvl3pPr>
            <a:lvl4pPr marL="1631950" indent="-231775">
              <a:spcBef>
                <a:spcPct val="30000"/>
              </a:spcBef>
              <a:defRPr sz="1200">
                <a:solidFill>
                  <a:schemeClr val="tx1"/>
                </a:solidFill>
                <a:latin typeface="Calibri" panose="020F0502020204030204" pitchFamily="34" charset="0"/>
              </a:defRPr>
            </a:lvl4pPr>
            <a:lvl5pPr marL="2098675" indent="-231775">
              <a:spcBef>
                <a:spcPct val="30000"/>
              </a:spcBef>
              <a:defRPr sz="1200">
                <a:solidFill>
                  <a:schemeClr val="tx1"/>
                </a:solidFill>
                <a:latin typeface="Calibri" panose="020F0502020204030204" pitchFamily="34" charset="0"/>
              </a:defRPr>
            </a:lvl5pPr>
            <a:lvl6pPr marL="2555875" indent="-231775" eaLnBrk="0" fontAlgn="base" hangingPunct="0">
              <a:spcBef>
                <a:spcPct val="30000"/>
              </a:spcBef>
              <a:spcAft>
                <a:spcPct val="0"/>
              </a:spcAft>
              <a:defRPr sz="1200">
                <a:solidFill>
                  <a:schemeClr val="tx1"/>
                </a:solidFill>
                <a:latin typeface="Calibri" panose="020F0502020204030204" pitchFamily="34" charset="0"/>
              </a:defRPr>
            </a:lvl6pPr>
            <a:lvl7pPr marL="3013075" indent="-231775" eaLnBrk="0" fontAlgn="base" hangingPunct="0">
              <a:spcBef>
                <a:spcPct val="30000"/>
              </a:spcBef>
              <a:spcAft>
                <a:spcPct val="0"/>
              </a:spcAft>
              <a:defRPr sz="1200">
                <a:solidFill>
                  <a:schemeClr val="tx1"/>
                </a:solidFill>
                <a:latin typeface="Calibri" panose="020F0502020204030204" pitchFamily="34" charset="0"/>
              </a:defRPr>
            </a:lvl7pPr>
            <a:lvl8pPr marL="3470275" indent="-231775" eaLnBrk="0" fontAlgn="base" hangingPunct="0">
              <a:spcBef>
                <a:spcPct val="30000"/>
              </a:spcBef>
              <a:spcAft>
                <a:spcPct val="0"/>
              </a:spcAft>
              <a:defRPr sz="1200">
                <a:solidFill>
                  <a:schemeClr val="tx1"/>
                </a:solidFill>
                <a:latin typeface="Calibri" panose="020F0502020204030204" pitchFamily="34" charset="0"/>
              </a:defRPr>
            </a:lvl8pPr>
            <a:lvl9pPr marL="3927475"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buClr>
                <a:srgbClr val="000000"/>
              </a:buClr>
            </a:pPr>
            <a:fld id="{7076A4C0-7053-44B8-B9D6-CEC685F82FF1}" type="slidenum">
              <a:rPr lang="en-US" altLang="en-US">
                <a:solidFill>
                  <a:srgbClr val="000000"/>
                </a:solidFill>
                <a:latin typeface="Times New Roman" panose="02020603050405020304" pitchFamily="18" charset="0"/>
              </a:rPr>
              <a:pPr>
                <a:spcBef>
                  <a:spcPct val="0"/>
                </a:spcBef>
                <a:buClr>
                  <a:srgbClr val="000000"/>
                </a:buClr>
              </a:pPr>
              <a:t>41</a:t>
            </a:fld>
            <a:endParaRPr lang="en-US" altLang="en-US">
              <a:solidFill>
                <a:srgbClr val="000000"/>
              </a:solidFill>
              <a:latin typeface="Times New Roman" panose="02020603050405020304" pitchFamily="18"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r>
              <a:rPr lang="en-US" altLang="en-US" dirty="0"/>
              <a:t>Only after his secret diary was opened in the 1960s did we discover that, after cocaine, Halstead had become addicted to morphine, and remained so for the remainder of his life. Halstead had a difficult time with morphine, but he was able to achieve a great deal. He could never have done so if he had remained on a stimulant. </a:t>
            </a:r>
          </a:p>
          <a:p>
            <a:pPr eaLnBrk="1" hangingPunct="1"/>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5955C9-63A8-44A5-BAD0-7B2341D46063}" type="slidenum">
              <a:rPr lang="en-US" altLang="en-US">
                <a:solidFill>
                  <a:srgbClr val="000000"/>
                </a:solidFill>
                <a:latin typeface="Arial" panose="020B0604020202020204" pitchFamily="34" charset="0"/>
              </a:rPr>
              <a:pPr>
                <a:spcBef>
                  <a:spcPct val="0"/>
                </a:spcBef>
              </a:pPr>
              <a:t>47</a:t>
            </a:fld>
            <a:endParaRPr lang="en-US" altLang="en-US">
              <a:solidFill>
                <a:srgbClr val="000000"/>
              </a:solidFill>
              <a:latin typeface="Arial" panose="020B0604020202020204"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latin typeface="Arial" panose="020B0604020202020204" pitchFamily="34" charset="0"/>
              </a:rPr>
              <a:t>American Medical Association</a:t>
            </a:r>
          </a:p>
          <a:p>
            <a:pPr eaLnBrk="1" hangingPunct="1">
              <a:spcBef>
                <a:spcPct val="0"/>
              </a:spcBef>
            </a:pPr>
            <a:r>
              <a:rPr lang="en-US" altLang="en-US" dirty="0">
                <a:latin typeface="Arial" panose="020B0604020202020204" pitchFamily="34" charset="0"/>
              </a:rPr>
              <a:t>The </a:t>
            </a:r>
            <a:r>
              <a:rPr lang="en-US" altLang="en-US" dirty="0">
                <a:latin typeface="Arial" panose="020B0604020202020204" pitchFamily="34" charset="0"/>
                <a:hlinkClick r:id="rId3"/>
              </a:rPr>
              <a:t>American Medical Association</a:t>
            </a:r>
            <a:r>
              <a:rPr lang="en-US" altLang="en-US" dirty="0">
                <a:latin typeface="Arial" panose="020B0604020202020204" pitchFamily="34" charset="0"/>
              </a:rPr>
              <a:t> is widely believed to have first accepted alcoholism as a disease in 1956. Dr. David Smith, however, has stated that the original resolution to do so was introduced in 1956, but was not officially ratified until 1966. In February, 1987, Dr. Smith introduced a motion that the AMA include all mood-altering drugs in the disease of chemical dependence, and the American Medical Society on Alcoholism and Other Drug Dependencies introduced the same motion in June, 1987. The AMA then passed a resolution that all drug addictions are one disease. </a:t>
            </a:r>
          </a:p>
        </p:txBody>
      </p:sp>
    </p:spTree>
    <p:extLst>
      <p:ext uri="{BB962C8B-B14F-4D97-AF65-F5344CB8AC3E}">
        <p14:creationId xmlns:p14="http://schemas.microsoft.com/office/powerpoint/2010/main" val="1862524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a:defRPr/>
            </a:pPr>
            <a:fld id="{D5169719-22E0-4FE0-BD18-1A3106A63CF0}" type="datetimeFigureOut">
              <a:rPr lang="en-US" smtClean="0"/>
              <a:pPr>
                <a:defRPr/>
              </a:pPr>
              <a:t>1/18/2024</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984CBCD-7F5C-464E-B8DC-38FFC2A88913}" type="slidenum">
              <a:rPr lang="en-US" altLang="en-US" smtClean="0"/>
              <a:pPr>
                <a:defRPr/>
              </a:pPr>
              <a:t>‹#›</a:t>
            </a:fld>
            <a:endParaRPr lang="en-US" altLang="en-US"/>
          </a:p>
        </p:txBody>
      </p:sp>
    </p:spTree>
    <p:extLst>
      <p:ext uri="{BB962C8B-B14F-4D97-AF65-F5344CB8AC3E}">
        <p14:creationId xmlns:p14="http://schemas.microsoft.com/office/powerpoint/2010/main" val="929980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3FECCDE-249B-4FDD-831B-F18AEDDB68B9}" type="datetimeFigureOut">
              <a:rPr lang="en-US" smtClean="0"/>
              <a:pPr>
                <a:defRPr/>
              </a:pPr>
              <a:t>1/18/2024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A0FB96C-ABD4-4368-B341-623FB7C52CA8}" type="slidenum">
              <a:rPr lang="en-US" altLang="en-US" smtClean="0"/>
              <a:pPr>
                <a:defRPr/>
              </a:pPr>
              <a:t>‹#›</a:t>
            </a:fld>
            <a:endParaRPr lang="en-US" altLang="en-US"/>
          </a:p>
        </p:txBody>
      </p:sp>
    </p:spTree>
    <p:extLst>
      <p:ext uri="{BB962C8B-B14F-4D97-AF65-F5344CB8AC3E}">
        <p14:creationId xmlns:p14="http://schemas.microsoft.com/office/powerpoint/2010/main" val="817232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3FECCDE-249B-4FDD-831B-F18AEDDB68B9}" type="datetimeFigureOut">
              <a:rPr lang="en-US" smtClean="0"/>
              <a:pPr>
                <a:defRPr/>
              </a:pPr>
              <a:t>1/18/2024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A0FB96C-ABD4-4368-B341-623FB7C52CA8}" type="slidenum">
              <a:rPr lang="en-US" altLang="en-US" smtClean="0"/>
              <a:pPr>
                <a:defRPr/>
              </a:pPr>
              <a:t>‹#›</a:t>
            </a:fld>
            <a:endParaRPr lang="en-US" altLang="en-US"/>
          </a:p>
        </p:txBody>
      </p:sp>
    </p:spTree>
    <p:extLst>
      <p:ext uri="{BB962C8B-B14F-4D97-AF65-F5344CB8AC3E}">
        <p14:creationId xmlns:p14="http://schemas.microsoft.com/office/powerpoint/2010/main" val="3590392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3FECCDE-249B-4FDD-831B-F18AEDDB68B9}" type="datetimeFigureOut">
              <a:rPr lang="en-US" smtClean="0"/>
              <a:pPr>
                <a:defRPr/>
              </a:pPr>
              <a:t>1/18/2024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A0FB96C-ABD4-4368-B341-623FB7C52CA8}" type="slidenum">
              <a:rPr lang="en-US" altLang="en-US" smtClean="0"/>
              <a:pPr>
                <a:defRPr/>
              </a:pPr>
              <a:t>‹#›</a:t>
            </a:fld>
            <a:endParaRPr lang="en-US" altLang="en-US"/>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477261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3FECCDE-249B-4FDD-831B-F18AEDDB68B9}" type="datetimeFigureOut">
              <a:rPr lang="en-US" smtClean="0"/>
              <a:pPr>
                <a:defRPr/>
              </a:pPr>
              <a:t>1/18/2024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A0FB96C-ABD4-4368-B341-623FB7C52CA8}" type="slidenum">
              <a:rPr lang="en-US" altLang="en-US" smtClean="0"/>
              <a:pPr>
                <a:defRPr/>
              </a:pPr>
              <a:t>‹#›</a:t>
            </a:fld>
            <a:endParaRPr lang="en-US" altLang="en-US"/>
          </a:p>
        </p:txBody>
      </p:sp>
    </p:spTree>
    <p:extLst>
      <p:ext uri="{BB962C8B-B14F-4D97-AF65-F5344CB8AC3E}">
        <p14:creationId xmlns:p14="http://schemas.microsoft.com/office/powerpoint/2010/main" val="3538733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pPr>
              <a:defRPr/>
            </a:pPr>
            <a:fld id="{E3FECCDE-249B-4FDD-831B-F18AEDDB68B9}" type="datetimeFigureOut">
              <a:rPr lang="en-US" smtClean="0"/>
              <a:pPr>
                <a:defRPr/>
              </a:pPr>
              <a:t>1/18/2024</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A0FB96C-ABD4-4368-B341-623FB7C52CA8}" type="slidenum">
              <a:rPr lang="en-US" altLang="en-US" smtClean="0"/>
              <a:pPr>
                <a:defRPr/>
              </a:pPr>
              <a:t>‹#›</a:t>
            </a:fld>
            <a:endParaRPr lang="en-US" altLang="en-US"/>
          </a:p>
        </p:txBody>
      </p:sp>
    </p:spTree>
    <p:extLst>
      <p:ext uri="{BB962C8B-B14F-4D97-AF65-F5344CB8AC3E}">
        <p14:creationId xmlns:p14="http://schemas.microsoft.com/office/powerpoint/2010/main" val="3956601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pPr>
              <a:defRPr/>
            </a:pPr>
            <a:fld id="{E3FECCDE-249B-4FDD-831B-F18AEDDB68B9}" type="datetimeFigureOut">
              <a:rPr lang="en-US" smtClean="0"/>
              <a:pPr>
                <a:defRPr/>
              </a:pPr>
              <a:t>1/18/2024</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A0FB96C-ABD4-4368-B341-623FB7C52CA8}" type="slidenum">
              <a:rPr lang="en-US" altLang="en-US" smtClean="0"/>
              <a:pPr>
                <a:defRPr/>
              </a:pPr>
              <a:t>‹#›</a:t>
            </a:fld>
            <a:endParaRPr lang="en-US" altLang="en-US"/>
          </a:p>
        </p:txBody>
      </p:sp>
    </p:spTree>
    <p:extLst>
      <p:ext uri="{BB962C8B-B14F-4D97-AF65-F5344CB8AC3E}">
        <p14:creationId xmlns:p14="http://schemas.microsoft.com/office/powerpoint/2010/main" val="3575772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90B01B1-F067-4406-AF1C-6789A00C7D9A}" type="datetimeFigureOut">
              <a:rPr lang="en-US" smtClean="0"/>
              <a:pPr>
                <a:defRPr/>
              </a:pPr>
              <a:t>1/18/2024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D4B920-CE1D-4D20-94F1-9A93664AF837}" type="slidenum">
              <a:rPr lang="en-US" altLang="en-US" smtClean="0"/>
              <a:pPr>
                <a:defRPr/>
              </a:pPr>
              <a:t>‹#›</a:t>
            </a:fld>
            <a:endParaRPr lang="en-US" altLang="en-US"/>
          </a:p>
        </p:txBody>
      </p:sp>
    </p:spTree>
    <p:extLst>
      <p:ext uri="{BB962C8B-B14F-4D97-AF65-F5344CB8AC3E}">
        <p14:creationId xmlns:p14="http://schemas.microsoft.com/office/powerpoint/2010/main" val="61085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6F3BF3E-8B0A-4B99-9C9C-3B36484BC2BC}" type="datetimeFigureOut">
              <a:rPr lang="en-US" smtClean="0"/>
              <a:pPr>
                <a:defRPr/>
              </a:pPr>
              <a:t>1/18/2024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05D0304-E04D-4BEC-A5CC-01181469F99E}" type="slidenum">
              <a:rPr lang="en-US" altLang="en-US" smtClean="0"/>
              <a:pPr>
                <a:defRPr/>
              </a:pPr>
              <a:t>‹#›</a:t>
            </a:fld>
            <a:endParaRPr lang="en-US" altLang="en-US"/>
          </a:p>
        </p:txBody>
      </p:sp>
    </p:spTree>
    <p:extLst>
      <p:ext uri="{BB962C8B-B14F-4D97-AF65-F5344CB8AC3E}">
        <p14:creationId xmlns:p14="http://schemas.microsoft.com/office/powerpoint/2010/main" val="3834764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normAutofit/>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3"/>
          <p:cNvSpPr>
            <a:spLocks noGrp="1" noChangeArrowheads="1"/>
          </p:cNvSpPr>
          <p:nvPr>
            <p:ph type="sldNum" sz="quarter" idx="11"/>
          </p:nvPr>
        </p:nvSpPr>
        <p:spPr/>
        <p:txBody>
          <a:bodyPr/>
          <a:lstStyle>
            <a:lvl1pPr>
              <a:defRPr smtClean="0"/>
            </a:lvl1pPr>
          </a:lstStyle>
          <a:p>
            <a:pPr>
              <a:defRPr/>
            </a:pPr>
            <a:fld id="{32A671E7-A0E0-4510-BF2B-2286E0B8EE40}" type="slidenum">
              <a:rPr lang="en-US" altLang="en-US"/>
              <a:pPr>
                <a:defRPr/>
              </a:pPr>
              <a:t>‹#›</a:t>
            </a:fld>
            <a:endParaRPr lang="en-US" altLang="en-US"/>
          </a:p>
        </p:txBody>
      </p:sp>
      <p:sp>
        <p:nvSpPr>
          <p:cNvPr id="7" name="Rectangle 14"/>
          <p:cNvSpPr>
            <a:spLocks noGrp="1" noChangeArrowheads="1"/>
          </p:cNvSpPr>
          <p:nvPr>
            <p:ph type="ftr" sz="quarter" idx="12"/>
          </p:nvPr>
        </p:nvSpPr>
        <p:spPr/>
        <p:txBody>
          <a:bodyPr/>
          <a:lstStyle>
            <a:lvl1pPr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72320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924800" cy="1143000"/>
          </a:xfrm>
        </p:spPr>
        <p:txBody>
          <a:bodyPr/>
          <a:lstStyle/>
          <a:p>
            <a:r>
              <a:rPr lang="en-US"/>
              <a:t>Click to edit Master title style</a:t>
            </a:r>
          </a:p>
        </p:txBody>
      </p:sp>
      <p:sp>
        <p:nvSpPr>
          <p:cNvPr id="3" name="Content Placeholder 2"/>
          <p:cNvSpPr>
            <a:spLocks noGrp="1"/>
          </p:cNvSpPr>
          <p:nvPr>
            <p:ph sz="half" idx="1"/>
          </p:nvPr>
        </p:nvSpPr>
        <p:spPr>
          <a:xfrm>
            <a:off x="838201" y="2362202"/>
            <a:ext cx="377031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60913" y="2362202"/>
            <a:ext cx="3770312"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xfrm>
            <a:off x="2438401" y="6248402"/>
            <a:ext cx="2130425" cy="474663"/>
          </a:xfrm>
          <a:prstGeom prst="rect">
            <a:avLst/>
          </a:prstGeom>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E751ED16-D139-4BDE-8807-D58179BF8A4E}" type="slidenum">
              <a:rPr lang="en-US"/>
              <a:pPr>
                <a:defRPr/>
              </a:pPr>
              <a:t>‹#›</a:t>
            </a:fld>
            <a:endParaRPr lang="en-US"/>
          </a:p>
        </p:txBody>
      </p:sp>
    </p:spTree>
    <p:extLst>
      <p:ext uri="{BB962C8B-B14F-4D97-AF65-F5344CB8AC3E}">
        <p14:creationId xmlns:p14="http://schemas.microsoft.com/office/powerpoint/2010/main" val="3502879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47BD2EE-C1F6-4AD7-B666-0F64853D54D5}" type="datetimeFigureOut">
              <a:rPr lang="en-US" smtClean="0"/>
              <a:pPr>
                <a:defRPr/>
              </a:pPr>
              <a:t>1/18/2024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45F643B-BD3E-4EED-99A2-B371DEDD2295}" type="slidenum">
              <a:rPr lang="en-US" altLang="en-US" smtClean="0"/>
              <a:pPr>
                <a:defRPr/>
              </a:pPr>
              <a:t>‹#›</a:t>
            </a:fld>
            <a:endParaRPr lang="en-US" altLang="en-US"/>
          </a:p>
        </p:txBody>
      </p:sp>
    </p:spTree>
    <p:extLst>
      <p:ext uri="{BB962C8B-B14F-4D97-AF65-F5344CB8AC3E}">
        <p14:creationId xmlns:p14="http://schemas.microsoft.com/office/powerpoint/2010/main" val="32926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75438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p:cNvSpPr>
            <a:spLocks noGrp="1" noChangeArrowheads="1"/>
          </p:cNvSpPr>
          <p:nvPr>
            <p:ph type="dt" sz="half" idx="10"/>
          </p:nvPr>
        </p:nvSpPr>
        <p:spPr/>
        <p:txBody>
          <a:bodyPr/>
          <a:lstStyle>
            <a:lvl1pPr>
              <a:defRPr/>
            </a:lvl1pPr>
          </a:lstStyle>
          <a:p>
            <a:pPr>
              <a:defRPr/>
            </a:pPr>
            <a:endParaRPr lang="en-US" altLang="en-US"/>
          </a:p>
        </p:txBody>
      </p:sp>
      <p:sp>
        <p:nvSpPr>
          <p:cNvPr id="4" name="Rectangle 8"/>
          <p:cNvSpPr>
            <a:spLocks noGrp="1" noChangeArrowheads="1"/>
          </p:cNvSpPr>
          <p:nvPr>
            <p:ph type="ftr" sz="quarter" idx="11"/>
          </p:nvPr>
        </p:nvSpPr>
        <p:spPr/>
        <p:txBody>
          <a:bodyPr/>
          <a:lstStyle>
            <a:lvl1pPr>
              <a:defRPr/>
            </a:lvl1pPr>
          </a:lstStyle>
          <a:p>
            <a:pPr>
              <a:defRPr/>
            </a:pPr>
            <a:endParaRPr lang="en-US" altLang="en-US"/>
          </a:p>
        </p:txBody>
      </p:sp>
      <p:sp>
        <p:nvSpPr>
          <p:cNvPr id="5" name="Rectangle 9"/>
          <p:cNvSpPr>
            <a:spLocks noGrp="1" noChangeArrowheads="1"/>
          </p:cNvSpPr>
          <p:nvPr>
            <p:ph type="sldNum" sz="quarter" idx="12"/>
          </p:nvPr>
        </p:nvSpPr>
        <p:spPr/>
        <p:txBody>
          <a:bodyPr/>
          <a:lstStyle>
            <a:lvl1pPr>
              <a:defRPr smtClean="0"/>
            </a:lvl1pPr>
          </a:lstStyle>
          <a:p>
            <a:pPr>
              <a:defRPr/>
            </a:pPr>
            <a:fld id="{50439B4C-CCCD-433F-92A9-7A57F567396C}" type="slidenum">
              <a:rPr lang="en-US" altLang="en-US"/>
              <a:pPr>
                <a:defRPr/>
              </a:pPr>
              <a:t>‹#›</a:t>
            </a:fld>
            <a:endParaRPr lang="en-US" altLang="en-US"/>
          </a:p>
        </p:txBody>
      </p:sp>
    </p:spTree>
    <p:extLst>
      <p:ext uri="{BB962C8B-B14F-4D97-AF65-F5344CB8AC3E}">
        <p14:creationId xmlns:p14="http://schemas.microsoft.com/office/powerpoint/2010/main" val="3257149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ther-figure_no-sig-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12"/>
          <p:cNvSpPr>
            <a:spLocks noGrp="1"/>
          </p:cNvSpPr>
          <p:nvPr>
            <p:ph sz="quarter" idx="15"/>
          </p:nvPr>
        </p:nvSpPr>
        <p:spPr>
          <a:xfrm>
            <a:off x="1180763" y="1600221"/>
            <a:ext cx="6096675" cy="4114779"/>
          </a:xfrm>
        </p:spPr>
        <p:txBody>
          <a:bodyPr/>
          <a:lstStyle>
            <a:lvl1pPr>
              <a:defRPr sz="1350"/>
            </a:lvl1pPr>
          </a:lstStyle>
          <a:p>
            <a:pPr lvl="0"/>
            <a:r>
              <a:rPr lang="en-US"/>
              <a:t>Edit Master text styles</a:t>
            </a:r>
          </a:p>
        </p:txBody>
      </p:sp>
      <p:sp>
        <p:nvSpPr>
          <p:cNvPr id="9" name="Text Placeholder 2"/>
          <p:cNvSpPr>
            <a:spLocks noGrp="1"/>
          </p:cNvSpPr>
          <p:nvPr>
            <p:ph type="body" sz="quarter" idx="11" hasCustomPrompt="1"/>
          </p:nvPr>
        </p:nvSpPr>
        <p:spPr>
          <a:xfrm>
            <a:off x="972838" y="6446487"/>
            <a:ext cx="6512525" cy="285509"/>
          </a:xfrm>
        </p:spPr>
        <p:txBody>
          <a:bodyPr anchor="b" anchorCtr="0">
            <a:noAutofit/>
          </a:bodyPr>
          <a:lstStyle>
            <a:lvl1pPr marL="83344" indent="-83344">
              <a:spcBef>
                <a:spcPts val="225"/>
              </a:spcBef>
              <a:buNone/>
              <a:defRPr sz="825" b="0">
                <a:solidFill>
                  <a:schemeClr val="tx1"/>
                </a:solidFill>
                <a:latin typeface="Arial Narrow" panose="020B0606020202030204" pitchFamily="34" charset="0"/>
              </a:defRPr>
            </a:lvl1pPr>
            <a:lvl2pPr marL="255988" indent="0">
              <a:buNone/>
              <a:defRPr/>
            </a:lvl2pPr>
            <a:lvl3pPr marL="764126" indent="0">
              <a:buNone/>
              <a:defRPr/>
            </a:lvl3pPr>
            <a:lvl4pPr marL="1146188" indent="0">
              <a:buNone/>
              <a:defRPr/>
            </a:lvl4pPr>
            <a:lvl5pPr marL="1528250" indent="0">
              <a:buNone/>
              <a:defRPr/>
            </a:lvl5pPr>
          </a:lstStyle>
          <a:p>
            <a:pPr lvl="0"/>
            <a:r>
              <a:rPr lang="en-US" dirty="0"/>
              <a:t>Notes:</a:t>
            </a:r>
          </a:p>
        </p:txBody>
      </p:sp>
      <p:sp>
        <p:nvSpPr>
          <p:cNvPr id="10" name="Text Placeholder 2"/>
          <p:cNvSpPr>
            <a:spLocks noGrp="1"/>
          </p:cNvSpPr>
          <p:nvPr>
            <p:ph type="body" sz="quarter" idx="10" hasCustomPrompt="1"/>
          </p:nvPr>
        </p:nvSpPr>
        <p:spPr>
          <a:xfrm>
            <a:off x="45770" y="67236"/>
            <a:ext cx="628650" cy="195158"/>
          </a:xfrm>
        </p:spPr>
        <p:txBody>
          <a:bodyPr wrap="square" anchor="b" anchorCtr="0">
            <a:noAutofit/>
          </a:bodyPr>
          <a:lstStyle>
            <a:lvl1pPr marL="85725" indent="-85725">
              <a:spcBef>
                <a:spcPts val="225"/>
              </a:spcBef>
              <a:buNone/>
              <a:defRPr sz="675" b="1">
                <a:solidFill>
                  <a:schemeClr val="bg1"/>
                </a:solidFill>
                <a:latin typeface="+mn-lt"/>
              </a:defRPr>
            </a:lvl1pPr>
            <a:lvl2pPr marL="255988" indent="0">
              <a:buNone/>
              <a:defRPr/>
            </a:lvl2pPr>
            <a:lvl3pPr marL="764126" indent="0">
              <a:buNone/>
              <a:defRPr/>
            </a:lvl3pPr>
            <a:lvl4pPr marL="1146188" indent="0">
              <a:buNone/>
              <a:defRPr/>
            </a:lvl4pPr>
            <a:lvl5pPr marL="1528250" indent="0">
              <a:buNone/>
              <a:defRPr/>
            </a:lvl5pPr>
          </a:lstStyle>
          <a:p>
            <a:pPr lvl="0"/>
            <a:r>
              <a:rPr lang="en-US" dirty="0"/>
              <a:t>FFR</a:t>
            </a:r>
          </a:p>
        </p:txBody>
      </p:sp>
    </p:spTree>
    <p:extLst>
      <p:ext uri="{BB962C8B-B14F-4D97-AF65-F5344CB8AC3E}">
        <p14:creationId xmlns:p14="http://schemas.microsoft.com/office/powerpoint/2010/main" val="2963965424"/>
      </p:ext>
    </p:extLst>
  </p:cSld>
  <p:clrMapOvr>
    <a:masterClrMapping/>
  </p:clrMapOvr>
  <p:extLst>
    <p:ext uri="{DCECCB84-F9BA-43D5-87BE-67443E8EF086}">
      <p15:sldGuideLst xmlns:p15="http://schemas.microsoft.com/office/powerpoint/2012/main">
        <p15:guide id="1" pos="3552">
          <p15:clr>
            <a:srgbClr val="FBAE40"/>
          </p15:clr>
        </p15:guide>
        <p15:guide id="2" orient="horz" pos="36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FC8F6967-DAC6-4437-8CEC-66AAEF4A0868}" type="datetimeFigureOut">
              <a:rPr lang="en-US" smtClean="0"/>
              <a:pPr>
                <a:defRPr/>
              </a:pPr>
              <a:t>1/18/2024</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D84B883-3C26-43E6-9D6C-5AFB33F87525}" type="slidenum">
              <a:rPr lang="en-US" altLang="en-US" smtClean="0"/>
              <a:pPr>
                <a:defRPr/>
              </a:pPr>
              <a:t>‹#›</a:t>
            </a:fld>
            <a:endParaRPr lang="en-US" altLang="en-US"/>
          </a:p>
        </p:txBody>
      </p:sp>
    </p:spTree>
    <p:extLst>
      <p:ext uri="{BB962C8B-B14F-4D97-AF65-F5344CB8AC3E}">
        <p14:creationId xmlns:p14="http://schemas.microsoft.com/office/powerpoint/2010/main" val="3993299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F5AD5503-F45B-426A-A2E5-2968558030D5}" type="datetimeFigureOut">
              <a:rPr lang="en-US" smtClean="0"/>
              <a:pPr>
                <a:defRPr/>
              </a:pPr>
              <a:t>1/18/2024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E2C898B-7C48-4FF0-919B-8DDCEDDCB129}" type="slidenum">
              <a:rPr lang="en-US" altLang="en-US" smtClean="0"/>
              <a:pPr>
                <a:defRPr/>
              </a:pPr>
              <a:t>‹#›</a:t>
            </a:fld>
            <a:endParaRPr lang="en-US" altLang="en-US"/>
          </a:p>
        </p:txBody>
      </p:sp>
    </p:spTree>
    <p:extLst>
      <p:ext uri="{BB962C8B-B14F-4D97-AF65-F5344CB8AC3E}">
        <p14:creationId xmlns:p14="http://schemas.microsoft.com/office/powerpoint/2010/main" val="3290140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705C1D92-BD8C-42B8-9B51-90AC1062EDED}" type="datetimeFigureOut">
              <a:rPr lang="en-US" smtClean="0"/>
              <a:pPr>
                <a:defRPr/>
              </a:pPr>
              <a:t>1/18/2024</a:t>
            </a:fld>
            <a:endParaRPr lang="en-US" dirty="0"/>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CF6E1C3-ECC1-469A-8FB6-F2E7D5658864}" type="slidenum">
              <a:rPr lang="en-US" altLang="en-US" smtClean="0"/>
              <a:pPr>
                <a:defRPr/>
              </a:pPr>
              <a:t>‹#›</a:t>
            </a:fld>
            <a:endParaRPr lang="en-US" altLang="en-US"/>
          </a:p>
        </p:txBody>
      </p:sp>
    </p:spTree>
    <p:extLst>
      <p:ext uri="{BB962C8B-B14F-4D97-AF65-F5344CB8AC3E}">
        <p14:creationId xmlns:p14="http://schemas.microsoft.com/office/powerpoint/2010/main" val="110911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53265731-6ADB-4B30-A082-E0CDEC76AE39}" type="datetimeFigureOut">
              <a:rPr lang="en-US" smtClean="0"/>
              <a:pPr>
                <a:defRPr/>
              </a:pPr>
              <a:t>1/18/2024</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7BAF42D-7FEB-4B3D-884D-B8C6CB3F7919}" type="slidenum">
              <a:rPr lang="en-US" altLang="en-US" smtClean="0"/>
              <a:pPr>
                <a:defRPr/>
              </a:pPr>
              <a:t>‹#›</a:t>
            </a:fld>
            <a:endParaRPr lang="en-US" altLang="en-US"/>
          </a:p>
        </p:txBody>
      </p:sp>
    </p:spTree>
    <p:extLst>
      <p:ext uri="{BB962C8B-B14F-4D97-AF65-F5344CB8AC3E}">
        <p14:creationId xmlns:p14="http://schemas.microsoft.com/office/powerpoint/2010/main" val="3276756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30D9A90-E080-4C01-AF8A-28560890F0A4}" type="datetimeFigureOut">
              <a:rPr lang="en-US" smtClean="0"/>
              <a:pPr>
                <a:defRPr/>
              </a:pPr>
              <a:t>1/18/2024</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7F0D7BB-E9FB-4B44-A55F-B4A08CEB6187}" type="slidenum">
              <a:rPr lang="en-US" altLang="en-US" smtClean="0"/>
              <a:pPr>
                <a:defRPr/>
              </a:pPr>
              <a:t>‹#›</a:t>
            </a:fld>
            <a:endParaRPr lang="en-US" altLang="en-US"/>
          </a:p>
        </p:txBody>
      </p:sp>
    </p:spTree>
    <p:extLst>
      <p:ext uri="{BB962C8B-B14F-4D97-AF65-F5344CB8AC3E}">
        <p14:creationId xmlns:p14="http://schemas.microsoft.com/office/powerpoint/2010/main" val="2979928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BEE43D05-05C3-4F6E-BC9E-3DA4B0ED35F6}" type="datetimeFigureOut">
              <a:rPr lang="en-US" smtClean="0"/>
              <a:pPr>
                <a:defRPr/>
              </a:pPr>
              <a:t>1/18/2024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AC4AF22-C069-44C4-B62C-5D3C9DFCDC0F}" type="slidenum">
              <a:rPr lang="en-US" altLang="en-US" smtClean="0"/>
              <a:pPr>
                <a:defRPr/>
              </a:pPr>
              <a:t>‹#›</a:t>
            </a:fld>
            <a:endParaRPr lang="en-US" altLang="en-US"/>
          </a:p>
        </p:txBody>
      </p:sp>
    </p:spTree>
    <p:extLst>
      <p:ext uri="{BB962C8B-B14F-4D97-AF65-F5344CB8AC3E}">
        <p14:creationId xmlns:p14="http://schemas.microsoft.com/office/powerpoint/2010/main" val="3461859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3FECCDE-249B-4FDD-831B-F18AEDDB68B9}" type="datetimeFigureOut">
              <a:rPr lang="en-US" smtClean="0"/>
              <a:pPr>
                <a:defRPr/>
              </a:pPr>
              <a:t>1/18/2024</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A0FB96C-ABD4-4368-B341-623FB7C52CA8}" type="slidenum">
              <a:rPr lang="en-US" altLang="en-US" smtClean="0"/>
              <a:pPr>
                <a:defRPr/>
              </a:pPr>
              <a:t>‹#›</a:t>
            </a:fld>
            <a:endParaRPr lang="en-US" altLang="en-US"/>
          </a:p>
        </p:txBody>
      </p:sp>
    </p:spTree>
    <p:extLst>
      <p:ext uri="{BB962C8B-B14F-4D97-AF65-F5344CB8AC3E}">
        <p14:creationId xmlns:p14="http://schemas.microsoft.com/office/powerpoint/2010/main" val="3076363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fld id="{E3FECCDE-249B-4FDD-831B-F18AEDDB68B9}" type="datetimeFigureOut">
              <a:rPr lang="en-US" smtClean="0"/>
              <a:pPr>
                <a:defRPr/>
              </a:pPr>
              <a:t>1/18/2024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fld id="{4A0FB96C-ABD4-4368-B341-623FB7C52CA8}" type="slidenum">
              <a:rPr lang="en-US" altLang="en-US" smtClean="0"/>
              <a:pPr>
                <a:defRPr/>
              </a:pPr>
              <a:t>‹#›</a:t>
            </a:fld>
            <a:endParaRPr lang="en-US" altLang="en-US"/>
          </a:p>
        </p:txBody>
      </p:sp>
    </p:spTree>
    <p:extLst>
      <p:ext uri="{BB962C8B-B14F-4D97-AF65-F5344CB8AC3E}">
        <p14:creationId xmlns:p14="http://schemas.microsoft.com/office/powerpoint/2010/main" val="516644477"/>
      </p:ext>
    </p:extLst>
  </p:cSld>
  <p:clrMap bg1="dk1" tx1="lt1" bg2="dk2" tx2="lt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 id="2147484442" r:id="rId12"/>
    <p:sldLayoutId id="2147484443" r:id="rId13"/>
    <p:sldLayoutId id="2147484444" r:id="rId14"/>
    <p:sldLayoutId id="2147484445" r:id="rId15"/>
    <p:sldLayoutId id="2147484446" r:id="rId16"/>
    <p:sldLayoutId id="2147484447" r:id="rId17"/>
    <p:sldLayoutId id="2147484448" r:id="rId18"/>
    <p:sldLayoutId id="2147484450" r:id="rId19"/>
    <p:sldLayoutId id="2147484451" r:id="rId20"/>
    <p:sldLayoutId id="2147484452" r:id="rId21"/>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10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emf"/></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1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1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video" Target="../media/media4.mov"/><Relationship Id="rId13" Type="http://schemas.openxmlformats.org/officeDocument/2006/relationships/image" Target="../media/image46.png"/><Relationship Id="rId3" Type="http://schemas.microsoft.com/office/2007/relationships/media" Target="../media/media2.mov"/><Relationship Id="rId7" Type="http://schemas.microsoft.com/office/2007/relationships/media" Target="../media/media4.mov"/><Relationship Id="rId12" Type="http://schemas.openxmlformats.org/officeDocument/2006/relationships/image" Target="../media/image45.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3.mov"/><Relationship Id="rId11" Type="http://schemas.openxmlformats.org/officeDocument/2006/relationships/image" Target="../media/image44.png"/><Relationship Id="rId5" Type="http://schemas.microsoft.com/office/2007/relationships/media" Target="../media/media3.mov"/><Relationship Id="rId10" Type="http://schemas.openxmlformats.org/officeDocument/2006/relationships/image" Target="../media/image43.png"/><Relationship Id="rId4" Type="http://schemas.openxmlformats.org/officeDocument/2006/relationships/video" Target="../media/media2.mov"/><Relationship Id="rId9"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outdoor&#10;&#10;Description automatically generated">
            <a:extLst>
              <a:ext uri="{FF2B5EF4-FFF2-40B4-BE49-F238E27FC236}">
                <a16:creationId xmlns:a16="http://schemas.microsoft.com/office/drawing/2014/main" id="{6DA1FE5F-CA44-4CAA-9A3E-86618B614911}"/>
              </a:ext>
            </a:extLst>
          </p:cNvPr>
          <p:cNvPicPr>
            <a:picLocks noChangeAspect="1"/>
          </p:cNvPicPr>
          <p:nvPr/>
        </p:nvPicPr>
        <p:blipFill rotWithShape="1">
          <a:blip r:embed="rId3">
            <a:extLst>
              <a:ext uri="{28A0092B-C50C-407E-A947-70E740481C1C}">
                <a14:useLocalDpi xmlns:a14="http://schemas.microsoft.com/office/drawing/2010/main" val="0"/>
              </a:ext>
            </a:extLst>
          </a:blip>
          <a:srcRect l="10983" r="4862"/>
          <a:stretch/>
        </p:blipFill>
        <p:spPr>
          <a:xfrm>
            <a:off x="1" y="914400"/>
            <a:ext cx="10683838" cy="4811577"/>
          </a:xfrm>
          <a:prstGeom prst="rect">
            <a:avLst/>
          </a:prstGeom>
          <a:effectLst>
            <a:outerShdw blurRad="50800" dist="38100" dir="2700000" algn="tl" rotWithShape="0">
              <a:prstClr val="black">
                <a:alpha val="40000"/>
              </a:prstClr>
            </a:outerShdw>
          </a:effectLst>
        </p:spPr>
      </p:pic>
      <p:sp>
        <p:nvSpPr>
          <p:cNvPr id="3" name="Text Box 6">
            <a:extLst>
              <a:ext uri="{FF2B5EF4-FFF2-40B4-BE49-F238E27FC236}">
                <a16:creationId xmlns:a16="http://schemas.microsoft.com/office/drawing/2014/main" id="{F3CB396E-24AB-4882-8DBB-6CD49F5F0BE3}"/>
              </a:ext>
            </a:extLst>
          </p:cNvPr>
          <p:cNvSpPr txBox="1">
            <a:spLocks noChangeArrowheads="1"/>
          </p:cNvSpPr>
          <p:nvPr/>
        </p:nvSpPr>
        <p:spPr bwMode="auto">
          <a:xfrm>
            <a:off x="0" y="1132023"/>
            <a:ext cx="10186416" cy="923330"/>
          </a:xfrm>
          <a:prstGeom prst="rect">
            <a:avLst/>
          </a:prstGeom>
          <a:noFill/>
          <a:ln>
            <a:noFill/>
          </a:ln>
          <a:effectLst>
            <a:glow rad="127000">
              <a:srgbClr val="FFFF00"/>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lr>
                <a:schemeClr val="accent1"/>
              </a:buClr>
              <a:buSzPct val="100000"/>
              <a:buFont typeface="Symbol" panose="05050102010706020507" pitchFamily="18" charset="2"/>
              <a:buChar char=""/>
              <a:defRPr sz="2400">
                <a:solidFill>
                  <a:schemeClr val="tx2"/>
                </a:solidFill>
                <a:latin typeface="Candara" panose="020E0502030303020204" pitchFamily="34" charset="0"/>
              </a:defRPr>
            </a:lvl1pPr>
            <a:lvl2pPr marL="742950" indent="-285750" eaLnBrk="0" hangingPunct="0">
              <a:spcBef>
                <a:spcPct val="20000"/>
              </a:spcBef>
              <a:buClr>
                <a:schemeClr val="accent1"/>
              </a:buClr>
              <a:buSzPct val="100000"/>
              <a:buFont typeface="Symbol" panose="05050102010706020507" pitchFamily="18" charset="2"/>
              <a:buChar char=""/>
              <a:defRPr sz="2200">
                <a:solidFill>
                  <a:schemeClr val="tx2"/>
                </a:solidFill>
                <a:latin typeface="Candara" panose="020E0502030303020204" pitchFamily="34" charset="0"/>
              </a:defRPr>
            </a:lvl2pPr>
            <a:lvl3pPr marL="1143000" indent="-228600" eaLnBrk="0" hangingPunct="0">
              <a:spcBef>
                <a:spcPct val="20000"/>
              </a:spcBef>
              <a:buClr>
                <a:schemeClr val="accent1"/>
              </a:buClr>
              <a:buSzPct val="100000"/>
              <a:buFont typeface="Symbol" panose="05050102010706020507" pitchFamily="18" charset="2"/>
              <a:buChar char=""/>
              <a:defRPr sz="2000">
                <a:solidFill>
                  <a:schemeClr val="tx2"/>
                </a:solidFill>
                <a:latin typeface="Candara" panose="020E0502030303020204" pitchFamily="34" charset="0"/>
              </a:defRPr>
            </a:lvl3pPr>
            <a:lvl4pPr marL="1600200" indent="-228600" eaLnBrk="0" hangingPunct="0">
              <a:spcBef>
                <a:spcPct val="20000"/>
              </a:spcBef>
              <a:buClr>
                <a:schemeClr val="accent1"/>
              </a:buClr>
              <a:buSzPct val="100000"/>
              <a:buFont typeface="Symbol" panose="05050102010706020507" pitchFamily="18" charset="2"/>
              <a:buChar char=""/>
              <a:defRPr>
                <a:solidFill>
                  <a:schemeClr val="tx2"/>
                </a:solidFill>
                <a:latin typeface="Candara" panose="020E0502030303020204" pitchFamily="34" charset="0"/>
              </a:defRPr>
            </a:lvl4pPr>
            <a:lvl5pPr marL="2057400" indent="-228600" eaLnBrk="0" hangingPunct="0">
              <a:spcBef>
                <a:spcPct val="20000"/>
              </a:spcBef>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1600">
                <a:solidFill>
                  <a:schemeClr val="tx2"/>
                </a:solidFill>
                <a:latin typeface="Candara" panose="020E0502030303020204" pitchFamily="34" charset="0"/>
              </a:defRPr>
            </a:lvl9pPr>
          </a:lstStyle>
          <a:p>
            <a:pPr algn="ctr" eaLnBrk="1" hangingPunct="1">
              <a:spcBef>
                <a:spcPct val="0"/>
              </a:spcBef>
              <a:buClrTx/>
              <a:buSzTx/>
              <a:buFont typeface="Symbol" panose="05050102010706020507" pitchFamily="18" charset="2"/>
              <a:buNone/>
              <a:defRPr/>
            </a:pPr>
            <a:r>
              <a:rPr lang="en-US" altLang="en-US" sz="5400" b="1" dirty="0">
                <a:solidFill>
                  <a:schemeClr val="accent1">
                    <a:lumMod val="20000"/>
                    <a:lumOff val="80000"/>
                  </a:schemeClr>
                </a:solidFill>
                <a:latin typeface="Arial" panose="020B0604020202020204" pitchFamily="34" charset="0"/>
              </a:rPr>
              <a:t>			Back to the Future</a:t>
            </a:r>
          </a:p>
        </p:txBody>
      </p:sp>
      <p:sp>
        <p:nvSpPr>
          <p:cNvPr id="4" name="Subtitle 6">
            <a:extLst>
              <a:ext uri="{FF2B5EF4-FFF2-40B4-BE49-F238E27FC236}">
                <a16:creationId xmlns:a16="http://schemas.microsoft.com/office/drawing/2014/main" id="{87B245AA-17CA-487C-B294-5BE1FECCF661}"/>
              </a:ext>
            </a:extLst>
          </p:cNvPr>
          <p:cNvSpPr txBox="1">
            <a:spLocks/>
          </p:cNvSpPr>
          <p:nvPr/>
        </p:nvSpPr>
        <p:spPr>
          <a:xfrm>
            <a:off x="5862522" y="4191000"/>
            <a:ext cx="3788228" cy="1866901"/>
          </a:xfrm>
          <a:prstGeom prst="rect">
            <a:avLst/>
          </a:prstGeom>
        </p:spPr>
        <p:txBody>
          <a:bodyPr>
            <a:normAutofit fontScale="25000" lnSpcReduction="20000"/>
          </a:bodyPr>
          <a:lstStyle>
            <a:lvl1pPr marL="342900" indent="-342900" algn="l" rtl="0" eaLnBrk="0" fontAlgn="base" hangingPunct="0">
              <a:spcBef>
                <a:spcPct val="60000"/>
              </a:spcBef>
              <a:spcAft>
                <a:spcPct val="0"/>
              </a:spcAft>
              <a:buClr>
                <a:schemeClr val="tx1"/>
              </a:buClr>
              <a:buChar char="•"/>
              <a:defRPr sz="3000">
                <a:solidFill>
                  <a:schemeClr val="tx1"/>
                </a:solidFill>
                <a:latin typeface="+mn-lt"/>
                <a:ea typeface="+mn-ea"/>
                <a:cs typeface="+mn-cs"/>
              </a:defRPr>
            </a:lvl1pPr>
            <a:lvl2pPr marL="742950" indent="-285750" algn="l" rtl="0" eaLnBrk="0" fontAlgn="base" hangingPunct="0">
              <a:spcBef>
                <a:spcPct val="40000"/>
              </a:spcBef>
              <a:spcAft>
                <a:spcPct val="0"/>
              </a:spcAft>
              <a:buClr>
                <a:schemeClr val="tx1"/>
              </a:buClr>
              <a:buChar char="–"/>
              <a:defRPr sz="2600">
                <a:solidFill>
                  <a:schemeClr val="tx1"/>
                </a:solidFill>
                <a:latin typeface="+mn-lt"/>
              </a:defRPr>
            </a:lvl2pPr>
            <a:lvl3pPr marL="1143000" indent="-228600" algn="l" rtl="0" eaLnBrk="0" fontAlgn="base" hangingPunct="0">
              <a:lnSpc>
                <a:spcPct val="95000"/>
              </a:lnSpc>
              <a:spcBef>
                <a:spcPct val="35000"/>
              </a:spcBef>
              <a:spcAft>
                <a:spcPct val="0"/>
              </a:spcAft>
              <a:buClr>
                <a:schemeClr val="tx1"/>
              </a:buClr>
              <a:buChar char="•"/>
              <a:defRPr sz="2400">
                <a:solidFill>
                  <a:schemeClr val="tx1"/>
                </a:solidFill>
                <a:latin typeface="+mn-lt"/>
              </a:defRPr>
            </a:lvl3pPr>
            <a:lvl4pPr marL="1600200" indent="-228600" algn="l" rtl="0" eaLnBrk="0" fontAlgn="base" hangingPunct="0">
              <a:lnSpc>
                <a:spcPct val="75000"/>
              </a:lnSpc>
              <a:spcBef>
                <a:spcPct val="30000"/>
              </a:spcBef>
              <a:spcAft>
                <a:spcPct val="0"/>
              </a:spcAft>
              <a:buClr>
                <a:schemeClr val="tx1"/>
              </a:buClr>
              <a:buChar char="–"/>
              <a:defRPr sz="2000">
                <a:solidFill>
                  <a:schemeClr val="tx1"/>
                </a:solidFill>
                <a:latin typeface="+mn-lt"/>
              </a:defRPr>
            </a:lvl4pPr>
            <a:lvl5pPr marL="2057400" indent="-228600" algn="l" rtl="0" eaLnBrk="0" fontAlgn="base" hangingPunct="0">
              <a:lnSpc>
                <a:spcPct val="75000"/>
              </a:lnSpc>
              <a:spcBef>
                <a:spcPct val="30000"/>
              </a:spcBef>
              <a:spcAft>
                <a:spcPct val="0"/>
              </a:spcAft>
              <a:buClr>
                <a:schemeClr val="tx1"/>
              </a:buClr>
              <a:buChar char="»"/>
              <a:defRPr>
                <a:solidFill>
                  <a:schemeClr val="tx1"/>
                </a:solidFill>
                <a:latin typeface="+mn-lt"/>
              </a:defRPr>
            </a:lvl5pPr>
            <a:lvl6pPr marL="2514600" indent="-228600" algn="l" rtl="0" fontAlgn="base">
              <a:lnSpc>
                <a:spcPct val="75000"/>
              </a:lnSpc>
              <a:spcBef>
                <a:spcPct val="30000"/>
              </a:spcBef>
              <a:spcAft>
                <a:spcPct val="0"/>
              </a:spcAft>
              <a:buClr>
                <a:schemeClr val="tx1"/>
              </a:buClr>
              <a:buChar char="»"/>
              <a:defRPr>
                <a:solidFill>
                  <a:schemeClr val="tx1"/>
                </a:solidFill>
                <a:latin typeface="+mn-lt"/>
              </a:defRPr>
            </a:lvl6pPr>
            <a:lvl7pPr marL="2971800" indent="-228600" algn="l" rtl="0" fontAlgn="base">
              <a:lnSpc>
                <a:spcPct val="75000"/>
              </a:lnSpc>
              <a:spcBef>
                <a:spcPct val="30000"/>
              </a:spcBef>
              <a:spcAft>
                <a:spcPct val="0"/>
              </a:spcAft>
              <a:buClr>
                <a:schemeClr val="tx1"/>
              </a:buClr>
              <a:buChar char="»"/>
              <a:defRPr>
                <a:solidFill>
                  <a:schemeClr val="tx1"/>
                </a:solidFill>
                <a:latin typeface="+mn-lt"/>
              </a:defRPr>
            </a:lvl7pPr>
            <a:lvl8pPr marL="3429000" indent="-228600" algn="l" rtl="0" fontAlgn="base">
              <a:lnSpc>
                <a:spcPct val="75000"/>
              </a:lnSpc>
              <a:spcBef>
                <a:spcPct val="30000"/>
              </a:spcBef>
              <a:spcAft>
                <a:spcPct val="0"/>
              </a:spcAft>
              <a:buClr>
                <a:schemeClr val="tx1"/>
              </a:buClr>
              <a:buChar char="»"/>
              <a:defRPr>
                <a:solidFill>
                  <a:schemeClr val="tx1"/>
                </a:solidFill>
                <a:latin typeface="+mn-lt"/>
              </a:defRPr>
            </a:lvl8pPr>
            <a:lvl9pPr marL="3886200" indent="-228600" algn="l" rtl="0" fontAlgn="base">
              <a:lnSpc>
                <a:spcPct val="75000"/>
              </a:lnSpc>
              <a:spcBef>
                <a:spcPct val="30000"/>
              </a:spcBef>
              <a:spcAft>
                <a:spcPct val="0"/>
              </a:spcAft>
              <a:buClr>
                <a:schemeClr val="tx1"/>
              </a:buClr>
              <a:buChar char="»"/>
              <a:defRPr>
                <a:solidFill>
                  <a:schemeClr val="tx1"/>
                </a:solidFill>
                <a:latin typeface="+mn-lt"/>
              </a:defRPr>
            </a:lvl9pPr>
          </a:lstStyle>
          <a:p>
            <a:pPr marL="0" indent="0">
              <a:lnSpc>
                <a:spcPct val="70000"/>
              </a:lnSpc>
              <a:buNone/>
              <a:defRPr/>
            </a:pPr>
            <a:r>
              <a:rPr lang="en-US" sz="6800" b="1" kern="0" dirty="0">
                <a:solidFill>
                  <a:schemeClr val="accent5">
                    <a:lumMod val="60000"/>
                    <a:lumOff val="40000"/>
                  </a:schemeClr>
                </a:solidFill>
                <a:latin typeface="Calibri" panose="020F0502020204030204" pitchFamily="34" charset="0"/>
                <a:cs typeface="Calibri" panose="020F0502020204030204" pitchFamily="34" charset="0"/>
              </a:rPr>
              <a:t>Scott Teitelbaum, MD, FAAP, DFASAM</a:t>
            </a:r>
          </a:p>
          <a:p>
            <a:pPr marL="0" indent="0">
              <a:lnSpc>
                <a:spcPct val="70000"/>
              </a:lnSpc>
              <a:buNone/>
              <a:defRPr/>
            </a:pPr>
            <a:r>
              <a:rPr lang="en-US" sz="5400" b="1" kern="0" dirty="0">
                <a:solidFill>
                  <a:schemeClr val="accent5">
                    <a:lumMod val="60000"/>
                    <a:lumOff val="40000"/>
                  </a:schemeClr>
                </a:solidFill>
                <a:latin typeface="Calibri" panose="020F0502020204030204" pitchFamily="34" charset="0"/>
                <a:cs typeface="Calibri" panose="020F0502020204030204" pitchFamily="34" charset="0"/>
              </a:rPr>
              <a:t>Pottash Professor in Psychiatry and Neuroscience</a:t>
            </a:r>
          </a:p>
          <a:p>
            <a:pPr marL="0" indent="0">
              <a:lnSpc>
                <a:spcPct val="70000"/>
              </a:lnSpc>
              <a:buNone/>
              <a:defRPr/>
            </a:pPr>
            <a:r>
              <a:rPr lang="en-US" sz="5400" b="1" kern="0" dirty="0">
                <a:solidFill>
                  <a:schemeClr val="accent5">
                    <a:lumMod val="60000"/>
                    <a:lumOff val="40000"/>
                  </a:schemeClr>
                </a:solidFill>
                <a:latin typeface="Calibri" panose="020F0502020204030204" pitchFamily="34" charset="0"/>
                <a:cs typeface="Calibri" panose="020F0502020204030204" pitchFamily="34" charset="0"/>
              </a:rPr>
              <a:t>University of Florida College of Medicine </a:t>
            </a:r>
          </a:p>
          <a:p>
            <a:pPr marL="0" indent="0">
              <a:lnSpc>
                <a:spcPct val="70000"/>
              </a:lnSpc>
              <a:buNone/>
              <a:defRPr/>
            </a:pPr>
            <a:r>
              <a:rPr lang="en-US" sz="5400" b="1" kern="0" dirty="0">
                <a:solidFill>
                  <a:schemeClr val="accent5">
                    <a:lumMod val="60000"/>
                    <a:lumOff val="40000"/>
                  </a:schemeClr>
                </a:solidFill>
                <a:latin typeface="Calibri" panose="020F0502020204030204" pitchFamily="34" charset="0"/>
                <a:cs typeface="Calibri" panose="020F0502020204030204" pitchFamily="34" charset="0"/>
              </a:rPr>
              <a:t>Department of Psychiatry</a:t>
            </a:r>
          </a:p>
          <a:p>
            <a:pPr marL="0" indent="0">
              <a:lnSpc>
                <a:spcPct val="70000"/>
              </a:lnSpc>
              <a:buNone/>
              <a:defRPr/>
            </a:pPr>
            <a:r>
              <a:rPr lang="en-US" sz="5400" b="1" kern="0" dirty="0">
                <a:solidFill>
                  <a:schemeClr val="accent5">
                    <a:lumMod val="60000"/>
                    <a:lumOff val="40000"/>
                  </a:schemeClr>
                </a:solidFill>
                <a:latin typeface="Calibri" panose="020F0502020204030204" pitchFamily="34" charset="0"/>
                <a:cs typeface="Calibri" panose="020F0502020204030204" pitchFamily="34" charset="0"/>
              </a:rPr>
              <a:t>Division Chief of Addiction Medicine</a:t>
            </a:r>
          </a:p>
          <a:p>
            <a:pPr marL="0" indent="0">
              <a:lnSpc>
                <a:spcPct val="70000"/>
              </a:lnSpc>
              <a:buNone/>
              <a:defRPr/>
            </a:pPr>
            <a:r>
              <a:rPr lang="en-US" sz="5400" b="1" kern="0" dirty="0">
                <a:solidFill>
                  <a:schemeClr val="accent5">
                    <a:lumMod val="60000"/>
                    <a:lumOff val="40000"/>
                  </a:schemeClr>
                </a:solidFill>
                <a:latin typeface="Calibri" panose="020F0502020204030204" pitchFamily="34" charset="0"/>
                <a:cs typeface="Calibri" panose="020F0502020204030204" pitchFamily="34" charset="0"/>
              </a:rPr>
              <a:t>Medical Director, Florida Recovery Center</a:t>
            </a:r>
          </a:p>
          <a:p>
            <a:pPr>
              <a:defRPr/>
            </a:pPr>
            <a:endParaRPr lang="en-US" sz="2250" kern="0" dirty="0"/>
          </a:p>
        </p:txBody>
      </p:sp>
    </p:spTree>
    <p:extLst>
      <p:ext uri="{BB962C8B-B14F-4D97-AF65-F5344CB8AC3E}">
        <p14:creationId xmlns:p14="http://schemas.microsoft.com/office/powerpoint/2010/main" val="2076299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685800"/>
            <a:ext cx="8229600" cy="2590800"/>
          </a:xfrm>
        </p:spPr>
        <p:txBody>
          <a:bodyPr/>
          <a:lstStyle/>
          <a:p>
            <a:pPr algn="ctr">
              <a:defRPr/>
            </a:pPr>
            <a:r>
              <a:rPr sz="4800"/>
              <a:t>Early Professionalization </a:t>
            </a:r>
            <a:br>
              <a:rPr/>
            </a:br>
            <a:r>
              <a:rPr sz="2800"/>
              <a:t>(1730 – 1900)</a:t>
            </a:r>
          </a:p>
        </p:txBody>
      </p:sp>
      <p:sp>
        <p:nvSpPr>
          <p:cNvPr id="14338" name="Content Placeholder 1"/>
          <p:cNvSpPr>
            <a:spLocks noGrp="1"/>
          </p:cNvSpPr>
          <p:nvPr>
            <p:ph idx="1"/>
          </p:nvPr>
        </p:nvSpPr>
        <p:spPr/>
        <p:txBody>
          <a:bodyPr/>
          <a:lstStyle/>
          <a:p>
            <a:endParaRPr lang="en-US" alt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474F-2F87-45EC-A537-A6B216A897D9}"/>
              </a:ext>
            </a:extLst>
          </p:cNvPr>
          <p:cNvSpPr>
            <a:spLocks noGrp="1"/>
          </p:cNvSpPr>
          <p:nvPr>
            <p:ph type="title"/>
          </p:nvPr>
        </p:nvSpPr>
        <p:spPr/>
        <p:txBody>
          <a:bodyPr>
            <a:normAutofit/>
          </a:bodyPr>
          <a:lstStyle/>
          <a:p>
            <a:pPr algn="ctr"/>
            <a:r>
              <a:rPr lang="en-US" sz="4000" dirty="0"/>
              <a:t>Eight Factors in Scheduling Drugs</a:t>
            </a:r>
          </a:p>
        </p:txBody>
      </p:sp>
      <p:sp>
        <p:nvSpPr>
          <p:cNvPr id="3" name="Content Placeholder 2">
            <a:extLst>
              <a:ext uri="{FF2B5EF4-FFF2-40B4-BE49-F238E27FC236}">
                <a16:creationId xmlns:a16="http://schemas.microsoft.com/office/drawing/2014/main" id="{4F49199F-DD3E-438F-98FA-3FCC2834C331}"/>
              </a:ext>
            </a:extLst>
          </p:cNvPr>
          <p:cNvSpPr>
            <a:spLocks noGrp="1"/>
          </p:cNvSpPr>
          <p:nvPr>
            <p:ph idx="1"/>
          </p:nvPr>
        </p:nvSpPr>
        <p:spPr/>
        <p:txBody>
          <a:bodyPr/>
          <a:lstStyle/>
          <a:p>
            <a:r>
              <a:rPr lang="en-US" dirty="0"/>
              <a:t>Actual or relative potential for abuse</a:t>
            </a:r>
          </a:p>
          <a:p>
            <a:r>
              <a:rPr lang="en-US" dirty="0"/>
              <a:t>Known pharmacology</a:t>
            </a:r>
          </a:p>
          <a:p>
            <a:r>
              <a:rPr lang="en-US" dirty="0"/>
              <a:t>Current scientific knowledge of substance</a:t>
            </a:r>
          </a:p>
          <a:p>
            <a:r>
              <a:rPr lang="en-US" dirty="0"/>
              <a:t>History and current pattern of abuse</a:t>
            </a:r>
          </a:p>
          <a:p>
            <a:r>
              <a:rPr lang="en-US" dirty="0"/>
              <a:t>Scope, duration, and significance of abuse</a:t>
            </a:r>
          </a:p>
          <a:p>
            <a:r>
              <a:rPr lang="en-US" dirty="0"/>
              <a:t>Public health risk</a:t>
            </a:r>
          </a:p>
          <a:p>
            <a:r>
              <a:rPr lang="en-US" dirty="0"/>
              <a:t>Psychic or physiological dependence liability</a:t>
            </a:r>
          </a:p>
          <a:p>
            <a:r>
              <a:rPr lang="en-US" dirty="0"/>
              <a:t>If immediate precursor of controlled substance</a:t>
            </a:r>
          </a:p>
        </p:txBody>
      </p:sp>
    </p:spTree>
    <p:extLst>
      <p:ext uri="{BB962C8B-B14F-4D97-AF65-F5344CB8AC3E}">
        <p14:creationId xmlns:p14="http://schemas.microsoft.com/office/powerpoint/2010/main" val="23892712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3752D-5546-4388-978C-E3BB5F303FFF}"/>
              </a:ext>
            </a:extLst>
          </p:cNvPr>
          <p:cNvSpPr>
            <a:spLocks noGrp="1"/>
          </p:cNvSpPr>
          <p:nvPr>
            <p:ph type="title"/>
          </p:nvPr>
        </p:nvSpPr>
        <p:spPr/>
        <p:txBody>
          <a:bodyPr/>
          <a:lstStyle/>
          <a:p>
            <a:pPr algn="ctr"/>
            <a:r>
              <a:rPr lang="en-US" dirty="0"/>
              <a:t>Abuse Liability Defined</a:t>
            </a:r>
          </a:p>
        </p:txBody>
      </p:sp>
      <p:sp>
        <p:nvSpPr>
          <p:cNvPr id="3" name="Content Placeholder 2">
            <a:extLst>
              <a:ext uri="{FF2B5EF4-FFF2-40B4-BE49-F238E27FC236}">
                <a16:creationId xmlns:a16="http://schemas.microsoft.com/office/drawing/2014/main" id="{B3948F75-51D9-4A1A-B34A-820068A30DD5}"/>
              </a:ext>
            </a:extLst>
          </p:cNvPr>
          <p:cNvSpPr>
            <a:spLocks noGrp="1"/>
          </p:cNvSpPr>
          <p:nvPr>
            <p:ph idx="1"/>
          </p:nvPr>
        </p:nvSpPr>
        <p:spPr/>
        <p:txBody>
          <a:bodyPr/>
          <a:lstStyle/>
          <a:p>
            <a:r>
              <a:rPr lang="en-US" dirty="0"/>
              <a:t>Use in amounts that create health or safety hazard</a:t>
            </a:r>
          </a:p>
          <a:p>
            <a:r>
              <a:rPr lang="en-US" dirty="0"/>
              <a:t>Non-medical use</a:t>
            </a:r>
          </a:p>
          <a:p>
            <a:r>
              <a:rPr lang="en-US" dirty="0"/>
              <a:t>Diversion</a:t>
            </a:r>
          </a:p>
          <a:p>
            <a:r>
              <a:rPr lang="en-US" dirty="0"/>
              <a:t>Substance actions are similar to other abused substance(s)</a:t>
            </a:r>
          </a:p>
          <a:p>
            <a:r>
              <a:rPr lang="en-US" dirty="0"/>
              <a:t>Evidence of actual abuse</a:t>
            </a:r>
          </a:p>
        </p:txBody>
      </p:sp>
    </p:spTree>
    <p:extLst>
      <p:ext uri="{BB962C8B-B14F-4D97-AF65-F5344CB8AC3E}">
        <p14:creationId xmlns:p14="http://schemas.microsoft.com/office/powerpoint/2010/main" val="21628441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timeline. Drugs involved in overdose death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384" y="475529"/>
            <a:ext cx="7374417" cy="592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4790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Public Health Model of an Epidemic</a:t>
            </a:r>
          </a:p>
        </p:txBody>
      </p:sp>
      <p:sp>
        <p:nvSpPr>
          <p:cNvPr id="2" name="Content Placeholder 1"/>
          <p:cNvSpPr>
            <a:spLocks noGrp="1"/>
          </p:cNvSpPr>
          <p:nvPr>
            <p:ph idx="1"/>
          </p:nvPr>
        </p:nvSpPr>
        <p:spPr>
          <a:xfrm>
            <a:off x="457200" y="1828800"/>
            <a:ext cx="1752600" cy="576943"/>
          </a:xfrm>
        </p:spPr>
        <p:txBody>
          <a:bodyPr/>
          <a:lstStyle/>
          <a:p>
            <a:pPr marL="0" indent="0">
              <a:buNone/>
            </a:pPr>
            <a:endParaRPr lang="en-US" dirty="0"/>
          </a:p>
        </p:txBody>
      </p:sp>
      <p:sp>
        <p:nvSpPr>
          <p:cNvPr id="5" name="TextBox 4"/>
          <p:cNvSpPr txBox="1"/>
          <p:nvPr/>
        </p:nvSpPr>
        <p:spPr>
          <a:xfrm>
            <a:off x="1828800" y="2145714"/>
            <a:ext cx="919804" cy="461665"/>
          </a:xfrm>
          <a:prstGeom prst="rect">
            <a:avLst/>
          </a:prstGeom>
          <a:noFill/>
        </p:spPr>
        <p:txBody>
          <a:bodyPr wrap="none" rtlCol="0">
            <a:spAutoFit/>
          </a:bodyPr>
          <a:lstStyle/>
          <a:p>
            <a:r>
              <a:rPr lang="en-US" sz="2400" dirty="0"/>
              <a:t>Agent</a:t>
            </a:r>
          </a:p>
        </p:txBody>
      </p:sp>
      <p:sp>
        <p:nvSpPr>
          <p:cNvPr id="6" name="TextBox 5"/>
          <p:cNvSpPr txBox="1"/>
          <p:nvPr/>
        </p:nvSpPr>
        <p:spPr>
          <a:xfrm>
            <a:off x="5336287" y="2376547"/>
            <a:ext cx="1789144" cy="461665"/>
          </a:xfrm>
          <a:prstGeom prst="rect">
            <a:avLst/>
          </a:prstGeom>
          <a:noFill/>
        </p:spPr>
        <p:txBody>
          <a:bodyPr wrap="none" rtlCol="0">
            <a:spAutoFit/>
          </a:bodyPr>
          <a:lstStyle/>
          <a:p>
            <a:r>
              <a:rPr lang="en-US" sz="2400" dirty="0"/>
              <a:t>Environment</a:t>
            </a:r>
          </a:p>
        </p:txBody>
      </p:sp>
      <p:sp>
        <p:nvSpPr>
          <p:cNvPr id="7" name="TextBox 6"/>
          <p:cNvSpPr txBox="1"/>
          <p:nvPr/>
        </p:nvSpPr>
        <p:spPr>
          <a:xfrm>
            <a:off x="3830943" y="4388703"/>
            <a:ext cx="758285" cy="461665"/>
          </a:xfrm>
          <a:prstGeom prst="rect">
            <a:avLst/>
          </a:prstGeom>
          <a:noFill/>
        </p:spPr>
        <p:txBody>
          <a:bodyPr wrap="none" rtlCol="0">
            <a:spAutoFit/>
          </a:bodyPr>
          <a:lstStyle/>
          <a:p>
            <a:r>
              <a:rPr lang="en-US" sz="2400" dirty="0"/>
              <a:t>Host</a:t>
            </a:r>
          </a:p>
        </p:txBody>
      </p:sp>
      <p:cxnSp>
        <p:nvCxnSpPr>
          <p:cNvPr id="9" name="Straight Arrow Connector 8"/>
          <p:cNvCxnSpPr/>
          <p:nvPr/>
        </p:nvCxnSpPr>
        <p:spPr>
          <a:xfrm>
            <a:off x="3129604" y="2668369"/>
            <a:ext cx="2133600"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348804" y="2809101"/>
            <a:ext cx="990600" cy="1579602"/>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3053404" y="2793861"/>
            <a:ext cx="987483" cy="1594842"/>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537720" y="2514600"/>
            <a:ext cx="1648377" cy="1169551"/>
          </a:xfrm>
          <a:prstGeom prst="rect">
            <a:avLst/>
          </a:prstGeom>
          <a:noFill/>
        </p:spPr>
        <p:txBody>
          <a:bodyPr wrap="square" rtlCol="0">
            <a:spAutoFit/>
          </a:bodyPr>
          <a:lstStyle/>
          <a:p>
            <a:pPr algn="ctr"/>
            <a:r>
              <a:rPr lang="en-US" sz="1400" dirty="0">
                <a:solidFill>
                  <a:schemeClr val="accent6">
                    <a:lumMod val="60000"/>
                    <a:lumOff val="40000"/>
                  </a:schemeClr>
                </a:solidFill>
              </a:rPr>
              <a:t>↑: receptor affinity, purity, </a:t>
            </a:r>
          </a:p>
          <a:p>
            <a:pPr algn="ctr"/>
            <a:r>
              <a:rPr lang="en-US" sz="1400" dirty="0">
                <a:solidFill>
                  <a:schemeClr val="accent6">
                    <a:lumMod val="60000"/>
                    <a:lumOff val="40000"/>
                  </a:schemeClr>
                </a:solidFill>
              </a:rPr>
              <a:t>faster routes </a:t>
            </a:r>
          </a:p>
          <a:p>
            <a:pPr algn="ctr"/>
            <a:r>
              <a:rPr lang="en-US" sz="1400" dirty="0">
                <a:solidFill>
                  <a:schemeClr val="accent6">
                    <a:lumMod val="60000"/>
                    <a:lumOff val="40000"/>
                  </a:schemeClr>
                </a:solidFill>
              </a:rPr>
              <a:t>of administration</a:t>
            </a:r>
            <a:r>
              <a:rPr lang="en-US" sz="1400" dirty="0">
                <a:solidFill>
                  <a:srgbClr val="FF99CC"/>
                </a:solidFill>
              </a:rPr>
              <a:t> </a:t>
            </a:r>
          </a:p>
          <a:p>
            <a:pPr algn="ctr"/>
            <a:r>
              <a:rPr lang="en-US" sz="1400" dirty="0">
                <a:solidFill>
                  <a:srgbClr val="FFFF00"/>
                </a:solidFill>
              </a:rPr>
              <a:t>↓: blockade</a:t>
            </a:r>
          </a:p>
        </p:txBody>
      </p:sp>
      <p:sp>
        <p:nvSpPr>
          <p:cNvPr id="22" name="TextBox 21"/>
          <p:cNvSpPr txBox="1"/>
          <p:nvPr/>
        </p:nvSpPr>
        <p:spPr>
          <a:xfrm>
            <a:off x="5331702" y="2771001"/>
            <a:ext cx="1793729" cy="1384995"/>
          </a:xfrm>
          <a:prstGeom prst="rect">
            <a:avLst/>
          </a:prstGeom>
          <a:noFill/>
        </p:spPr>
        <p:txBody>
          <a:bodyPr wrap="square" rtlCol="0">
            <a:spAutoFit/>
          </a:bodyPr>
          <a:lstStyle/>
          <a:p>
            <a:pPr algn="ctr"/>
            <a:r>
              <a:rPr lang="en-US" sz="1400" dirty="0">
                <a:solidFill>
                  <a:schemeClr val="accent6">
                    <a:lumMod val="60000"/>
                    <a:lumOff val="40000"/>
                  </a:schemeClr>
                </a:solidFill>
              </a:rPr>
              <a:t>↑: access, lower cost, prescribing</a:t>
            </a:r>
            <a:r>
              <a:rPr lang="en-US" sz="1400" dirty="0">
                <a:solidFill>
                  <a:srgbClr val="FF99CC"/>
                </a:solidFill>
              </a:rPr>
              <a:t> </a:t>
            </a:r>
          </a:p>
          <a:p>
            <a:pPr algn="ctr"/>
            <a:r>
              <a:rPr lang="en-US" sz="1400" dirty="0">
                <a:solidFill>
                  <a:srgbClr val="FFFF00"/>
                </a:solidFill>
              </a:rPr>
              <a:t>↓: culture change, neighborhood policing, PDMPs, sanctions</a:t>
            </a:r>
          </a:p>
        </p:txBody>
      </p:sp>
      <p:sp>
        <p:nvSpPr>
          <p:cNvPr id="23" name="TextBox 22"/>
          <p:cNvSpPr txBox="1"/>
          <p:nvPr/>
        </p:nvSpPr>
        <p:spPr>
          <a:xfrm>
            <a:off x="3228049" y="4790777"/>
            <a:ext cx="1964072" cy="954107"/>
          </a:xfrm>
          <a:prstGeom prst="rect">
            <a:avLst/>
          </a:prstGeom>
          <a:noFill/>
        </p:spPr>
        <p:txBody>
          <a:bodyPr wrap="square" rtlCol="0">
            <a:spAutoFit/>
          </a:bodyPr>
          <a:lstStyle/>
          <a:p>
            <a:pPr algn="ctr"/>
            <a:r>
              <a:rPr lang="en-US" sz="1400" dirty="0">
                <a:solidFill>
                  <a:schemeClr val="accent6">
                    <a:lumMod val="60000"/>
                    <a:lumOff val="40000"/>
                  </a:schemeClr>
                </a:solidFill>
              </a:rPr>
              <a:t>↑: genetic, congenital &amp; acquired vulnerability, comorbidity</a:t>
            </a:r>
            <a:r>
              <a:rPr lang="en-US" sz="1400" dirty="0">
                <a:solidFill>
                  <a:srgbClr val="FF99CC"/>
                </a:solidFill>
              </a:rPr>
              <a:t> </a:t>
            </a:r>
          </a:p>
          <a:p>
            <a:pPr algn="ctr"/>
            <a:r>
              <a:rPr lang="en-US" sz="1400" dirty="0">
                <a:solidFill>
                  <a:srgbClr val="FFFF00"/>
                </a:solidFill>
              </a:rPr>
              <a:t>↓: resilience, coping</a:t>
            </a:r>
          </a:p>
        </p:txBody>
      </p:sp>
      <p:cxnSp>
        <p:nvCxnSpPr>
          <p:cNvPr id="24" name="Straight Arrow Connector 23"/>
          <p:cNvCxnSpPr/>
          <p:nvPr/>
        </p:nvCxnSpPr>
        <p:spPr>
          <a:xfrm flipH="1" flipV="1">
            <a:off x="3553616" y="3598902"/>
            <a:ext cx="487271" cy="797421"/>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050378" y="2793861"/>
            <a:ext cx="415915" cy="669637"/>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3397194" y="3419698"/>
            <a:ext cx="152400" cy="1027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474797" y="3547526"/>
            <a:ext cx="152400" cy="1027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322397" y="3355865"/>
            <a:ext cx="381000" cy="345788"/>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35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xit" presetSubtype="0" fill="hold"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21" presetClass="entr" presetSubtype="1" fill="hold" grpId="0" nodeType="withEffect">
                                  <p:stCondLst>
                                    <p:cond delay="500"/>
                                  </p:stCondLst>
                                  <p:childTnLst>
                                    <p:set>
                                      <p:cBhvr>
                                        <p:cTn id="30" dur="1" fill="hold">
                                          <p:stCondLst>
                                            <p:cond delay="0"/>
                                          </p:stCondLst>
                                        </p:cTn>
                                        <p:tgtEl>
                                          <p:spTgt spid="31"/>
                                        </p:tgtEl>
                                        <p:attrNameLst>
                                          <p:attrName>style.visibility</p:attrName>
                                        </p:attrNameLst>
                                      </p:cBhvr>
                                      <p:to>
                                        <p:strVal val="visible"/>
                                      </p:to>
                                    </p:set>
                                    <p:animEffect transition="in" filter="wheel(1)">
                                      <p:cBhvr>
                                        <p:cTn id="31"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3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When Evidence Goes </a:t>
            </a:r>
            <a:r>
              <a:rPr lang="en-US" i="1" dirty="0"/>
              <a:t>Awry</a:t>
            </a:r>
          </a:p>
        </p:txBody>
      </p:sp>
      <p:pic>
        <p:nvPicPr>
          <p:cNvPr id="4" name="Content Placeholder 3"/>
          <p:cNvPicPr>
            <a:picLocks noGrp="1" noChangeAspect="1"/>
          </p:cNvPicPr>
          <p:nvPr>
            <p:ph sz="half" idx="1"/>
          </p:nvPr>
        </p:nvPicPr>
        <p:blipFill>
          <a:blip r:embed="rId2"/>
          <a:stretch>
            <a:fillRect/>
          </a:stretch>
        </p:blipFill>
        <p:spPr>
          <a:xfrm>
            <a:off x="4537075" y="2184836"/>
            <a:ext cx="3768725" cy="3632915"/>
          </a:xfrm>
          <a:prstGeom prst="rect">
            <a:avLst/>
          </a:prstGeom>
        </p:spPr>
      </p:pic>
      <p:sp>
        <p:nvSpPr>
          <p:cNvPr id="5" name="Content Placeholder 4"/>
          <p:cNvSpPr>
            <a:spLocks noGrp="1"/>
          </p:cNvSpPr>
          <p:nvPr>
            <p:ph sz="half" idx="2"/>
          </p:nvPr>
        </p:nvSpPr>
        <p:spPr>
          <a:xfrm>
            <a:off x="152400" y="1600200"/>
            <a:ext cx="4343400" cy="4525963"/>
          </a:xfrm>
        </p:spPr>
        <p:txBody>
          <a:bodyPr/>
          <a:lstStyle/>
          <a:p>
            <a:pPr>
              <a:lnSpc>
                <a:spcPct val="150000"/>
              </a:lnSpc>
            </a:pPr>
            <a:r>
              <a:rPr lang="en-US" sz="2400" dirty="0">
                <a:solidFill>
                  <a:schemeClr val="accent3"/>
                </a:solidFill>
              </a:rPr>
              <a:t>1980 Letter to the Editor in NEJM</a:t>
            </a:r>
          </a:p>
          <a:p>
            <a:pPr>
              <a:lnSpc>
                <a:spcPct val="150000"/>
              </a:lnSpc>
            </a:pPr>
            <a:r>
              <a:rPr lang="en-US" sz="2400" dirty="0">
                <a:solidFill>
                  <a:schemeClr val="accent3"/>
                </a:solidFill>
              </a:rPr>
              <a:t>Single paragraph</a:t>
            </a:r>
          </a:p>
          <a:p>
            <a:pPr>
              <a:lnSpc>
                <a:spcPct val="150000"/>
              </a:lnSpc>
            </a:pPr>
            <a:r>
              <a:rPr lang="en-US" sz="2400" dirty="0">
                <a:solidFill>
                  <a:schemeClr val="accent3"/>
                </a:solidFill>
              </a:rPr>
              <a:t>No methods, definitions, or analysis</a:t>
            </a:r>
          </a:p>
          <a:p>
            <a:pPr>
              <a:lnSpc>
                <a:spcPct val="150000"/>
              </a:lnSpc>
            </a:pPr>
            <a:r>
              <a:rPr lang="en-US" sz="2400" dirty="0">
                <a:solidFill>
                  <a:schemeClr val="accent3"/>
                </a:solidFill>
              </a:rPr>
              <a:t>Broad conclusions</a:t>
            </a:r>
          </a:p>
          <a:p>
            <a:pPr>
              <a:lnSpc>
                <a:spcPct val="150000"/>
              </a:lnSpc>
            </a:pPr>
            <a:r>
              <a:rPr lang="en-US" sz="2400" b="1" i="1" dirty="0">
                <a:solidFill>
                  <a:schemeClr val="accent3"/>
                </a:solidFill>
              </a:rPr>
              <a:t>Cited 608 times</a:t>
            </a:r>
          </a:p>
        </p:txBody>
      </p:sp>
      <p:sp>
        <p:nvSpPr>
          <p:cNvPr id="6" name="TextBox 5"/>
          <p:cNvSpPr txBox="1"/>
          <p:nvPr/>
        </p:nvSpPr>
        <p:spPr>
          <a:xfrm>
            <a:off x="5486400" y="6400800"/>
            <a:ext cx="3505200" cy="307777"/>
          </a:xfrm>
          <a:prstGeom prst="rect">
            <a:avLst/>
          </a:prstGeom>
          <a:noFill/>
        </p:spPr>
        <p:txBody>
          <a:bodyPr wrap="square" rtlCol="0">
            <a:spAutoFit/>
          </a:bodyPr>
          <a:lstStyle/>
          <a:p>
            <a:r>
              <a:rPr lang="da-DK" sz="1400" dirty="0"/>
              <a:t>Porter J, Jick H. N Engl J Med 1980</a:t>
            </a:r>
            <a:endParaRPr lang="en-US" sz="1400" dirty="0"/>
          </a:p>
        </p:txBody>
      </p:sp>
    </p:spTree>
    <p:extLst>
      <p:ext uri="{BB962C8B-B14F-4D97-AF65-F5344CB8AC3E}">
        <p14:creationId xmlns:p14="http://schemas.microsoft.com/office/powerpoint/2010/main" val="2699537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3"/>
          <a:srcRect/>
          <a:stretch>
            <a:fillRect/>
          </a:stretch>
        </p:blipFill>
        <p:spPr bwMode="auto">
          <a:xfrm>
            <a:off x="2249488" y="228600"/>
            <a:ext cx="4822825" cy="6400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2533650" y="4471988"/>
            <a:ext cx="1371600" cy="52070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3962400" y="2743200"/>
            <a:ext cx="731838" cy="92075"/>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3951288" y="2667000"/>
            <a:ext cx="1371600" cy="92075"/>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4" name="Picture 2" descr="http://www.bryanchristiedesign.com/uploadfiles/3840110_nw_pain.jpg"/>
          <p:cNvPicPr>
            <a:picLocks noChangeAspect="1" noChangeArrowheads="1"/>
          </p:cNvPicPr>
          <p:nvPr/>
        </p:nvPicPr>
        <p:blipFill>
          <a:blip r:embed="rId4"/>
          <a:srcRect/>
          <a:stretch>
            <a:fillRect/>
          </a:stretch>
        </p:blipFill>
        <p:spPr bwMode="auto">
          <a:xfrm>
            <a:off x="4572000" y="992188"/>
            <a:ext cx="4059238" cy="5394325"/>
          </a:xfrm>
          <a:prstGeom prst="rect">
            <a:avLst/>
          </a:prstGeom>
          <a:noFill/>
          <a:effectLst>
            <a:outerShdw blurRad="50800" dist="38100" dir="2700000" algn="tl" rotWithShape="0">
              <a:prstClr val="black">
                <a:alpha val="40000"/>
              </a:prstClr>
            </a:outerShdw>
          </a:effectLst>
          <a:extLst/>
        </p:spPr>
      </p:pic>
      <p:sp>
        <p:nvSpPr>
          <p:cNvPr id="10" name="Rectangle 9"/>
          <p:cNvSpPr/>
          <p:nvPr/>
        </p:nvSpPr>
        <p:spPr>
          <a:xfrm>
            <a:off x="2533650" y="6294438"/>
            <a:ext cx="1371600" cy="92075"/>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959100" y="4386263"/>
            <a:ext cx="941388" cy="92075"/>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Rectangle 11"/>
          <p:cNvSpPr/>
          <p:nvPr/>
        </p:nvSpPr>
        <p:spPr>
          <a:xfrm>
            <a:off x="2533650" y="4999038"/>
            <a:ext cx="639763" cy="90487"/>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4"/>
          <p:cNvPicPr>
            <a:picLocks noChangeAspect="1"/>
          </p:cNvPicPr>
          <p:nvPr/>
        </p:nvPicPr>
        <p:blipFill>
          <a:blip r:embed="rId5"/>
          <a:stretch>
            <a:fillRect/>
          </a:stretch>
        </p:blipFill>
        <p:spPr>
          <a:xfrm>
            <a:off x="457200" y="992188"/>
            <a:ext cx="4081463" cy="53943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63661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altLang="en-US">
                <a:latin typeface="Comic Sans MS" panose="030F0702030302020204" pitchFamily="66" charset="0"/>
              </a:rPr>
              <a:t>Florida Fun Facts</a:t>
            </a:r>
          </a:p>
        </p:txBody>
      </p:sp>
      <p:pic>
        <p:nvPicPr>
          <p:cNvPr id="94211" name="Picture 2" descr="http://www.thetopvillas.com/blog/wp-content/uploads/2010/12/Florida-map-300x2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435" y="892663"/>
            <a:ext cx="2925365" cy="392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4"/>
          <p:cNvSpPr>
            <a:spLocks noChangeArrowheads="1"/>
          </p:cNvSpPr>
          <p:nvPr/>
        </p:nvSpPr>
        <p:spPr bwMode="auto">
          <a:xfrm>
            <a:off x="685800" y="1828800"/>
            <a:ext cx="531495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latin typeface="Comic Sans MS" panose="030F0702030302020204" pitchFamily="66" charset="0"/>
              </a:rPr>
              <a:t>In 2010:</a:t>
            </a:r>
          </a:p>
          <a:p>
            <a:pPr eaLnBrk="1" hangingPunct="1">
              <a:spcBef>
                <a:spcPct val="0"/>
              </a:spcBef>
              <a:buFontTx/>
              <a:buNone/>
            </a:pPr>
            <a:endParaRPr lang="en-US" altLang="en-US" sz="2800" dirty="0">
              <a:latin typeface="Comic Sans MS" panose="030F0702030302020204" pitchFamily="66" charset="0"/>
            </a:endParaRPr>
          </a:p>
          <a:p>
            <a:pPr eaLnBrk="1" hangingPunct="1">
              <a:spcBef>
                <a:spcPct val="0"/>
              </a:spcBef>
              <a:buFontTx/>
              <a:buNone/>
            </a:pPr>
            <a:r>
              <a:rPr lang="en-US" altLang="en-US" sz="2800" dirty="0">
                <a:latin typeface="Comic Sans MS" panose="030F0702030302020204" pitchFamily="66" charset="0"/>
              </a:rPr>
              <a:t>98/100 top oxycodone-dispensing physicians in U.S. </a:t>
            </a:r>
          </a:p>
          <a:p>
            <a:pPr eaLnBrk="1" hangingPunct="1">
              <a:spcBef>
                <a:spcPct val="0"/>
              </a:spcBef>
              <a:buFontTx/>
              <a:buNone/>
            </a:pPr>
            <a:r>
              <a:rPr lang="en-US" altLang="en-US" sz="2800" dirty="0">
                <a:latin typeface="Comic Sans MS" panose="030F0702030302020204" pitchFamily="66" charset="0"/>
              </a:rPr>
              <a:t>“practiced” in Florida</a:t>
            </a:r>
          </a:p>
          <a:p>
            <a:pPr eaLnBrk="1" hangingPunct="1">
              <a:spcBef>
                <a:spcPct val="0"/>
              </a:spcBef>
              <a:buFontTx/>
              <a:buNone/>
            </a:pPr>
            <a:endParaRPr lang="en-US" altLang="en-US" sz="2800" dirty="0">
              <a:latin typeface="Arial" panose="020B0604020202020204" pitchFamily="34" charset="0"/>
            </a:endParaRPr>
          </a:p>
          <a:p>
            <a:pPr eaLnBrk="1" hangingPunct="1">
              <a:spcBef>
                <a:spcPct val="0"/>
              </a:spcBef>
              <a:buFontTx/>
              <a:buNone/>
            </a:pPr>
            <a:r>
              <a:rPr lang="en-US" altLang="en-US" sz="2800" dirty="0">
                <a:latin typeface="Comic Sans MS" panose="030F0702030302020204" pitchFamily="66" charset="0"/>
              </a:rPr>
              <a:t>By far, more oxycodone was dispensed in Florida than in the remaining 49 states combined</a:t>
            </a:r>
          </a:p>
        </p:txBody>
      </p:sp>
      <p:sp>
        <p:nvSpPr>
          <p:cNvPr id="6" name="5-Point Star 5"/>
          <p:cNvSpPr>
            <a:spLocks noChangeAspect="1"/>
          </p:cNvSpPr>
          <p:nvPr/>
        </p:nvSpPr>
        <p:spPr>
          <a:xfrm>
            <a:off x="7886700" y="2743200"/>
            <a:ext cx="342900" cy="4572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5-Point Star 6"/>
          <p:cNvSpPr>
            <a:spLocks noChangeAspect="1"/>
          </p:cNvSpPr>
          <p:nvPr/>
        </p:nvSpPr>
        <p:spPr>
          <a:xfrm>
            <a:off x="8420100" y="3886200"/>
            <a:ext cx="342900" cy="4572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5-Point Star 7"/>
          <p:cNvSpPr>
            <a:spLocks noChangeAspect="1"/>
          </p:cNvSpPr>
          <p:nvPr/>
        </p:nvSpPr>
        <p:spPr>
          <a:xfrm>
            <a:off x="7391400" y="2895600"/>
            <a:ext cx="342900" cy="4572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4707314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B672-8E09-4E1D-A819-903BE64CFBA2}"/>
              </a:ext>
            </a:extLst>
          </p:cNvPr>
          <p:cNvSpPr>
            <a:spLocks noGrp="1"/>
          </p:cNvSpPr>
          <p:nvPr>
            <p:ph type="title"/>
          </p:nvPr>
        </p:nvSpPr>
        <p:spPr>
          <a:xfrm>
            <a:off x="457200" y="304800"/>
            <a:ext cx="8229600" cy="1066800"/>
          </a:xfrm>
        </p:spPr>
        <p:txBody>
          <a:bodyPr>
            <a:normAutofit fontScale="90000"/>
          </a:bodyPr>
          <a:lstStyle/>
          <a:p>
            <a:pPr algn="ctr"/>
            <a:r>
              <a:rPr lang="en-US" sz="3800" dirty="0"/>
              <a:t>Major opioid-caused deaths, Florida, 2007-2016</a:t>
            </a:r>
          </a:p>
        </p:txBody>
      </p:sp>
      <p:graphicFrame>
        <p:nvGraphicFramePr>
          <p:cNvPr id="6" name="Content Placeholder 5">
            <a:extLst>
              <a:ext uri="{FF2B5EF4-FFF2-40B4-BE49-F238E27FC236}">
                <a16:creationId xmlns:a16="http://schemas.microsoft.com/office/drawing/2014/main" id="{19B4BCBD-CB15-47C4-866B-A1FEC832671F}"/>
              </a:ext>
            </a:extLst>
          </p:cNvPr>
          <p:cNvGraphicFramePr>
            <a:graphicFrameLocks noGrp="1"/>
          </p:cNvGraphicFramePr>
          <p:nvPr>
            <p:ph idx="1"/>
            <p:extLst/>
          </p:nvPr>
        </p:nvGraphicFramePr>
        <p:xfrm>
          <a:off x="452628" y="1612491"/>
          <a:ext cx="8222226" cy="4564473"/>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66CC254B-C931-41F1-B703-0CBB751E93D2}"/>
              </a:ext>
            </a:extLst>
          </p:cNvPr>
          <p:cNvSpPr/>
          <p:nvPr/>
        </p:nvSpPr>
        <p:spPr>
          <a:xfrm>
            <a:off x="639368" y="6448929"/>
            <a:ext cx="10477164" cy="338554"/>
          </a:xfrm>
          <a:prstGeom prst="rect">
            <a:avLst/>
          </a:prstGeom>
        </p:spPr>
        <p:txBody>
          <a:bodyPr wrap="none">
            <a:spAutoFit/>
          </a:bodyPr>
          <a:lstStyle/>
          <a:p>
            <a:r>
              <a:rPr lang="en-US" sz="1600" dirty="0"/>
              <a:t>Medical Examiners Commission Annual Drug Reports, 2007-2015; Medical Examiners Commission Interim Drug Report 2016</a:t>
            </a:r>
          </a:p>
        </p:txBody>
      </p:sp>
      <p:sp>
        <p:nvSpPr>
          <p:cNvPr id="3" name="Half Frame 2"/>
          <p:cNvSpPr>
            <a:spLocks noChangeAspect="1"/>
          </p:cNvSpPr>
          <p:nvPr/>
        </p:nvSpPr>
        <p:spPr>
          <a:xfrm rot="2700000">
            <a:off x="3170682" y="1730502"/>
            <a:ext cx="91440" cy="68580"/>
          </a:xfrm>
          <a:prstGeom prst="halfFram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645408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Shape 620"/>
          <p:cNvSpPr txBox="1">
            <a:spLocks noGrp="1"/>
          </p:cNvSpPr>
          <p:nvPr>
            <p:ph type="title"/>
          </p:nvPr>
        </p:nvSpPr>
        <p:spPr>
          <a:prstGeom prst="rect">
            <a:avLst/>
          </a:prstGeom>
          <a:noFill/>
          <a:ln>
            <a:noFill/>
          </a:ln>
        </p:spPr>
        <p:txBody>
          <a:bodyPr wrap="square" lIns="91425" tIns="45700" rIns="91425" bIns="45700" anchor="ctr" anchorCtr="0">
            <a:noAutofit/>
          </a:bodyPr>
          <a:lstStyle/>
          <a:p>
            <a:pPr marL="0" marR="0" lvl="0" indent="-279400" algn="ctr" rtl="0">
              <a:spcBef>
                <a:spcPts val="0"/>
              </a:spcBef>
              <a:buClr>
                <a:schemeClr val="lt1"/>
              </a:buClr>
              <a:buSzPct val="100000"/>
              <a:buFont typeface="Calibri"/>
              <a:buNone/>
            </a:pPr>
            <a:endParaRPr sz="4400" b="0" i="0" u="none" strike="noStrike" cap="none">
              <a:solidFill>
                <a:schemeClr val="lt1"/>
              </a:solidFill>
              <a:latin typeface="Calibri"/>
              <a:ea typeface="Calibri"/>
              <a:cs typeface="Calibri"/>
              <a:sym typeface="Calibri"/>
            </a:endParaRPr>
          </a:p>
        </p:txBody>
      </p:sp>
      <p:pic>
        <p:nvPicPr>
          <p:cNvPr id="621" name="Shape 621"/>
          <p:cNvPicPr preferRelativeResize="0">
            <a:picLocks noGrp="1"/>
          </p:cNvPicPr>
          <p:nvPr>
            <p:ph idx="1"/>
          </p:nvPr>
        </p:nvPicPr>
        <p:blipFill rotWithShape="1">
          <a:blip r:embed="rId3">
            <a:alphaModFix/>
          </a:blip>
          <a:srcRect/>
          <a:stretch/>
        </p:blipFill>
        <p:spPr>
          <a:xfrm>
            <a:off x="217584" y="152400"/>
            <a:ext cx="8708831" cy="5485102"/>
          </a:xfrm>
          <a:prstGeom prst="rect">
            <a:avLst/>
          </a:prstGeom>
          <a:noFill/>
          <a:ln>
            <a:noFill/>
          </a:ln>
        </p:spPr>
      </p:pic>
      <p:sp>
        <p:nvSpPr>
          <p:cNvPr id="622" name="Shape 622"/>
          <p:cNvSpPr txBox="1"/>
          <p:nvPr/>
        </p:nvSpPr>
        <p:spPr>
          <a:xfrm>
            <a:off x="1066800" y="609600"/>
            <a:ext cx="2895600" cy="369332"/>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800">
                <a:solidFill>
                  <a:schemeClr val="lt1"/>
                </a:solidFill>
                <a:latin typeface="Calibri"/>
                <a:ea typeface="Calibri"/>
                <a:cs typeface="Calibri"/>
                <a:sym typeface="Calibri"/>
              </a:rPr>
              <a:t>iy[pa</a:t>
            </a:r>
          </a:p>
        </p:txBody>
      </p:sp>
    </p:spTree>
    <p:extLst>
      <p:ext uri="{BB962C8B-B14F-4D97-AF65-F5344CB8AC3E}">
        <p14:creationId xmlns:p14="http://schemas.microsoft.com/office/powerpoint/2010/main" val="33358814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txBox="1">
            <a:spLocks noGrp="1"/>
          </p:cNvSpPr>
          <p:nvPr>
            <p:ph type="title"/>
          </p:nvPr>
        </p:nvSpPr>
        <p:spPr>
          <a:xfrm>
            <a:off x="457200" y="-76200"/>
            <a:ext cx="8229600" cy="990600"/>
          </a:xfrm>
          <a:prstGeom prst="rect">
            <a:avLst/>
          </a:prstGeom>
          <a:noFill/>
          <a:ln>
            <a:noFill/>
          </a:ln>
        </p:spPr>
        <p:txBody>
          <a:bodyPr wrap="square" lIns="91425" tIns="45700" rIns="91425" bIns="45700" anchor="ctr" anchorCtr="0">
            <a:noAutofit/>
          </a:bodyPr>
          <a:lstStyle/>
          <a:p>
            <a:pPr marL="0" marR="0" lvl="0" indent="-279400" algn="ctr" rtl="0">
              <a:spcBef>
                <a:spcPts val="0"/>
              </a:spcBef>
              <a:buClr>
                <a:schemeClr val="dk1"/>
              </a:buClr>
              <a:buSzPct val="100000"/>
              <a:buFont typeface="Calibri"/>
              <a:buNone/>
            </a:pPr>
            <a:r>
              <a:rPr lang="en-US" sz="4400" b="0" i="0" u="none" strike="noStrike" cap="none" dirty="0">
                <a:solidFill>
                  <a:schemeClr val="tx1"/>
                </a:solidFill>
                <a:latin typeface="Calibri"/>
                <a:ea typeface="Calibri"/>
                <a:cs typeface="Calibri"/>
                <a:sym typeface="Calibri"/>
              </a:rPr>
              <a:t>Analogs Potency vs Morphine </a:t>
            </a:r>
          </a:p>
        </p:txBody>
      </p:sp>
      <p:sp>
        <p:nvSpPr>
          <p:cNvPr id="599" name="Shape 599"/>
          <p:cNvSpPr txBox="1">
            <a:spLocks noGrp="1"/>
          </p:cNvSpPr>
          <p:nvPr>
            <p:ph idx="1"/>
          </p:nvPr>
        </p:nvSpPr>
        <p:spPr>
          <a:xfrm>
            <a:off x="609600" y="838200"/>
            <a:ext cx="8229600" cy="4525963"/>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3200" b="0" i="0" u="none" strike="noStrike" cap="none" dirty="0">
                <a:solidFill>
                  <a:schemeClr val="tx1"/>
                </a:solidFill>
                <a:latin typeface="Calibri"/>
                <a:ea typeface="Calibri"/>
                <a:cs typeface="Calibri"/>
                <a:sym typeface="Calibri"/>
              </a:rPr>
              <a:t>Fentanyl is 100 times more potent </a:t>
            </a:r>
          </a:p>
          <a:p>
            <a:pPr marL="342900" marR="0" lvl="0" indent="-342900" algn="l" rtl="0">
              <a:spcBef>
                <a:spcPts val="640"/>
              </a:spcBef>
              <a:spcAft>
                <a:spcPts val="0"/>
              </a:spcAft>
              <a:buClr>
                <a:schemeClr val="dk1"/>
              </a:buClr>
              <a:buSzPct val="100000"/>
              <a:buFont typeface="Arial"/>
              <a:buChar char="•"/>
            </a:pPr>
            <a:r>
              <a:rPr lang="en-US" sz="3200" b="0" i="0" u="none" strike="noStrike" cap="none" dirty="0" err="1">
                <a:solidFill>
                  <a:schemeClr val="tx1"/>
                </a:solidFill>
                <a:latin typeface="Calibri"/>
                <a:ea typeface="Calibri"/>
                <a:cs typeface="Calibri"/>
                <a:sym typeface="Calibri"/>
              </a:rPr>
              <a:t>Sufentanil</a:t>
            </a:r>
            <a:r>
              <a:rPr lang="en-US" sz="3200" b="0" i="0" u="none" strike="noStrike" cap="none" dirty="0">
                <a:solidFill>
                  <a:schemeClr val="tx1"/>
                </a:solidFill>
                <a:latin typeface="Calibri"/>
                <a:ea typeface="Calibri"/>
                <a:cs typeface="Calibri"/>
                <a:sym typeface="Calibri"/>
              </a:rPr>
              <a:t> is 2,400 times more potent </a:t>
            </a:r>
          </a:p>
          <a:p>
            <a:pPr marL="342900" marR="0" lvl="0" indent="-342900" algn="l" rtl="0">
              <a:spcBef>
                <a:spcPts val="640"/>
              </a:spcBef>
              <a:spcAft>
                <a:spcPts val="0"/>
              </a:spcAft>
              <a:buClr>
                <a:schemeClr val="dk1"/>
              </a:buClr>
              <a:buSzPct val="100000"/>
              <a:buFont typeface="Arial"/>
              <a:buChar char="•"/>
            </a:pPr>
            <a:r>
              <a:rPr lang="en-US" sz="3200" b="0" i="0" u="none" strike="noStrike" cap="none" dirty="0">
                <a:solidFill>
                  <a:schemeClr val="tx1"/>
                </a:solidFill>
                <a:latin typeface="Calibri"/>
                <a:ea typeface="Calibri"/>
                <a:cs typeface="Calibri"/>
                <a:sym typeface="Calibri"/>
              </a:rPr>
              <a:t>3 Methyl Fentanyl is 6,000 times more potent</a:t>
            </a:r>
          </a:p>
          <a:p>
            <a:pPr marL="342900" marR="0" lvl="0" indent="-342900" algn="l" rtl="0">
              <a:spcBef>
                <a:spcPts val="640"/>
              </a:spcBef>
              <a:spcAft>
                <a:spcPts val="0"/>
              </a:spcAft>
              <a:buClr>
                <a:schemeClr val="dk1"/>
              </a:buClr>
              <a:buSzPct val="100000"/>
              <a:buFont typeface="Arial"/>
              <a:buChar char="•"/>
            </a:pPr>
            <a:r>
              <a:rPr lang="en-US" sz="3200" b="0" i="0" u="none" strike="noStrike" cap="none" dirty="0" err="1">
                <a:solidFill>
                  <a:schemeClr val="tx1"/>
                </a:solidFill>
                <a:latin typeface="Calibri"/>
                <a:ea typeface="Calibri"/>
                <a:cs typeface="Calibri"/>
                <a:sym typeface="Calibri"/>
              </a:rPr>
              <a:t>Carfentanil</a:t>
            </a:r>
            <a:r>
              <a:rPr lang="en-US" sz="3200" b="0" i="0" u="none" strike="noStrike" cap="none" dirty="0">
                <a:solidFill>
                  <a:schemeClr val="tx1"/>
                </a:solidFill>
                <a:latin typeface="Calibri"/>
                <a:ea typeface="Calibri"/>
                <a:cs typeface="Calibri"/>
                <a:sym typeface="Calibri"/>
              </a:rPr>
              <a:t> is 10,000 times more potent</a:t>
            </a:r>
          </a:p>
          <a:p>
            <a:pPr marL="342900" marR="0" lvl="0" indent="-342900" algn="l" rtl="0">
              <a:spcBef>
                <a:spcPts val="640"/>
              </a:spcBef>
              <a:spcAft>
                <a:spcPts val="0"/>
              </a:spcAft>
              <a:buClr>
                <a:schemeClr val="dk1"/>
              </a:buClr>
              <a:buSzPct val="100000"/>
              <a:buFont typeface="Arial"/>
              <a:buChar char="•"/>
            </a:pPr>
            <a:r>
              <a:rPr lang="en-US" sz="3200" b="0" i="0" u="none" strike="noStrike" cap="none" dirty="0" err="1">
                <a:solidFill>
                  <a:schemeClr val="tx1"/>
                </a:solidFill>
                <a:latin typeface="Calibri"/>
                <a:ea typeface="Calibri"/>
                <a:cs typeface="Calibri"/>
                <a:sym typeface="Calibri"/>
              </a:rPr>
              <a:t>Ohmefentanyl</a:t>
            </a:r>
            <a:r>
              <a:rPr lang="en-US" sz="3200" b="0" i="0" u="none" strike="noStrike" cap="none" dirty="0">
                <a:solidFill>
                  <a:schemeClr val="tx1"/>
                </a:solidFill>
                <a:latin typeface="Calibri"/>
                <a:ea typeface="Calibri"/>
                <a:cs typeface="Calibri"/>
                <a:sym typeface="Calibri"/>
              </a:rPr>
              <a:t> is 30,000 more potent</a:t>
            </a:r>
          </a:p>
          <a:p>
            <a:pPr marL="342900" marR="0" lvl="0" indent="-342900" algn="l" rtl="0">
              <a:spcBef>
                <a:spcPts val="640"/>
              </a:spcBef>
              <a:buClr>
                <a:schemeClr val="lt1"/>
              </a:buClr>
              <a:buSzPct val="100000"/>
              <a:buFont typeface="Arial"/>
              <a:buNone/>
            </a:pPr>
            <a:endParaRPr sz="3200" b="0" i="0" u="none" strike="noStrike" cap="none" dirty="0">
              <a:solidFill>
                <a:schemeClr val="dk1"/>
              </a:solidFill>
              <a:latin typeface="Calibri"/>
              <a:ea typeface="Calibri"/>
              <a:cs typeface="Calibri"/>
              <a:sym typeface="Calibri"/>
            </a:endParaRPr>
          </a:p>
        </p:txBody>
      </p:sp>
      <p:pic>
        <p:nvPicPr>
          <p:cNvPr id="600" name="Shape 600"/>
          <p:cNvPicPr preferRelativeResize="0"/>
          <p:nvPr/>
        </p:nvPicPr>
        <p:blipFill rotWithShape="1">
          <a:blip r:embed="rId3">
            <a:alphaModFix/>
          </a:blip>
          <a:srcRect/>
          <a:stretch/>
        </p:blipFill>
        <p:spPr>
          <a:xfrm>
            <a:off x="1295400" y="3962400"/>
            <a:ext cx="6006657" cy="2285390"/>
          </a:xfrm>
          <a:prstGeom prst="rect">
            <a:avLst/>
          </a:prstGeom>
          <a:noFill/>
          <a:ln>
            <a:noFill/>
          </a:ln>
        </p:spPr>
      </p:pic>
    </p:spTree>
    <p:extLst>
      <p:ext uri="{BB962C8B-B14F-4D97-AF65-F5344CB8AC3E}">
        <p14:creationId xmlns:p14="http://schemas.microsoft.com/office/powerpoint/2010/main" val="395323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9">
                                            <p:txEl>
                                              <p:pRg st="0" end="0"/>
                                            </p:txEl>
                                          </p:spTgt>
                                        </p:tgtEl>
                                        <p:attrNameLst>
                                          <p:attrName>style.visibility</p:attrName>
                                        </p:attrNameLst>
                                      </p:cBhvr>
                                      <p:to>
                                        <p:strVal val="visible"/>
                                      </p:to>
                                    </p:set>
                                    <p:animEffect transition="in" filter="fade">
                                      <p:cBhvr>
                                        <p:cTn id="7" dur="1000"/>
                                        <p:tgtEl>
                                          <p:spTgt spid="5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9">
                                            <p:txEl>
                                              <p:pRg st="1" end="1"/>
                                            </p:txEl>
                                          </p:spTgt>
                                        </p:tgtEl>
                                        <p:attrNameLst>
                                          <p:attrName>style.visibility</p:attrName>
                                        </p:attrNameLst>
                                      </p:cBhvr>
                                      <p:to>
                                        <p:strVal val="visible"/>
                                      </p:to>
                                    </p:set>
                                    <p:animEffect transition="in" filter="fade">
                                      <p:cBhvr>
                                        <p:cTn id="12" dur="1000"/>
                                        <p:tgtEl>
                                          <p:spTgt spid="5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9">
                                            <p:txEl>
                                              <p:pRg st="2" end="2"/>
                                            </p:txEl>
                                          </p:spTgt>
                                        </p:tgtEl>
                                        <p:attrNameLst>
                                          <p:attrName>style.visibility</p:attrName>
                                        </p:attrNameLst>
                                      </p:cBhvr>
                                      <p:to>
                                        <p:strVal val="visible"/>
                                      </p:to>
                                    </p:set>
                                    <p:animEffect transition="in" filter="fade">
                                      <p:cBhvr>
                                        <p:cTn id="17" dur="1000"/>
                                        <p:tgtEl>
                                          <p:spTgt spid="5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9">
                                            <p:txEl>
                                              <p:pRg st="3" end="3"/>
                                            </p:txEl>
                                          </p:spTgt>
                                        </p:tgtEl>
                                        <p:attrNameLst>
                                          <p:attrName>style.visibility</p:attrName>
                                        </p:attrNameLst>
                                      </p:cBhvr>
                                      <p:to>
                                        <p:strVal val="visible"/>
                                      </p:to>
                                    </p:set>
                                    <p:animEffect transition="in" filter="fade">
                                      <p:cBhvr>
                                        <p:cTn id="22" dur="1000"/>
                                        <p:tgtEl>
                                          <p:spTgt spid="5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9">
                                            <p:txEl>
                                              <p:pRg st="4" end="4"/>
                                            </p:txEl>
                                          </p:spTgt>
                                        </p:tgtEl>
                                        <p:attrNameLst>
                                          <p:attrName>style.visibility</p:attrName>
                                        </p:attrNameLst>
                                      </p:cBhvr>
                                      <p:to>
                                        <p:strVal val="visible"/>
                                      </p:to>
                                    </p:set>
                                    <p:animEffect transition="in" filter="fade">
                                      <p:cBhvr>
                                        <p:cTn id="27" dur="1000"/>
                                        <p:tgtEl>
                                          <p:spTgt spid="5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9">
                                            <p:txEl>
                                              <p:pRg st="5" end="5"/>
                                            </p:txEl>
                                          </p:spTgt>
                                        </p:tgtEl>
                                        <p:attrNameLst>
                                          <p:attrName>style.visibility</p:attrName>
                                        </p:attrNameLst>
                                      </p:cBhvr>
                                      <p:to>
                                        <p:strVal val="visible"/>
                                      </p:to>
                                    </p:set>
                                    <p:animEffect transition="in" filter="fade">
                                      <p:cBhvr>
                                        <p:cTn id="32" dur="1000"/>
                                        <p:tgtEl>
                                          <p:spTgt spid="5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00"/>
                                        </p:tgtEl>
                                        <p:attrNameLst>
                                          <p:attrName>style.visibility</p:attrName>
                                        </p:attrNameLst>
                                      </p:cBhvr>
                                      <p:to>
                                        <p:strVal val="visible"/>
                                      </p:to>
                                    </p:set>
                                    <p:animEffect transition="in" filter="fade">
                                      <p:cBhvr>
                                        <p:cTn id="37" dur="10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81000" y="304800"/>
            <a:ext cx="6096000"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3200" b="1">
                <a:solidFill>
                  <a:srgbClr val="FFFFFF"/>
                </a:solidFill>
                <a:latin typeface="Times New Roman" panose="02020603050405020304" pitchFamily="18" charset="0"/>
              </a:rPr>
              <a:t>Rush, Benjamin</a:t>
            </a:r>
            <a:r>
              <a:rPr lang="en-US" altLang="en-US" sz="1600" b="1">
                <a:solidFill>
                  <a:srgbClr val="FFFFFF"/>
                </a:solidFill>
                <a:latin typeface="Times New Roman" panose="02020603050405020304" pitchFamily="18" charset="0"/>
              </a:rPr>
              <a:t>;</a:t>
            </a:r>
            <a:r>
              <a:rPr lang="en-US" altLang="en-US" sz="1600">
                <a:solidFill>
                  <a:srgbClr val="FFFFFF"/>
                </a:solidFill>
                <a:latin typeface="Times New Roman" panose="02020603050405020304" pitchFamily="18" charset="0"/>
              </a:rPr>
              <a:t> 1745-1813; physician, educator, humanitarian, patriot leader, writer; a physician in Philadelphia; Professor of Chemistry, College of Phila.; in 1774 helped organize society favoring abolition of slavery and its president, 1803; member Pa. Provincial Convention, 1776--a leader for Independence; member of Continental Congress, 1776, and a signer of</a:t>
            </a:r>
            <a:r>
              <a:rPr lang="en-US" altLang="en-US" sz="2000">
                <a:solidFill>
                  <a:srgbClr val="FF0000"/>
                </a:solidFill>
                <a:latin typeface="Times New Roman" panose="02020603050405020304" pitchFamily="18" charset="0"/>
              </a:rPr>
              <a:t> </a:t>
            </a:r>
            <a:r>
              <a:rPr lang="en-US" altLang="en-US" sz="2000">
                <a:solidFill>
                  <a:srgbClr val="E5E5FF"/>
                </a:solidFill>
                <a:latin typeface="Times New Roman" panose="02020603050405020304" pitchFamily="18" charset="0"/>
              </a:rPr>
              <a:t>Declaration of Independence</a:t>
            </a:r>
            <a:r>
              <a:rPr lang="en-US" altLang="en-US" sz="1600">
                <a:solidFill>
                  <a:srgbClr val="FFFFFF"/>
                </a:solidFill>
                <a:latin typeface="Times New Roman" panose="02020603050405020304" pitchFamily="18" charset="0"/>
              </a:rPr>
              <a:t>; Surgeon General of part of army, 1777; lecturer at Pa. State College, 1778 and helped found Dickinson College, 1783--one of its trustees; member of Pa. Convention which ratified U.S. Constitution--a leader for ratification; in 1789 helped adopt improved State Constitution; a vigorous supporter of prison reform, better education, and other social progress.</a:t>
            </a:r>
          </a:p>
        </p:txBody>
      </p:sp>
      <p:sp>
        <p:nvSpPr>
          <p:cNvPr id="16387" name="Text Box 3"/>
          <p:cNvSpPr txBox="1">
            <a:spLocks noChangeArrowheads="1"/>
          </p:cNvSpPr>
          <p:nvPr/>
        </p:nvSpPr>
        <p:spPr bwMode="auto">
          <a:xfrm>
            <a:off x="3657600" y="4191000"/>
            <a:ext cx="40386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a:solidFill>
                  <a:srgbClr val="FFFFFF"/>
                </a:solidFill>
                <a:latin typeface="Times New Roman" panose="02020603050405020304" pitchFamily="18" charset="0"/>
              </a:rPr>
              <a:t>Rush is considered one of the greatest physicians of American history. He called for the restriction of alcohol and tobacco use, proposed the study of veterinary medicine, and wrote the first American textbook on psychiatry. </a:t>
            </a:r>
          </a:p>
          <a:p>
            <a:pPr eaLnBrk="1" hangingPunct="1">
              <a:spcBef>
                <a:spcPct val="50000"/>
              </a:spcBef>
            </a:pPr>
            <a:endParaRPr lang="en-US" altLang="en-US">
              <a:solidFill>
                <a:srgbClr val="FFFFFF"/>
              </a:solidFill>
              <a:latin typeface="Times New Roman" panose="02020603050405020304" pitchFamily="18" charset="0"/>
            </a:endParaRPr>
          </a:p>
        </p:txBody>
      </p:sp>
      <p:pic>
        <p:nvPicPr>
          <p:cNvPr id="16388" name="Picture 4" descr="RU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657600"/>
            <a:ext cx="24384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p:cNvSpPr txBox="1">
            <a:spLocks noChangeArrowheads="1"/>
          </p:cNvSpPr>
          <p:nvPr/>
        </p:nvSpPr>
        <p:spPr bwMode="auto">
          <a:xfrm>
            <a:off x="3657600" y="3505200"/>
            <a:ext cx="3810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3200">
                <a:solidFill>
                  <a:srgbClr val="FFFF00"/>
                </a:solidFill>
                <a:latin typeface="Tahoma" panose="020B0604030504040204" pitchFamily="34" charset="0"/>
              </a:rPr>
              <a:t>Alcohol is addicting!</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457200" y="274638"/>
            <a:ext cx="8229600" cy="1143000"/>
          </a:xfrm>
          <a:prstGeom prst="rect">
            <a:avLst/>
          </a:prstGeom>
          <a:noFill/>
          <a:ln>
            <a:noFill/>
          </a:ln>
        </p:spPr>
        <p:txBody>
          <a:bodyPr wrap="square" lIns="91425" tIns="45700" rIns="91425" bIns="45700" anchor="ctr" anchorCtr="0">
            <a:noAutofit/>
          </a:bodyPr>
          <a:lstStyle/>
          <a:p>
            <a:pPr marL="0" marR="0" lvl="0" indent="-279400" algn="ctr" rtl="0">
              <a:spcBef>
                <a:spcPts val="0"/>
              </a:spcBef>
              <a:buClr>
                <a:schemeClr val="lt1"/>
              </a:buClr>
              <a:buSzPct val="100000"/>
              <a:buFont typeface="Calibri"/>
              <a:buNone/>
            </a:pPr>
            <a:endParaRPr sz="4400" b="0" i="0" u="none" strike="noStrike" cap="none">
              <a:solidFill>
                <a:schemeClr val="lt1"/>
              </a:solidFill>
              <a:latin typeface="Calibri"/>
              <a:ea typeface="Calibri"/>
              <a:cs typeface="Calibri"/>
              <a:sym typeface="Calibri"/>
            </a:endParaRPr>
          </a:p>
        </p:txBody>
      </p:sp>
      <p:pic>
        <p:nvPicPr>
          <p:cNvPr id="578" name="Shape 578"/>
          <p:cNvPicPr preferRelativeResize="0">
            <a:picLocks noGrp="1"/>
          </p:cNvPicPr>
          <p:nvPr>
            <p:ph idx="1"/>
          </p:nvPr>
        </p:nvPicPr>
        <p:blipFill rotWithShape="1">
          <a:blip r:embed="rId3">
            <a:alphaModFix/>
          </a:blip>
          <a:srcRect/>
          <a:stretch/>
        </p:blipFill>
        <p:spPr>
          <a:xfrm>
            <a:off x="55830" y="0"/>
            <a:ext cx="9067800" cy="6490090"/>
          </a:xfrm>
          <a:prstGeom prst="rect">
            <a:avLst/>
          </a:prstGeom>
          <a:noFill/>
          <a:ln>
            <a:noFill/>
          </a:ln>
        </p:spPr>
      </p:pic>
    </p:spTree>
    <p:extLst>
      <p:ext uri="{BB962C8B-B14F-4D97-AF65-F5344CB8AC3E}">
        <p14:creationId xmlns:p14="http://schemas.microsoft.com/office/powerpoint/2010/main" val="7618266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UFB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nvSpPr>
        <p:spPr bwMode="auto">
          <a:xfrm>
            <a:off x="685800" y="373688"/>
            <a:ext cx="73914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ctr" fontAlgn="base">
              <a:spcBef>
                <a:spcPct val="0"/>
              </a:spcBef>
              <a:spcAft>
                <a:spcPct val="0"/>
              </a:spcAft>
              <a:buClrTx/>
              <a:buSzTx/>
              <a:buFontTx/>
              <a:buNone/>
            </a:pPr>
            <a:r>
              <a:rPr lang="en-US" altLang="en-US" sz="4400" b="1" dirty="0">
                <a:solidFill>
                  <a:srgbClr val="FFFF00"/>
                </a:solidFill>
                <a:latin typeface="Tahoma" pitchFamily="34" charset="0"/>
                <a:cs typeface="Arial" pitchFamily="34" charset="0"/>
              </a:rPr>
              <a:t>The Other Side of Buprenorphine </a:t>
            </a:r>
          </a:p>
        </p:txBody>
      </p:sp>
      <p:sp>
        <p:nvSpPr>
          <p:cNvPr id="324612" name="Text Box 4"/>
          <p:cNvSpPr txBox="1">
            <a:spLocks noChangeArrowheads="1"/>
          </p:cNvSpPr>
          <p:nvPr/>
        </p:nvSpPr>
        <p:spPr bwMode="auto">
          <a:xfrm>
            <a:off x="3733800" y="5257631"/>
            <a:ext cx="5410200" cy="14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fontAlgn="base">
              <a:spcBef>
                <a:spcPct val="0"/>
              </a:spcBef>
              <a:spcAft>
                <a:spcPct val="0"/>
              </a:spcAft>
              <a:defRPr/>
            </a:pPr>
            <a:r>
              <a:rPr lang="en-US" b="1" dirty="0">
                <a:solidFill>
                  <a:srgbClr val="DEF5FA">
                    <a:lumMod val="25000"/>
                  </a:srgbClr>
                </a:solidFill>
                <a:latin typeface="Tahoma" pitchFamily="34" charset="0"/>
              </a:rPr>
              <a:t>Scott Teitelbaum, M.D., FAAP, DFSAM</a:t>
            </a:r>
          </a:p>
          <a:p>
            <a:pPr fontAlgn="base">
              <a:spcBef>
                <a:spcPct val="0"/>
              </a:spcBef>
              <a:spcAft>
                <a:spcPct val="0"/>
              </a:spcAft>
              <a:defRPr/>
            </a:pPr>
            <a:r>
              <a:rPr lang="en-US" sz="1400" b="1" dirty="0">
                <a:solidFill>
                  <a:srgbClr val="DEF5FA">
                    <a:lumMod val="25000"/>
                  </a:srgbClr>
                </a:solidFill>
                <a:latin typeface="Tahoma" pitchFamily="34" charset="0"/>
              </a:rPr>
              <a:t>Pottash Professor in Psychiatry and Neuroscience </a:t>
            </a:r>
          </a:p>
          <a:p>
            <a:pPr fontAlgn="base">
              <a:spcBef>
                <a:spcPct val="0"/>
              </a:spcBef>
              <a:spcAft>
                <a:spcPct val="0"/>
              </a:spcAft>
              <a:defRPr/>
            </a:pPr>
            <a:r>
              <a:rPr lang="en-US" sz="1400" b="1" dirty="0">
                <a:solidFill>
                  <a:srgbClr val="DEF5FA">
                    <a:lumMod val="25000"/>
                  </a:srgbClr>
                </a:solidFill>
                <a:latin typeface="Tahoma" pitchFamily="34" charset="0"/>
              </a:rPr>
              <a:t>Vice Chair, Dept. of Psychiatry</a:t>
            </a:r>
          </a:p>
          <a:p>
            <a:pPr fontAlgn="base">
              <a:spcBef>
                <a:spcPct val="0"/>
              </a:spcBef>
              <a:spcAft>
                <a:spcPct val="0"/>
              </a:spcAft>
              <a:defRPr/>
            </a:pPr>
            <a:r>
              <a:rPr lang="en-US" sz="1400" b="1" dirty="0">
                <a:solidFill>
                  <a:srgbClr val="DEF5FA">
                    <a:lumMod val="25000"/>
                  </a:srgbClr>
                </a:solidFill>
                <a:latin typeface="Tahoma" pitchFamily="34" charset="0"/>
              </a:rPr>
              <a:t>Medical Director Florida Recovery Center</a:t>
            </a:r>
          </a:p>
          <a:p>
            <a:pPr fontAlgn="base">
              <a:spcBef>
                <a:spcPct val="0"/>
              </a:spcBef>
              <a:spcAft>
                <a:spcPct val="0"/>
              </a:spcAft>
              <a:defRPr/>
            </a:pPr>
            <a:r>
              <a:rPr lang="en-US" sz="1400" b="1" dirty="0">
                <a:solidFill>
                  <a:srgbClr val="DEF5FA">
                    <a:lumMod val="25000"/>
                  </a:srgbClr>
                </a:solidFill>
                <a:latin typeface="Tahoma" pitchFamily="34" charset="0"/>
              </a:rPr>
              <a:t>Division Chief, Addiction Medicine </a:t>
            </a:r>
          </a:p>
          <a:p>
            <a:pPr fontAlgn="base">
              <a:spcBef>
                <a:spcPct val="0"/>
              </a:spcBef>
              <a:spcAft>
                <a:spcPct val="0"/>
              </a:spcAft>
              <a:defRPr/>
            </a:pPr>
            <a:r>
              <a:rPr lang="en-US" sz="1400" b="1" dirty="0">
                <a:solidFill>
                  <a:srgbClr val="DEF5FA">
                    <a:lumMod val="25000"/>
                  </a:srgbClr>
                </a:solidFill>
                <a:latin typeface="Tahoma" pitchFamily="34" charset="0"/>
              </a:rPr>
              <a:t>University of Florida</a:t>
            </a:r>
          </a:p>
        </p:txBody>
      </p:sp>
    </p:spTree>
    <p:extLst>
      <p:ext uri="{BB962C8B-B14F-4D97-AF65-F5344CB8AC3E}">
        <p14:creationId xmlns:p14="http://schemas.microsoft.com/office/powerpoint/2010/main" val="259923153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F8EE77-F6DB-FF59-B51C-D418AD4EBAA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3203" t="35946" r="25506" b="47357"/>
          <a:stretch/>
        </p:blipFill>
        <p:spPr>
          <a:xfrm>
            <a:off x="493630" y="2501335"/>
            <a:ext cx="8156741" cy="185533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510550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157" t="19893" r="58059" b="4868"/>
          <a:stretch/>
        </p:blipFill>
        <p:spPr>
          <a:xfrm>
            <a:off x="1394059" y="378632"/>
            <a:ext cx="6391976" cy="5760720"/>
          </a:xfrm>
          <a:prstGeom prst="rect">
            <a:avLst/>
          </a:prstGeom>
          <a:effectLst>
            <a:outerShdw blurRad="50800" dist="38100" dir="2700000" algn="tl" rotWithShape="0">
              <a:prstClr val="black">
                <a:alpha val="40000"/>
              </a:prstClr>
            </a:outerShdw>
          </a:effectLst>
        </p:spPr>
      </p:pic>
      <p:sp>
        <p:nvSpPr>
          <p:cNvPr id="7" name="Rectangle 6"/>
          <p:cNvSpPr/>
          <p:nvPr/>
        </p:nvSpPr>
        <p:spPr>
          <a:xfrm>
            <a:off x="481263" y="2967336"/>
            <a:ext cx="8217569" cy="317009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r>
              <a:rPr lang="en-US" sz="4000" dirty="0">
                <a:latin typeface="Calibri" panose="020F0502020204030204" pitchFamily="34" charset="0"/>
                <a:ea typeface="Calibri" panose="020F0502020204030204" pitchFamily="34" charset="0"/>
                <a:cs typeface="Times New Roman" panose="02020603050405020304" pitchFamily="18" charset="0"/>
              </a:rPr>
              <a:t>“’What we are seeing is a rise of dozens of rogue Suboxone clinics in our state that I believe are the second coming of our pill mills,’ Attorney General Andy </a:t>
            </a:r>
            <a:r>
              <a:rPr lang="en-US" sz="4000" dirty="0" err="1">
                <a:latin typeface="Calibri" panose="020F0502020204030204" pitchFamily="34" charset="0"/>
                <a:ea typeface="Calibri" panose="020F0502020204030204" pitchFamily="34" charset="0"/>
                <a:cs typeface="Times New Roman" panose="02020603050405020304" pitchFamily="18" charset="0"/>
              </a:rPr>
              <a:t>Beshear</a:t>
            </a:r>
            <a:r>
              <a:rPr lang="en-US" sz="4000" dirty="0">
                <a:latin typeface="Calibri" panose="020F0502020204030204" pitchFamily="34" charset="0"/>
                <a:ea typeface="Calibri" panose="020F0502020204030204" pitchFamily="34" charset="0"/>
                <a:cs typeface="Times New Roman" panose="02020603050405020304" pitchFamily="18" charset="0"/>
              </a:rPr>
              <a:t> said.”</a:t>
            </a:r>
            <a:endParaRPr lang="en-US" sz="4000" dirty="0"/>
          </a:p>
        </p:txBody>
      </p:sp>
      <p:sp>
        <p:nvSpPr>
          <p:cNvPr id="8" name="TextBox 7"/>
          <p:cNvSpPr txBox="1"/>
          <p:nvPr/>
        </p:nvSpPr>
        <p:spPr>
          <a:xfrm>
            <a:off x="3081039" y="6343632"/>
            <a:ext cx="4767652" cy="369332"/>
          </a:xfrm>
          <a:prstGeom prst="rect">
            <a:avLst/>
          </a:prstGeom>
          <a:noFill/>
        </p:spPr>
        <p:txBody>
          <a:bodyPr wrap="none" rtlCol="0">
            <a:spAutoFit/>
          </a:bodyPr>
          <a:lstStyle/>
          <a:p>
            <a:r>
              <a:rPr lang="en-US" dirty="0"/>
              <a:t>Courier-Journal (Kentucky), June 8, 2017</a:t>
            </a:r>
          </a:p>
        </p:txBody>
      </p:sp>
    </p:spTree>
    <p:extLst>
      <p:ext uri="{BB962C8B-B14F-4D97-AF65-F5344CB8AC3E}">
        <p14:creationId xmlns:p14="http://schemas.microsoft.com/office/powerpoint/2010/main" val="213392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normAutofit/>
          </a:bodyPr>
          <a:lstStyle/>
          <a:p>
            <a:pPr algn="ctr" eaLnBrk="1" hangingPunct="1"/>
            <a:r>
              <a:rPr lang="en-US" altLang="en-US" sz="5400" i="1" dirty="0">
                <a:solidFill>
                  <a:schemeClr val="bg1"/>
                </a:solidFill>
              </a:rPr>
              <a:t>Cannabis sativa</a:t>
            </a:r>
          </a:p>
        </p:txBody>
      </p:sp>
      <p:pic>
        <p:nvPicPr>
          <p:cNvPr id="7172" name="Picture 5" descr="marijuana plant"/>
          <p:cNvPicPr>
            <a:picLocks noGrp="1" noChangeAspect="1" noChangeArrowheads="1"/>
          </p:cNvPicPr>
          <p:nvPr>
            <p:ph sz="half" idx="1"/>
          </p:nvPr>
        </p:nvPicPr>
        <p:blipFill>
          <a:blip r:embed="rId3" cstate="email">
            <a:extLst>
              <a:ext uri="{28A0092B-C50C-407E-A947-70E740481C1C}">
                <a14:useLocalDpi xmlns:a14="http://schemas.microsoft.com/office/drawing/2010/main" val="0"/>
              </a:ext>
            </a:extLst>
          </a:blip>
          <a:srcRect/>
          <a:stretch>
            <a:fillRect/>
          </a:stretch>
        </p:blipFill>
        <p:spPr>
          <a:xfrm>
            <a:off x="909638" y="2362201"/>
            <a:ext cx="3703637" cy="3635375"/>
          </a:xfrm>
          <a:noFill/>
        </p:spPr>
      </p:pic>
      <p:sp>
        <p:nvSpPr>
          <p:cNvPr id="7171" name="Rectangle 3"/>
          <p:cNvSpPr>
            <a:spLocks noGrp="1" noChangeArrowheads="1"/>
          </p:cNvSpPr>
          <p:nvPr>
            <p:ph type="body" sz="half" idx="2"/>
          </p:nvPr>
        </p:nvSpPr>
        <p:spPr>
          <a:xfrm>
            <a:off x="4756151" y="2362202"/>
            <a:ext cx="3775075" cy="3724275"/>
          </a:xfrm>
        </p:spPr>
        <p:txBody>
          <a:bodyPr/>
          <a:lstStyle/>
          <a:p>
            <a:pPr eaLnBrk="1" hangingPunct="1"/>
            <a:r>
              <a:rPr lang="en-US" altLang="en-US" sz="2200" dirty="0">
                <a:solidFill>
                  <a:schemeClr val="tx1"/>
                </a:solidFill>
              </a:rPr>
              <a:t>Annual plant in tropical and temperate zones</a:t>
            </a:r>
          </a:p>
          <a:p>
            <a:pPr eaLnBrk="1" hangingPunct="1"/>
            <a:r>
              <a:rPr lang="en-US" altLang="en-US" sz="2200" dirty="0">
                <a:solidFill>
                  <a:schemeClr val="tx1"/>
                </a:solidFill>
              </a:rPr>
              <a:t>Generally flowering in the late summer months</a:t>
            </a:r>
          </a:p>
          <a:p>
            <a:pPr eaLnBrk="1" hangingPunct="1"/>
            <a:r>
              <a:rPr lang="en-US" altLang="en-US" sz="2200" dirty="0">
                <a:solidFill>
                  <a:schemeClr val="tx1"/>
                </a:solidFill>
              </a:rPr>
              <a:t>Originally native to the Far East, now found </a:t>
            </a:r>
            <a:r>
              <a:rPr lang="en-US" altLang="en-US" sz="2200" dirty="0" err="1">
                <a:solidFill>
                  <a:schemeClr val="tx1"/>
                </a:solidFill>
              </a:rPr>
              <a:t>wordwide</a:t>
            </a:r>
            <a:endParaRPr lang="en-US" altLang="en-US" sz="2200" dirty="0">
              <a:solidFill>
                <a:schemeClr val="tx1"/>
              </a:solidFill>
            </a:endParaRPr>
          </a:p>
          <a:p>
            <a:pPr eaLnBrk="1" hangingPunct="1"/>
            <a:r>
              <a:rPr lang="en-US" altLang="en-US" sz="2200" dirty="0">
                <a:solidFill>
                  <a:schemeClr val="tx1"/>
                </a:solidFill>
              </a:rPr>
              <a:t>Hotter, dryer climates yield higher resin content</a:t>
            </a:r>
          </a:p>
        </p:txBody>
      </p:sp>
    </p:spTree>
    <p:extLst>
      <p:ext uri="{BB962C8B-B14F-4D97-AF65-F5344CB8AC3E}">
        <p14:creationId xmlns:p14="http://schemas.microsoft.com/office/powerpoint/2010/main" val="2971114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solidFill>
                  <a:schemeClr val="tx1"/>
                </a:solidFill>
              </a:rPr>
              <a:t>Public Opinion</a:t>
            </a:r>
          </a:p>
        </p:txBody>
      </p:sp>
      <p:sp>
        <p:nvSpPr>
          <p:cNvPr id="3" name="Content Placeholder 2"/>
          <p:cNvSpPr>
            <a:spLocks noGrp="1"/>
          </p:cNvSpPr>
          <p:nvPr>
            <p:ph idx="1"/>
          </p:nvPr>
        </p:nvSpPr>
        <p:spPr/>
        <p:txBody>
          <a:bodyPr/>
          <a:lstStyle/>
          <a:p>
            <a:r>
              <a:rPr lang="en-US" sz="3600" dirty="0">
                <a:solidFill>
                  <a:schemeClr val="tx1"/>
                </a:solidFill>
              </a:rPr>
              <a:t>Gallup Poll shows that in 1977, 28% thought “use of cannabis should be made legal”.  In 2015, that number grew to 58%!</a:t>
            </a:r>
          </a:p>
          <a:p>
            <a:r>
              <a:rPr lang="en-US" sz="3600" dirty="0">
                <a:solidFill>
                  <a:schemeClr val="tx1"/>
                </a:solidFill>
              </a:rPr>
              <a:t>Quinnipiac 2016 poll showed 89% of respondents supported medical marijuana – no distinction made</a:t>
            </a:r>
          </a:p>
          <a:p>
            <a:endParaRPr lang="en-US" dirty="0">
              <a:solidFill>
                <a:schemeClr val="bg1"/>
              </a:solidFill>
            </a:endParaRPr>
          </a:p>
        </p:txBody>
      </p:sp>
    </p:spTree>
    <p:extLst>
      <p:ext uri="{BB962C8B-B14F-4D97-AF65-F5344CB8AC3E}">
        <p14:creationId xmlns:p14="http://schemas.microsoft.com/office/powerpoint/2010/main" val="5001452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C0543A-75C1-AA18-AB0B-7C6BB383B484}"/>
              </a:ext>
            </a:extLst>
          </p:cNvPr>
          <p:cNvPicPr>
            <a:picLocks noChangeAspect="1"/>
          </p:cNvPicPr>
          <p:nvPr/>
        </p:nvPicPr>
        <p:blipFill rotWithShape="1">
          <a:blip r:embed="rId2"/>
          <a:srcRect l="19407" t="28728" r="39072" b="22062"/>
          <a:stretch/>
        </p:blipFill>
        <p:spPr>
          <a:xfrm>
            <a:off x="1858175" y="1883169"/>
            <a:ext cx="5427650" cy="3618433"/>
          </a:xfrm>
          <a:prstGeom prst="rect">
            <a:avLst/>
          </a:prstGeom>
        </p:spPr>
      </p:pic>
      <p:sp>
        <p:nvSpPr>
          <p:cNvPr id="6" name="Title 5">
            <a:extLst>
              <a:ext uri="{FF2B5EF4-FFF2-40B4-BE49-F238E27FC236}">
                <a16:creationId xmlns:a16="http://schemas.microsoft.com/office/drawing/2014/main" id="{1F4F3A3E-E833-F8C4-62E9-A497385AC433}"/>
              </a:ext>
            </a:extLst>
          </p:cNvPr>
          <p:cNvSpPr>
            <a:spLocks noGrp="1"/>
          </p:cNvSpPr>
          <p:nvPr>
            <p:ph type="title"/>
          </p:nvPr>
        </p:nvSpPr>
        <p:spPr>
          <a:xfrm>
            <a:off x="628650" y="1044534"/>
            <a:ext cx="7886700" cy="994172"/>
          </a:xfrm>
        </p:spPr>
        <p:txBody>
          <a:bodyPr/>
          <a:lstStyle/>
          <a:p>
            <a:pPr algn="ctr"/>
            <a:r>
              <a:rPr lang="en-US" dirty="0"/>
              <a:t>Cannabis legal status</a:t>
            </a:r>
          </a:p>
        </p:txBody>
      </p:sp>
      <p:sp>
        <p:nvSpPr>
          <p:cNvPr id="8" name="TextBox 7">
            <a:extLst>
              <a:ext uri="{FF2B5EF4-FFF2-40B4-BE49-F238E27FC236}">
                <a16:creationId xmlns:a16="http://schemas.microsoft.com/office/drawing/2014/main" id="{20DA6A25-A6F2-E57B-88D7-09BA2FDE397B}"/>
              </a:ext>
            </a:extLst>
          </p:cNvPr>
          <p:cNvSpPr txBox="1"/>
          <p:nvPr/>
        </p:nvSpPr>
        <p:spPr>
          <a:xfrm>
            <a:off x="2182738" y="5661648"/>
            <a:ext cx="4781798" cy="461665"/>
          </a:xfrm>
          <a:prstGeom prst="rect">
            <a:avLst/>
          </a:prstGeom>
          <a:noFill/>
        </p:spPr>
        <p:txBody>
          <a:bodyPr wrap="square">
            <a:spAutoFit/>
          </a:bodyPr>
          <a:lstStyle/>
          <a:p>
            <a:r>
              <a:rPr lang="en-US" sz="1200" dirty="0"/>
              <a:t>Source: https://mjbizdaily.com/map-of-us-marijuana-legalization-by-state/</a:t>
            </a:r>
          </a:p>
        </p:txBody>
      </p:sp>
    </p:spTree>
    <p:extLst>
      <p:ext uri="{BB962C8B-B14F-4D97-AF65-F5344CB8AC3E}">
        <p14:creationId xmlns:p14="http://schemas.microsoft.com/office/powerpoint/2010/main" val="26854742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81400" y="843856"/>
            <a:ext cx="4933950" cy="1118444"/>
          </a:xfrm>
        </p:spPr>
        <p:txBody>
          <a:bodyPr>
            <a:normAutofit fontScale="90000"/>
          </a:bodyPr>
          <a:lstStyle/>
          <a:p>
            <a:pPr algn="ctr"/>
            <a:r>
              <a:rPr lang="en-US" dirty="0">
                <a:solidFill>
                  <a:schemeClr val="tx1"/>
                </a:solidFill>
              </a:rPr>
              <a:t>The National Academies Press</a:t>
            </a:r>
          </a:p>
        </p:txBody>
      </p:sp>
      <p:sp>
        <p:nvSpPr>
          <p:cNvPr id="3" name="Content Placeholder 2"/>
          <p:cNvSpPr>
            <a:spLocks noGrp="1"/>
          </p:cNvSpPr>
          <p:nvPr>
            <p:ph idx="1"/>
          </p:nvPr>
        </p:nvSpPr>
        <p:spPr>
          <a:xfrm>
            <a:off x="3581400" y="2076153"/>
            <a:ext cx="4933950" cy="3299195"/>
          </a:xfrm>
        </p:spPr>
        <p:txBody>
          <a:bodyPr>
            <a:normAutofit fontScale="92500" lnSpcReduction="10000"/>
          </a:bodyPr>
          <a:lstStyle/>
          <a:p>
            <a:pPr marL="0" indent="0">
              <a:buNone/>
            </a:pPr>
            <a:r>
              <a:rPr lang="en-US" u="sng" dirty="0">
                <a:solidFill>
                  <a:schemeClr val="tx1"/>
                </a:solidFill>
              </a:rPr>
              <a:t>Authors</a:t>
            </a:r>
          </a:p>
          <a:p>
            <a:pPr marL="0" indent="0">
              <a:buNone/>
            </a:pPr>
            <a:r>
              <a:rPr lang="en-US" sz="1688" dirty="0">
                <a:solidFill>
                  <a:schemeClr val="tx1"/>
                </a:solidFill>
              </a:rPr>
              <a:t>Committee on the Health Effects of Marijuana: An Evidence Review and Research Agenda; Board on Population Health and Public Health Practice; Health and Medicine Division; National Academies of Sciences, Engineering, and Medicine</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r>
              <a:rPr lang="en-US" sz="2278" dirty="0">
                <a:solidFill>
                  <a:schemeClr val="tx1"/>
                </a:solidFill>
              </a:rPr>
              <a:t>PDF Available at: http://www.nap.edu/24625</a:t>
            </a:r>
          </a:p>
        </p:txBody>
      </p:sp>
      <p:pic>
        <p:nvPicPr>
          <p:cNvPr id="1028" name="Picture 4" descr="Image result for The Health Effects of Cannabis and Cannabinoids: The Current State of Evidence and Recommendations for Research"/>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9809" y="667291"/>
            <a:ext cx="3214687" cy="543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6083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bag of medical marijuana.">
            <a:extLst>
              <a:ext uri="{FF2B5EF4-FFF2-40B4-BE49-F238E27FC236}">
                <a16:creationId xmlns:a16="http://schemas.microsoft.com/office/drawing/2014/main" id="{0A9F1ADA-6D7F-B264-607C-A4BA83E03F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06" b="12825"/>
          <a:stretch/>
        </p:blipFill>
        <p:spPr bwMode="auto">
          <a:xfrm>
            <a:off x="15" y="857257"/>
            <a:ext cx="9143986" cy="5143493"/>
          </a:xfrm>
          <a:custGeom>
            <a:avLst/>
            <a:gdLst/>
            <a:ahLst/>
            <a:cxnLst/>
            <a:rect l="l" t="t" r="r" b="b"/>
            <a:pathLst>
              <a:path w="12192000" h="6858002">
                <a:moveTo>
                  <a:pt x="5307101" y="6857999"/>
                </a:moveTo>
                <a:lnTo>
                  <a:pt x="12192000" y="6857999"/>
                </a:lnTo>
                <a:lnTo>
                  <a:pt x="12192000" y="6858002"/>
                </a:lnTo>
                <a:lnTo>
                  <a:pt x="5307088" y="6858002"/>
                </a:lnTo>
                <a:close/>
                <a:moveTo>
                  <a:pt x="0" y="0"/>
                </a:moveTo>
                <a:lnTo>
                  <a:pt x="12192000" y="0"/>
                </a:lnTo>
                <a:lnTo>
                  <a:pt x="12192000" y="6277972"/>
                </a:lnTo>
                <a:lnTo>
                  <a:pt x="12152890" y="6290206"/>
                </a:lnTo>
                <a:cubicBezTo>
                  <a:pt x="12105395" y="6304478"/>
                  <a:pt x="12054092" y="6317152"/>
                  <a:pt x="12009354" y="6315664"/>
                </a:cubicBezTo>
                <a:cubicBezTo>
                  <a:pt x="11994503" y="6311032"/>
                  <a:pt x="11985943" y="6310638"/>
                  <a:pt x="11978968" y="6319390"/>
                </a:cubicBezTo>
                <a:cubicBezTo>
                  <a:pt x="11941764" y="6318961"/>
                  <a:pt x="11901790" y="6339612"/>
                  <a:pt x="11878895" y="6327233"/>
                </a:cubicBezTo>
                <a:cubicBezTo>
                  <a:pt x="11878918" y="6346592"/>
                  <a:pt x="11826486" y="6319151"/>
                  <a:pt x="11814979" y="6337141"/>
                </a:cubicBezTo>
                <a:cubicBezTo>
                  <a:pt x="11820607" y="6367517"/>
                  <a:pt x="11727668" y="6353622"/>
                  <a:pt x="11687508" y="6364470"/>
                </a:cubicBezTo>
                <a:cubicBezTo>
                  <a:pt x="11692944" y="6381370"/>
                  <a:pt x="11638976" y="6383664"/>
                  <a:pt x="11672002" y="6397904"/>
                </a:cubicBezTo>
                <a:cubicBezTo>
                  <a:pt x="11645814" y="6406115"/>
                  <a:pt x="11642999" y="6389784"/>
                  <a:pt x="11629894" y="6384496"/>
                </a:cubicBezTo>
                <a:cubicBezTo>
                  <a:pt x="11597582" y="6386755"/>
                  <a:pt x="11602281" y="6372208"/>
                  <a:pt x="11597728" y="6361596"/>
                </a:cubicBezTo>
                <a:cubicBezTo>
                  <a:pt x="11567716" y="6387703"/>
                  <a:pt x="11505156" y="6361750"/>
                  <a:pt x="11448211" y="6357842"/>
                </a:cubicBezTo>
                <a:cubicBezTo>
                  <a:pt x="11414499" y="6357897"/>
                  <a:pt x="11370196" y="6408532"/>
                  <a:pt x="11336630" y="6383021"/>
                </a:cubicBezTo>
                <a:cubicBezTo>
                  <a:pt x="11316728" y="6389671"/>
                  <a:pt x="11284212" y="6365546"/>
                  <a:pt x="11267820" y="6388199"/>
                </a:cubicBezTo>
                <a:cubicBezTo>
                  <a:pt x="11215412" y="6380118"/>
                  <a:pt x="11199532" y="6391497"/>
                  <a:pt x="11153755" y="6378749"/>
                </a:cubicBezTo>
                <a:cubicBezTo>
                  <a:pt x="11097684" y="6376473"/>
                  <a:pt x="11142086" y="6407848"/>
                  <a:pt x="11063998" y="6397440"/>
                </a:cubicBezTo>
                <a:cubicBezTo>
                  <a:pt x="11028900" y="6406581"/>
                  <a:pt x="10989384" y="6411343"/>
                  <a:pt x="10949261" y="6411271"/>
                </a:cubicBezTo>
                <a:cubicBezTo>
                  <a:pt x="10946808" y="6404413"/>
                  <a:pt x="10928478" y="6413021"/>
                  <a:pt x="10920620" y="6414504"/>
                </a:cubicBezTo>
                <a:cubicBezTo>
                  <a:pt x="10921840" y="6410173"/>
                  <a:pt x="10906289" y="6407257"/>
                  <a:pt x="10899483" y="6410536"/>
                </a:cubicBezTo>
                <a:cubicBezTo>
                  <a:pt x="10774259" y="6419728"/>
                  <a:pt x="10854212" y="6382839"/>
                  <a:pt x="10774590" y="6403309"/>
                </a:cubicBezTo>
                <a:cubicBezTo>
                  <a:pt x="10724638" y="6405843"/>
                  <a:pt x="10739599" y="6355991"/>
                  <a:pt x="10682861" y="6377814"/>
                </a:cubicBezTo>
                <a:cubicBezTo>
                  <a:pt x="10622947" y="6375380"/>
                  <a:pt x="10589912" y="6355504"/>
                  <a:pt x="10530714" y="6366548"/>
                </a:cubicBezTo>
                <a:cubicBezTo>
                  <a:pt x="10474643" y="6364190"/>
                  <a:pt x="10428348" y="6354710"/>
                  <a:pt x="10379097" y="6358630"/>
                </a:cubicBezTo>
                <a:cubicBezTo>
                  <a:pt x="10361622" y="6351880"/>
                  <a:pt x="10344151" y="6348805"/>
                  <a:pt x="10323727" y="6357333"/>
                </a:cubicBezTo>
                <a:cubicBezTo>
                  <a:pt x="10272196" y="6352518"/>
                  <a:pt x="10263446" y="6339056"/>
                  <a:pt x="10227126" y="6348100"/>
                </a:cubicBezTo>
                <a:cubicBezTo>
                  <a:pt x="10196351" y="6318664"/>
                  <a:pt x="10199174" y="6342674"/>
                  <a:pt x="10163542" y="6343141"/>
                </a:cubicBezTo>
                <a:cubicBezTo>
                  <a:pt x="10134376" y="6345476"/>
                  <a:pt x="10177885" y="6359944"/>
                  <a:pt x="10151161" y="6358763"/>
                </a:cubicBezTo>
                <a:cubicBezTo>
                  <a:pt x="10126522" y="6349492"/>
                  <a:pt x="10117113" y="6369683"/>
                  <a:pt x="10092125" y="6358861"/>
                </a:cubicBezTo>
                <a:cubicBezTo>
                  <a:pt x="10107302" y="6344459"/>
                  <a:pt x="10032910" y="6356018"/>
                  <a:pt x="10037958" y="6342614"/>
                </a:cubicBezTo>
                <a:cubicBezTo>
                  <a:pt x="10003046" y="6359008"/>
                  <a:pt x="10003017" y="6334504"/>
                  <a:pt x="9966866" y="6337014"/>
                </a:cubicBezTo>
                <a:cubicBezTo>
                  <a:pt x="9947485" y="6342600"/>
                  <a:pt x="9935606" y="6342702"/>
                  <a:pt x="9924418" y="6333490"/>
                </a:cubicBezTo>
                <a:cubicBezTo>
                  <a:pt x="9834150" y="6361084"/>
                  <a:pt x="9880223" y="6330704"/>
                  <a:pt x="9806001" y="6337361"/>
                </a:cubicBezTo>
                <a:cubicBezTo>
                  <a:pt x="9740686" y="6345638"/>
                  <a:pt x="9670300" y="6348205"/>
                  <a:pt x="9596449" y="6376180"/>
                </a:cubicBezTo>
                <a:cubicBezTo>
                  <a:pt x="9581101" y="6384665"/>
                  <a:pt x="9553986" y="6385744"/>
                  <a:pt x="9535890" y="6378590"/>
                </a:cubicBezTo>
                <a:cubicBezTo>
                  <a:pt x="9532775" y="6377359"/>
                  <a:pt x="9530052" y="6375925"/>
                  <a:pt x="9527805" y="6374334"/>
                </a:cubicBezTo>
                <a:cubicBezTo>
                  <a:pt x="9481894" y="6394749"/>
                  <a:pt x="9464762" y="6381055"/>
                  <a:pt x="9441373" y="6395633"/>
                </a:cubicBezTo>
                <a:cubicBezTo>
                  <a:pt x="9381290" y="6397202"/>
                  <a:pt x="9341618" y="6377583"/>
                  <a:pt x="9320149" y="6390280"/>
                </a:cubicBezTo>
                <a:cubicBezTo>
                  <a:pt x="9291150" y="6386896"/>
                  <a:pt x="9257768" y="6367103"/>
                  <a:pt x="9229488" y="6380382"/>
                </a:cubicBezTo>
                <a:cubicBezTo>
                  <a:pt x="9230007" y="6377216"/>
                  <a:pt x="9227921" y="6376045"/>
                  <a:pt x="9224285" y="6375920"/>
                </a:cubicBezTo>
                <a:lnTo>
                  <a:pt x="9217537" y="6376762"/>
                </a:lnTo>
                <a:lnTo>
                  <a:pt x="9214728" y="6381637"/>
                </a:lnTo>
                <a:cubicBezTo>
                  <a:pt x="9202170" y="6398803"/>
                  <a:pt x="9191484" y="6381138"/>
                  <a:pt x="9161049" y="6384539"/>
                </a:cubicBezTo>
                <a:cubicBezTo>
                  <a:pt x="9146336" y="6385184"/>
                  <a:pt x="9147761" y="6380673"/>
                  <a:pt x="9149697" y="6376552"/>
                </a:cubicBezTo>
                <a:lnTo>
                  <a:pt x="9150803" y="6372240"/>
                </a:lnTo>
                <a:lnTo>
                  <a:pt x="9141448" y="6372359"/>
                </a:lnTo>
                <a:lnTo>
                  <a:pt x="9137486" y="6372055"/>
                </a:lnTo>
                <a:lnTo>
                  <a:pt x="9126952" y="6375163"/>
                </a:lnTo>
                <a:cubicBezTo>
                  <a:pt x="9117353" y="6375502"/>
                  <a:pt x="9107828" y="6372135"/>
                  <a:pt x="9098334" y="6372861"/>
                </a:cubicBezTo>
                <a:cubicBezTo>
                  <a:pt x="9093587" y="6373224"/>
                  <a:pt x="9088847" y="6374610"/>
                  <a:pt x="9084110" y="6377995"/>
                </a:cubicBezTo>
                <a:cubicBezTo>
                  <a:pt x="9105864" y="6390113"/>
                  <a:pt x="9028073" y="6387966"/>
                  <a:pt x="9039515" y="6400351"/>
                </a:cubicBezTo>
                <a:cubicBezTo>
                  <a:pt x="8997651" y="6388705"/>
                  <a:pt x="9009590" y="6412472"/>
                  <a:pt x="8973305" y="6414442"/>
                </a:cubicBezTo>
                <a:cubicBezTo>
                  <a:pt x="8951781" y="6411385"/>
                  <a:pt x="8940212" y="6412734"/>
                  <a:pt x="8933861" y="6423031"/>
                </a:cubicBezTo>
                <a:cubicBezTo>
                  <a:pt x="8832841" y="6407267"/>
                  <a:pt x="8892362" y="6431116"/>
                  <a:pt x="8817130" y="6433703"/>
                </a:cubicBezTo>
                <a:cubicBezTo>
                  <a:pt x="8749745" y="6433633"/>
                  <a:pt x="8680232" y="6439719"/>
                  <a:pt x="8594947" y="6421586"/>
                </a:cubicBezTo>
                <a:cubicBezTo>
                  <a:pt x="8575919" y="6415227"/>
                  <a:pt x="8549096" y="6417484"/>
                  <a:pt x="8535041" y="6426626"/>
                </a:cubicBezTo>
                <a:cubicBezTo>
                  <a:pt x="8532621" y="6428200"/>
                  <a:pt x="8530681" y="6429922"/>
                  <a:pt x="8529279" y="6431739"/>
                </a:cubicBezTo>
                <a:cubicBezTo>
                  <a:pt x="8474783" y="6417534"/>
                  <a:pt x="8464858" y="6432901"/>
                  <a:pt x="8435056" y="6421613"/>
                </a:cubicBezTo>
                <a:cubicBezTo>
                  <a:pt x="8376022" y="6427411"/>
                  <a:pt x="8347129" y="6451271"/>
                  <a:pt x="8320108" y="6441573"/>
                </a:cubicBezTo>
                <a:cubicBezTo>
                  <a:pt x="8293638" y="6448387"/>
                  <a:pt x="8270932" y="6471649"/>
                  <a:pt x="8237020" y="6462216"/>
                </a:cubicBezTo>
                <a:cubicBezTo>
                  <a:pt x="8245222" y="6474245"/>
                  <a:pt x="8197387" y="6460392"/>
                  <a:pt x="8188860" y="6471379"/>
                </a:cubicBezTo>
                <a:cubicBezTo>
                  <a:pt x="8184024" y="6480393"/>
                  <a:pt x="8168383" y="6478291"/>
                  <a:pt x="8155558" y="6480722"/>
                </a:cubicBezTo>
                <a:cubicBezTo>
                  <a:pt x="8144819" y="6489457"/>
                  <a:pt x="8082218" y="6493172"/>
                  <a:pt x="8061412" y="6490111"/>
                </a:cubicBezTo>
                <a:cubicBezTo>
                  <a:pt x="8004043" y="6475925"/>
                  <a:pt x="7947523" y="6510024"/>
                  <a:pt x="7901437" y="6499659"/>
                </a:cubicBezTo>
                <a:cubicBezTo>
                  <a:pt x="7888774" y="6499544"/>
                  <a:pt x="7877960" y="6500846"/>
                  <a:pt x="7868353" y="6503024"/>
                </a:cubicBezTo>
                <a:lnTo>
                  <a:pt x="7843779" y="6511212"/>
                </a:lnTo>
                <a:lnTo>
                  <a:pt x="7841448" y="6517728"/>
                </a:lnTo>
                <a:lnTo>
                  <a:pt x="7823871" y="6520429"/>
                </a:lnTo>
                <a:lnTo>
                  <a:pt x="7820005" y="6522254"/>
                </a:lnTo>
                <a:cubicBezTo>
                  <a:pt x="7812641" y="6525763"/>
                  <a:pt x="7805193" y="6529063"/>
                  <a:pt x="7797020" y="6531612"/>
                </a:cubicBezTo>
                <a:cubicBezTo>
                  <a:pt x="7782159" y="6505259"/>
                  <a:pt x="7725050" y="6548941"/>
                  <a:pt x="7727879" y="6524102"/>
                </a:cubicBezTo>
                <a:cubicBezTo>
                  <a:pt x="7680386" y="6533519"/>
                  <a:pt x="7695538" y="6507405"/>
                  <a:pt x="7659324" y="6537474"/>
                </a:cubicBezTo>
                <a:cubicBezTo>
                  <a:pt x="7566636" y="6535069"/>
                  <a:pt x="7462452" y="6568928"/>
                  <a:pt x="7374068" y="6552862"/>
                </a:cubicBezTo>
                <a:cubicBezTo>
                  <a:pt x="7393454" y="6562410"/>
                  <a:pt x="7373124" y="6578225"/>
                  <a:pt x="7346163" y="6577609"/>
                </a:cubicBezTo>
                <a:cubicBezTo>
                  <a:pt x="7419349" y="6615756"/>
                  <a:pt x="7219942" y="6557562"/>
                  <a:pt x="7235023" y="6591880"/>
                </a:cubicBezTo>
                <a:cubicBezTo>
                  <a:pt x="7203144" y="6564271"/>
                  <a:pt x="7057485" y="6539224"/>
                  <a:pt x="7039074" y="6572474"/>
                </a:cubicBezTo>
                <a:cubicBezTo>
                  <a:pt x="6966094" y="6582775"/>
                  <a:pt x="6893201" y="6571018"/>
                  <a:pt x="6833428" y="6596853"/>
                </a:cubicBezTo>
                <a:cubicBezTo>
                  <a:pt x="6827113" y="6593647"/>
                  <a:pt x="6820080" y="6591377"/>
                  <a:pt x="6812583" y="6589775"/>
                </a:cubicBezTo>
                <a:lnTo>
                  <a:pt x="6790242" y="6586880"/>
                </a:lnTo>
                <a:lnTo>
                  <a:pt x="6787846" y="6588046"/>
                </a:lnTo>
                <a:cubicBezTo>
                  <a:pt x="6776461" y="6590858"/>
                  <a:pt x="6768832" y="6590687"/>
                  <a:pt x="6762881" y="6589201"/>
                </a:cubicBezTo>
                <a:lnTo>
                  <a:pt x="6756732" y="6586412"/>
                </a:lnTo>
                <a:lnTo>
                  <a:pt x="6739390" y="6586250"/>
                </a:lnTo>
                <a:lnTo>
                  <a:pt x="6704653" y="6583365"/>
                </a:lnTo>
                <a:lnTo>
                  <a:pt x="6698694" y="6585233"/>
                </a:lnTo>
                <a:lnTo>
                  <a:pt x="6647142" y="6584630"/>
                </a:lnTo>
                <a:lnTo>
                  <a:pt x="6646688" y="6585765"/>
                </a:lnTo>
                <a:cubicBezTo>
                  <a:pt x="6644494" y="6588296"/>
                  <a:pt x="6640660" y="6590137"/>
                  <a:pt x="6633278" y="6590589"/>
                </a:cubicBezTo>
                <a:cubicBezTo>
                  <a:pt x="6648367" y="6606646"/>
                  <a:pt x="6630160" y="6597288"/>
                  <a:pt x="6607065" y="6597202"/>
                </a:cubicBezTo>
                <a:cubicBezTo>
                  <a:pt x="6625347" y="6622121"/>
                  <a:pt x="6557475" y="6611760"/>
                  <a:pt x="6549804" y="6626596"/>
                </a:cubicBezTo>
                <a:cubicBezTo>
                  <a:pt x="6532425" y="6625972"/>
                  <a:pt x="6514382" y="6625766"/>
                  <a:pt x="6496083" y="6626095"/>
                </a:cubicBezTo>
                <a:lnTo>
                  <a:pt x="6485389" y="6626617"/>
                </a:lnTo>
                <a:lnTo>
                  <a:pt x="6485223" y="6626886"/>
                </a:lnTo>
                <a:cubicBezTo>
                  <a:pt x="6483001" y="6627550"/>
                  <a:pt x="6479520" y="6627927"/>
                  <a:pt x="6474035" y="6627950"/>
                </a:cubicBezTo>
                <a:lnTo>
                  <a:pt x="6465888" y="6627571"/>
                </a:lnTo>
                <a:lnTo>
                  <a:pt x="6445139" y="6628585"/>
                </a:lnTo>
                <a:lnTo>
                  <a:pt x="6438312" y="6630646"/>
                </a:lnTo>
                <a:cubicBezTo>
                  <a:pt x="6417397" y="6642787"/>
                  <a:pt x="6447851" y="6675286"/>
                  <a:pt x="6392168" y="6665569"/>
                </a:cubicBezTo>
                <a:cubicBezTo>
                  <a:pt x="6343510" y="6677589"/>
                  <a:pt x="6330169" y="6701494"/>
                  <a:pt x="6272304" y="6700835"/>
                </a:cubicBezTo>
                <a:cubicBezTo>
                  <a:pt x="6226827" y="6712160"/>
                  <a:pt x="6194756" y="6728533"/>
                  <a:pt x="6150447" y="6732895"/>
                </a:cubicBezTo>
                <a:cubicBezTo>
                  <a:pt x="6140653" y="6742032"/>
                  <a:pt x="6128186" y="6747742"/>
                  <a:pt x="6104787" y="6743117"/>
                </a:cubicBezTo>
                <a:cubicBezTo>
                  <a:pt x="6064916" y="6755994"/>
                  <a:pt x="6067350" y="6769968"/>
                  <a:pt x="6030197" y="6767449"/>
                </a:cubicBezTo>
                <a:cubicBezTo>
                  <a:pt x="6025714" y="6799897"/>
                  <a:pt x="6010615" y="6777056"/>
                  <a:pt x="5980285" y="6782421"/>
                </a:cubicBezTo>
                <a:cubicBezTo>
                  <a:pt x="5954036" y="6784991"/>
                  <a:pt x="5980131" y="6764424"/>
                  <a:pt x="5958496" y="6769874"/>
                </a:cubicBezTo>
                <a:cubicBezTo>
                  <a:pt x="5944505" y="6782527"/>
                  <a:pt x="5921893" y="6765237"/>
                  <a:pt x="5908732" y="6779393"/>
                </a:cubicBezTo>
                <a:cubicBezTo>
                  <a:pt x="5931989" y="6790347"/>
                  <a:pt x="5860959" y="6791681"/>
                  <a:pt x="5874963" y="6803355"/>
                </a:cubicBezTo>
                <a:cubicBezTo>
                  <a:pt x="5833647" y="6793755"/>
                  <a:pt x="5851456" y="6816602"/>
                  <a:pt x="5819199" y="6820147"/>
                </a:cubicBezTo>
                <a:cubicBezTo>
                  <a:pt x="5798819" y="6818094"/>
                  <a:pt x="5788750" y="6819934"/>
                  <a:pt x="5786035" y="6830341"/>
                </a:cubicBezTo>
                <a:cubicBezTo>
                  <a:pt x="5689973" y="6819312"/>
                  <a:pt x="5750863" y="6840131"/>
                  <a:pt x="5683543" y="6846008"/>
                </a:cubicBezTo>
                <a:cubicBezTo>
                  <a:pt x="5622546" y="6848924"/>
                  <a:pt x="5561433" y="6857988"/>
                  <a:pt x="5478912" y="6843932"/>
                </a:cubicBezTo>
                <a:cubicBezTo>
                  <a:pt x="5459815" y="6838522"/>
                  <a:pt x="5436209" y="6841929"/>
                  <a:pt x="5426182" y="6851543"/>
                </a:cubicBezTo>
                <a:cubicBezTo>
                  <a:pt x="5424458" y="6853198"/>
                  <a:pt x="5423209" y="6854977"/>
                  <a:pt x="5422476" y="6856827"/>
                </a:cubicBezTo>
                <a:cubicBezTo>
                  <a:pt x="5368974" y="6845270"/>
                  <a:pt x="5364519" y="6860824"/>
                  <a:pt x="5334223" y="6851042"/>
                </a:cubicBezTo>
                <a:lnTo>
                  <a:pt x="5307101" y="6857999"/>
                </a:lnTo>
                <a:lnTo>
                  <a:pt x="0" y="6857999"/>
                </a:lnTo>
                <a:lnTo>
                  <a:pt x="0" y="2143233"/>
                </a:lnTo>
                <a:lnTo>
                  <a:pt x="23798" y="2139906"/>
                </a:lnTo>
                <a:cubicBezTo>
                  <a:pt x="74043" y="2136293"/>
                  <a:pt x="38977" y="2165571"/>
                  <a:pt x="87258" y="2143366"/>
                </a:cubicBezTo>
                <a:cubicBezTo>
                  <a:pt x="122965" y="2137787"/>
                  <a:pt x="117457" y="2188700"/>
                  <a:pt x="156013" y="2163361"/>
                </a:cubicBezTo>
                <a:cubicBezTo>
                  <a:pt x="199419" y="2162157"/>
                  <a:pt x="225310" y="2180084"/>
                  <a:pt x="266777" y="2165405"/>
                </a:cubicBezTo>
                <a:cubicBezTo>
                  <a:pt x="307408" y="2164360"/>
                  <a:pt x="341751" y="2171054"/>
                  <a:pt x="376805" y="2164126"/>
                </a:cubicBezTo>
                <a:cubicBezTo>
                  <a:pt x="390105" y="2169833"/>
                  <a:pt x="403012" y="2171855"/>
                  <a:pt x="416820" y="2162058"/>
                </a:cubicBezTo>
                <a:cubicBezTo>
                  <a:pt x="454441" y="2163754"/>
                  <a:pt x="462164" y="2176725"/>
                  <a:pt x="487366" y="2165444"/>
                </a:cubicBezTo>
                <a:cubicBezTo>
                  <a:pt x="512638" y="2193098"/>
                  <a:pt x="508069" y="2169186"/>
                  <a:pt x="533680" y="2166550"/>
                </a:cubicBezTo>
                <a:cubicBezTo>
                  <a:pt x="554439" y="2162433"/>
                  <a:pt x="521576" y="2150568"/>
                  <a:pt x="540946" y="2150128"/>
                </a:cubicBezTo>
                <a:cubicBezTo>
                  <a:pt x="559671" y="2157928"/>
                  <a:pt x="564313" y="2137102"/>
                  <a:pt x="583453" y="2146439"/>
                </a:cubicBezTo>
                <a:cubicBezTo>
                  <a:pt x="574045" y="2161807"/>
                  <a:pt x="626400" y="2145688"/>
                  <a:pt x="624180" y="2159439"/>
                </a:cubicBezTo>
                <a:cubicBezTo>
                  <a:pt x="647591" y="2140873"/>
                  <a:pt x="650201" y="2165450"/>
                  <a:pt x="675971" y="2160733"/>
                </a:cubicBezTo>
                <a:cubicBezTo>
                  <a:pt x="689339" y="2153950"/>
                  <a:pt x="697882" y="2153126"/>
                  <a:pt x="706914" y="2161686"/>
                </a:cubicBezTo>
                <a:cubicBezTo>
                  <a:pt x="769009" y="2128516"/>
                  <a:pt x="739035" y="2161792"/>
                  <a:pt x="791788" y="2150599"/>
                </a:cubicBezTo>
                <a:cubicBezTo>
                  <a:pt x="837950" y="2138324"/>
                  <a:pt x="852628" y="2155297"/>
                  <a:pt x="902857" y="2122745"/>
                </a:cubicBezTo>
                <a:cubicBezTo>
                  <a:pt x="913016" y="2113301"/>
                  <a:pt x="967730" y="2097173"/>
                  <a:pt x="981959" y="2092815"/>
                </a:cubicBezTo>
                <a:cubicBezTo>
                  <a:pt x="996188" y="2088456"/>
                  <a:pt x="986445" y="2095133"/>
                  <a:pt x="988232" y="2096592"/>
                </a:cubicBezTo>
                <a:cubicBezTo>
                  <a:pt x="1019139" y="2073321"/>
                  <a:pt x="1032924" y="2086016"/>
                  <a:pt x="1048229" y="2069972"/>
                </a:cubicBezTo>
                <a:cubicBezTo>
                  <a:pt x="1091335" y="2064742"/>
                  <a:pt x="1121978" y="2082008"/>
                  <a:pt x="1136098" y="2067967"/>
                </a:cubicBezTo>
                <a:cubicBezTo>
                  <a:pt x="1157340" y="2069596"/>
                  <a:pt x="1183471" y="2087419"/>
                  <a:pt x="1202436" y="2072380"/>
                </a:cubicBezTo>
                <a:cubicBezTo>
                  <a:pt x="1202276" y="2085209"/>
                  <a:pt x="1228778" y="2063479"/>
                  <a:pt x="1239614" y="2072295"/>
                </a:cubicBezTo>
                <a:cubicBezTo>
                  <a:pt x="1247024" y="2079920"/>
                  <a:pt x="1256792" y="2075104"/>
                  <a:pt x="1266687" y="2075072"/>
                </a:cubicBezTo>
                <a:cubicBezTo>
                  <a:pt x="1278018" y="2081364"/>
                  <a:pt x="1322622" y="2073526"/>
                  <a:pt x="1335495" y="2066868"/>
                </a:cubicBezTo>
                <a:cubicBezTo>
                  <a:pt x="1368381" y="2043096"/>
                  <a:pt x="1422617" y="2065011"/>
                  <a:pt x="1449503" y="2046887"/>
                </a:cubicBezTo>
                <a:cubicBezTo>
                  <a:pt x="1458132" y="2044484"/>
                  <a:pt x="1466138" y="2043753"/>
                  <a:pt x="1473714" y="2044066"/>
                </a:cubicBezTo>
                <a:lnTo>
                  <a:pt x="1494279" y="2047336"/>
                </a:lnTo>
                <a:lnTo>
                  <a:pt x="1498838" y="2053057"/>
                </a:lnTo>
                <a:lnTo>
                  <a:pt x="1512113" y="2052421"/>
                </a:lnTo>
                <a:lnTo>
                  <a:pt x="1515595" y="2053441"/>
                </a:lnTo>
                <a:cubicBezTo>
                  <a:pt x="1522236" y="2055416"/>
                  <a:pt x="1528840" y="2057179"/>
                  <a:pt x="1535601" y="2058100"/>
                </a:cubicBezTo>
                <a:cubicBezTo>
                  <a:pt x="1533819" y="2030557"/>
                  <a:pt x="1592812" y="2061403"/>
                  <a:pt x="1579590" y="2038490"/>
                </a:cubicBezTo>
                <a:cubicBezTo>
                  <a:pt x="1616426" y="2038767"/>
                  <a:pt x="1594177" y="2016885"/>
                  <a:pt x="1632661" y="2038680"/>
                </a:cubicBezTo>
                <a:cubicBezTo>
                  <a:pt x="1695112" y="2019618"/>
                  <a:pt x="1728303" y="2044586"/>
                  <a:pt x="1781597" y="2013421"/>
                </a:cubicBezTo>
                <a:cubicBezTo>
                  <a:pt x="1834196" y="2009160"/>
                  <a:pt x="1902538" y="2002271"/>
                  <a:pt x="1942299" y="1995238"/>
                </a:cubicBezTo>
                <a:cubicBezTo>
                  <a:pt x="1987356" y="1969382"/>
                  <a:pt x="2046051" y="1931285"/>
                  <a:pt x="2073776" y="1959306"/>
                </a:cubicBezTo>
                <a:cubicBezTo>
                  <a:pt x="2128486" y="1955797"/>
                  <a:pt x="2173117" y="1931503"/>
                  <a:pt x="2225830" y="1945035"/>
                </a:cubicBezTo>
                <a:cubicBezTo>
                  <a:pt x="2228705" y="1940868"/>
                  <a:pt x="2232493" y="1937453"/>
                  <a:pt x="2236906" y="1934583"/>
                </a:cubicBezTo>
                <a:lnTo>
                  <a:pt x="2250907" y="1927805"/>
                </a:lnTo>
                <a:lnTo>
                  <a:pt x="2253081" y="1928470"/>
                </a:lnTo>
                <a:cubicBezTo>
                  <a:pt x="2262162" y="1929060"/>
                  <a:pt x="2267315" y="1927517"/>
                  <a:pt x="2270720" y="1925037"/>
                </a:cubicBezTo>
                <a:lnTo>
                  <a:pt x="2273667" y="1921293"/>
                </a:lnTo>
                <a:lnTo>
                  <a:pt x="2285482" y="1917998"/>
                </a:lnTo>
                <a:lnTo>
                  <a:pt x="2307986" y="1908982"/>
                </a:lnTo>
                <a:lnTo>
                  <a:pt x="2312921" y="1909665"/>
                </a:lnTo>
                <a:lnTo>
                  <a:pt x="2347989" y="1899756"/>
                </a:lnTo>
                <a:lnTo>
                  <a:pt x="2348816" y="1900744"/>
                </a:lnTo>
                <a:cubicBezTo>
                  <a:pt x="2351467" y="1902733"/>
                  <a:pt x="2354933" y="1903776"/>
                  <a:pt x="2360199" y="1902864"/>
                </a:cubicBezTo>
                <a:cubicBezTo>
                  <a:pt x="2357148" y="1920740"/>
                  <a:pt x="2365381" y="1908616"/>
                  <a:pt x="2381173" y="1904351"/>
                </a:cubicBezTo>
                <a:cubicBezTo>
                  <a:pt x="2379960" y="1931162"/>
                  <a:pt x="2421782" y="1909095"/>
                  <a:pt x="2433782" y="1921696"/>
                </a:cubicBezTo>
                <a:cubicBezTo>
                  <a:pt x="2445411" y="1917959"/>
                  <a:pt x="2457686" y="1914495"/>
                  <a:pt x="2470381" y="1911489"/>
                </a:cubicBezTo>
                <a:lnTo>
                  <a:pt x="2477951" y="1910044"/>
                </a:lnTo>
                <a:lnTo>
                  <a:pt x="2478187" y="1910267"/>
                </a:lnTo>
                <a:cubicBezTo>
                  <a:pt x="2480012" y="1910490"/>
                  <a:pt x="2482569" y="1910217"/>
                  <a:pt x="2486339" y="1909244"/>
                </a:cubicBezTo>
                <a:lnTo>
                  <a:pt x="2491753" y="1907410"/>
                </a:lnTo>
                <a:lnTo>
                  <a:pt x="2506438" y="1904607"/>
                </a:lnTo>
                <a:lnTo>
                  <a:pt x="2512055" y="1905314"/>
                </a:lnTo>
                <a:cubicBezTo>
                  <a:pt x="2531909" y="1912973"/>
                  <a:pt x="2525790" y="1949139"/>
                  <a:pt x="2559550" y="1929886"/>
                </a:cubicBezTo>
                <a:cubicBezTo>
                  <a:pt x="2598368" y="1932405"/>
                  <a:pt x="2618373" y="1952531"/>
                  <a:pt x="2657743" y="1941427"/>
                </a:cubicBezTo>
                <a:cubicBezTo>
                  <a:pt x="2694066" y="1943866"/>
                  <a:pt x="2723489" y="1953496"/>
                  <a:pt x="2755845" y="1949581"/>
                </a:cubicBezTo>
                <a:cubicBezTo>
                  <a:pt x="2766710" y="1956423"/>
                  <a:pt x="2777851" y="1959550"/>
                  <a:pt x="2791790" y="1950948"/>
                </a:cubicBezTo>
                <a:cubicBezTo>
                  <a:pt x="2824975" y="1955867"/>
                  <a:pt x="2829653" y="1969486"/>
                  <a:pt x="2853980" y="1960379"/>
                </a:cubicBezTo>
                <a:cubicBezTo>
                  <a:pt x="2867339" y="1982719"/>
                  <a:pt x="2870664" y="1974650"/>
                  <a:pt x="2881292" y="1969035"/>
                </a:cubicBezTo>
                <a:lnTo>
                  <a:pt x="2882690" y="1968669"/>
                </a:lnTo>
                <a:lnTo>
                  <a:pt x="2884480" y="1971856"/>
                </a:lnTo>
                <a:lnTo>
                  <a:pt x="2889504" y="1973560"/>
                </a:lnTo>
                <a:lnTo>
                  <a:pt x="2904507" y="1973450"/>
                </a:lnTo>
                <a:lnTo>
                  <a:pt x="2910361" y="1972623"/>
                </a:lnTo>
                <a:cubicBezTo>
                  <a:pt x="2914314" y="1972346"/>
                  <a:pt x="2916841" y="1972538"/>
                  <a:pt x="2918476" y="1973085"/>
                </a:cubicBezTo>
                <a:cubicBezTo>
                  <a:pt x="2918519" y="1973172"/>
                  <a:pt x="2918565" y="1973259"/>
                  <a:pt x="2918608" y="1973346"/>
                </a:cubicBezTo>
                <a:lnTo>
                  <a:pt x="2926342" y="1973289"/>
                </a:lnTo>
                <a:cubicBezTo>
                  <a:pt x="2939546" y="1972624"/>
                  <a:pt x="2952540" y="1971432"/>
                  <a:pt x="2965031" y="1969856"/>
                </a:cubicBezTo>
                <a:cubicBezTo>
                  <a:pt x="2971305" y="1984385"/>
                  <a:pt x="3019698" y="1970246"/>
                  <a:pt x="3007773" y="1996347"/>
                </a:cubicBezTo>
                <a:cubicBezTo>
                  <a:pt x="3024413" y="1995002"/>
                  <a:pt x="3037063" y="1984582"/>
                  <a:pt x="3026997" y="2001580"/>
                </a:cubicBezTo>
                <a:cubicBezTo>
                  <a:pt x="3032338" y="2001634"/>
                  <a:pt x="3035193" y="2003280"/>
                  <a:pt x="3036901" y="2005710"/>
                </a:cubicBezTo>
                <a:lnTo>
                  <a:pt x="3037285" y="2006829"/>
                </a:lnTo>
                <a:lnTo>
                  <a:pt x="3074407" y="2003411"/>
                </a:lnTo>
                <a:lnTo>
                  <a:pt x="3078795" y="2004969"/>
                </a:lnTo>
                <a:lnTo>
                  <a:pt x="3103685" y="2000166"/>
                </a:lnTo>
                <a:lnTo>
                  <a:pt x="3116175" y="1999058"/>
                </a:lnTo>
                <a:lnTo>
                  <a:pt x="3120468" y="1995915"/>
                </a:lnTo>
                <a:cubicBezTo>
                  <a:pt x="3124679" y="1994091"/>
                  <a:pt x="3130170" y="1993504"/>
                  <a:pt x="3138514" y="1995716"/>
                </a:cubicBezTo>
                <a:lnTo>
                  <a:pt x="3140299" y="1996760"/>
                </a:lnTo>
                <a:lnTo>
                  <a:pt x="3156256" y="1992625"/>
                </a:lnTo>
                <a:cubicBezTo>
                  <a:pt x="3161579" y="1990603"/>
                  <a:pt x="3166532" y="1987932"/>
                  <a:pt x="3170922" y="1984357"/>
                </a:cubicBezTo>
                <a:cubicBezTo>
                  <a:pt x="3215296" y="2007127"/>
                  <a:pt x="3279153" y="1979394"/>
                  <a:pt x="3332263" y="1985792"/>
                </a:cubicBezTo>
                <a:cubicBezTo>
                  <a:pt x="3365071" y="1970632"/>
                  <a:pt x="3439000" y="1997025"/>
                  <a:pt x="3460591" y="1967471"/>
                </a:cubicBezTo>
                <a:cubicBezTo>
                  <a:pt x="3451444" y="2002870"/>
                  <a:pt x="3556491" y="1969109"/>
                  <a:pt x="3595015" y="1975790"/>
                </a:cubicBezTo>
                <a:cubicBezTo>
                  <a:pt x="3658347" y="1975113"/>
                  <a:pt x="3722805" y="1993634"/>
                  <a:pt x="3769101" y="1999150"/>
                </a:cubicBezTo>
                <a:cubicBezTo>
                  <a:pt x="3796708" y="2027471"/>
                  <a:pt x="3784478" y="2001987"/>
                  <a:pt x="3819178" y="2008885"/>
                </a:cubicBezTo>
                <a:cubicBezTo>
                  <a:pt x="3815893" y="1984013"/>
                  <a:pt x="3859241" y="2024909"/>
                  <a:pt x="3868628" y="1997548"/>
                </a:cubicBezTo>
                <a:cubicBezTo>
                  <a:pt x="3874646" y="1999671"/>
                  <a:pt x="3880179" y="2002589"/>
                  <a:pt x="3885662" y="2005723"/>
                </a:cubicBezTo>
                <a:lnTo>
                  <a:pt x="3888539" y="2007351"/>
                </a:lnTo>
                <a:lnTo>
                  <a:pt x="3901342" y="2009114"/>
                </a:lnTo>
                <a:lnTo>
                  <a:pt x="3903349" y="2015552"/>
                </a:lnTo>
                <a:lnTo>
                  <a:pt x="3921468" y="2022461"/>
                </a:lnTo>
                <a:cubicBezTo>
                  <a:pt x="3928503" y="2024132"/>
                  <a:pt x="3936363" y="2024854"/>
                  <a:pt x="3945480" y="2024047"/>
                </a:cubicBezTo>
                <a:cubicBezTo>
                  <a:pt x="3978176" y="2011092"/>
                  <a:pt x="4020619" y="2042364"/>
                  <a:pt x="4061250" y="2024945"/>
                </a:cubicBezTo>
                <a:cubicBezTo>
                  <a:pt x="4076090" y="2020726"/>
                  <a:pt x="4121392" y="2021057"/>
                  <a:pt x="4129570" y="2029272"/>
                </a:cubicBezTo>
                <a:cubicBezTo>
                  <a:pt x="4138935" y="2031020"/>
                  <a:pt x="4150099" y="2028050"/>
                  <a:pt x="4154036" y="2036868"/>
                </a:cubicBezTo>
                <a:cubicBezTo>
                  <a:pt x="4160735" y="2047472"/>
                  <a:pt x="4194512" y="2030907"/>
                  <a:pt x="4189204" y="2043474"/>
                </a:cubicBezTo>
                <a:cubicBezTo>
                  <a:pt x="4213171" y="2032123"/>
                  <a:pt x="4230703" y="2054320"/>
                  <a:pt x="4250119" y="2059743"/>
                </a:cubicBezTo>
                <a:cubicBezTo>
                  <a:pt x="4259612" y="2054119"/>
                  <a:pt x="4269863" y="2056925"/>
                  <a:pt x="4283096" y="2061464"/>
                </a:cubicBezTo>
                <a:lnTo>
                  <a:pt x="4301210" y="2067352"/>
                </a:lnTo>
                <a:lnTo>
                  <a:pt x="4308819" y="2066758"/>
                </a:lnTo>
                <a:cubicBezTo>
                  <a:pt x="4318024" y="2066868"/>
                  <a:pt x="4326429" y="2067593"/>
                  <a:pt x="4333907" y="2068098"/>
                </a:cubicBezTo>
                <a:lnTo>
                  <a:pt x="4348284" y="2068116"/>
                </a:lnTo>
                <a:lnTo>
                  <a:pt x="4354009" y="2067847"/>
                </a:lnTo>
                <a:lnTo>
                  <a:pt x="4366647" y="2061827"/>
                </a:lnTo>
                <a:lnTo>
                  <a:pt x="4383151" y="2064242"/>
                </a:lnTo>
                <a:lnTo>
                  <a:pt x="4401354" y="2058245"/>
                </a:lnTo>
                <a:cubicBezTo>
                  <a:pt x="4402457" y="2059998"/>
                  <a:pt x="4403942" y="2061629"/>
                  <a:pt x="4405765" y="2063081"/>
                </a:cubicBezTo>
                <a:lnTo>
                  <a:pt x="4420601" y="2068011"/>
                </a:lnTo>
                <a:lnTo>
                  <a:pt x="4433312" y="2062239"/>
                </a:lnTo>
                <a:cubicBezTo>
                  <a:pt x="4433913" y="2071826"/>
                  <a:pt x="4448053" y="2061159"/>
                  <a:pt x="4459938" y="2058655"/>
                </a:cubicBezTo>
                <a:lnTo>
                  <a:pt x="4467257" y="2059536"/>
                </a:lnTo>
                <a:lnTo>
                  <a:pt x="4492833" y="2051951"/>
                </a:lnTo>
                <a:cubicBezTo>
                  <a:pt x="4506830" y="2048890"/>
                  <a:pt x="4520326" y="2046915"/>
                  <a:pt x="4533444" y="2045543"/>
                </a:cubicBezTo>
                <a:lnTo>
                  <a:pt x="4579902" y="2042473"/>
                </a:lnTo>
                <a:lnTo>
                  <a:pt x="4593061" y="2036537"/>
                </a:lnTo>
                <a:cubicBezTo>
                  <a:pt x="4623093" y="2030020"/>
                  <a:pt x="4659310" y="2036776"/>
                  <a:pt x="4678455" y="2022033"/>
                </a:cubicBezTo>
                <a:cubicBezTo>
                  <a:pt x="4686902" y="2019123"/>
                  <a:pt x="4694854" y="2017915"/>
                  <a:pt x="4702453" y="2017770"/>
                </a:cubicBezTo>
                <a:lnTo>
                  <a:pt x="4723263" y="2019792"/>
                </a:lnTo>
                <a:lnTo>
                  <a:pt x="4728248" y="2025217"/>
                </a:lnTo>
                <a:lnTo>
                  <a:pt x="4741475" y="2023784"/>
                </a:lnTo>
                <a:lnTo>
                  <a:pt x="4745033" y="2024591"/>
                </a:lnTo>
                <a:cubicBezTo>
                  <a:pt x="4751823" y="2026159"/>
                  <a:pt x="4758560" y="2027516"/>
                  <a:pt x="4765390" y="2028029"/>
                </a:cubicBezTo>
                <a:cubicBezTo>
                  <a:pt x="4761540" y="2000715"/>
                  <a:pt x="4822843" y="2027885"/>
                  <a:pt x="4807902" y="2005868"/>
                </a:cubicBezTo>
                <a:cubicBezTo>
                  <a:pt x="4844760" y="2003930"/>
                  <a:pt x="4820870" y="1983482"/>
                  <a:pt x="4860989" y="2002871"/>
                </a:cubicBezTo>
                <a:cubicBezTo>
                  <a:pt x="4922008" y="1980146"/>
                  <a:pt x="5009783" y="1987933"/>
                  <a:pt x="5060738" y="1953707"/>
                </a:cubicBezTo>
                <a:cubicBezTo>
                  <a:pt x="5113014" y="1946308"/>
                  <a:pt x="5135414" y="1967863"/>
                  <a:pt x="5174646" y="1958475"/>
                </a:cubicBezTo>
                <a:cubicBezTo>
                  <a:pt x="5181576" y="1926245"/>
                  <a:pt x="5266302" y="1871146"/>
                  <a:pt x="5296127" y="1897377"/>
                </a:cubicBezTo>
                <a:cubicBezTo>
                  <a:pt x="5350570" y="1890601"/>
                  <a:pt x="5393378" y="1863736"/>
                  <a:pt x="5447102" y="1874045"/>
                </a:cubicBezTo>
                <a:cubicBezTo>
                  <a:pt x="5449663" y="1869724"/>
                  <a:pt x="5453194" y="1866097"/>
                  <a:pt x="5457394" y="1862976"/>
                </a:cubicBezTo>
                <a:lnTo>
                  <a:pt x="5470885" y="1855386"/>
                </a:lnTo>
                <a:lnTo>
                  <a:pt x="5473108" y="1855919"/>
                </a:lnTo>
                <a:cubicBezTo>
                  <a:pt x="5482234" y="1855961"/>
                  <a:pt x="5487271" y="1854115"/>
                  <a:pt x="5490487" y="1851442"/>
                </a:cubicBezTo>
                <a:lnTo>
                  <a:pt x="5493156" y="1847537"/>
                </a:lnTo>
                <a:lnTo>
                  <a:pt x="5504724" y="1843550"/>
                </a:lnTo>
                <a:lnTo>
                  <a:pt x="5526552" y="1833223"/>
                </a:lnTo>
                <a:lnTo>
                  <a:pt x="5531534" y="1833606"/>
                </a:lnTo>
                <a:lnTo>
                  <a:pt x="5565857" y="1821637"/>
                </a:lnTo>
                <a:lnTo>
                  <a:pt x="5566758" y="1822571"/>
                </a:lnTo>
                <a:cubicBezTo>
                  <a:pt x="5569560" y="1824391"/>
                  <a:pt x="5573104" y="1825220"/>
                  <a:pt x="5578300" y="1823998"/>
                </a:cubicBezTo>
                <a:cubicBezTo>
                  <a:pt x="5576590" y="1841977"/>
                  <a:pt x="5583913" y="1829412"/>
                  <a:pt x="5599385" y="1824219"/>
                </a:cubicBezTo>
                <a:cubicBezTo>
                  <a:pt x="5600181" y="1850985"/>
                  <a:pt x="5640346" y="1826505"/>
                  <a:pt x="5653291" y="1838330"/>
                </a:cubicBezTo>
                <a:cubicBezTo>
                  <a:pt x="5664639" y="1833911"/>
                  <a:pt x="5676656" y="1829727"/>
                  <a:pt x="5689123" y="1825972"/>
                </a:cubicBezTo>
                <a:lnTo>
                  <a:pt x="5696583" y="1824080"/>
                </a:lnTo>
                <a:lnTo>
                  <a:pt x="5696836" y="1824287"/>
                </a:lnTo>
                <a:cubicBezTo>
                  <a:pt x="5698678" y="1824400"/>
                  <a:pt x="5701213" y="1823974"/>
                  <a:pt x="5704910" y="1822779"/>
                </a:cubicBezTo>
                <a:lnTo>
                  <a:pt x="5710186" y="1820629"/>
                </a:lnTo>
                <a:lnTo>
                  <a:pt x="5724662" y="1816957"/>
                </a:lnTo>
                <a:lnTo>
                  <a:pt x="5730330" y="1817323"/>
                </a:lnTo>
                <a:lnTo>
                  <a:pt x="5733569" y="1819818"/>
                </a:lnTo>
                <a:lnTo>
                  <a:pt x="5734751" y="1819150"/>
                </a:lnTo>
                <a:cubicBezTo>
                  <a:pt x="5742385" y="1811473"/>
                  <a:pt x="5741789" y="1803283"/>
                  <a:pt x="5765286" y="1820584"/>
                </a:cubicBezTo>
                <a:cubicBezTo>
                  <a:pt x="5784532" y="1806446"/>
                  <a:pt x="5795499" y="1817814"/>
                  <a:pt x="5829951" y="1814425"/>
                </a:cubicBezTo>
                <a:cubicBezTo>
                  <a:pt x="5839381" y="1803221"/>
                  <a:pt x="5851644" y="1803437"/>
                  <a:pt x="5865400" y="1807121"/>
                </a:cubicBezTo>
                <a:cubicBezTo>
                  <a:pt x="5894873" y="1795832"/>
                  <a:pt x="5927910" y="1797657"/>
                  <a:pt x="5964230" y="1791246"/>
                </a:cubicBezTo>
                <a:cubicBezTo>
                  <a:pt x="5997095" y="1771694"/>
                  <a:pt x="6025977" y="1785382"/>
                  <a:pt x="6064751" y="1778450"/>
                </a:cubicBezTo>
                <a:cubicBezTo>
                  <a:pt x="6088334" y="1752766"/>
                  <a:pt x="6099508" y="1787374"/>
                  <a:pt x="6122352" y="1789671"/>
                </a:cubicBezTo>
                <a:lnTo>
                  <a:pt x="6128122" y="1788981"/>
                </a:lnTo>
                <a:lnTo>
                  <a:pt x="6141014" y="1782915"/>
                </a:lnTo>
                <a:lnTo>
                  <a:pt x="6145388" y="1779947"/>
                </a:lnTo>
                <a:cubicBezTo>
                  <a:pt x="6148578" y="1778158"/>
                  <a:pt x="6150926" y="1777299"/>
                  <a:pt x="6152799" y="1777068"/>
                </a:cubicBezTo>
                <a:lnTo>
                  <a:pt x="6153131" y="1777217"/>
                </a:lnTo>
                <a:lnTo>
                  <a:pt x="6159777" y="1774090"/>
                </a:lnTo>
                <a:cubicBezTo>
                  <a:pt x="6170646" y="1768312"/>
                  <a:pt x="6180893" y="1762216"/>
                  <a:pt x="6190386" y="1756022"/>
                </a:cubicBezTo>
                <a:cubicBezTo>
                  <a:pt x="6207960" y="1764717"/>
                  <a:pt x="6238019" y="1734533"/>
                  <a:pt x="6249518" y="1759399"/>
                </a:cubicBezTo>
                <a:cubicBezTo>
                  <a:pt x="6262790" y="1751731"/>
                  <a:pt x="6265029" y="1738657"/>
                  <a:pt x="6270527" y="1755769"/>
                </a:cubicBezTo>
                <a:cubicBezTo>
                  <a:pt x="6275192" y="1753681"/>
                  <a:pt x="6279041" y="1753811"/>
                  <a:pt x="6282550" y="1755003"/>
                </a:cubicBezTo>
                <a:lnTo>
                  <a:pt x="6283816" y="1755712"/>
                </a:lnTo>
                <a:lnTo>
                  <a:pt x="6313084" y="1738281"/>
                </a:lnTo>
                <a:lnTo>
                  <a:pt x="6318182" y="1737732"/>
                </a:lnTo>
                <a:lnTo>
                  <a:pt x="6335709" y="1724111"/>
                </a:lnTo>
                <a:lnTo>
                  <a:pt x="6345588" y="1718279"/>
                </a:lnTo>
                <a:lnTo>
                  <a:pt x="6346673" y="1714145"/>
                </a:lnTo>
                <a:cubicBezTo>
                  <a:pt x="6348796" y="1711062"/>
                  <a:pt x="6353055" y="1708421"/>
                  <a:pt x="6362126" y="1706799"/>
                </a:cubicBezTo>
                <a:lnTo>
                  <a:pt x="6364545" y="1706892"/>
                </a:lnTo>
                <a:cubicBezTo>
                  <a:pt x="6367637" y="1703281"/>
                  <a:pt x="6424942" y="1698254"/>
                  <a:pt x="6464076" y="1679171"/>
                </a:cubicBezTo>
                <a:cubicBezTo>
                  <a:pt x="6504464" y="1655724"/>
                  <a:pt x="6547114" y="1618110"/>
                  <a:pt x="6599352" y="1592397"/>
                </a:cubicBezTo>
                <a:cubicBezTo>
                  <a:pt x="6621028" y="1623320"/>
                  <a:pt x="6702628" y="1477903"/>
                  <a:pt x="6694106" y="1530854"/>
                </a:cubicBezTo>
                <a:cubicBezTo>
                  <a:pt x="6709146" y="1521510"/>
                  <a:pt x="6782557" y="1496994"/>
                  <a:pt x="6779808" y="1510598"/>
                </a:cubicBezTo>
                <a:cubicBezTo>
                  <a:pt x="6816671" y="1469344"/>
                  <a:pt x="6859225" y="1490432"/>
                  <a:pt x="6910674" y="1458095"/>
                </a:cubicBezTo>
                <a:cubicBezTo>
                  <a:pt x="6958236" y="1468911"/>
                  <a:pt x="6926351" y="1454150"/>
                  <a:pt x="6962144" y="1445637"/>
                </a:cubicBezTo>
                <a:cubicBezTo>
                  <a:pt x="6938512" y="1427780"/>
                  <a:pt x="7010208" y="1442012"/>
                  <a:pt x="6995460" y="1417188"/>
                </a:cubicBezTo>
                <a:lnTo>
                  <a:pt x="7017033" y="1416698"/>
                </a:lnTo>
                <a:lnTo>
                  <a:pt x="7020886" y="1416805"/>
                </a:lnTo>
                <a:lnTo>
                  <a:pt x="7033438" y="1413061"/>
                </a:lnTo>
                <a:lnTo>
                  <a:pt x="7040555" y="1417220"/>
                </a:lnTo>
                <a:lnTo>
                  <a:pt x="7062011" y="1415322"/>
                </a:lnTo>
                <a:cubicBezTo>
                  <a:pt x="7069494" y="1413805"/>
                  <a:pt x="7076899" y="1411231"/>
                  <a:pt x="7084117" y="1406974"/>
                </a:cubicBezTo>
                <a:cubicBezTo>
                  <a:pt x="7101577" y="1383961"/>
                  <a:pt x="7164447" y="1391139"/>
                  <a:pt x="7185047" y="1361519"/>
                </a:cubicBezTo>
                <a:cubicBezTo>
                  <a:pt x="7194363" y="1352352"/>
                  <a:pt x="7233839" y="1334552"/>
                  <a:pt x="7247783" y="1337622"/>
                </a:cubicBezTo>
                <a:cubicBezTo>
                  <a:pt x="7257348" y="1335236"/>
                  <a:pt x="7264529" y="1328498"/>
                  <a:pt x="7275307" y="1333722"/>
                </a:cubicBezTo>
                <a:cubicBezTo>
                  <a:pt x="7289966" y="1339225"/>
                  <a:pt x="7305349" y="1312996"/>
                  <a:pt x="7311261" y="1324795"/>
                </a:cubicBezTo>
                <a:cubicBezTo>
                  <a:pt x="7322509" y="1306494"/>
                  <a:pt x="7356236" y="1316612"/>
                  <a:pt x="7377571" y="1313050"/>
                </a:cubicBezTo>
                <a:cubicBezTo>
                  <a:pt x="7384603" y="1296817"/>
                  <a:pt x="7422434" y="1305349"/>
                  <a:pt x="7461694" y="1290297"/>
                </a:cubicBezTo>
                <a:cubicBezTo>
                  <a:pt x="7468925" y="1271946"/>
                  <a:pt x="7488273" y="1280301"/>
                  <a:pt x="7507193" y="1251613"/>
                </a:cubicBezTo>
                <a:cubicBezTo>
                  <a:pt x="7509613" y="1252526"/>
                  <a:pt x="7512260" y="1253190"/>
                  <a:pt x="7515052" y="1253584"/>
                </a:cubicBezTo>
                <a:cubicBezTo>
                  <a:pt x="7531272" y="1255869"/>
                  <a:pt x="7548775" y="1248744"/>
                  <a:pt x="7554146" y="1237669"/>
                </a:cubicBezTo>
                <a:cubicBezTo>
                  <a:pt x="7587383" y="1195873"/>
                  <a:pt x="7632956" y="1177588"/>
                  <a:pt x="7671846" y="1155347"/>
                </a:cubicBezTo>
                <a:cubicBezTo>
                  <a:pt x="7717626" y="1132532"/>
                  <a:pt x="7704339" y="1170169"/>
                  <a:pt x="7748774" y="1124980"/>
                </a:cubicBezTo>
                <a:cubicBezTo>
                  <a:pt x="7761564" y="1130678"/>
                  <a:pt x="7769446" y="1127888"/>
                  <a:pt x="7779182" y="1118490"/>
                </a:cubicBezTo>
                <a:cubicBezTo>
                  <a:pt x="7801901" y="1108032"/>
                  <a:pt x="7816047" y="1129940"/>
                  <a:pt x="7829932" y="1107346"/>
                </a:cubicBezTo>
                <a:cubicBezTo>
                  <a:pt x="7834286" y="1120482"/>
                  <a:pt x="7877354" y="1093242"/>
                  <a:pt x="7875510" y="1109570"/>
                </a:cubicBezTo>
                <a:cubicBezTo>
                  <a:pt x="7898453" y="1113571"/>
                  <a:pt x="7893102" y="1093377"/>
                  <a:pt x="7914918" y="1096070"/>
                </a:cubicBezTo>
                <a:cubicBezTo>
                  <a:pt x="7933463" y="1091055"/>
                  <a:pt x="7896037" y="1088002"/>
                  <a:pt x="7914188" y="1079287"/>
                </a:cubicBezTo>
                <a:cubicBezTo>
                  <a:pt x="7937737" y="1070775"/>
                  <a:pt x="7922008" y="1049943"/>
                  <a:pt x="7959552" y="1069277"/>
                </a:cubicBezTo>
                <a:cubicBezTo>
                  <a:pt x="7978616" y="1052937"/>
                  <a:pt x="7992226" y="1062990"/>
                  <a:pt x="8029450" y="1055589"/>
                </a:cubicBezTo>
                <a:lnTo>
                  <a:pt x="8038422" y="1049493"/>
                </a:lnTo>
                <a:lnTo>
                  <a:pt x="8053585" y="1058943"/>
                </a:lnTo>
                <a:cubicBezTo>
                  <a:pt x="8061619" y="1062358"/>
                  <a:pt x="8070634" y="1063636"/>
                  <a:pt x="8081474" y="1059840"/>
                </a:cubicBezTo>
                <a:cubicBezTo>
                  <a:pt x="8141491" y="1015057"/>
                  <a:pt x="8090266" y="1080479"/>
                  <a:pt x="8197391" y="1038853"/>
                </a:cubicBezTo>
                <a:cubicBezTo>
                  <a:pt x="8201677" y="1033108"/>
                  <a:pt x="8217224" y="1033020"/>
                  <a:pt x="8218531" y="1038736"/>
                </a:cubicBezTo>
                <a:cubicBezTo>
                  <a:pt x="8224749" y="1034989"/>
                  <a:pt x="8236410" y="1019803"/>
                  <a:pt x="8242405" y="1027800"/>
                </a:cubicBezTo>
                <a:cubicBezTo>
                  <a:pt x="8260401" y="1023020"/>
                  <a:pt x="8277595" y="1016764"/>
                  <a:pt x="8293586" y="1009216"/>
                </a:cubicBezTo>
                <a:lnTo>
                  <a:pt x="8325267" y="990249"/>
                </a:lnTo>
                <a:lnTo>
                  <a:pt x="8335565" y="995156"/>
                </a:lnTo>
                <a:cubicBezTo>
                  <a:pt x="8342208" y="997234"/>
                  <a:pt x="8349366" y="997680"/>
                  <a:pt x="8357350" y="994276"/>
                </a:cubicBezTo>
                <a:cubicBezTo>
                  <a:pt x="8398773" y="957879"/>
                  <a:pt x="8366593" y="1009035"/>
                  <a:pt x="8445003" y="972367"/>
                </a:cubicBezTo>
                <a:cubicBezTo>
                  <a:pt x="8447663" y="967887"/>
                  <a:pt x="8459739" y="966961"/>
                  <a:pt x="8461421" y="971111"/>
                </a:cubicBezTo>
                <a:cubicBezTo>
                  <a:pt x="8465819" y="968000"/>
                  <a:pt x="8473109" y="956137"/>
                  <a:pt x="8478704" y="961712"/>
                </a:cubicBezTo>
                <a:cubicBezTo>
                  <a:pt x="8505565" y="952663"/>
                  <a:pt x="8529238" y="939426"/>
                  <a:pt x="8547429" y="923277"/>
                </a:cubicBezTo>
                <a:cubicBezTo>
                  <a:pt x="8576531" y="919061"/>
                  <a:pt x="8579138" y="912461"/>
                  <a:pt x="8579319" y="905576"/>
                </a:cubicBezTo>
                <a:cubicBezTo>
                  <a:pt x="8579529" y="904096"/>
                  <a:pt x="8579740" y="902618"/>
                  <a:pt x="8579950" y="901139"/>
                </a:cubicBezTo>
                <a:lnTo>
                  <a:pt x="8589038" y="903946"/>
                </a:lnTo>
                <a:cubicBezTo>
                  <a:pt x="8598255" y="904433"/>
                  <a:pt x="8605836" y="900079"/>
                  <a:pt x="8612581" y="893445"/>
                </a:cubicBezTo>
                <a:lnTo>
                  <a:pt x="8620213" y="884417"/>
                </a:lnTo>
                <a:lnTo>
                  <a:pt x="8636849" y="879570"/>
                </a:lnTo>
                <a:cubicBezTo>
                  <a:pt x="8647569" y="875664"/>
                  <a:pt x="8658506" y="871048"/>
                  <a:pt x="8678353" y="868709"/>
                </a:cubicBezTo>
                <a:cubicBezTo>
                  <a:pt x="8676250" y="844726"/>
                  <a:pt x="8711895" y="858913"/>
                  <a:pt x="8721366" y="848445"/>
                </a:cubicBezTo>
                <a:cubicBezTo>
                  <a:pt x="8730651" y="852242"/>
                  <a:pt x="8737642" y="851631"/>
                  <a:pt x="8743257" y="848457"/>
                </a:cubicBezTo>
                <a:lnTo>
                  <a:pt x="8755719" y="834419"/>
                </a:lnTo>
                <a:lnTo>
                  <a:pt x="8776970" y="830126"/>
                </a:lnTo>
                <a:cubicBezTo>
                  <a:pt x="8786153" y="826014"/>
                  <a:pt x="8792888" y="819621"/>
                  <a:pt x="8795998" y="809645"/>
                </a:cubicBezTo>
                <a:cubicBezTo>
                  <a:pt x="8805952" y="821837"/>
                  <a:pt x="8809794" y="841181"/>
                  <a:pt x="8837498" y="830583"/>
                </a:cubicBezTo>
                <a:cubicBezTo>
                  <a:pt x="8851172" y="827584"/>
                  <a:pt x="8868029" y="799681"/>
                  <a:pt x="8878040" y="791651"/>
                </a:cubicBezTo>
                <a:lnTo>
                  <a:pt x="8897564" y="782401"/>
                </a:lnTo>
                <a:lnTo>
                  <a:pt x="8905560" y="786219"/>
                </a:lnTo>
                <a:lnTo>
                  <a:pt x="8917778" y="783256"/>
                </a:lnTo>
                <a:lnTo>
                  <a:pt x="8914746" y="775031"/>
                </a:lnTo>
                <a:lnTo>
                  <a:pt x="8947030" y="764252"/>
                </a:lnTo>
                <a:cubicBezTo>
                  <a:pt x="8970788" y="755523"/>
                  <a:pt x="8988067" y="745115"/>
                  <a:pt x="8977138" y="726774"/>
                </a:cubicBezTo>
                <a:cubicBezTo>
                  <a:pt x="8977490" y="701480"/>
                  <a:pt x="9039667" y="723232"/>
                  <a:pt x="9028928" y="698996"/>
                </a:cubicBezTo>
                <a:cubicBezTo>
                  <a:pt x="9056296" y="708989"/>
                  <a:pt x="9080686" y="673518"/>
                  <a:pt x="9114263" y="665106"/>
                </a:cubicBezTo>
                <a:cubicBezTo>
                  <a:pt x="9115667" y="652470"/>
                  <a:pt x="9123557" y="650905"/>
                  <a:pt x="9139429" y="653134"/>
                </a:cubicBezTo>
                <a:cubicBezTo>
                  <a:pt x="9248531" y="629411"/>
                  <a:pt x="9343720" y="468354"/>
                  <a:pt x="9380600" y="515628"/>
                </a:cubicBezTo>
                <a:cubicBezTo>
                  <a:pt x="9406272" y="509931"/>
                  <a:pt x="9503943" y="538669"/>
                  <a:pt x="9561831" y="513591"/>
                </a:cubicBezTo>
                <a:cubicBezTo>
                  <a:pt x="9577802" y="480860"/>
                  <a:pt x="9713285" y="478736"/>
                  <a:pt x="9742561" y="469315"/>
                </a:cubicBezTo>
                <a:cubicBezTo>
                  <a:pt x="9742569" y="450758"/>
                  <a:pt x="9797169" y="453829"/>
                  <a:pt x="9784394" y="429345"/>
                </a:cubicBezTo>
                <a:cubicBezTo>
                  <a:pt x="9787055" y="417172"/>
                  <a:pt x="9801869" y="413844"/>
                  <a:pt x="9811914" y="421889"/>
                </a:cubicBezTo>
                <a:cubicBezTo>
                  <a:pt x="9828901" y="415568"/>
                  <a:pt x="9835642" y="400341"/>
                  <a:pt x="9858388" y="412158"/>
                </a:cubicBezTo>
                <a:cubicBezTo>
                  <a:pt x="9881945" y="404057"/>
                  <a:pt x="9894276" y="360744"/>
                  <a:pt x="9921770" y="380896"/>
                </a:cubicBezTo>
                <a:cubicBezTo>
                  <a:pt x="9930032" y="337884"/>
                  <a:pt x="10038117" y="312408"/>
                  <a:pt x="10084861" y="294587"/>
                </a:cubicBezTo>
                <a:cubicBezTo>
                  <a:pt x="10141631" y="278266"/>
                  <a:pt x="10188248" y="249698"/>
                  <a:pt x="10271351" y="227987"/>
                </a:cubicBezTo>
                <a:cubicBezTo>
                  <a:pt x="10362764" y="229558"/>
                  <a:pt x="10358378" y="196042"/>
                  <a:pt x="10424673" y="178078"/>
                </a:cubicBezTo>
                <a:cubicBezTo>
                  <a:pt x="10452909" y="162753"/>
                  <a:pt x="10514634" y="185033"/>
                  <a:pt x="10534657" y="156701"/>
                </a:cubicBezTo>
                <a:cubicBezTo>
                  <a:pt x="10595265" y="170910"/>
                  <a:pt x="10637600" y="149657"/>
                  <a:pt x="10726300" y="150292"/>
                </a:cubicBezTo>
                <a:cubicBezTo>
                  <a:pt x="10775756" y="148210"/>
                  <a:pt x="10805324" y="153235"/>
                  <a:pt x="10861177" y="138253"/>
                </a:cubicBezTo>
                <a:cubicBezTo>
                  <a:pt x="10888992" y="99450"/>
                  <a:pt x="10971843" y="126363"/>
                  <a:pt x="10995894" y="78271"/>
                </a:cubicBezTo>
                <a:cubicBezTo>
                  <a:pt x="11009945" y="87061"/>
                  <a:pt x="11016683" y="79738"/>
                  <a:pt x="11031776" y="74275"/>
                </a:cubicBezTo>
                <a:cubicBezTo>
                  <a:pt x="11049588" y="91553"/>
                  <a:pt x="11064655" y="65479"/>
                  <a:pt x="11082485" y="73705"/>
                </a:cubicBezTo>
                <a:cubicBezTo>
                  <a:pt x="11124351" y="51595"/>
                  <a:pt x="11194283" y="44212"/>
                  <a:pt x="11230739" y="34792"/>
                </a:cubicBezTo>
                <a:cubicBezTo>
                  <a:pt x="11248967" y="30081"/>
                  <a:pt x="11257520" y="13218"/>
                  <a:pt x="11268645" y="482"/>
                </a:cubicBezTo>
                <a:lnTo>
                  <a:pt x="11269336" y="3"/>
                </a:lnTo>
                <a:lnTo>
                  <a:pt x="0" y="3"/>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4309B6-0520-17D6-7A81-7F68DBA5A9BC}"/>
              </a:ext>
            </a:extLst>
          </p:cNvPr>
          <p:cNvSpPr txBox="1"/>
          <p:nvPr/>
        </p:nvSpPr>
        <p:spPr>
          <a:xfrm>
            <a:off x="290699" y="1539082"/>
            <a:ext cx="5507609" cy="620201"/>
          </a:xfrm>
          <a:prstGeom prst="rect">
            <a:avLst/>
          </a:prstGeom>
        </p:spPr>
        <p:txBody>
          <a:bodyPr vert="horz" lIns="68580" tIns="34290" rIns="68580" bIns="34290" rtlCol="0" anchor="b">
            <a:noAutofit/>
          </a:bodyPr>
          <a:lstStyle/>
          <a:p>
            <a:pPr>
              <a:lnSpc>
                <a:spcPct val="90000"/>
              </a:lnSpc>
              <a:spcBef>
                <a:spcPct val="0"/>
              </a:spcBef>
              <a:spcAft>
                <a:spcPts val="450"/>
              </a:spcAft>
            </a:pPr>
            <a:r>
              <a:rPr lang="en-US" sz="3600" dirty="0">
                <a:solidFill>
                  <a:srgbClr val="03C050"/>
                </a:solidFill>
                <a:ea typeface="+mj-ea"/>
                <a:cs typeface="+mj-cs"/>
              </a:rPr>
              <a:t>The Power of </a:t>
            </a:r>
          </a:p>
          <a:p>
            <a:pPr>
              <a:lnSpc>
                <a:spcPct val="90000"/>
              </a:lnSpc>
              <a:spcBef>
                <a:spcPct val="0"/>
              </a:spcBef>
              <a:spcAft>
                <a:spcPts val="450"/>
              </a:spcAft>
            </a:pPr>
            <a:r>
              <a:rPr lang="en-US" sz="3600" dirty="0">
                <a:solidFill>
                  <a:srgbClr val="03C050"/>
                </a:solidFill>
                <a:ea typeface="+mj-ea"/>
                <a:cs typeface="+mj-cs"/>
              </a:rPr>
              <a:t>Collective Delusion</a:t>
            </a:r>
          </a:p>
        </p:txBody>
      </p:sp>
    </p:spTree>
    <p:extLst>
      <p:ext uri="{BB962C8B-B14F-4D97-AF65-F5344CB8AC3E}">
        <p14:creationId xmlns:p14="http://schemas.microsoft.com/office/powerpoint/2010/main" val="5093783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billboard_american_medical_marijuana_associ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2969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1" y="762000"/>
            <a:ext cx="8229600" cy="1219200"/>
          </a:xfrm>
        </p:spPr>
        <p:txBody>
          <a:bodyPr>
            <a:normAutofit fontScale="90000"/>
          </a:bodyPr>
          <a:lstStyle/>
          <a:p>
            <a:pPr algn="ctr">
              <a:defRPr/>
            </a:pPr>
            <a:r>
              <a:t>Bylaws of the American Association for the Study and Cure of Inebriety (1870)</a:t>
            </a:r>
          </a:p>
        </p:txBody>
      </p:sp>
      <p:pic>
        <p:nvPicPr>
          <p:cNvPr id="129026" name="Picture 2"/>
          <p:cNvPicPr>
            <a:picLocks noChangeAspect="1" noChangeArrowheads="1"/>
          </p:cNvPicPr>
          <p:nvPr/>
        </p:nvPicPr>
        <p:blipFill>
          <a:blip r:embed="rId2"/>
          <a:srcRect/>
          <a:stretch>
            <a:fillRect/>
          </a:stretch>
        </p:blipFill>
        <p:spPr bwMode="auto">
          <a:xfrm>
            <a:off x="381000" y="2667000"/>
            <a:ext cx="8153400" cy="2571750"/>
          </a:xfrm>
          <a:prstGeom prst="rect">
            <a:avLst/>
          </a:prstGeom>
          <a:solidFill>
            <a:schemeClr val="accent6">
              <a:lumMod val="75000"/>
            </a:schemeClr>
          </a:solidFill>
          <a:ln>
            <a:noFill/>
          </a:ln>
          <a:effec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90B2FA-0311-4FDF-873A-BAC04E4F2439}"/>
              </a:ext>
            </a:extLst>
          </p:cNvPr>
          <p:cNvPicPr>
            <a:picLocks noChangeAspect="1"/>
          </p:cNvPicPr>
          <p:nvPr/>
        </p:nvPicPr>
        <p:blipFill rotWithShape="1">
          <a:blip r:embed="rId2"/>
          <a:srcRect l="57011" t="36375" r="7445" b="41500"/>
          <a:stretch/>
        </p:blipFill>
        <p:spPr>
          <a:xfrm>
            <a:off x="789385" y="1535906"/>
            <a:ext cx="7565231" cy="1471613"/>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46BC0E57-A1C2-46C7-984F-5AC72CC87390}"/>
              </a:ext>
            </a:extLst>
          </p:cNvPr>
          <p:cNvPicPr>
            <a:picLocks noChangeAspect="1"/>
          </p:cNvPicPr>
          <p:nvPr/>
        </p:nvPicPr>
        <p:blipFill rotWithShape="1">
          <a:blip r:embed="rId2"/>
          <a:srcRect l="56719" t="14250" r="7187" b="78017"/>
          <a:stretch/>
        </p:blipFill>
        <p:spPr>
          <a:xfrm>
            <a:off x="759416" y="1021556"/>
            <a:ext cx="7682318" cy="514351"/>
          </a:xfrm>
          <a:prstGeom prst="rect">
            <a:avLst/>
          </a:prstGeom>
        </p:spPr>
      </p:pic>
      <p:sp>
        <p:nvSpPr>
          <p:cNvPr id="6" name="Rectangle 5">
            <a:extLst>
              <a:ext uri="{FF2B5EF4-FFF2-40B4-BE49-F238E27FC236}">
                <a16:creationId xmlns:a16="http://schemas.microsoft.com/office/drawing/2014/main" id="{62B0DA3D-276C-48BE-81C1-5427A5C896E8}"/>
              </a:ext>
            </a:extLst>
          </p:cNvPr>
          <p:cNvSpPr/>
          <p:nvPr/>
        </p:nvSpPr>
        <p:spPr>
          <a:xfrm>
            <a:off x="5822156" y="1064418"/>
            <a:ext cx="2591003" cy="4286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Rectangle 6">
            <a:extLst>
              <a:ext uri="{FF2B5EF4-FFF2-40B4-BE49-F238E27FC236}">
                <a16:creationId xmlns:a16="http://schemas.microsoft.com/office/drawing/2014/main" id="{2DF72517-D715-4E23-9B75-473E165D5FEE}"/>
              </a:ext>
            </a:extLst>
          </p:cNvPr>
          <p:cNvSpPr/>
          <p:nvPr/>
        </p:nvSpPr>
        <p:spPr>
          <a:xfrm>
            <a:off x="6136482" y="1950243"/>
            <a:ext cx="2218134" cy="1057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aphicFrame>
        <p:nvGraphicFramePr>
          <p:cNvPr id="9" name="Table 8">
            <a:extLst>
              <a:ext uri="{FF2B5EF4-FFF2-40B4-BE49-F238E27FC236}">
                <a16:creationId xmlns:a16="http://schemas.microsoft.com/office/drawing/2014/main" id="{18F7ABA6-AD53-445D-A36E-FF3A382C99B5}"/>
              </a:ext>
            </a:extLst>
          </p:cNvPr>
          <p:cNvGraphicFramePr>
            <a:graphicFrameLocks noGrp="1"/>
          </p:cNvGraphicFramePr>
          <p:nvPr>
            <p:extLst/>
          </p:nvPr>
        </p:nvGraphicFramePr>
        <p:xfrm>
          <a:off x="1335982" y="3533848"/>
          <a:ext cx="6512616" cy="1723952"/>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1628154">
                  <a:extLst>
                    <a:ext uri="{9D8B030D-6E8A-4147-A177-3AD203B41FA5}">
                      <a16:colId xmlns:a16="http://schemas.microsoft.com/office/drawing/2014/main" val="1373575703"/>
                    </a:ext>
                  </a:extLst>
                </a:gridCol>
                <a:gridCol w="1628154">
                  <a:extLst>
                    <a:ext uri="{9D8B030D-6E8A-4147-A177-3AD203B41FA5}">
                      <a16:colId xmlns:a16="http://schemas.microsoft.com/office/drawing/2014/main" val="2569936060"/>
                    </a:ext>
                  </a:extLst>
                </a:gridCol>
                <a:gridCol w="1628154">
                  <a:extLst>
                    <a:ext uri="{9D8B030D-6E8A-4147-A177-3AD203B41FA5}">
                      <a16:colId xmlns:a16="http://schemas.microsoft.com/office/drawing/2014/main" val="2648010328"/>
                    </a:ext>
                  </a:extLst>
                </a:gridCol>
                <a:gridCol w="1628154">
                  <a:extLst>
                    <a:ext uri="{9D8B030D-6E8A-4147-A177-3AD203B41FA5}">
                      <a16:colId xmlns:a16="http://schemas.microsoft.com/office/drawing/2014/main" val="1442345881"/>
                    </a:ext>
                  </a:extLst>
                </a:gridCol>
              </a:tblGrid>
              <a:tr h="430988">
                <a:tc>
                  <a:txBody>
                    <a:bodyPr/>
                    <a:lstStyle/>
                    <a:p>
                      <a:endParaRPr lang="en-US" sz="1600" dirty="0">
                        <a:latin typeface="Georgia" panose="02040502050405020303" pitchFamily="18" charset="0"/>
                      </a:endParaRPr>
                    </a:p>
                  </a:txBody>
                  <a:tcPr marL="68580" marR="68580" marT="34290" marB="34290" anchor="ctr">
                    <a:solidFill>
                      <a:srgbClr val="5A5656"/>
                    </a:solidFill>
                  </a:tcPr>
                </a:tc>
                <a:tc>
                  <a:txBody>
                    <a:bodyPr/>
                    <a:lstStyle/>
                    <a:p>
                      <a:pPr algn="ctr"/>
                      <a:r>
                        <a:rPr lang="en-US" sz="1600" dirty="0">
                          <a:latin typeface="Georgia" panose="02040502050405020303" pitchFamily="18" charset="0"/>
                        </a:rPr>
                        <a:t>2021</a:t>
                      </a:r>
                    </a:p>
                  </a:txBody>
                  <a:tcPr marL="68580" marR="68580" marT="34290" marB="34290" anchor="ctr">
                    <a:solidFill>
                      <a:srgbClr val="5A5656"/>
                    </a:solidFill>
                  </a:tcPr>
                </a:tc>
                <a:tc>
                  <a:txBody>
                    <a:bodyPr/>
                    <a:lstStyle/>
                    <a:p>
                      <a:pPr algn="ctr"/>
                      <a:r>
                        <a:rPr lang="en-US" sz="1600" dirty="0">
                          <a:latin typeface="Georgia" panose="02040502050405020303" pitchFamily="18" charset="0"/>
                        </a:rPr>
                        <a:t>2016</a:t>
                      </a:r>
                    </a:p>
                  </a:txBody>
                  <a:tcPr marL="68580" marR="68580" marT="34290" marB="34290" anchor="ctr">
                    <a:solidFill>
                      <a:srgbClr val="5A5656"/>
                    </a:solidFill>
                  </a:tcPr>
                </a:tc>
                <a:tc>
                  <a:txBody>
                    <a:bodyPr/>
                    <a:lstStyle/>
                    <a:p>
                      <a:pPr algn="ctr"/>
                      <a:r>
                        <a:rPr lang="en-US" sz="1600" dirty="0">
                          <a:latin typeface="Georgia" panose="02040502050405020303" pitchFamily="18" charset="0"/>
                        </a:rPr>
                        <a:t>2011</a:t>
                      </a:r>
                    </a:p>
                  </a:txBody>
                  <a:tcPr marL="68580" marR="68580" marT="34290" marB="34290" anchor="ctr">
                    <a:solidFill>
                      <a:srgbClr val="5A5656"/>
                    </a:solidFill>
                  </a:tcPr>
                </a:tc>
                <a:extLst>
                  <a:ext uri="{0D108BD9-81ED-4DB2-BD59-A6C34878D82A}">
                    <a16:rowId xmlns:a16="http://schemas.microsoft.com/office/drawing/2014/main" val="3242912361"/>
                  </a:ext>
                </a:extLst>
              </a:tr>
              <a:tr h="430988">
                <a:tc>
                  <a:txBody>
                    <a:bodyPr/>
                    <a:lstStyle/>
                    <a:p>
                      <a:r>
                        <a:rPr lang="en-US" sz="1600" dirty="0">
                          <a:solidFill>
                            <a:srgbClr val="3A3A3A"/>
                          </a:solidFill>
                          <a:latin typeface="Georgia" panose="02040502050405020303" pitchFamily="18" charset="0"/>
                        </a:rPr>
                        <a:t>Past-year</a:t>
                      </a:r>
                    </a:p>
                  </a:txBody>
                  <a:tcPr marL="68580" marR="68580" marT="34290" marB="34290" anchor="ctr">
                    <a:solidFill>
                      <a:schemeClr val="tx2">
                        <a:lumMod val="90000"/>
                      </a:schemeClr>
                    </a:solidFill>
                  </a:tcPr>
                </a:tc>
                <a:tc>
                  <a:txBody>
                    <a:bodyPr/>
                    <a:lstStyle/>
                    <a:p>
                      <a:pPr algn="ctr"/>
                      <a:r>
                        <a:rPr lang="en-US" sz="1600" dirty="0">
                          <a:solidFill>
                            <a:srgbClr val="3A3A3A"/>
                          </a:solidFill>
                          <a:latin typeface="Georgia" panose="02040502050405020303" pitchFamily="18" charset="0"/>
                        </a:rPr>
                        <a:t>43%</a:t>
                      </a:r>
                    </a:p>
                  </a:txBody>
                  <a:tcPr marL="68580" marR="68580" marT="34290" marB="34290" anchor="ctr">
                    <a:solidFill>
                      <a:schemeClr val="tx2">
                        <a:lumMod val="90000"/>
                      </a:schemeClr>
                    </a:solidFill>
                  </a:tcPr>
                </a:tc>
                <a:tc>
                  <a:txBody>
                    <a:bodyPr/>
                    <a:lstStyle/>
                    <a:p>
                      <a:pPr algn="ctr"/>
                      <a:r>
                        <a:rPr lang="en-US" sz="1600" dirty="0">
                          <a:solidFill>
                            <a:srgbClr val="3A3A3A"/>
                          </a:solidFill>
                          <a:latin typeface="Georgia" panose="02040502050405020303" pitchFamily="18" charset="0"/>
                        </a:rPr>
                        <a:t>34%</a:t>
                      </a:r>
                    </a:p>
                  </a:txBody>
                  <a:tcPr marL="68580" marR="68580" marT="34290" marB="34290" anchor="ctr">
                    <a:solidFill>
                      <a:schemeClr val="tx2">
                        <a:lumMod val="90000"/>
                      </a:schemeClr>
                    </a:solidFill>
                  </a:tcPr>
                </a:tc>
                <a:tc>
                  <a:txBody>
                    <a:bodyPr/>
                    <a:lstStyle/>
                    <a:p>
                      <a:pPr algn="ctr"/>
                      <a:r>
                        <a:rPr lang="en-US" sz="1600" dirty="0">
                          <a:solidFill>
                            <a:srgbClr val="3A3A3A"/>
                          </a:solidFill>
                          <a:latin typeface="Georgia" panose="02040502050405020303" pitchFamily="18" charset="0"/>
                        </a:rPr>
                        <a:t>29%</a:t>
                      </a:r>
                    </a:p>
                  </a:txBody>
                  <a:tcPr marL="68580" marR="68580" marT="34290" marB="34290" anchor="ctr">
                    <a:solidFill>
                      <a:schemeClr val="tx2">
                        <a:lumMod val="90000"/>
                      </a:schemeClr>
                    </a:solidFill>
                  </a:tcPr>
                </a:tc>
                <a:extLst>
                  <a:ext uri="{0D108BD9-81ED-4DB2-BD59-A6C34878D82A}">
                    <a16:rowId xmlns:a16="http://schemas.microsoft.com/office/drawing/2014/main" val="1698535297"/>
                  </a:ext>
                </a:extLst>
              </a:tr>
              <a:tr h="430988">
                <a:tc>
                  <a:txBody>
                    <a:bodyPr/>
                    <a:lstStyle/>
                    <a:p>
                      <a:r>
                        <a:rPr lang="en-US" sz="1600" dirty="0">
                          <a:solidFill>
                            <a:srgbClr val="3A3A3A"/>
                          </a:solidFill>
                          <a:latin typeface="Georgia" panose="02040502050405020303" pitchFamily="18" charset="0"/>
                        </a:rPr>
                        <a:t>Past-month</a:t>
                      </a:r>
                    </a:p>
                  </a:txBody>
                  <a:tcPr marL="68580" marR="68580" marT="34290" marB="34290" anchor="ctr"/>
                </a:tc>
                <a:tc>
                  <a:txBody>
                    <a:bodyPr/>
                    <a:lstStyle/>
                    <a:p>
                      <a:pPr algn="ctr"/>
                      <a:r>
                        <a:rPr lang="en-US" sz="1600" dirty="0">
                          <a:solidFill>
                            <a:srgbClr val="3A3A3A"/>
                          </a:solidFill>
                          <a:latin typeface="Georgia" panose="02040502050405020303" pitchFamily="18" charset="0"/>
                        </a:rPr>
                        <a:t>29%</a:t>
                      </a:r>
                    </a:p>
                  </a:txBody>
                  <a:tcPr marL="68580" marR="68580" marT="34290" marB="34290" anchor="ctr"/>
                </a:tc>
                <a:tc>
                  <a:txBody>
                    <a:bodyPr/>
                    <a:lstStyle/>
                    <a:p>
                      <a:pPr algn="ctr"/>
                      <a:r>
                        <a:rPr lang="en-US" sz="1600" dirty="0">
                          <a:solidFill>
                            <a:srgbClr val="3A3A3A"/>
                          </a:solidFill>
                          <a:latin typeface="Georgia" panose="02040502050405020303" pitchFamily="18" charset="0"/>
                        </a:rPr>
                        <a:t>21%</a:t>
                      </a:r>
                    </a:p>
                  </a:txBody>
                  <a:tcPr marL="68580" marR="68580" marT="34290" marB="34290" anchor="ctr"/>
                </a:tc>
                <a:tc>
                  <a:txBody>
                    <a:bodyPr/>
                    <a:lstStyle/>
                    <a:p>
                      <a:pPr algn="ctr"/>
                      <a:r>
                        <a:rPr lang="en-US" sz="1600" dirty="0">
                          <a:solidFill>
                            <a:srgbClr val="3A3A3A"/>
                          </a:solidFill>
                          <a:latin typeface="Georgia" panose="02040502050405020303" pitchFamily="18" charset="0"/>
                        </a:rPr>
                        <a:t>17%</a:t>
                      </a:r>
                    </a:p>
                  </a:txBody>
                  <a:tcPr marL="68580" marR="68580" marT="34290" marB="34290" anchor="ctr"/>
                </a:tc>
                <a:extLst>
                  <a:ext uri="{0D108BD9-81ED-4DB2-BD59-A6C34878D82A}">
                    <a16:rowId xmlns:a16="http://schemas.microsoft.com/office/drawing/2014/main" val="3494017832"/>
                  </a:ext>
                </a:extLst>
              </a:tr>
              <a:tr h="430988">
                <a:tc>
                  <a:txBody>
                    <a:bodyPr/>
                    <a:lstStyle/>
                    <a:p>
                      <a:r>
                        <a:rPr lang="en-US" sz="1600" dirty="0">
                          <a:solidFill>
                            <a:srgbClr val="3A3A3A"/>
                          </a:solidFill>
                          <a:latin typeface="Georgia" panose="02040502050405020303" pitchFamily="18" charset="0"/>
                        </a:rPr>
                        <a:t>Daily</a:t>
                      </a:r>
                    </a:p>
                  </a:txBody>
                  <a:tcPr marL="68580" marR="68580" marT="34290" marB="34290" anchor="ctr">
                    <a:solidFill>
                      <a:schemeClr val="tx2">
                        <a:lumMod val="90000"/>
                      </a:schemeClr>
                    </a:solidFill>
                  </a:tcPr>
                </a:tc>
                <a:tc>
                  <a:txBody>
                    <a:bodyPr/>
                    <a:lstStyle/>
                    <a:p>
                      <a:pPr algn="ctr"/>
                      <a:r>
                        <a:rPr lang="en-US" sz="1600" dirty="0">
                          <a:solidFill>
                            <a:srgbClr val="3A3A3A"/>
                          </a:solidFill>
                          <a:latin typeface="Georgia" panose="02040502050405020303" pitchFamily="18" charset="0"/>
                        </a:rPr>
                        <a:t>11%</a:t>
                      </a:r>
                    </a:p>
                  </a:txBody>
                  <a:tcPr marL="68580" marR="68580" marT="34290" marB="34290" anchor="ctr">
                    <a:solidFill>
                      <a:schemeClr val="tx2">
                        <a:lumMod val="90000"/>
                      </a:schemeClr>
                    </a:solidFill>
                  </a:tcPr>
                </a:tc>
                <a:tc>
                  <a:txBody>
                    <a:bodyPr/>
                    <a:lstStyle/>
                    <a:p>
                      <a:pPr algn="ctr"/>
                      <a:r>
                        <a:rPr lang="en-US" sz="1600" dirty="0">
                          <a:solidFill>
                            <a:srgbClr val="3A3A3A"/>
                          </a:solidFill>
                          <a:latin typeface="Georgia" panose="02040502050405020303" pitchFamily="18" charset="0"/>
                        </a:rPr>
                        <a:t>8%</a:t>
                      </a:r>
                    </a:p>
                  </a:txBody>
                  <a:tcPr marL="68580" marR="68580" marT="34290" marB="34290" anchor="ctr">
                    <a:solidFill>
                      <a:schemeClr val="tx2">
                        <a:lumMod val="90000"/>
                      </a:schemeClr>
                    </a:solidFill>
                  </a:tcPr>
                </a:tc>
                <a:tc>
                  <a:txBody>
                    <a:bodyPr/>
                    <a:lstStyle/>
                    <a:p>
                      <a:pPr algn="ctr"/>
                      <a:r>
                        <a:rPr lang="en-US" sz="1600" dirty="0">
                          <a:solidFill>
                            <a:srgbClr val="3A3A3A"/>
                          </a:solidFill>
                          <a:latin typeface="Georgia" panose="02040502050405020303" pitchFamily="18" charset="0"/>
                        </a:rPr>
                        <a:t>6%</a:t>
                      </a:r>
                    </a:p>
                  </a:txBody>
                  <a:tcPr marL="68580" marR="68580" marT="34290" marB="34290" anchor="ctr">
                    <a:solidFill>
                      <a:schemeClr val="tx2">
                        <a:lumMod val="90000"/>
                      </a:schemeClr>
                    </a:solidFill>
                  </a:tcPr>
                </a:tc>
                <a:extLst>
                  <a:ext uri="{0D108BD9-81ED-4DB2-BD59-A6C34878D82A}">
                    <a16:rowId xmlns:a16="http://schemas.microsoft.com/office/drawing/2014/main" val="899040122"/>
                  </a:ext>
                </a:extLst>
              </a:tr>
            </a:tbl>
          </a:graphicData>
        </a:graphic>
      </p:graphicFrame>
      <p:sp>
        <p:nvSpPr>
          <p:cNvPr id="10" name="TextBox 9">
            <a:extLst>
              <a:ext uri="{FF2B5EF4-FFF2-40B4-BE49-F238E27FC236}">
                <a16:creationId xmlns:a16="http://schemas.microsoft.com/office/drawing/2014/main" id="{964623F1-15F3-4D73-9DC0-B9156A9BE1B7}"/>
              </a:ext>
            </a:extLst>
          </p:cNvPr>
          <p:cNvSpPr txBox="1"/>
          <p:nvPr/>
        </p:nvSpPr>
        <p:spPr>
          <a:xfrm>
            <a:off x="828676" y="6604084"/>
            <a:ext cx="7553671" cy="253916"/>
          </a:xfrm>
          <a:prstGeom prst="rect">
            <a:avLst/>
          </a:prstGeom>
          <a:noFill/>
        </p:spPr>
        <p:txBody>
          <a:bodyPr wrap="none" rtlCol="0">
            <a:spAutoFit/>
          </a:bodyPr>
          <a:lstStyle/>
          <a:p>
            <a:r>
              <a:rPr lang="en-US" sz="1050" i="1" dirty="0">
                <a:solidFill>
                  <a:schemeClr val="bg2">
                    <a:lumMod val="25000"/>
                  </a:schemeClr>
                </a:solidFill>
                <a:latin typeface="Georgia" panose="02040502050405020303" pitchFamily="18" charset="0"/>
              </a:rPr>
              <a:t>Source</a:t>
            </a:r>
            <a:r>
              <a:rPr lang="en-US" sz="1050" dirty="0">
                <a:solidFill>
                  <a:schemeClr val="bg2">
                    <a:lumMod val="25000"/>
                  </a:schemeClr>
                </a:solidFill>
                <a:latin typeface="Georgia" panose="02040502050405020303" pitchFamily="18" charset="0"/>
              </a:rPr>
              <a:t>: 2021 Monitoring the Future study of substance use behaviors and related attitudes among teens in the United States</a:t>
            </a:r>
          </a:p>
        </p:txBody>
      </p:sp>
      <p:sp>
        <p:nvSpPr>
          <p:cNvPr id="8" name="Star: 5 Points 7">
            <a:extLst>
              <a:ext uri="{FF2B5EF4-FFF2-40B4-BE49-F238E27FC236}">
                <a16:creationId xmlns:a16="http://schemas.microsoft.com/office/drawing/2014/main" id="{0E87E811-DE83-4889-9227-E850A2A1189F}"/>
              </a:ext>
            </a:extLst>
          </p:cNvPr>
          <p:cNvSpPr>
            <a:spLocks noChangeAspect="1"/>
          </p:cNvSpPr>
          <p:nvPr/>
        </p:nvSpPr>
        <p:spPr>
          <a:xfrm>
            <a:off x="152400" y="152400"/>
            <a:ext cx="640080" cy="640080"/>
          </a:xfrm>
          <a:prstGeom prst="star5">
            <a:avLst/>
          </a:prstGeom>
          <a:solidFill>
            <a:srgbClr val="E64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0528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64EC5-91FC-42E9-85CD-7E0AF0E2376E}"/>
              </a:ext>
            </a:extLst>
          </p:cNvPr>
          <p:cNvSpPr>
            <a:spLocks noGrp="1"/>
          </p:cNvSpPr>
          <p:nvPr>
            <p:ph type="title"/>
          </p:nvPr>
        </p:nvSpPr>
        <p:spPr/>
        <p:txBody>
          <a:bodyPr>
            <a:normAutofit fontScale="90000"/>
          </a:bodyPr>
          <a:lstStyle/>
          <a:p>
            <a:pPr algn="ctr"/>
            <a:r>
              <a:rPr lang="en-US" dirty="0"/>
              <a:t>Cannabis use disorders, 2018-2022</a:t>
            </a:r>
            <a:br>
              <a:rPr lang="en-US" dirty="0"/>
            </a:br>
            <a:r>
              <a:rPr lang="en-US" sz="2400" dirty="0"/>
              <a:t>Ages 12+</a:t>
            </a:r>
          </a:p>
        </p:txBody>
      </p:sp>
      <p:graphicFrame>
        <p:nvGraphicFramePr>
          <p:cNvPr id="6" name="Content Placeholder 5">
            <a:extLst>
              <a:ext uri="{FF2B5EF4-FFF2-40B4-BE49-F238E27FC236}">
                <a16:creationId xmlns:a16="http://schemas.microsoft.com/office/drawing/2014/main" id="{E0231AE5-8692-4A25-B505-458CE25AA018}"/>
              </a:ext>
            </a:extLst>
          </p:cNvPr>
          <p:cNvGraphicFramePr>
            <a:graphicFrameLocks noGrp="1"/>
          </p:cNvGraphicFramePr>
          <p:nvPr>
            <p:ph idx="1"/>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A1401C6B-975D-4E84-BD3E-BCA112F82A11}"/>
              </a:ext>
            </a:extLst>
          </p:cNvPr>
          <p:cNvSpPr txBox="1"/>
          <p:nvPr/>
        </p:nvSpPr>
        <p:spPr>
          <a:xfrm>
            <a:off x="3530601" y="5660232"/>
            <a:ext cx="2143344" cy="300082"/>
          </a:xfrm>
          <a:prstGeom prst="rect">
            <a:avLst/>
          </a:prstGeom>
          <a:noFill/>
        </p:spPr>
        <p:txBody>
          <a:bodyPr wrap="none" rtlCol="0">
            <a:spAutoFit/>
          </a:bodyPr>
          <a:lstStyle/>
          <a:p>
            <a:r>
              <a:rPr lang="en-US" sz="1350" dirty="0"/>
              <a:t>Source: NSDUH, 2018-2022</a:t>
            </a:r>
          </a:p>
        </p:txBody>
      </p:sp>
    </p:spTree>
    <p:extLst>
      <p:ext uri="{BB962C8B-B14F-4D97-AF65-F5344CB8AC3E}">
        <p14:creationId xmlns:p14="http://schemas.microsoft.com/office/powerpoint/2010/main" val="38728173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64EC5-91FC-42E9-85CD-7E0AF0E2376E}"/>
              </a:ext>
            </a:extLst>
          </p:cNvPr>
          <p:cNvSpPr>
            <a:spLocks noGrp="1"/>
          </p:cNvSpPr>
          <p:nvPr>
            <p:ph type="title"/>
          </p:nvPr>
        </p:nvSpPr>
        <p:spPr/>
        <p:txBody>
          <a:bodyPr>
            <a:normAutofit fontScale="90000"/>
          </a:bodyPr>
          <a:lstStyle/>
          <a:p>
            <a:pPr algn="ctr"/>
            <a:r>
              <a:rPr lang="en-US" dirty="0"/>
              <a:t>Cannabis use disorders, 2018-2022</a:t>
            </a:r>
            <a:br>
              <a:rPr lang="en-US" dirty="0"/>
            </a:br>
            <a:r>
              <a:rPr lang="en-US" sz="2400" dirty="0"/>
              <a:t>Ages 12+</a:t>
            </a:r>
          </a:p>
        </p:txBody>
      </p:sp>
      <p:graphicFrame>
        <p:nvGraphicFramePr>
          <p:cNvPr id="6" name="Content Placeholder 5">
            <a:extLst>
              <a:ext uri="{FF2B5EF4-FFF2-40B4-BE49-F238E27FC236}">
                <a16:creationId xmlns:a16="http://schemas.microsoft.com/office/drawing/2014/main" id="{E0231AE5-8692-4A25-B505-458CE25AA018}"/>
              </a:ext>
            </a:extLst>
          </p:cNvPr>
          <p:cNvGraphicFramePr>
            <a:graphicFrameLocks noGrp="1"/>
          </p:cNvGraphicFramePr>
          <p:nvPr>
            <p:ph idx="1"/>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A1401C6B-975D-4E84-BD3E-BCA112F82A11}"/>
              </a:ext>
            </a:extLst>
          </p:cNvPr>
          <p:cNvSpPr txBox="1"/>
          <p:nvPr/>
        </p:nvSpPr>
        <p:spPr>
          <a:xfrm>
            <a:off x="3530601" y="5660232"/>
            <a:ext cx="2143344" cy="300082"/>
          </a:xfrm>
          <a:prstGeom prst="rect">
            <a:avLst/>
          </a:prstGeom>
          <a:noFill/>
        </p:spPr>
        <p:txBody>
          <a:bodyPr wrap="none" rtlCol="0">
            <a:spAutoFit/>
          </a:bodyPr>
          <a:lstStyle/>
          <a:p>
            <a:r>
              <a:rPr lang="en-US" sz="1350" dirty="0"/>
              <a:t>Source: NSDUH, 2018-2022</a:t>
            </a:r>
          </a:p>
        </p:txBody>
      </p:sp>
    </p:spTree>
    <p:extLst>
      <p:ext uri="{BB962C8B-B14F-4D97-AF65-F5344CB8AC3E}">
        <p14:creationId xmlns:p14="http://schemas.microsoft.com/office/powerpoint/2010/main" val="6746253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2BDA2-708D-4B41-8AE0-96BBF87A6381}"/>
              </a:ext>
            </a:extLst>
          </p:cNvPr>
          <p:cNvSpPr>
            <a:spLocks noGrp="1"/>
          </p:cNvSpPr>
          <p:nvPr>
            <p:ph type="title"/>
          </p:nvPr>
        </p:nvSpPr>
        <p:spPr/>
        <p:txBody>
          <a:bodyPr/>
          <a:lstStyle/>
          <a:p>
            <a:pPr algn="ctr"/>
            <a:r>
              <a:rPr lang="en-US" dirty="0"/>
              <a:t>Marijuana Medicalization</a:t>
            </a:r>
          </a:p>
        </p:txBody>
      </p:sp>
      <p:sp>
        <p:nvSpPr>
          <p:cNvPr id="9" name="Flowchart: Process 8">
            <a:extLst>
              <a:ext uri="{FF2B5EF4-FFF2-40B4-BE49-F238E27FC236}">
                <a16:creationId xmlns:a16="http://schemas.microsoft.com/office/drawing/2014/main" id="{AC38FBBF-36FA-4EC4-B894-A91FFF12C66F}"/>
              </a:ext>
            </a:extLst>
          </p:cNvPr>
          <p:cNvSpPr/>
          <p:nvPr/>
        </p:nvSpPr>
        <p:spPr>
          <a:xfrm>
            <a:off x="252527" y="2293144"/>
            <a:ext cx="3124200" cy="2881311"/>
          </a:xfrm>
          <a:prstGeom prst="flowChartProcess">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400" b="1" dirty="0"/>
              <a:t>More product options</a:t>
            </a:r>
          </a:p>
          <a:p>
            <a:pPr marL="285750" indent="-285750">
              <a:buFont typeface="Arial" panose="020B0604020202020204" pitchFamily="34" charset="0"/>
              <a:buChar char="•"/>
            </a:pPr>
            <a:r>
              <a:rPr lang="en-US" dirty="0"/>
              <a:t>Illicit Production</a:t>
            </a:r>
          </a:p>
          <a:p>
            <a:pPr marL="742950" lvl="1" indent="-285750">
              <a:buFont typeface="Arial" panose="020B0604020202020204" pitchFamily="34" charset="0"/>
              <a:buChar char="•"/>
            </a:pPr>
            <a:r>
              <a:rPr lang="en-US" dirty="0"/>
              <a:t>Unregulated potency/THC content</a:t>
            </a:r>
          </a:p>
          <a:p>
            <a:pPr marL="285750" indent="-285750">
              <a:buFont typeface="Arial" panose="020B0604020202020204" pitchFamily="34" charset="0"/>
              <a:buChar char="•"/>
            </a:pPr>
            <a:r>
              <a:rPr lang="en-US" dirty="0"/>
              <a:t>More analogs</a:t>
            </a:r>
          </a:p>
          <a:p>
            <a:pPr marL="285750" indent="-285750">
              <a:buFont typeface="Arial" panose="020B0604020202020204" pitchFamily="34" charset="0"/>
              <a:buChar char="•"/>
            </a:pPr>
            <a:r>
              <a:rPr lang="en-US" dirty="0"/>
              <a:t>New routes of delivery (dabbing, vaping)</a:t>
            </a:r>
          </a:p>
          <a:p>
            <a:pPr marL="285750" indent="-285750">
              <a:buFont typeface="Arial" panose="020B0604020202020204" pitchFamily="34" charset="0"/>
              <a:buChar char="•"/>
            </a:pPr>
            <a:r>
              <a:rPr lang="en-US" dirty="0"/>
              <a:t>Advertising</a:t>
            </a:r>
          </a:p>
          <a:p>
            <a:pPr marL="742950" lvl="1" indent="-285750">
              <a:buFont typeface="Arial" panose="020B0604020202020204" pitchFamily="34" charset="0"/>
              <a:buChar char="•"/>
            </a:pPr>
            <a:r>
              <a:rPr lang="en-US" dirty="0"/>
              <a:t>Dispensaries</a:t>
            </a:r>
          </a:p>
          <a:p>
            <a:endParaRPr lang="en-US" dirty="0"/>
          </a:p>
          <a:p>
            <a:endParaRPr lang="en-US" dirty="0"/>
          </a:p>
          <a:p>
            <a:endParaRPr lang="en-US" dirty="0"/>
          </a:p>
        </p:txBody>
      </p:sp>
      <p:sp>
        <p:nvSpPr>
          <p:cNvPr id="29" name="Flowchart: Process 28">
            <a:extLst>
              <a:ext uri="{FF2B5EF4-FFF2-40B4-BE49-F238E27FC236}">
                <a16:creationId xmlns:a16="http://schemas.microsoft.com/office/drawing/2014/main" id="{525BEEC8-57D9-4C97-A928-2E612D79C758}"/>
              </a:ext>
            </a:extLst>
          </p:cNvPr>
          <p:cNvSpPr/>
          <p:nvPr/>
        </p:nvSpPr>
        <p:spPr>
          <a:xfrm>
            <a:off x="3964200" y="2293144"/>
            <a:ext cx="2169900" cy="2893873"/>
          </a:xfrm>
          <a:prstGeom prst="flowChartProcess">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400" b="1" dirty="0"/>
              <a:t>More use</a:t>
            </a:r>
          </a:p>
          <a:p>
            <a:pPr marL="285750" indent="-285750">
              <a:buFont typeface="Arial" panose="020B0604020202020204" pitchFamily="34" charset="0"/>
              <a:buChar char="•"/>
            </a:pPr>
            <a:r>
              <a:rPr lang="en-US" dirty="0"/>
              <a:t>Daily use by teens</a:t>
            </a:r>
          </a:p>
          <a:p>
            <a:pPr marL="285750" indent="-285750">
              <a:buFont typeface="Arial" panose="020B0604020202020204" pitchFamily="34" charset="0"/>
              <a:buChar char="•"/>
            </a:pPr>
            <a:r>
              <a:rPr lang="en-US" dirty="0"/>
              <a:t>Pregnant women</a:t>
            </a:r>
          </a:p>
          <a:p>
            <a:pPr marL="285750" indent="-285750">
              <a:buFont typeface="Arial" panose="020B0604020202020204" pitchFamily="34" charset="0"/>
              <a:buChar char="•"/>
            </a:pPr>
            <a:r>
              <a:rPr lang="en-US" dirty="0"/>
              <a:t>Boomers and elderly</a:t>
            </a:r>
          </a:p>
          <a:p>
            <a:pPr algn="ctr"/>
            <a:endParaRPr lang="en-US" dirty="0"/>
          </a:p>
        </p:txBody>
      </p:sp>
      <p:sp>
        <p:nvSpPr>
          <p:cNvPr id="30" name="Flowchart: Process 29">
            <a:extLst>
              <a:ext uri="{FF2B5EF4-FFF2-40B4-BE49-F238E27FC236}">
                <a16:creationId xmlns:a16="http://schemas.microsoft.com/office/drawing/2014/main" id="{88D79E52-759A-4503-B7E9-8FC463B63B65}"/>
              </a:ext>
            </a:extLst>
          </p:cNvPr>
          <p:cNvSpPr/>
          <p:nvPr/>
        </p:nvSpPr>
        <p:spPr>
          <a:xfrm>
            <a:off x="6721573" y="2293142"/>
            <a:ext cx="2169900" cy="2881313"/>
          </a:xfrm>
          <a:prstGeom prst="flowChartProcess">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400" b="1" dirty="0"/>
              <a:t>More Issues</a:t>
            </a:r>
          </a:p>
          <a:p>
            <a:pPr marL="285750" indent="-285750">
              <a:buFont typeface="Arial" panose="020B0604020202020204" pitchFamily="34" charset="0"/>
              <a:buChar char="•"/>
            </a:pPr>
            <a:r>
              <a:rPr lang="en-US" dirty="0"/>
              <a:t>Medical (cardiac)</a:t>
            </a:r>
          </a:p>
          <a:p>
            <a:pPr marL="285750" indent="-285750">
              <a:buFont typeface="Arial" panose="020B0604020202020204" pitchFamily="34" charset="0"/>
              <a:buChar char="•"/>
            </a:pPr>
            <a:r>
              <a:rPr lang="en-US" dirty="0"/>
              <a:t>Traffic accidents</a:t>
            </a:r>
          </a:p>
          <a:p>
            <a:pPr marL="285750" indent="-285750">
              <a:buFont typeface="Arial" panose="020B0604020202020204" pitchFamily="34" charset="0"/>
              <a:buChar char="•"/>
            </a:pPr>
            <a:r>
              <a:rPr lang="en-US" dirty="0"/>
              <a:t>Child poisonings</a:t>
            </a:r>
          </a:p>
          <a:p>
            <a:pPr marL="285750" indent="-285750">
              <a:buFont typeface="Arial" panose="020B0604020202020204" pitchFamily="34" charset="0"/>
              <a:buChar char="•"/>
            </a:pPr>
            <a:r>
              <a:rPr lang="en-US" dirty="0"/>
              <a:t>Addiction</a:t>
            </a:r>
          </a:p>
        </p:txBody>
      </p:sp>
      <p:sp>
        <p:nvSpPr>
          <p:cNvPr id="31" name="Arrow: Right 30">
            <a:extLst>
              <a:ext uri="{FF2B5EF4-FFF2-40B4-BE49-F238E27FC236}">
                <a16:creationId xmlns:a16="http://schemas.microsoft.com/office/drawing/2014/main" id="{10968158-3E69-45D0-92E1-3AB4A2DB2F66}"/>
              </a:ext>
            </a:extLst>
          </p:cNvPr>
          <p:cNvSpPr/>
          <p:nvPr/>
        </p:nvSpPr>
        <p:spPr>
          <a:xfrm>
            <a:off x="3391800" y="3124200"/>
            <a:ext cx="5334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Arrow: Right 32">
            <a:extLst>
              <a:ext uri="{FF2B5EF4-FFF2-40B4-BE49-F238E27FC236}">
                <a16:creationId xmlns:a16="http://schemas.microsoft.com/office/drawing/2014/main" id="{F1BD1457-8FBC-4F32-85A2-59DE07F1E7C7}"/>
              </a:ext>
            </a:extLst>
          </p:cNvPr>
          <p:cNvSpPr/>
          <p:nvPr/>
        </p:nvSpPr>
        <p:spPr>
          <a:xfrm>
            <a:off x="6153150" y="3249168"/>
            <a:ext cx="5733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71106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1828800" y="609600"/>
            <a:ext cx="5791200" cy="523875"/>
          </a:xfrm>
          <a:prstGeom prst="rect">
            <a:avLst/>
          </a:prstGeom>
          <a:noFill/>
          <a:ln w="9525">
            <a:noFill/>
            <a:miter lim="800000"/>
            <a:headEnd/>
            <a:tailEnd/>
          </a:ln>
          <a:effectLst/>
        </p:spPr>
        <p:txBody>
          <a:bodyPr>
            <a:spAutoFit/>
          </a:bodyPr>
          <a:lstStyle/>
          <a:p>
            <a:pPr algn="ctr" eaLnBrk="1" hangingPunct="1">
              <a:spcBef>
                <a:spcPct val="50000"/>
              </a:spcBef>
              <a:defRPr/>
            </a:pPr>
            <a:r>
              <a:rPr lang="en-US" sz="2800" b="1" dirty="0">
                <a:solidFill>
                  <a:prstClr val="black"/>
                </a:solidFill>
                <a:effectLst>
                  <a:outerShdw blurRad="38100" dist="38100" dir="2700000" algn="tl">
                    <a:srgbClr val="000000"/>
                  </a:outerShdw>
                </a:effectLst>
                <a:latin typeface="Arial" charset="0"/>
                <a:cs typeface="Arial" charset="0"/>
              </a:rPr>
              <a:t> </a:t>
            </a:r>
            <a:r>
              <a:rPr lang="en-US" sz="2800" b="1" dirty="0">
                <a:effectLst>
                  <a:outerShdw blurRad="38100" dist="38100" dir="2700000" algn="tl">
                    <a:srgbClr val="000000"/>
                  </a:outerShdw>
                </a:effectLst>
                <a:latin typeface="Garamond" pitchFamily="18" charset="0"/>
                <a:cs typeface="Arial" charset="0"/>
              </a:rPr>
              <a:t>Marijuana Perceived Risk vs. Use</a:t>
            </a:r>
          </a:p>
        </p:txBody>
      </p:sp>
      <p:pic>
        <p:nvPicPr>
          <p:cNvPr id="158723" name="Picture 2" descr="https://basicmedicalkey.com/wp-content/uploads/2016/12/image0372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23975"/>
            <a:ext cx="52482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12281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7388"/>
            <a:ext cx="7997825" cy="56372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1674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E1077-7DEA-4CE3-A97E-88CD39545131}"/>
              </a:ext>
            </a:extLst>
          </p:cNvPr>
          <p:cNvSpPr>
            <a:spLocks noGrp="1"/>
          </p:cNvSpPr>
          <p:nvPr>
            <p:ph type="title"/>
          </p:nvPr>
        </p:nvSpPr>
        <p:spPr/>
        <p:txBody>
          <a:bodyPr/>
          <a:lstStyle/>
          <a:p>
            <a:r>
              <a:rPr lang="en-US" dirty="0"/>
              <a:t>Is Marijuana a Worrisome Precedent?</a:t>
            </a:r>
          </a:p>
        </p:txBody>
      </p:sp>
      <p:sp>
        <p:nvSpPr>
          <p:cNvPr id="3" name="Content Placeholder 2">
            <a:extLst>
              <a:ext uri="{FF2B5EF4-FFF2-40B4-BE49-F238E27FC236}">
                <a16:creationId xmlns:a16="http://schemas.microsoft.com/office/drawing/2014/main" id="{C0CC418B-A6B6-4193-997D-836F42EA8065}"/>
              </a:ext>
            </a:extLst>
          </p:cNvPr>
          <p:cNvSpPr>
            <a:spLocks noGrp="1"/>
          </p:cNvSpPr>
          <p:nvPr>
            <p:ph idx="1"/>
          </p:nvPr>
        </p:nvSpPr>
        <p:spPr/>
        <p:txBody>
          <a:bodyPr/>
          <a:lstStyle/>
          <a:p>
            <a:r>
              <a:rPr lang="en-US" sz="2800" dirty="0"/>
              <a:t>Will psychedelic drugs follow marijuana strategy?</a:t>
            </a:r>
          </a:p>
          <a:p>
            <a:r>
              <a:rPr lang="en-US" sz="2800" dirty="0"/>
              <a:t>Will psychedelics get ahead of efficacy and safety evidence?</a:t>
            </a:r>
          </a:p>
          <a:p>
            <a:r>
              <a:rPr lang="en-US" sz="2800" dirty="0"/>
              <a:t>Ballot initiative?</a:t>
            </a:r>
          </a:p>
          <a:p>
            <a:r>
              <a:rPr lang="en-US" sz="2800" dirty="0"/>
              <a:t>“Compassionate access” without FDA approval</a:t>
            </a:r>
          </a:p>
          <a:p>
            <a:pPr marL="0" indent="0">
              <a:buNone/>
            </a:pPr>
            <a:endParaRPr lang="en-US" dirty="0"/>
          </a:p>
        </p:txBody>
      </p:sp>
    </p:spTree>
    <p:extLst>
      <p:ext uri="{BB962C8B-B14F-4D97-AF65-F5344CB8AC3E}">
        <p14:creationId xmlns:p14="http://schemas.microsoft.com/office/powerpoint/2010/main" val="39719843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3048000" y="5867400"/>
            <a:ext cx="320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3200" b="1">
                <a:latin typeface="Times New Roman" panose="02020603050405020304" pitchFamily="18" charset="0"/>
              </a:rPr>
              <a:t>Gateway Drug</a:t>
            </a:r>
          </a:p>
        </p:txBody>
      </p:sp>
      <p:pic>
        <p:nvPicPr>
          <p:cNvPr id="150531" name="Picture 3" descr="Génération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990600" y="481013"/>
            <a:ext cx="7391400" cy="5534025"/>
          </a:xfrm>
          <a:noFill/>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DCA1DB-D090-4697-84FB-09788B94B55C}"/>
              </a:ext>
            </a:extLst>
          </p:cNvPr>
          <p:cNvPicPr>
            <a:picLocks noChangeAspect="1"/>
          </p:cNvPicPr>
          <p:nvPr/>
        </p:nvPicPr>
        <p:blipFill rotWithShape="1">
          <a:blip r:embed="rId2"/>
          <a:srcRect l="54746" t="9890" r="708" b="4238"/>
          <a:stretch/>
        </p:blipFill>
        <p:spPr>
          <a:xfrm>
            <a:off x="795685" y="1154062"/>
            <a:ext cx="7552631" cy="454987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638597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5CF3D01-0904-4F2B-A9F5-6D03EBB22307}"/>
              </a:ext>
            </a:extLst>
          </p:cNvPr>
          <p:cNvGrpSpPr>
            <a:grpSpLocks noChangeAspect="1"/>
          </p:cNvGrpSpPr>
          <p:nvPr/>
        </p:nvGrpSpPr>
        <p:grpSpPr bwMode="auto">
          <a:xfrm>
            <a:off x="1157369" y="1315642"/>
            <a:ext cx="6834054" cy="2594525"/>
            <a:chOff x="2199" y="1537"/>
            <a:chExt cx="3282" cy="1246"/>
          </a:xfrm>
          <a:effectLst>
            <a:outerShdw blurRad="50800" dist="38100" dir="2700000" algn="tl" rotWithShape="0">
              <a:prstClr val="black">
                <a:alpha val="40000"/>
              </a:prstClr>
            </a:outerShdw>
          </a:effectLst>
        </p:grpSpPr>
        <p:sp>
          <p:nvSpPr>
            <p:cNvPr id="4" name="AutoShape 3">
              <a:extLst>
                <a:ext uri="{FF2B5EF4-FFF2-40B4-BE49-F238E27FC236}">
                  <a16:creationId xmlns:a16="http://schemas.microsoft.com/office/drawing/2014/main" id="{EA9148A7-D35E-4974-8375-D367DEA5EC28}"/>
                </a:ext>
              </a:extLst>
            </p:cNvPr>
            <p:cNvSpPr>
              <a:spLocks noChangeAspect="1" noChangeArrowheads="1" noTextEdit="1"/>
            </p:cNvSpPr>
            <p:nvPr/>
          </p:nvSpPr>
          <p:spPr bwMode="auto">
            <a:xfrm>
              <a:off x="2199" y="1537"/>
              <a:ext cx="3282" cy="12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35DA3C57-D9FC-47F5-BD30-0013F8979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 y="1537"/>
              <a:ext cx="3288" cy="12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6" name="Group 8">
            <a:extLst>
              <a:ext uri="{FF2B5EF4-FFF2-40B4-BE49-F238E27FC236}">
                <a16:creationId xmlns:a16="http://schemas.microsoft.com/office/drawing/2014/main" id="{22C34A8A-F736-494F-A8BB-4ED662A83CF4}"/>
              </a:ext>
            </a:extLst>
          </p:cNvPr>
          <p:cNvGrpSpPr>
            <a:grpSpLocks noChangeAspect="1"/>
          </p:cNvGrpSpPr>
          <p:nvPr/>
        </p:nvGrpSpPr>
        <p:grpSpPr bwMode="auto">
          <a:xfrm>
            <a:off x="3156521" y="5641888"/>
            <a:ext cx="2830958" cy="259310"/>
            <a:chOff x="2937" y="3865"/>
            <a:chExt cx="1583" cy="145"/>
          </a:xfrm>
        </p:grpSpPr>
        <p:sp>
          <p:nvSpPr>
            <p:cNvPr id="7" name="AutoShape 7">
              <a:extLst>
                <a:ext uri="{FF2B5EF4-FFF2-40B4-BE49-F238E27FC236}">
                  <a16:creationId xmlns:a16="http://schemas.microsoft.com/office/drawing/2014/main" id="{BC1D4E92-B635-478D-859F-CE9E3F2EFD22}"/>
                </a:ext>
              </a:extLst>
            </p:cNvPr>
            <p:cNvSpPr>
              <a:spLocks noChangeAspect="1" noChangeArrowheads="1" noTextEdit="1"/>
            </p:cNvSpPr>
            <p:nvPr/>
          </p:nvSpPr>
          <p:spPr bwMode="auto">
            <a:xfrm>
              <a:off x="2937" y="3865"/>
              <a:ext cx="158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p>
          </p:txBody>
        </p:sp>
        <p:pic>
          <p:nvPicPr>
            <p:cNvPr id="1033" name="Picture 9">
              <a:extLst>
                <a:ext uri="{FF2B5EF4-FFF2-40B4-BE49-F238E27FC236}">
                  <a16:creationId xmlns:a16="http://schemas.microsoft.com/office/drawing/2014/main" id="{6601B883-F463-4AC5-BCAF-1CC02716D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 y="3865"/>
              <a:ext cx="1589"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1A5DBF53-DA24-40CD-99E0-F98D26D71E98}"/>
              </a:ext>
            </a:extLst>
          </p:cNvPr>
          <p:cNvPicPr>
            <a:picLocks noChangeAspect="1"/>
          </p:cNvPicPr>
          <p:nvPr/>
        </p:nvPicPr>
        <p:blipFill>
          <a:blip r:embed="rId4"/>
          <a:stretch>
            <a:fillRect/>
          </a:stretch>
        </p:blipFill>
        <p:spPr>
          <a:xfrm>
            <a:off x="1157369" y="4123306"/>
            <a:ext cx="6829262" cy="10773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9229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rrowheads="1"/>
          </p:cNvSpPr>
          <p:nvPr>
            <p:ph type="title"/>
          </p:nvPr>
        </p:nvSpPr>
        <p:spPr>
          <a:xfrm>
            <a:off x="3048000" y="381000"/>
            <a:ext cx="6096000" cy="1168400"/>
          </a:xfrm>
        </p:spPr>
        <p:txBody>
          <a:bodyPr>
            <a:normAutofit/>
          </a:bodyPr>
          <a:lstStyle/>
          <a:p>
            <a:pPr eaLnBrk="1" hangingPunct="1">
              <a:defRPr/>
            </a:pPr>
            <a:r>
              <a:rPr altLang="en-US" sz="3600"/>
              <a:t>Abraham Lincoln on Alcoholism</a:t>
            </a:r>
          </a:p>
        </p:txBody>
      </p:sp>
      <p:sp>
        <p:nvSpPr>
          <p:cNvPr id="18435" name="Rectangle 3"/>
          <p:cNvSpPr>
            <a:spLocks noGrp="1" noChangeArrowheads="1"/>
          </p:cNvSpPr>
          <p:nvPr>
            <p:ph type="body" sz="half" idx="2"/>
          </p:nvPr>
        </p:nvSpPr>
        <p:spPr>
          <a:xfrm>
            <a:off x="4114800" y="1828800"/>
            <a:ext cx="4738688" cy="4724400"/>
          </a:xfrm>
        </p:spPr>
        <p:txBody>
          <a:bodyPr/>
          <a:lstStyle/>
          <a:p>
            <a:pPr eaLnBrk="1" hangingPunct="1">
              <a:lnSpc>
                <a:spcPct val="80000"/>
              </a:lnSpc>
              <a:buFont typeface="Wingdings" panose="05000000000000000000" pitchFamily="2" charset="2"/>
              <a:buNone/>
            </a:pPr>
            <a:r>
              <a:rPr lang="en-US" altLang="en-US" sz="2400" b="1"/>
              <a:t>… </a:t>
            </a:r>
            <a:r>
              <a:rPr lang="en-US" altLang="en-US" sz="2000" b="1"/>
              <a:t>“In my judgment such of us as have never fallen victims have been spared more from the absence of appetite than from any </a:t>
            </a:r>
            <a:r>
              <a:rPr lang="en-US" altLang="en-US" sz="2000" b="1">
                <a:solidFill>
                  <a:schemeClr val="tx2"/>
                </a:solidFill>
              </a:rPr>
              <a:t>mental or moral superiority…</a:t>
            </a:r>
            <a:r>
              <a:rPr lang="en-US" altLang="en-US" sz="2000" b="1"/>
              <a:t>."</a:t>
            </a:r>
          </a:p>
          <a:p>
            <a:pPr eaLnBrk="1" hangingPunct="1">
              <a:lnSpc>
                <a:spcPct val="80000"/>
              </a:lnSpc>
              <a:buFont typeface="Wingdings" panose="05000000000000000000" pitchFamily="2" charset="2"/>
              <a:buNone/>
            </a:pPr>
            <a:r>
              <a:rPr lang="en-US" altLang="en-US" sz="2400" b="1"/>
              <a:t>	</a:t>
            </a:r>
          </a:p>
          <a:p>
            <a:pPr eaLnBrk="1" hangingPunct="1">
              <a:lnSpc>
                <a:spcPct val="80000"/>
              </a:lnSpc>
              <a:buFont typeface="Wingdings" panose="05000000000000000000" pitchFamily="2" charset="2"/>
              <a:buNone/>
            </a:pPr>
            <a:r>
              <a:rPr lang="en-US" altLang="en-US" sz="2400" b="1"/>
              <a:t>… “</a:t>
            </a:r>
            <a:r>
              <a:rPr lang="en-US" altLang="en-US" sz="2000" b="1">
                <a:solidFill>
                  <a:schemeClr val="tx2"/>
                </a:solidFill>
              </a:rPr>
              <a:t>I believe if we take habitual drunkards as a class, their heads and their hearts will bear an advantageous comparison with those of any other class</a:t>
            </a:r>
            <a:r>
              <a:rPr lang="en-US" altLang="en-US" sz="2000" b="1"/>
              <a:t>. </a:t>
            </a:r>
          </a:p>
          <a:p>
            <a:pPr eaLnBrk="1" hangingPunct="1">
              <a:lnSpc>
                <a:spcPct val="80000"/>
              </a:lnSpc>
              <a:buFont typeface="Wingdings" panose="05000000000000000000" pitchFamily="2" charset="2"/>
              <a:buNone/>
            </a:pPr>
            <a:endParaRPr lang="en-US" altLang="en-US" sz="2000" b="1"/>
          </a:p>
          <a:p>
            <a:pPr eaLnBrk="1" hangingPunct="1">
              <a:lnSpc>
                <a:spcPct val="80000"/>
              </a:lnSpc>
              <a:buFont typeface="Wingdings" panose="05000000000000000000" pitchFamily="2" charset="2"/>
              <a:buNone/>
            </a:pPr>
            <a:r>
              <a:rPr lang="en-US" altLang="en-US" sz="2000" b="1"/>
              <a:t>…“</a:t>
            </a:r>
            <a:r>
              <a:rPr lang="en-US" altLang="en-US" sz="2000" b="1">
                <a:solidFill>
                  <a:schemeClr val="tx2"/>
                </a:solidFill>
              </a:rPr>
              <a:t>The victims of it were to be pitied and compassionated, just as are the heirs of consumption and other hereditary diseases.</a:t>
            </a:r>
            <a:r>
              <a:rPr lang="en-US" altLang="en-US" sz="2000" b="1"/>
              <a:t>."</a:t>
            </a:r>
          </a:p>
        </p:txBody>
      </p:sp>
      <p:sp>
        <p:nvSpPr>
          <p:cNvPr id="18436" name="Text Box 5"/>
          <p:cNvSpPr txBox="1">
            <a:spLocks noChangeArrowheads="1"/>
          </p:cNvSpPr>
          <p:nvPr/>
        </p:nvSpPr>
        <p:spPr bwMode="auto">
          <a:xfrm>
            <a:off x="1219200" y="3200400"/>
            <a:ext cx="19431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50000"/>
              </a:spcBef>
              <a:buClrTx/>
              <a:buSzTx/>
              <a:buFontTx/>
              <a:buNone/>
            </a:pPr>
            <a:r>
              <a:rPr lang="en-US" altLang="en-US" sz="1800" dirty="0">
                <a:latin typeface="Times New Roman" panose="02020603050405020304" pitchFamily="18" charset="0"/>
              </a:rPr>
              <a:t>From Lincoln's address to the Washington Temperance Society, Springfield, Ill.</a:t>
            </a:r>
            <a:br>
              <a:rPr lang="en-US" altLang="en-US" sz="1800" dirty="0">
                <a:latin typeface="Times New Roman" panose="02020603050405020304" pitchFamily="18" charset="0"/>
              </a:rPr>
            </a:br>
            <a:r>
              <a:rPr lang="en-US" altLang="en-US" sz="1800" dirty="0">
                <a:latin typeface="Times New Roman" panose="02020603050405020304" pitchFamily="18" charset="0"/>
              </a:rPr>
              <a:t>February 22 1842 </a:t>
            </a:r>
          </a:p>
        </p:txBody>
      </p:sp>
      <p:pic>
        <p:nvPicPr>
          <p:cNvPr id="1843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2043113"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4F166-F7F6-40D8-96BA-9D115DC830EC}"/>
              </a:ext>
            </a:extLst>
          </p:cNvPr>
          <p:cNvSpPr>
            <a:spLocks noGrp="1"/>
          </p:cNvSpPr>
          <p:nvPr>
            <p:ph type="title"/>
          </p:nvPr>
        </p:nvSpPr>
        <p:spPr/>
        <p:txBody>
          <a:bodyPr/>
          <a:lstStyle/>
          <a:p>
            <a:r>
              <a:rPr lang="en-US" dirty="0"/>
              <a:t>Chemical Mechanism of Psychedelics</a:t>
            </a:r>
          </a:p>
        </p:txBody>
      </p:sp>
      <p:sp>
        <p:nvSpPr>
          <p:cNvPr id="3" name="Content Placeholder 2">
            <a:extLst>
              <a:ext uri="{FF2B5EF4-FFF2-40B4-BE49-F238E27FC236}">
                <a16:creationId xmlns:a16="http://schemas.microsoft.com/office/drawing/2014/main" id="{CB5DF893-9A60-4CFA-B0E9-A2B6F2F50F98}"/>
              </a:ext>
            </a:extLst>
          </p:cNvPr>
          <p:cNvSpPr>
            <a:spLocks noGrp="1"/>
          </p:cNvSpPr>
          <p:nvPr>
            <p:ph idx="1"/>
          </p:nvPr>
        </p:nvSpPr>
        <p:spPr>
          <a:xfrm>
            <a:off x="840000" y="1981200"/>
            <a:ext cx="7675350" cy="3660775"/>
          </a:xfrm>
        </p:spPr>
        <p:txBody>
          <a:bodyPr>
            <a:normAutofit/>
          </a:bodyPr>
          <a:lstStyle/>
          <a:p>
            <a:r>
              <a:rPr lang="en-US" sz="3600" dirty="0"/>
              <a:t>Increased psychological flexibility</a:t>
            </a:r>
          </a:p>
          <a:p>
            <a:r>
              <a:rPr lang="en-US" sz="3600" dirty="0"/>
              <a:t>Sense of increased insight</a:t>
            </a:r>
          </a:p>
          <a:p>
            <a:r>
              <a:rPr lang="en-US" sz="3600" dirty="0"/>
              <a:t>Emotional acceptance</a:t>
            </a:r>
          </a:p>
          <a:p>
            <a:r>
              <a:rPr lang="en-US" sz="3600" dirty="0"/>
              <a:t>Mystical-type state</a:t>
            </a:r>
          </a:p>
        </p:txBody>
      </p:sp>
    </p:spTree>
    <p:extLst>
      <p:ext uri="{BB962C8B-B14F-4D97-AF65-F5344CB8AC3E}">
        <p14:creationId xmlns:p14="http://schemas.microsoft.com/office/powerpoint/2010/main" val="17813431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E8A65328-0782-47E4-B431-18B7B1BFEFE6}"/>
              </a:ext>
            </a:extLst>
          </p:cNvPr>
          <p:cNvGrpSpPr>
            <a:grpSpLocks noChangeAspect="1"/>
          </p:cNvGrpSpPr>
          <p:nvPr/>
        </p:nvGrpSpPr>
        <p:grpSpPr bwMode="auto">
          <a:xfrm>
            <a:off x="831056" y="1714500"/>
            <a:ext cx="7481888" cy="3429000"/>
            <a:chOff x="698" y="720"/>
            <a:chExt cx="6284" cy="2880"/>
          </a:xfrm>
          <a:effectLst>
            <a:outerShdw blurRad="50800" dist="38100" dir="2700000" algn="tl" rotWithShape="0">
              <a:prstClr val="black">
                <a:alpha val="40000"/>
              </a:prstClr>
            </a:outerShdw>
          </a:effectLst>
        </p:grpSpPr>
        <p:sp>
          <p:nvSpPr>
            <p:cNvPr id="4" name="AutoShape 3">
              <a:extLst>
                <a:ext uri="{FF2B5EF4-FFF2-40B4-BE49-F238E27FC236}">
                  <a16:creationId xmlns:a16="http://schemas.microsoft.com/office/drawing/2014/main" id="{F05583E4-7EF3-4E3F-BB3B-87F0937D0FC0}"/>
                </a:ext>
              </a:extLst>
            </p:cNvPr>
            <p:cNvSpPr>
              <a:spLocks noChangeAspect="1" noTextEdit="1"/>
            </p:cNvSpPr>
            <p:nvPr/>
          </p:nvSpPr>
          <p:spPr bwMode="auto">
            <a:xfrm>
              <a:off x="698" y="720"/>
              <a:ext cx="6284" cy="2880"/>
            </a:xfrm>
            <a:prstGeom prst="rect">
              <a:avLst/>
            </a:prstGeom>
            <a:noFill/>
            <a:ln w="9525" cap="flat" cmpd="sng" algn="ctr">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2053" name="Picture 5">
              <a:extLst>
                <a:ext uri="{FF2B5EF4-FFF2-40B4-BE49-F238E27FC236}">
                  <a16:creationId xmlns:a16="http://schemas.microsoft.com/office/drawing/2014/main" id="{813AAA94-F953-4155-B69A-F98F9F07B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 y="720"/>
              <a:ext cx="6290" cy="2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4305343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332B-ECFE-499E-958A-E3D1E24F9C51}"/>
              </a:ext>
            </a:extLst>
          </p:cNvPr>
          <p:cNvSpPr>
            <a:spLocks noGrp="1"/>
          </p:cNvSpPr>
          <p:nvPr>
            <p:ph type="title"/>
          </p:nvPr>
        </p:nvSpPr>
        <p:spPr/>
        <p:txBody>
          <a:bodyPr/>
          <a:lstStyle/>
          <a:p>
            <a:r>
              <a:rPr lang="en-US" dirty="0"/>
              <a:t>But wait…</a:t>
            </a:r>
          </a:p>
        </p:txBody>
      </p:sp>
      <p:sp>
        <p:nvSpPr>
          <p:cNvPr id="3" name="Content Placeholder 2">
            <a:extLst>
              <a:ext uri="{FF2B5EF4-FFF2-40B4-BE49-F238E27FC236}">
                <a16:creationId xmlns:a16="http://schemas.microsoft.com/office/drawing/2014/main" id="{67644329-3B99-47AF-8221-DE5F7A4564FF}"/>
              </a:ext>
            </a:extLst>
          </p:cNvPr>
          <p:cNvSpPr>
            <a:spLocks noGrp="1"/>
          </p:cNvSpPr>
          <p:nvPr>
            <p:ph idx="1"/>
          </p:nvPr>
        </p:nvSpPr>
        <p:spPr/>
        <p:txBody>
          <a:bodyPr/>
          <a:lstStyle/>
          <a:p>
            <a:r>
              <a:rPr lang="en-US" dirty="0" err="1"/>
              <a:t>Benedryl</a:t>
            </a:r>
            <a:r>
              <a:rPr lang="en-US" dirty="0"/>
              <a:t> is an ineffective blind</a:t>
            </a:r>
          </a:p>
          <a:p>
            <a:r>
              <a:rPr lang="en-US" dirty="0"/>
              <a:t>Self-reports about drinking were confirmed by urinary EtG (but were collected for only 53.8% of participants)</a:t>
            </a:r>
          </a:p>
          <a:p>
            <a:r>
              <a:rPr lang="en-US" dirty="0"/>
              <a:t>Subjects reported lower drinking intensity than those in most AUD trials</a:t>
            </a:r>
          </a:p>
          <a:p>
            <a:r>
              <a:rPr lang="en-US" dirty="0"/>
              <a:t>The study was not adequately powered to evaluate effects in subgroups</a:t>
            </a:r>
          </a:p>
          <a:p>
            <a:r>
              <a:rPr lang="en-US" dirty="0"/>
              <a:t>The study did not go beyond 32 weeks</a:t>
            </a:r>
          </a:p>
        </p:txBody>
      </p:sp>
    </p:spTree>
    <p:extLst>
      <p:ext uri="{BB962C8B-B14F-4D97-AF65-F5344CB8AC3E}">
        <p14:creationId xmlns:p14="http://schemas.microsoft.com/office/powerpoint/2010/main" val="37798837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28EA5-55D8-42CF-83D1-18A61DC11752}"/>
              </a:ext>
            </a:extLst>
          </p:cNvPr>
          <p:cNvSpPr>
            <a:spLocks noGrp="1"/>
          </p:cNvSpPr>
          <p:nvPr>
            <p:ph type="title"/>
          </p:nvPr>
        </p:nvSpPr>
        <p:spPr/>
        <p:txBody>
          <a:bodyPr/>
          <a:lstStyle/>
          <a:p>
            <a:pPr algn="ctr"/>
            <a:r>
              <a:rPr lang="en-US" dirty="0"/>
              <a:t>10 hallucinogen clinical trial limitations</a:t>
            </a:r>
          </a:p>
        </p:txBody>
      </p:sp>
      <p:sp>
        <p:nvSpPr>
          <p:cNvPr id="3" name="Content Placeholder 2">
            <a:extLst>
              <a:ext uri="{FF2B5EF4-FFF2-40B4-BE49-F238E27FC236}">
                <a16:creationId xmlns:a16="http://schemas.microsoft.com/office/drawing/2014/main" id="{DEA3F042-9016-45B9-A983-054A0513350E}"/>
              </a:ext>
            </a:extLst>
          </p:cNvPr>
          <p:cNvSpPr>
            <a:spLocks noGrp="1"/>
          </p:cNvSpPr>
          <p:nvPr>
            <p:ph idx="1"/>
          </p:nvPr>
        </p:nvSpPr>
        <p:spPr/>
        <p:txBody>
          <a:bodyPr>
            <a:normAutofit fontScale="85000" lnSpcReduction="20000"/>
          </a:bodyPr>
          <a:lstStyle/>
          <a:p>
            <a:r>
              <a:rPr lang="en-US" dirty="0"/>
              <a:t>Limited power</a:t>
            </a:r>
          </a:p>
          <a:p>
            <a:r>
              <a:rPr lang="en-US" dirty="0"/>
              <a:t>Lack of placebo control or comparisons with approved antidepressants</a:t>
            </a:r>
          </a:p>
          <a:p>
            <a:r>
              <a:rPr lang="en-US" dirty="0"/>
              <a:t>Open-label or crossover design</a:t>
            </a:r>
          </a:p>
          <a:p>
            <a:r>
              <a:rPr lang="en-US" dirty="0"/>
              <a:t>Short-term monitoring</a:t>
            </a:r>
          </a:p>
          <a:p>
            <a:r>
              <a:rPr lang="en-US" dirty="0"/>
              <a:t>Efficacy conclusions compromised by intensive concurrent psychological support and expectancy bias</a:t>
            </a:r>
          </a:p>
          <a:p>
            <a:r>
              <a:rPr lang="en-US" dirty="0"/>
              <a:t>Awareness of group assignment by both participant and observer</a:t>
            </a:r>
          </a:p>
          <a:p>
            <a:r>
              <a:rPr lang="en-US" dirty="0"/>
              <a:t>Overrepresentation of participants who are white, college educated, have previous drug experience, and are interested in spirituality</a:t>
            </a:r>
          </a:p>
          <a:p>
            <a:r>
              <a:rPr lang="en-US" dirty="0"/>
              <a:t>Exclusion of depressed persons at risk of suicide</a:t>
            </a:r>
          </a:p>
          <a:p>
            <a:r>
              <a:rPr lang="en-US" dirty="0"/>
              <a:t>Inadequate screening of persons at risk for transitioning to psychotic disorders</a:t>
            </a:r>
          </a:p>
          <a:p>
            <a:r>
              <a:rPr lang="en-US" dirty="0"/>
              <a:t>Protocols cannot be readily scaled</a:t>
            </a:r>
          </a:p>
        </p:txBody>
      </p:sp>
      <p:sp>
        <p:nvSpPr>
          <p:cNvPr id="4" name="TextBox 3">
            <a:extLst>
              <a:ext uri="{FF2B5EF4-FFF2-40B4-BE49-F238E27FC236}">
                <a16:creationId xmlns:a16="http://schemas.microsoft.com/office/drawing/2014/main" id="{EC733ECA-24C0-4DF2-8F6F-7AEF9ECE5E41}"/>
              </a:ext>
            </a:extLst>
          </p:cNvPr>
          <p:cNvSpPr txBox="1"/>
          <p:nvPr/>
        </p:nvSpPr>
        <p:spPr>
          <a:xfrm>
            <a:off x="3692118" y="5644600"/>
            <a:ext cx="1821332" cy="300082"/>
          </a:xfrm>
          <a:prstGeom prst="rect">
            <a:avLst/>
          </a:prstGeom>
          <a:noFill/>
        </p:spPr>
        <p:txBody>
          <a:bodyPr wrap="none" rtlCol="0">
            <a:spAutoFit/>
          </a:bodyPr>
          <a:lstStyle/>
          <a:p>
            <a:r>
              <a:rPr lang="en-US" sz="1350" dirty="0"/>
              <a:t>Madras BK, </a:t>
            </a:r>
            <a:r>
              <a:rPr lang="en-US" sz="1350" i="1" dirty="0"/>
              <a:t>NEJM</a:t>
            </a:r>
            <a:r>
              <a:rPr lang="en-US" sz="1350" dirty="0"/>
              <a:t> 2022</a:t>
            </a:r>
          </a:p>
        </p:txBody>
      </p:sp>
    </p:spTree>
    <p:extLst>
      <p:ext uri="{BB962C8B-B14F-4D97-AF65-F5344CB8AC3E}">
        <p14:creationId xmlns:p14="http://schemas.microsoft.com/office/powerpoint/2010/main" val="15600399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73FC-2ADF-4A14-AD1E-2ADD5869B42B}"/>
              </a:ext>
            </a:extLst>
          </p:cNvPr>
          <p:cNvSpPr>
            <a:spLocks noGrp="1"/>
          </p:cNvSpPr>
          <p:nvPr>
            <p:ph type="title"/>
          </p:nvPr>
        </p:nvSpPr>
        <p:spPr/>
        <p:txBody>
          <a:bodyPr/>
          <a:lstStyle/>
          <a:p>
            <a:r>
              <a:rPr lang="en-US" dirty="0"/>
              <a:t>How solid is the science?</a:t>
            </a:r>
          </a:p>
        </p:txBody>
      </p:sp>
      <p:sp>
        <p:nvSpPr>
          <p:cNvPr id="3" name="Content Placeholder 2">
            <a:extLst>
              <a:ext uri="{FF2B5EF4-FFF2-40B4-BE49-F238E27FC236}">
                <a16:creationId xmlns:a16="http://schemas.microsoft.com/office/drawing/2014/main" id="{2F6E3CD7-0882-467C-8910-B8C5498D75A1}"/>
              </a:ext>
            </a:extLst>
          </p:cNvPr>
          <p:cNvSpPr>
            <a:spLocks noGrp="1"/>
          </p:cNvSpPr>
          <p:nvPr>
            <p:ph idx="1"/>
          </p:nvPr>
        </p:nvSpPr>
        <p:spPr/>
        <p:txBody>
          <a:bodyPr/>
          <a:lstStyle/>
          <a:p>
            <a:pPr marL="0" indent="0">
              <a:buNone/>
            </a:pPr>
            <a:r>
              <a:rPr lang="en-US" sz="3200" b="1" dirty="0"/>
              <a:t>Considerations:</a:t>
            </a:r>
          </a:p>
          <a:p>
            <a:pPr lvl="1"/>
            <a:r>
              <a:rPr lang="en-US" sz="2400" dirty="0"/>
              <a:t>Recruitment</a:t>
            </a:r>
          </a:p>
          <a:p>
            <a:pPr lvl="1"/>
            <a:r>
              <a:rPr lang="en-US" sz="2400" dirty="0"/>
              <a:t>Allocation of subjects</a:t>
            </a:r>
          </a:p>
          <a:p>
            <a:pPr lvl="1"/>
            <a:r>
              <a:rPr lang="en-US" sz="2400" dirty="0"/>
              <a:t>Protocols, subsequent care</a:t>
            </a:r>
          </a:p>
          <a:p>
            <a:pPr lvl="1"/>
            <a:r>
              <a:rPr lang="en-US" sz="2400" dirty="0"/>
              <a:t>Assessment of end-points</a:t>
            </a:r>
          </a:p>
          <a:p>
            <a:pPr lvl="1"/>
            <a:r>
              <a:rPr lang="en-US" sz="2400" dirty="0"/>
              <a:t>Handling of withdrawals</a:t>
            </a:r>
          </a:p>
          <a:p>
            <a:pPr lvl="1"/>
            <a:r>
              <a:rPr lang="en-US" sz="2400" dirty="0"/>
              <a:t>Exclusion of data from analysis</a:t>
            </a:r>
          </a:p>
        </p:txBody>
      </p:sp>
    </p:spTree>
    <p:extLst>
      <p:ext uri="{BB962C8B-B14F-4D97-AF65-F5344CB8AC3E}">
        <p14:creationId xmlns:p14="http://schemas.microsoft.com/office/powerpoint/2010/main" val="26311977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F79051-FB67-4B2D-A881-ED386AAEC2B6}"/>
              </a:ext>
            </a:extLst>
          </p:cNvPr>
          <p:cNvSpPr txBox="1"/>
          <p:nvPr/>
        </p:nvSpPr>
        <p:spPr>
          <a:xfrm>
            <a:off x="226091" y="795754"/>
            <a:ext cx="3736309" cy="769441"/>
          </a:xfrm>
          <a:prstGeom prst="rect">
            <a:avLst/>
          </a:prstGeom>
          <a:noFill/>
        </p:spPr>
        <p:txBody>
          <a:bodyPr wrap="square" rtlCol="0">
            <a:spAutoFit/>
          </a:bodyPr>
          <a:lstStyle/>
          <a:p>
            <a:pPr algn="ctr"/>
            <a:r>
              <a:rPr lang="en-US" sz="4400" b="1" dirty="0"/>
              <a:t>Hallucinogens</a:t>
            </a:r>
          </a:p>
        </p:txBody>
      </p:sp>
      <p:sp>
        <p:nvSpPr>
          <p:cNvPr id="3" name="TextBox 2">
            <a:extLst>
              <a:ext uri="{FF2B5EF4-FFF2-40B4-BE49-F238E27FC236}">
                <a16:creationId xmlns:a16="http://schemas.microsoft.com/office/drawing/2014/main" id="{F52589AC-E2C2-48B5-B188-9A7CC2B2A0D0}"/>
              </a:ext>
            </a:extLst>
          </p:cNvPr>
          <p:cNvSpPr txBox="1"/>
          <p:nvPr/>
        </p:nvSpPr>
        <p:spPr>
          <a:xfrm>
            <a:off x="4191000" y="457199"/>
            <a:ext cx="4800600" cy="1446550"/>
          </a:xfrm>
          <a:prstGeom prst="rect">
            <a:avLst/>
          </a:prstGeom>
          <a:noFill/>
        </p:spPr>
        <p:txBody>
          <a:bodyPr wrap="square" rtlCol="0">
            <a:spAutoFit/>
          </a:bodyPr>
          <a:lstStyle/>
          <a:p>
            <a:pPr algn="ctr"/>
            <a:r>
              <a:rPr lang="en-US" sz="4400" b="1" dirty="0"/>
              <a:t>Long-Term Adverse Effects</a:t>
            </a:r>
          </a:p>
        </p:txBody>
      </p:sp>
      <p:cxnSp>
        <p:nvCxnSpPr>
          <p:cNvPr id="5" name="Straight Connector 4">
            <a:extLst>
              <a:ext uri="{FF2B5EF4-FFF2-40B4-BE49-F238E27FC236}">
                <a16:creationId xmlns:a16="http://schemas.microsoft.com/office/drawing/2014/main" id="{FB5211A7-E273-48F1-BC62-BA1DEAC8D5BA}"/>
              </a:ext>
            </a:extLst>
          </p:cNvPr>
          <p:cNvCxnSpPr>
            <a:cxnSpLocks/>
          </p:cNvCxnSpPr>
          <p:nvPr/>
        </p:nvCxnSpPr>
        <p:spPr>
          <a:xfrm>
            <a:off x="4038600" y="1447800"/>
            <a:ext cx="0" cy="539496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47F6F9E-6F5F-4853-827A-584132E5A169}"/>
              </a:ext>
            </a:extLst>
          </p:cNvPr>
          <p:cNvSpPr/>
          <p:nvPr/>
        </p:nvSpPr>
        <p:spPr>
          <a:xfrm>
            <a:off x="228603" y="1676400"/>
            <a:ext cx="3733796" cy="3046988"/>
          </a:xfrm>
          <a:prstGeom prst="rect">
            <a:avLst/>
          </a:prstGeom>
        </p:spPr>
        <p:txBody>
          <a:bodyPr wrap="square">
            <a:spAutoFit/>
          </a:bodyPr>
          <a:lstStyle/>
          <a:p>
            <a:pPr marL="342900" indent="-342900">
              <a:buFont typeface="Arial" panose="020B0604020202020204" pitchFamily="34" charset="0"/>
              <a:buChar char="•"/>
            </a:pPr>
            <a:r>
              <a:rPr lang="en-US" sz="2400" dirty="0"/>
              <a:t>Change/distort perception of surroundings</a:t>
            </a:r>
          </a:p>
          <a:p>
            <a:pPr marL="342900" indent="-342900">
              <a:buFont typeface="Arial" panose="020B0604020202020204" pitchFamily="34" charset="0"/>
              <a:buChar char="•"/>
            </a:pPr>
            <a:r>
              <a:rPr lang="en-US" sz="2400" dirty="0"/>
              <a:t>Sensations/images seem real but are not</a:t>
            </a:r>
          </a:p>
          <a:p>
            <a:pPr marL="342900" indent="-342900">
              <a:buFont typeface="Arial" panose="020B0604020202020204" pitchFamily="34" charset="0"/>
              <a:buChar char="•"/>
            </a:pPr>
            <a:r>
              <a:rPr lang="en-US" sz="2400" dirty="0"/>
              <a:t>Change/distort sensory reality; synesthesia, visual hallucinations</a:t>
            </a:r>
          </a:p>
        </p:txBody>
      </p:sp>
      <p:sp>
        <p:nvSpPr>
          <p:cNvPr id="10" name="Rectangle 9">
            <a:extLst>
              <a:ext uri="{FF2B5EF4-FFF2-40B4-BE49-F238E27FC236}">
                <a16:creationId xmlns:a16="http://schemas.microsoft.com/office/drawing/2014/main" id="{B91B521A-8DD5-4013-B06F-D639383DE0E1}"/>
              </a:ext>
            </a:extLst>
          </p:cNvPr>
          <p:cNvSpPr/>
          <p:nvPr/>
        </p:nvSpPr>
        <p:spPr>
          <a:xfrm>
            <a:off x="4114798" y="1903749"/>
            <a:ext cx="4803111" cy="4693593"/>
          </a:xfrm>
          <a:prstGeom prst="rect">
            <a:avLst/>
          </a:prstGeom>
        </p:spPr>
        <p:txBody>
          <a:bodyPr wrap="square">
            <a:spAutoFit/>
          </a:bodyPr>
          <a:lstStyle/>
          <a:p>
            <a:pPr marL="342900" indent="-342900">
              <a:buFont typeface="Arial" panose="020B0604020202020204" pitchFamily="34" charset="0"/>
              <a:buChar char="•"/>
            </a:pPr>
            <a:r>
              <a:rPr lang="en-US" sz="2300" dirty="0"/>
              <a:t>Persistent psychosis</a:t>
            </a:r>
          </a:p>
          <a:p>
            <a:pPr marL="800100" lvl="1" indent="-342900">
              <a:buFont typeface="Arial" panose="020B0604020202020204" pitchFamily="34" charset="0"/>
              <a:buChar char="•"/>
            </a:pPr>
            <a:r>
              <a:rPr lang="en-US" sz="2300" dirty="0"/>
              <a:t>Visual Disturbances</a:t>
            </a:r>
          </a:p>
          <a:p>
            <a:pPr marL="800100" lvl="1" indent="-342900">
              <a:buFont typeface="Arial" panose="020B0604020202020204" pitchFamily="34" charset="0"/>
              <a:buChar char="•"/>
            </a:pPr>
            <a:r>
              <a:rPr lang="en-US" sz="2300" dirty="0"/>
              <a:t>Disorganized thinking</a:t>
            </a:r>
          </a:p>
          <a:p>
            <a:pPr marL="800100" lvl="1" indent="-342900">
              <a:buFont typeface="Arial" panose="020B0604020202020204" pitchFamily="34" charset="0"/>
              <a:buChar char="•"/>
            </a:pPr>
            <a:r>
              <a:rPr lang="en-US" sz="2300" dirty="0"/>
              <a:t>Paranoia</a:t>
            </a:r>
          </a:p>
          <a:p>
            <a:pPr marL="800100" lvl="1" indent="-342900">
              <a:buFont typeface="Arial" panose="020B0604020202020204" pitchFamily="34" charset="0"/>
              <a:buChar char="•"/>
            </a:pPr>
            <a:r>
              <a:rPr lang="en-US" sz="2300" dirty="0"/>
              <a:t>Mood changes</a:t>
            </a:r>
          </a:p>
          <a:p>
            <a:pPr marL="342900" indent="-342900">
              <a:buFont typeface="Arial" panose="020B0604020202020204" pitchFamily="34" charset="0"/>
              <a:buChar char="•"/>
            </a:pPr>
            <a:r>
              <a:rPr lang="en-US" sz="2300" dirty="0"/>
              <a:t>Hallucinogen Persisting Perception Disorder (HPPD)</a:t>
            </a:r>
          </a:p>
          <a:p>
            <a:pPr marL="800100" lvl="1" indent="-342900">
              <a:buFont typeface="Arial" panose="020B0604020202020204" pitchFamily="34" charset="0"/>
              <a:buChar char="•"/>
            </a:pPr>
            <a:r>
              <a:rPr lang="en-US" sz="2300" dirty="0"/>
              <a:t>Can occur with without warning</a:t>
            </a:r>
          </a:p>
          <a:p>
            <a:pPr marL="800100" lvl="1" indent="-342900">
              <a:buFont typeface="Arial" panose="020B0604020202020204" pitchFamily="34" charset="0"/>
              <a:buChar char="•"/>
            </a:pPr>
            <a:r>
              <a:rPr lang="en-US" sz="2300" dirty="0"/>
              <a:t>Can occur days or years after use</a:t>
            </a:r>
          </a:p>
          <a:p>
            <a:pPr marL="800100" lvl="1" indent="-342900">
              <a:buFont typeface="Arial" panose="020B0604020202020204" pitchFamily="34" charset="0"/>
              <a:buChar char="•"/>
            </a:pPr>
            <a:r>
              <a:rPr lang="en-US" sz="2300" dirty="0"/>
              <a:t>More common in the presence of mental health history</a:t>
            </a:r>
          </a:p>
          <a:p>
            <a:pPr marL="800100" lvl="1" indent="-342900">
              <a:buFont typeface="Arial" panose="020B0604020202020204" pitchFamily="34" charset="0"/>
              <a:buChar char="•"/>
            </a:pPr>
            <a:r>
              <a:rPr lang="en-US" sz="2300" dirty="0"/>
              <a:t>Can happen to anyone</a:t>
            </a:r>
          </a:p>
        </p:txBody>
      </p:sp>
    </p:spTree>
    <p:extLst>
      <p:ext uri="{BB962C8B-B14F-4D97-AF65-F5344CB8AC3E}">
        <p14:creationId xmlns:p14="http://schemas.microsoft.com/office/powerpoint/2010/main" val="4816433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B8B55-BD43-4139-9324-5D0D7893B413}"/>
              </a:ext>
            </a:extLst>
          </p:cNvPr>
          <p:cNvSpPr>
            <a:spLocks noGrp="1"/>
          </p:cNvSpPr>
          <p:nvPr>
            <p:ph type="title"/>
          </p:nvPr>
        </p:nvSpPr>
        <p:spPr/>
        <p:txBody>
          <a:bodyPr/>
          <a:lstStyle/>
          <a:p>
            <a:pPr algn="ctr"/>
            <a:r>
              <a:rPr lang="en-US" dirty="0"/>
              <a:t>Hallucinogen Emergencies</a:t>
            </a:r>
          </a:p>
        </p:txBody>
      </p:sp>
      <p:sp>
        <p:nvSpPr>
          <p:cNvPr id="3" name="Content Placeholder 2">
            <a:extLst>
              <a:ext uri="{FF2B5EF4-FFF2-40B4-BE49-F238E27FC236}">
                <a16:creationId xmlns:a16="http://schemas.microsoft.com/office/drawing/2014/main" id="{8269A899-276F-4D29-828E-BED2865F6E19}"/>
              </a:ext>
            </a:extLst>
          </p:cNvPr>
          <p:cNvSpPr>
            <a:spLocks noGrp="1"/>
          </p:cNvSpPr>
          <p:nvPr>
            <p:ph idx="1"/>
          </p:nvPr>
        </p:nvSpPr>
        <p:spPr/>
        <p:txBody>
          <a:bodyPr/>
          <a:lstStyle/>
          <a:p>
            <a:r>
              <a:rPr lang="en-US" dirty="0"/>
              <a:t>Suicidality secondary to distorted perception and thoughts</a:t>
            </a:r>
          </a:p>
          <a:p>
            <a:r>
              <a:rPr lang="en-US" dirty="0"/>
              <a:t>Changes in mood</a:t>
            </a:r>
          </a:p>
          <a:p>
            <a:r>
              <a:rPr lang="en-US" dirty="0"/>
              <a:t>Medical emergencies more common with use of </a:t>
            </a:r>
            <a:r>
              <a:rPr lang="en-US" dirty="0" err="1"/>
              <a:t>dissociatives</a:t>
            </a:r>
            <a:r>
              <a:rPr lang="en-US" dirty="0"/>
              <a:t> (ketamine)</a:t>
            </a:r>
          </a:p>
          <a:p>
            <a:pPr lvl="1"/>
            <a:r>
              <a:rPr lang="en-US" dirty="0"/>
              <a:t>Overdose, seizures, coma, death</a:t>
            </a:r>
          </a:p>
        </p:txBody>
      </p:sp>
    </p:spTree>
    <p:extLst>
      <p:ext uri="{BB962C8B-B14F-4D97-AF65-F5344CB8AC3E}">
        <p14:creationId xmlns:p14="http://schemas.microsoft.com/office/powerpoint/2010/main" val="9154452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E36A4BCF-EA10-4314-9512-BA4430C8613F}"/>
              </a:ext>
            </a:extLst>
          </p:cNvPr>
          <p:cNvGrpSpPr>
            <a:grpSpLocks noChangeAspect="1"/>
          </p:cNvGrpSpPr>
          <p:nvPr/>
        </p:nvGrpSpPr>
        <p:grpSpPr bwMode="auto">
          <a:xfrm>
            <a:off x="167054" y="1013722"/>
            <a:ext cx="3082253" cy="999626"/>
            <a:chOff x="402" y="1045"/>
            <a:chExt cx="6876" cy="2230"/>
          </a:xfrm>
          <a:effectLst>
            <a:outerShdw blurRad="50800" dist="38100" dir="2700000" algn="tl" rotWithShape="0">
              <a:prstClr val="black">
                <a:alpha val="40000"/>
              </a:prstClr>
            </a:outerShdw>
          </a:effectLst>
        </p:grpSpPr>
        <p:sp>
          <p:nvSpPr>
            <p:cNvPr id="7" name="AutoShape 3">
              <a:extLst>
                <a:ext uri="{FF2B5EF4-FFF2-40B4-BE49-F238E27FC236}">
                  <a16:creationId xmlns:a16="http://schemas.microsoft.com/office/drawing/2014/main" id="{FD3A2F1A-108A-4DDE-B082-8766831ADD84}"/>
                </a:ext>
              </a:extLst>
            </p:cNvPr>
            <p:cNvSpPr>
              <a:spLocks noChangeAspect="1" noChangeArrowheads="1" noTextEdit="1"/>
            </p:cNvSpPr>
            <p:nvPr/>
          </p:nvSpPr>
          <p:spPr bwMode="auto">
            <a:xfrm>
              <a:off x="402" y="1045"/>
              <a:ext cx="6876" cy="22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8" name="Picture 5">
              <a:extLst>
                <a:ext uri="{FF2B5EF4-FFF2-40B4-BE49-F238E27FC236}">
                  <a16:creationId xmlns:a16="http://schemas.microsoft.com/office/drawing/2014/main" id="{CF46BD04-DA1E-434D-9769-0CFC944459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 y="1045"/>
              <a:ext cx="6883" cy="2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 name="Group 4">
            <a:extLst>
              <a:ext uri="{FF2B5EF4-FFF2-40B4-BE49-F238E27FC236}">
                <a16:creationId xmlns:a16="http://schemas.microsoft.com/office/drawing/2014/main" id="{C7D24790-A820-480E-825B-9F635E3E68DA}"/>
              </a:ext>
            </a:extLst>
          </p:cNvPr>
          <p:cNvGrpSpPr>
            <a:grpSpLocks noChangeAspect="1"/>
          </p:cNvGrpSpPr>
          <p:nvPr/>
        </p:nvGrpSpPr>
        <p:grpSpPr bwMode="auto">
          <a:xfrm>
            <a:off x="1345223" y="1770319"/>
            <a:ext cx="7377388" cy="4041030"/>
            <a:chOff x="605" y="388"/>
            <a:chExt cx="6470" cy="3544"/>
          </a:xfrm>
          <a:effectLst>
            <a:outerShdw blurRad="50800" dist="38100" dir="2700000" algn="tl" rotWithShape="0">
              <a:prstClr val="black">
                <a:alpha val="40000"/>
              </a:prstClr>
            </a:outerShdw>
          </a:effectLst>
        </p:grpSpPr>
        <p:sp>
          <p:nvSpPr>
            <p:cNvPr id="4" name="AutoShape 3">
              <a:extLst>
                <a:ext uri="{FF2B5EF4-FFF2-40B4-BE49-F238E27FC236}">
                  <a16:creationId xmlns:a16="http://schemas.microsoft.com/office/drawing/2014/main" id="{B223B659-8467-4E12-B96F-F7B237D9B748}"/>
                </a:ext>
              </a:extLst>
            </p:cNvPr>
            <p:cNvSpPr>
              <a:spLocks noChangeAspect="1" noChangeArrowheads="1" noTextEdit="1"/>
            </p:cNvSpPr>
            <p:nvPr/>
          </p:nvSpPr>
          <p:spPr bwMode="auto">
            <a:xfrm>
              <a:off x="605" y="388"/>
              <a:ext cx="6470" cy="35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5125" name="Picture 5">
              <a:extLst>
                <a:ext uri="{FF2B5EF4-FFF2-40B4-BE49-F238E27FC236}">
                  <a16:creationId xmlns:a16="http://schemas.microsoft.com/office/drawing/2014/main" id="{64F451FD-77F5-4E19-AF2C-E98D55265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 y="388"/>
              <a:ext cx="6476" cy="3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A166EA9A-E234-462A-AE74-503AE31A26A0}"/>
              </a:ext>
            </a:extLst>
          </p:cNvPr>
          <p:cNvGrpSpPr>
            <a:grpSpLocks noChangeAspect="1"/>
          </p:cNvGrpSpPr>
          <p:nvPr/>
        </p:nvGrpSpPr>
        <p:grpSpPr bwMode="auto">
          <a:xfrm>
            <a:off x="3249307" y="2969004"/>
            <a:ext cx="4374515" cy="605846"/>
            <a:chOff x="2432" y="1965"/>
            <a:chExt cx="2816" cy="390"/>
          </a:xfrm>
        </p:grpSpPr>
        <p:sp>
          <p:nvSpPr>
            <p:cNvPr id="10" name="AutoShape 7">
              <a:extLst>
                <a:ext uri="{FF2B5EF4-FFF2-40B4-BE49-F238E27FC236}">
                  <a16:creationId xmlns:a16="http://schemas.microsoft.com/office/drawing/2014/main" id="{7A6BFFC4-AFD7-46D2-9FD3-4F7400BA3D31}"/>
                </a:ext>
              </a:extLst>
            </p:cNvPr>
            <p:cNvSpPr>
              <a:spLocks noChangeAspect="1" noChangeArrowheads="1" noTextEdit="1"/>
            </p:cNvSpPr>
            <p:nvPr/>
          </p:nvSpPr>
          <p:spPr bwMode="auto">
            <a:xfrm>
              <a:off x="2432" y="1965"/>
              <a:ext cx="2816"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5129" name="Picture 9">
              <a:extLst>
                <a:ext uri="{FF2B5EF4-FFF2-40B4-BE49-F238E27FC236}">
                  <a16:creationId xmlns:a16="http://schemas.microsoft.com/office/drawing/2014/main" id="{441D0DD5-82B9-4C73-9EF4-CF947F2DB7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2" y="1965"/>
              <a:ext cx="2822"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300172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61008-2DA8-4863-94FF-5A1EB1EBD9B4}"/>
              </a:ext>
            </a:extLst>
          </p:cNvPr>
          <p:cNvPicPr>
            <a:picLocks noChangeAspect="1"/>
          </p:cNvPicPr>
          <p:nvPr/>
        </p:nvPicPr>
        <p:blipFill rotWithShape="1">
          <a:blip r:embed="rId2"/>
          <a:srcRect l="50000" t="10204" r="439" b="3484"/>
          <a:stretch/>
        </p:blipFill>
        <p:spPr>
          <a:xfrm>
            <a:off x="0" y="857250"/>
            <a:ext cx="9206590" cy="5143500"/>
          </a:xfrm>
          <a:prstGeom prst="rect">
            <a:avLst/>
          </a:prstGeom>
        </p:spPr>
      </p:pic>
    </p:spTree>
    <p:extLst>
      <p:ext uri="{BB962C8B-B14F-4D97-AF65-F5344CB8AC3E}">
        <p14:creationId xmlns:p14="http://schemas.microsoft.com/office/powerpoint/2010/main" val="10684079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FA3D5E-CCF7-44BF-B021-3224A6CEAE91}"/>
              </a:ext>
            </a:extLst>
          </p:cNvPr>
          <p:cNvPicPr>
            <a:picLocks noChangeAspect="1"/>
          </p:cNvPicPr>
          <p:nvPr/>
        </p:nvPicPr>
        <p:blipFill rotWithShape="1">
          <a:blip r:embed="rId2"/>
          <a:srcRect l="50000" t="9482" r="500" b="5098"/>
          <a:stretch/>
        </p:blipFill>
        <p:spPr>
          <a:xfrm>
            <a:off x="-1" y="857250"/>
            <a:ext cx="9144001" cy="5143500"/>
          </a:xfrm>
          <a:prstGeom prst="rect">
            <a:avLst/>
          </a:prstGeom>
        </p:spPr>
      </p:pic>
    </p:spTree>
    <p:extLst>
      <p:ext uri="{BB962C8B-B14F-4D97-AF65-F5344CB8AC3E}">
        <p14:creationId xmlns:p14="http://schemas.microsoft.com/office/powerpoint/2010/main" val="279360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rPr sz="3200"/>
              <a:t>Professionalized Treatment of Addiction in the Nineteenth Century</a:t>
            </a:r>
          </a:p>
        </p:txBody>
      </p:sp>
      <p:sp>
        <p:nvSpPr>
          <p:cNvPr id="20482" name="Content Placeholder 1"/>
          <p:cNvSpPr>
            <a:spLocks noGrp="1"/>
          </p:cNvSpPr>
          <p:nvPr>
            <p:ph idx="1"/>
          </p:nvPr>
        </p:nvSpPr>
        <p:spPr/>
        <p:txBody>
          <a:bodyPr/>
          <a:lstStyle/>
          <a:p>
            <a:endParaRPr lang="en-US" altLang="en-US"/>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305800" cy="480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F28D533-3538-5B05-1F8F-6A01F6183909}"/>
              </a:ext>
            </a:extLst>
          </p:cNvPr>
          <p:cNvSpPr txBox="1"/>
          <p:nvPr/>
        </p:nvSpPr>
        <p:spPr>
          <a:xfrm>
            <a:off x="228188" y="893618"/>
            <a:ext cx="3588597" cy="998130"/>
          </a:xfrm>
          <a:prstGeom prst="rect">
            <a:avLst/>
          </a:prstGeom>
        </p:spPr>
        <p:txBody>
          <a:bodyPr vert="horz" lIns="68580" tIns="34290" rIns="68580" bIns="34290" rtlCol="0" anchor="ctr">
            <a:normAutofit/>
          </a:bodyPr>
          <a:lstStyle/>
          <a:p>
            <a:pPr>
              <a:lnSpc>
                <a:spcPct val="90000"/>
              </a:lnSpc>
              <a:spcBef>
                <a:spcPct val="0"/>
              </a:spcBef>
              <a:spcAft>
                <a:spcPts val="450"/>
              </a:spcAft>
            </a:pPr>
            <a:r>
              <a:rPr lang="en-US" sz="6600" dirty="0">
                <a:latin typeface="+mj-lt"/>
                <a:ea typeface="+mj-ea"/>
                <a:cs typeface="+mj-cs"/>
              </a:rPr>
              <a:t>“</a:t>
            </a:r>
          </a:p>
        </p:txBody>
      </p:sp>
      <p:sp>
        <p:nvSpPr>
          <p:cNvPr id="9" name="TextBox 8">
            <a:extLst>
              <a:ext uri="{FF2B5EF4-FFF2-40B4-BE49-F238E27FC236}">
                <a16:creationId xmlns:a16="http://schemas.microsoft.com/office/drawing/2014/main" id="{D8C1FDD1-1511-54BB-D96F-FB2017DBD2A6}"/>
              </a:ext>
            </a:extLst>
          </p:cNvPr>
          <p:cNvSpPr txBox="1"/>
          <p:nvPr/>
        </p:nvSpPr>
        <p:spPr>
          <a:xfrm>
            <a:off x="515000" y="1392683"/>
            <a:ext cx="3844597" cy="3681724"/>
          </a:xfrm>
          <a:prstGeom prst="rect">
            <a:avLst/>
          </a:prstGeom>
        </p:spPr>
        <p:txBody>
          <a:bodyPr vert="horz" lIns="68580" tIns="34290" rIns="68580" bIns="34290" rtlCol="0">
            <a:noAutofit/>
          </a:bodyPr>
          <a:lstStyle/>
          <a:p>
            <a:pPr>
              <a:lnSpc>
                <a:spcPct val="90000"/>
              </a:lnSpc>
              <a:spcAft>
                <a:spcPts val="450"/>
              </a:spcAft>
            </a:pPr>
            <a:r>
              <a:rPr lang="en-US" sz="2550" dirty="0"/>
              <a:t>The Journal reported last year that Musk microdoses ketamine for depression and takes full doses at parties. In response to that article, Musk posted on social media that ketamine is a better way to deal with depression than antidepressants. He later said he had a prescription for ketamine.</a:t>
            </a:r>
          </a:p>
        </p:txBody>
      </p:sp>
      <p:pic>
        <p:nvPicPr>
          <p:cNvPr id="3" name="Picture 2" descr="A person in a suit speaking into a microphone">
            <a:extLst>
              <a:ext uri="{FF2B5EF4-FFF2-40B4-BE49-F238E27FC236}">
                <a16:creationId xmlns:a16="http://schemas.microsoft.com/office/drawing/2014/main" id="{EB4C8565-14BC-6607-F547-B1B08A4BF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2542" y="1158868"/>
            <a:ext cx="2423680" cy="4509170"/>
          </a:xfrm>
          <a:prstGeom prst="rect">
            <a:avLst/>
          </a:prstGeom>
        </p:spPr>
      </p:pic>
    </p:spTree>
    <p:extLst>
      <p:ext uri="{BB962C8B-B14F-4D97-AF65-F5344CB8AC3E}">
        <p14:creationId xmlns:p14="http://schemas.microsoft.com/office/powerpoint/2010/main" val="17509847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suit&#10;&#10;Description automatically generated">
            <a:extLst>
              <a:ext uri="{FF2B5EF4-FFF2-40B4-BE49-F238E27FC236}">
                <a16:creationId xmlns:a16="http://schemas.microsoft.com/office/drawing/2014/main" id="{D65326A2-5C7E-4B7A-6068-3456A88CB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7277" y="1200150"/>
            <a:ext cx="2429447" cy="4457700"/>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083BFB4F-8C38-873F-8094-99D9BA7F8B00}"/>
              </a:ext>
            </a:extLst>
          </p:cNvPr>
          <p:cNvSpPr/>
          <p:nvPr/>
        </p:nvSpPr>
        <p:spPr>
          <a:xfrm>
            <a:off x="3265343" y="4940637"/>
            <a:ext cx="2610716" cy="802938"/>
          </a:xfrm>
          <a:prstGeom prst="rect">
            <a:avLst/>
          </a:prstGeom>
          <a:noFill/>
          <a:ln w="2857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7557699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FC344-0646-41A5-8637-7F072BFD2052}"/>
              </a:ext>
            </a:extLst>
          </p:cNvPr>
          <p:cNvSpPr>
            <a:spLocks noGrp="1"/>
          </p:cNvSpPr>
          <p:nvPr>
            <p:ph type="title"/>
          </p:nvPr>
        </p:nvSpPr>
        <p:spPr/>
        <p:txBody>
          <a:bodyPr/>
          <a:lstStyle/>
          <a:p>
            <a:r>
              <a:rPr lang="en-US" dirty="0"/>
              <a:t>Ketamine for Treatment-Resistant Depression (</a:t>
            </a:r>
            <a:r>
              <a:rPr lang="en-US" dirty="0" err="1"/>
              <a:t>TRD</a:t>
            </a:r>
            <a:r>
              <a:rPr lang="en-US" dirty="0"/>
              <a:t>)</a:t>
            </a:r>
          </a:p>
        </p:txBody>
      </p:sp>
      <p:sp>
        <p:nvSpPr>
          <p:cNvPr id="3" name="Content Placeholder 2">
            <a:extLst>
              <a:ext uri="{FF2B5EF4-FFF2-40B4-BE49-F238E27FC236}">
                <a16:creationId xmlns:a16="http://schemas.microsoft.com/office/drawing/2014/main" id="{FECE57D5-5D31-495D-9405-DD29AB1E9E7C}"/>
              </a:ext>
            </a:extLst>
          </p:cNvPr>
          <p:cNvSpPr>
            <a:spLocks noGrp="1"/>
          </p:cNvSpPr>
          <p:nvPr>
            <p:ph idx="1"/>
          </p:nvPr>
        </p:nvSpPr>
        <p:spPr/>
        <p:txBody>
          <a:bodyPr/>
          <a:lstStyle/>
          <a:p>
            <a:r>
              <a:rPr lang="en-US" dirty="0"/>
              <a:t>Initial studies promising for </a:t>
            </a:r>
            <a:r>
              <a:rPr lang="en-US" dirty="0" err="1"/>
              <a:t>TRD</a:t>
            </a:r>
            <a:endParaRPr lang="en-US" dirty="0"/>
          </a:p>
          <a:p>
            <a:r>
              <a:rPr lang="en-US" dirty="0"/>
              <a:t>Quick improvement, need frequent treatment</a:t>
            </a:r>
          </a:p>
          <a:p>
            <a:r>
              <a:rPr lang="en-US" dirty="0"/>
              <a:t>FDA required drug-makers to develop Risk Evaluation and Mitigation Strategies (REMS); </a:t>
            </a:r>
            <a:r>
              <a:rPr lang="en-US" u="sng" dirty="0"/>
              <a:t>however</a:t>
            </a:r>
          </a:p>
          <a:p>
            <a:pPr lvl="1"/>
            <a:r>
              <a:rPr lang="en-US" dirty="0"/>
              <a:t>“Rogue” ketamine clinics are popping up</a:t>
            </a:r>
          </a:p>
          <a:p>
            <a:pPr lvl="1"/>
            <a:r>
              <a:rPr lang="en-US" dirty="0"/>
              <a:t>There is no standard</a:t>
            </a:r>
          </a:p>
          <a:p>
            <a:pPr lvl="1"/>
            <a:r>
              <a:rPr lang="en-US" dirty="0"/>
              <a:t>Only 35% require training and only 12% require physician</a:t>
            </a:r>
          </a:p>
          <a:p>
            <a:pPr lvl="1"/>
            <a:r>
              <a:rPr lang="en-US" dirty="0"/>
              <a:t>Contraindications are not clear</a:t>
            </a:r>
          </a:p>
          <a:p>
            <a:pPr lvl="1"/>
            <a:r>
              <a:rPr lang="en-US" dirty="0"/>
              <a:t>Minimal, if any, guidance on age, pregnancy, or individuals in safety-sensitive professions</a:t>
            </a:r>
          </a:p>
        </p:txBody>
      </p:sp>
    </p:spTree>
    <p:extLst>
      <p:ext uri="{BB962C8B-B14F-4D97-AF65-F5344CB8AC3E}">
        <p14:creationId xmlns:p14="http://schemas.microsoft.com/office/powerpoint/2010/main" val="265538121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10CC8E-D242-A02A-5188-98CB43EEE7C4}"/>
              </a:ext>
            </a:extLst>
          </p:cNvPr>
          <p:cNvPicPr>
            <a:picLocks noChangeAspect="1"/>
          </p:cNvPicPr>
          <p:nvPr/>
        </p:nvPicPr>
        <p:blipFill rotWithShape="1">
          <a:blip r:embed="rId3"/>
          <a:srcRect l="19765" t="16389" r="10469" b="43750"/>
          <a:stretch/>
        </p:blipFill>
        <p:spPr>
          <a:xfrm>
            <a:off x="214900" y="2104159"/>
            <a:ext cx="6765377" cy="2174299"/>
          </a:xfrm>
          <a:prstGeom prst="rect">
            <a:avLst/>
          </a:prstGeom>
          <a:ln>
            <a:solidFill>
              <a:srgbClr val="04EECD"/>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247138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2A9185-4CED-C9E1-C35F-D386FEE671BB}"/>
              </a:ext>
            </a:extLst>
          </p:cNvPr>
          <p:cNvPicPr>
            <a:picLocks noChangeAspect="1"/>
          </p:cNvPicPr>
          <p:nvPr/>
        </p:nvPicPr>
        <p:blipFill rotWithShape="1">
          <a:blip r:embed="rId3"/>
          <a:srcRect l="20077" t="16805" r="4689" b="5695"/>
          <a:stretch/>
        </p:blipFill>
        <p:spPr>
          <a:xfrm>
            <a:off x="482600" y="1862570"/>
            <a:ext cx="5594974" cy="324196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57735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971A1674-A2D5-4E34-9435-C28913481D8F}"/>
              </a:ext>
            </a:extLst>
          </p:cNvPr>
          <p:cNvGrpSpPr>
            <a:grpSpLocks noChangeAspect="1"/>
          </p:cNvGrpSpPr>
          <p:nvPr/>
        </p:nvGrpSpPr>
        <p:grpSpPr bwMode="auto">
          <a:xfrm>
            <a:off x="429816" y="1475185"/>
            <a:ext cx="8284369" cy="3907631"/>
            <a:chOff x="361" y="519"/>
            <a:chExt cx="6958" cy="3282"/>
          </a:xfrm>
          <a:effectLst>
            <a:outerShdw blurRad="50800" dist="38100" dir="2700000" algn="tl" rotWithShape="0">
              <a:prstClr val="black">
                <a:alpha val="40000"/>
              </a:prstClr>
            </a:outerShdw>
          </a:effectLst>
        </p:grpSpPr>
        <p:sp>
          <p:nvSpPr>
            <p:cNvPr id="4" name="AutoShape 3">
              <a:extLst>
                <a:ext uri="{FF2B5EF4-FFF2-40B4-BE49-F238E27FC236}">
                  <a16:creationId xmlns:a16="http://schemas.microsoft.com/office/drawing/2014/main" id="{943CA10D-DD54-493B-9A0B-5302C8A4334F}"/>
                </a:ext>
              </a:extLst>
            </p:cNvPr>
            <p:cNvSpPr>
              <a:spLocks noChangeAspect="1" noChangeArrowheads="1" noTextEdit="1"/>
            </p:cNvSpPr>
            <p:nvPr/>
          </p:nvSpPr>
          <p:spPr bwMode="auto">
            <a:xfrm>
              <a:off x="361" y="519"/>
              <a:ext cx="6958" cy="32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9221" name="Picture 5">
              <a:extLst>
                <a:ext uri="{FF2B5EF4-FFF2-40B4-BE49-F238E27FC236}">
                  <a16:creationId xmlns:a16="http://schemas.microsoft.com/office/drawing/2014/main" id="{00887221-3A73-4ED1-9EB8-5730FD4BB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 y="519"/>
              <a:ext cx="6964" cy="32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518749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FB96D4-143E-487D-935B-FD408FFF8864}"/>
              </a:ext>
            </a:extLst>
          </p:cNvPr>
          <p:cNvPicPr>
            <a:picLocks noChangeAspect="1"/>
          </p:cNvPicPr>
          <p:nvPr/>
        </p:nvPicPr>
        <p:blipFill rotWithShape="1">
          <a:blip r:embed="rId3"/>
          <a:srcRect l="50000" t="9778" r="741" b="3407"/>
          <a:stretch/>
        </p:blipFill>
        <p:spPr>
          <a:xfrm>
            <a:off x="0" y="857250"/>
            <a:ext cx="9162262" cy="5143500"/>
          </a:xfrm>
          <a:prstGeom prst="rect">
            <a:avLst/>
          </a:prstGeom>
        </p:spPr>
      </p:pic>
    </p:spTree>
    <p:extLst>
      <p:ext uri="{BB962C8B-B14F-4D97-AF65-F5344CB8AC3E}">
        <p14:creationId xmlns:p14="http://schemas.microsoft.com/office/powerpoint/2010/main" val="258828019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36201631-C6DF-4B3B-B472-BF07F55AE326}"/>
              </a:ext>
            </a:extLst>
          </p:cNvPr>
          <p:cNvGrpSpPr>
            <a:grpSpLocks noChangeAspect="1"/>
          </p:cNvGrpSpPr>
          <p:nvPr/>
        </p:nvGrpSpPr>
        <p:grpSpPr bwMode="auto">
          <a:xfrm>
            <a:off x="698071" y="2266950"/>
            <a:ext cx="7739063" cy="3733800"/>
            <a:chOff x="593" y="592"/>
            <a:chExt cx="6500" cy="3136"/>
          </a:xfrm>
        </p:grpSpPr>
        <p:sp>
          <p:nvSpPr>
            <p:cNvPr id="4" name="AutoShape 3">
              <a:extLst>
                <a:ext uri="{FF2B5EF4-FFF2-40B4-BE49-F238E27FC236}">
                  <a16:creationId xmlns:a16="http://schemas.microsoft.com/office/drawing/2014/main" id="{4E7D81A1-F2C2-4ED1-A729-98D51DE4FD9D}"/>
                </a:ext>
              </a:extLst>
            </p:cNvPr>
            <p:cNvSpPr>
              <a:spLocks noChangeAspect="1" noChangeArrowheads="1" noTextEdit="1"/>
            </p:cNvSpPr>
            <p:nvPr/>
          </p:nvSpPr>
          <p:spPr bwMode="auto">
            <a:xfrm>
              <a:off x="593" y="592"/>
              <a:ext cx="6494" cy="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8197" name="Picture 5">
              <a:extLst>
                <a:ext uri="{FF2B5EF4-FFF2-40B4-BE49-F238E27FC236}">
                  <a16:creationId xmlns:a16="http://schemas.microsoft.com/office/drawing/2014/main" id="{2046E228-4643-4C4E-8E7D-EE5A0C9057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89"/>
            <a:stretch/>
          </p:blipFill>
          <p:spPr bwMode="auto">
            <a:xfrm>
              <a:off x="593" y="592"/>
              <a:ext cx="6500" cy="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8">
            <a:extLst>
              <a:ext uri="{FF2B5EF4-FFF2-40B4-BE49-F238E27FC236}">
                <a16:creationId xmlns:a16="http://schemas.microsoft.com/office/drawing/2014/main" id="{12B2DF55-13B6-46A9-B98D-EDAD0737238A}"/>
              </a:ext>
            </a:extLst>
          </p:cNvPr>
          <p:cNvGrpSpPr>
            <a:grpSpLocks noChangeAspect="1"/>
          </p:cNvGrpSpPr>
          <p:nvPr/>
        </p:nvGrpSpPr>
        <p:grpSpPr bwMode="auto">
          <a:xfrm>
            <a:off x="3386137" y="5626894"/>
            <a:ext cx="2881313" cy="194072"/>
            <a:chOff x="2844" y="4006"/>
            <a:chExt cx="2420" cy="163"/>
          </a:xfrm>
        </p:grpSpPr>
        <p:sp>
          <p:nvSpPr>
            <p:cNvPr id="7" name="AutoShape 7">
              <a:extLst>
                <a:ext uri="{FF2B5EF4-FFF2-40B4-BE49-F238E27FC236}">
                  <a16:creationId xmlns:a16="http://schemas.microsoft.com/office/drawing/2014/main" id="{95182AF3-1A97-49CB-BD03-33B4E27D63BF}"/>
                </a:ext>
              </a:extLst>
            </p:cNvPr>
            <p:cNvSpPr>
              <a:spLocks noChangeAspect="1" noChangeArrowheads="1" noTextEdit="1"/>
            </p:cNvSpPr>
            <p:nvPr/>
          </p:nvSpPr>
          <p:spPr bwMode="auto">
            <a:xfrm>
              <a:off x="2844" y="4006"/>
              <a:ext cx="242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8" name="Picture 9">
              <a:extLst>
                <a:ext uri="{FF2B5EF4-FFF2-40B4-BE49-F238E27FC236}">
                  <a16:creationId xmlns:a16="http://schemas.microsoft.com/office/drawing/2014/main" id="{D8B9C366-2DAB-452A-A383-978EA43D9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4" y="4006"/>
              <a:ext cx="2426"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itle 4">
            <a:extLst>
              <a:ext uri="{FF2B5EF4-FFF2-40B4-BE49-F238E27FC236}">
                <a16:creationId xmlns:a16="http://schemas.microsoft.com/office/drawing/2014/main" id="{4AD4122C-29FD-4ABA-873C-ACE8A38CBC69}"/>
              </a:ext>
            </a:extLst>
          </p:cNvPr>
          <p:cNvSpPr>
            <a:spLocks noGrp="1"/>
          </p:cNvSpPr>
          <p:nvPr>
            <p:ph type="title"/>
          </p:nvPr>
        </p:nvSpPr>
        <p:spPr>
          <a:xfrm>
            <a:off x="457200" y="1131094"/>
            <a:ext cx="8220808" cy="994172"/>
          </a:xfrm>
        </p:spPr>
        <p:txBody>
          <a:bodyPr>
            <a:normAutofit fontScale="90000"/>
          </a:bodyPr>
          <a:lstStyle/>
          <a:p>
            <a:pPr algn="ctr"/>
            <a:r>
              <a:rPr lang="en-US" dirty="0"/>
              <a:t>Trends in self-reported past-year ketamine use</a:t>
            </a:r>
            <a:br>
              <a:rPr lang="en-US" dirty="0"/>
            </a:br>
            <a:r>
              <a:rPr lang="en-US" sz="2100" dirty="0"/>
              <a:t>Ages 12-34, United States, 2006-2019</a:t>
            </a:r>
          </a:p>
        </p:txBody>
      </p:sp>
    </p:spTree>
    <p:extLst>
      <p:ext uri="{BB962C8B-B14F-4D97-AF65-F5344CB8AC3E}">
        <p14:creationId xmlns:p14="http://schemas.microsoft.com/office/powerpoint/2010/main" val="9104144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0EE45E-EC6D-42FA-94B5-3274F16A1831}"/>
              </a:ext>
            </a:extLst>
          </p:cNvPr>
          <p:cNvPicPr>
            <a:picLocks noChangeAspect="1"/>
          </p:cNvPicPr>
          <p:nvPr/>
        </p:nvPicPr>
        <p:blipFill rotWithShape="1">
          <a:blip r:embed="rId2"/>
          <a:srcRect l="57654" t="15911" b="10655"/>
          <a:stretch/>
        </p:blipFill>
        <p:spPr>
          <a:xfrm>
            <a:off x="0" y="857250"/>
            <a:ext cx="9139465" cy="5143500"/>
          </a:xfrm>
          <a:prstGeom prst="rect">
            <a:avLst/>
          </a:prstGeom>
        </p:spPr>
      </p:pic>
    </p:spTree>
    <p:extLst>
      <p:ext uri="{BB962C8B-B14F-4D97-AF65-F5344CB8AC3E}">
        <p14:creationId xmlns:p14="http://schemas.microsoft.com/office/powerpoint/2010/main" val="10346838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0ED0F-1B39-4510-85EB-275E570C570F}"/>
              </a:ext>
            </a:extLst>
          </p:cNvPr>
          <p:cNvPicPr>
            <a:picLocks noChangeAspect="1"/>
          </p:cNvPicPr>
          <p:nvPr/>
        </p:nvPicPr>
        <p:blipFill rotWithShape="1">
          <a:blip r:embed="rId3"/>
          <a:srcRect l="57970" t="16008" r="15550" b="4649"/>
          <a:stretch/>
        </p:blipFill>
        <p:spPr>
          <a:xfrm>
            <a:off x="2211971" y="1219200"/>
            <a:ext cx="4720058" cy="4419601"/>
          </a:xfrm>
          <a:prstGeom prst="rect">
            <a:avLst/>
          </a:prstGeom>
        </p:spPr>
      </p:pic>
    </p:spTree>
    <p:extLst>
      <p:ext uri="{BB962C8B-B14F-4D97-AF65-F5344CB8AC3E}">
        <p14:creationId xmlns:p14="http://schemas.microsoft.com/office/powerpoint/2010/main" val="1782693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4495800"/>
            <a:ext cx="8229600" cy="1219200"/>
          </a:xfrm>
        </p:spPr>
        <p:txBody>
          <a:bodyPr/>
          <a:lstStyle/>
          <a:p>
            <a:pPr algn="ctr">
              <a:defRPr/>
            </a:pPr>
            <a:r>
              <a:t>NY State Inebriate Asylum</a:t>
            </a:r>
          </a:p>
        </p:txBody>
      </p:sp>
      <p:pic>
        <p:nvPicPr>
          <p:cNvPr id="2765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1219200"/>
            <a:ext cx="5378450" cy="3581400"/>
          </a:xfrm>
        </p:spPr>
      </p:pic>
    </p:spTree>
    <p:extLst>
      <p:ext uri="{BB962C8B-B14F-4D97-AF65-F5344CB8AC3E}">
        <p14:creationId xmlns:p14="http://schemas.microsoft.com/office/powerpoint/2010/main" val="259988997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618E6F-8583-45C1-9FBC-AB0704693F86}"/>
              </a:ext>
            </a:extLst>
          </p:cNvPr>
          <p:cNvPicPr>
            <a:picLocks noChangeAspect="1"/>
          </p:cNvPicPr>
          <p:nvPr/>
        </p:nvPicPr>
        <p:blipFill rotWithShape="1">
          <a:blip r:embed="rId3"/>
          <a:srcRect l="50000" t="9566" r="663" b="4034"/>
          <a:stretch/>
        </p:blipFill>
        <p:spPr>
          <a:xfrm>
            <a:off x="2332" y="857250"/>
            <a:ext cx="9142772" cy="5003541"/>
          </a:xfrm>
          <a:prstGeom prst="rect">
            <a:avLst/>
          </a:prstGeom>
        </p:spPr>
      </p:pic>
    </p:spTree>
    <p:extLst>
      <p:ext uri="{BB962C8B-B14F-4D97-AF65-F5344CB8AC3E}">
        <p14:creationId xmlns:p14="http://schemas.microsoft.com/office/powerpoint/2010/main" val="12570386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82362D-6B35-A997-52C4-0559026B36CB}"/>
              </a:ext>
            </a:extLst>
          </p:cNvPr>
          <p:cNvPicPr>
            <a:picLocks noChangeAspect="1"/>
          </p:cNvPicPr>
          <p:nvPr/>
        </p:nvPicPr>
        <p:blipFill rotWithShape="1">
          <a:blip r:embed="rId2"/>
          <a:srcRect l="13531" t="6736" r="36366" b="39244"/>
          <a:stretch/>
        </p:blipFill>
        <p:spPr>
          <a:xfrm>
            <a:off x="1230477" y="1239678"/>
            <a:ext cx="6708171" cy="4068382"/>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5CC7E668-1EFC-0618-75BA-D395387F5C2C}"/>
              </a:ext>
            </a:extLst>
          </p:cNvPr>
          <p:cNvSpPr/>
          <p:nvPr/>
        </p:nvSpPr>
        <p:spPr>
          <a:xfrm>
            <a:off x="1475501" y="2713759"/>
            <a:ext cx="6463146" cy="450272"/>
          </a:xfrm>
          <a:prstGeom prst="rect">
            <a:avLst/>
          </a:prstGeom>
          <a:solidFill>
            <a:srgbClr val="ED7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29862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877DC7-5F1F-4696-F585-A838BDC4C57B}"/>
              </a:ext>
            </a:extLst>
          </p:cNvPr>
          <p:cNvPicPr>
            <a:picLocks noChangeAspect="1"/>
          </p:cNvPicPr>
          <p:nvPr/>
        </p:nvPicPr>
        <p:blipFill rotWithShape="1">
          <a:blip r:embed="rId2"/>
          <a:srcRect l="13763" t="6323" r="34433" b="30309"/>
          <a:stretch/>
        </p:blipFill>
        <p:spPr>
          <a:xfrm>
            <a:off x="1584881" y="1196614"/>
            <a:ext cx="5974238" cy="4110632"/>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BDB9900E-6636-96CF-1143-40371C081E24}"/>
              </a:ext>
            </a:extLst>
          </p:cNvPr>
          <p:cNvSpPr/>
          <p:nvPr/>
        </p:nvSpPr>
        <p:spPr>
          <a:xfrm>
            <a:off x="1773383" y="1827069"/>
            <a:ext cx="5785737" cy="450272"/>
          </a:xfrm>
          <a:prstGeom prst="rect">
            <a:avLst/>
          </a:prstGeom>
          <a:solidFill>
            <a:srgbClr val="ED7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D70B86C-7FCE-E5CC-32B2-5DBD7D38BE23}"/>
              </a:ext>
            </a:extLst>
          </p:cNvPr>
          <p:cNvSpPr/>
          <p:nvPr/>
        </p:nvSpPr>
        <p:spPr>
          <a:xfrm>
            <a:off x="7273636" y="1231290"/>
            <a:ext cx="285482" cy="360254"/>
          </a:xfrm>
          <a:prstGeom prst="rect">
            <a:avLst/>
          </a:prstGeom>
          <a:solidFill>
            <a:srgbClr val="1A2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408594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CB1B8-4567-4A23-A126-774559F2ECAA}"/>
              </a:ext>
            </a:extLst>
          </p:cNvPr>
          <p:cNvSpPr>
            <a:spLocks noGrp="1"/>
          </p:cNvSpPr>
          <p:nvPr>
            <p:ph type="title"/>
          </p:nvPr>
        </p:nvSpPr>
        <p:spPr>
          <a:xfrm>
            <a:off x="457200" y="-7621"/>
            <a:ext cx="8229600" cy="1143000"/>
          </a:xfrm>
        </p:spPr>
        <p:txBody>
          <a:bodyPr/>
          <a:lstStyle/>
          <a:p>
            <a:pPr>
              <a:defRPr/>
            </a:pPr>
            <a:r>
              <a:rPr lang="en-US" sz="3600" dirty="0">
                <a:ea typeface="ＭＳ Ｐゴシック" pitchFamily="26" charset="-128"/>
              </a:rPr>
              <a:t>Bill’s Writing on Medications</a:t>
            </a:r>
          </a:p>
        </p:txBody>
      </p:sp>
      <p:sp>
        <p:nvSpPr>
          <p:cNvPr id="22531" name="TextBox 5">
            <a:extLst>
              <a:ext uri="{FF2B5EF4-FFF2-40B4-BE49-F238E27FC236}">
                <a16:creationId xmlns:a16="http://schemas.microsoft.com/office/drawing/2014/main" id="{74E25244-C4C1-4F48-83B6-A5C272CC2844}"/>
              </a:ext>
            </a:extLst>
          </p:cNvPr>
          <p:cNvSpPr txBox="1">
            <a:spLocks noChangeArrowheads="1"/>
          </p:cNvSpPr>
          <p:nvPr/>
        </p:nvSpPr>
        <p:spPr bwMode="auto">
          <a:xfrm>
            <a:off x="582613" y="1347788"/>
            <a:ext cx="79629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a:latin typeface="Book Antiqua" panose="02040602050305030304" pitchFamily="18" charset="0"/>
              </a:rPr>
              <a:t>“Some of us, perfectly sober for months or years, contract the habit of using sedatives to cure insomnia or slight nervous irritability. I have the impression that some of us get away with it, year after year, just as we did when we first began to drink alcohol. Yet experience shows, all too often, than even the “controlled” pill taker may get out of control. The same crazy rationalizations that once characterized his drinking begin to blight his existence. He thinks that if pills can cure insomnia so may they cure his worry.”</a:t>
            </a:r>
          </a:p>
          <a:p>
            <a:pPr eaLnBrk="1" hangingPunct="1"/>
            <a:r>
              <a:rPr lang="en-US" altLang="en-US">
                <a:solidFill>
                  <a:srgbClr val="F2FA96"/>
                </a:solidFill>
                <a:latin typeface="Book Antiqua" panose="02040602050305030304" pitchFamily="18" charset="0"/>
              </a:rPr>
              <a:t>                                              </a:t>
            </a:r>
            <a:r>
              <a:rPr lang="en-US" altLang="en-US" b="1" i="1">
                <a:solidFill>
                  <a:srgbClr val="F2FA96"/>
                </a:solidFill>
                <a:latin typeface="Book Antiqua" panose="02040602050305030304" pitchFamily="18" charset="0"/>
              </a:rPr>
              <a:t>Language of the Heart 1945</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7">
            <a:extLst>
              <a:ext uri="{FF2B5EF4-FFF2-40B4-BE49-F238E27FC236}">
                <a16:creationId xmlns:a16="http://schemas.microsoft.com/office/drawing/2014/main" id="{B5ABF502-A486-425D-B92D-77D68ED78B81}"/>
              </a:ext>
            </a:extLst>
          </p:cNvPr>
          <p:cNvSpPr txBox="1">
            <a:spLocks noChangeArrowheads="1"/>
          </p:cNvSpPr>
          <p:nvPr/>
        </p:nvSpPr>
        <p:spPr bwMode="auto">
          <a:xfrm>
            <a:off x="1243013" y="585788"/>
            <a:ext cx="7615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
        <p:nvSpPr>
          <p:cNvPr id="56329" name="Text Box 9">
            <a:extLst>
              <a:ext uri="{FF2B5EF4-FFF2-40B4-BE49-F238E27FC236}">
                <a16:creationId xmlns:a16="http://schemas.microsoft.com/office/drawing/2014/main" id="{41553A8B-1728-4AE9-B1FA-D317EA31C1EA}"/>
              </a:ext>
            </a:extLst>
          </p:cNvPr>
          <p:cNvSpPr txBox="1">
            <a:spLocks noChangeArrowheads="1"/>
          </p:cNvSpPr>
          <p:nvPr/>
        </p:nvSpPr>
        <p:spPr bwMode="auto">
          <a:xfrm>
            <a:off x="977900" y="1487488"/>
            <a:ext cx="7369175" cy="3970337"/>
          </a:xfrm>
          <a:prstGeom prst="rect">
            <a:avLst/>
          </a:prstGeom>
          <a:noFill/>
          <a:ln w="9525">
            <a:noFill/>
            <a:miter lim="800000"/>
            <a:headEnd/>
            <a:tailEnd/>
          </a:ln>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ja-JP" altLang="en-US" sz="3200" b="1" dirty="0">
                <a:effectLst>
                  <a:outerShdw blurRad="38100" dist="38100" dir="2700000" algn="tl">
                    <a:srgbClr val="0064E2"/>
                  </a:outerShdw>
                </a:effectLst>
                <a:latin typeface="Garamond" panose="02020404030301010803" pitchFamily="18" charset="0"/>
              </a:rPr>
              <a:t>“</a:t>
            </a:r>
            <a:r>
              <a:rPr lang="en-US" altLang="ja-JP" sz="3200" b="1" dirty="0">
                <a:effectLst>
                  <a:outerShdw blurRad="38100" dist="38100" dir="2700000" algn="tl">
                    <a:srgbClr val="0064E2"/>
                  </a:outerShdw>
                </a:effectLst>
                <a:latin typeface="Garamond" panose="02020404030301010803" pitchFamily="18" charset="0"/>
              </a:rPr>
              <a:t>In addicts, doses of drugs that are too low to produce any conscious recognition that they received drugs are still capable of inducing changes in the brain and influencing behavior…</a:t>
            </a:r>
            <a:r>
              <a:rPr lang="ja-JP" altLang="en-US" sz="3200" b="1" dirty="0">
                <a:effectLst>
                  <a:outerShdw blurRad="38100" dist="38100" dir="2700000" algn="tl">
                    <a:srgbClr val="0064E2"/>
                  </a:outerShdw>
                </a:effectLst>
                <a:latin typeface="Garamond" panose="02020404030301010803" pitchFamily="18" charset="0"/>
              </a:rPr>
              <a:t>”</a:t>
            </a:r>
            <a:endParaRPr lang="en-US" altLang="ja-JP" sz="3200" b="1" dirty="0">
              <a:effectLst>
                <a:outerShdw blurRad="38100" dist="38100" dir="2700000" algn="tl">
                  <a:srgbClr val="0064E2"/>
                </a:outerShdw>
              </a:effectLst>
              <a:latin typeface="Garamond" panose="02020404030301010803" pitchFamily="18" charset="0"/>
            </a:endParaRPr>
          </a:p>
          <a:p>
            <a:pPr eaLnBrk="1" hangingPunct="1"/>
            <a:r>
              <a:rPr lang="en-US" altLang="en-US" sz="2800" b="1" dirty="0">
                <a:latin typeface="Garamond" panose="02020404030301010803" pitchFamily="18" charset="0"/>
              </a:rPr>
              <a:t>					</a:t>
            </a:r>
          </a:p>
          <a:p>
            <a:pPr eaLnBrk="1" hangingPunct="1"/>
            <a:r>
              <a:rPr lang="en-US" altLang="en-US" dirty="0">
                <a:solidFill>
                  <a:srgbClr val="F2FA96"/>
                </a:solidFill>
                <a:effectLst>
                  <a:outerShdw blurRad="38100" dist="38100" dir="2700000" algn="tl">
                    <a:srgbClr val="FFFFFF"/>
                  </a:outerShdw>
                </a:effectLst>
                <a:latin typeface="Garamond" panose="02020404030301010803" pitchFamily="18" charset="0"/>
              </a:rPr>
              <a:t>                             </a:t>
            </a:r>
            <a:r>
              <a:rPr lang="en-US" altLang="en-US" sz="2000" dirty="0">
                <a:solidFill>
                  <a:srgbClr val="F2FA96"/>
                </a:solidFill>
                <a:effectLst>
                  <a:outerShdw blurRad="38100" dist="38100" dir="2700000" algn="tl">
                    <a:srgbClr val="FFFFFF"/>
                  </a:outerShdw>
                </a:effectLst>
                <a:latin typeface="Garamond" panose="02020404030301010803" pitchFamily="18" charset="0"/>
              </a:rPr>
              <a:t>                </a:t>
            </a:r>
            <a:r>
              <a:rPr lang="en-US" altLang="en-US" sz="2000" b="1" dirty="0">
                <a:solidFill>
                  <a:srgbClr val="F2FA96"/>
                </a:solidFill>
                <a:effectLst>
                  <a:outerShdw blurRad="38100" dist="38100" dir="2700000" algn="tl">
                    <a:srgbClr val="FFFFFF"/>
                  </a:outerShdw>
                </a:effectLst>
                <a:latin typeface="Garamond" panose="02020404030301010803" pitchFamily="18" charset="0"/>
              </a:rPr>
              <a:t>Mark S. Gold, MD</a:t>
            </a:r>
          </a:p>
          <a:p>
            <a:pPr eaLnBrk="1" hangingPunct="1"/>
            <a:r>
              <a:rPr lang="en-US" altLang="en-US" sz="2000" b="1" dirty="0">
                <a:solidFill>
                  <a:srgbClr val="F2FA96"/>
                </a:solidFill>
                <a:effectLst>
                  <a:outerShdw blurRad="38100" dist="38100" dir="2700000" algn="tl">
                    <a:srgbClr val="FFFFFF"/>
                  </a:outerShdw>
                </a:effectLst>
                <a:latin typeface="Garamond" panose="02020404030301010803" pitchFamily="18" charset="0"/>
              </a:rPr>
              <a:t>					              Dept of Psychiatry</a:t>
            </a:r>
          </a:p>
          <a:p>
            <a:pPr eaLnBrk="1" hangingPunct="1"/>
            <a:r>
              <a:rPr lang="en-US" altLang="en-US" sz="2000" b="1" dirty="0">
                <a:solidFill>
                  <a:srgbClr val="F2FA96"/>
                </a:solidFill>
                <a:effectLst>
                  <a:outerShdw blurRad="38100" dist="38100" dir="2700000" algn="tl">
                    <a:srgbClr val="FFFFFF"/>
                  </a:outerShdw>
                </a:effectLst>
                <a:latin typeface="Garamond" panose="02020404030301010803" pitchFamily="18" charset="0"/>
              </a:rPr>
              <a:t>					              University of Florida</a:t>
            </a:r>
          </a:p>
        </p:txBody>
      </p:sp>
      <p:sp>
        <p:nvSpPr>
          <p:cNvPr id="35844" name="Text Box 10">
            <a:extLst>
              <a:ext uri="{FF2B5EF4-FFF2-40B4-BE49-F238E27FC236}">
                <a16:creationId xmlns:a16="http://schemas.microsoft.com/office/drawing/2014/main" id="{EEBE47ED-6113-4099-A4EB-D4F11C61A1F3}"/>
              </a:ext>
            </a:extLst>
          </p:cNvPr>
          <p:cNvSpPr txBox="1">
            <a:spLocks noChangeArrowheads="1"/>
          </p:cNvSpPr>
          <p:nvPr/>
        </p:nvSpPr>
        <p:spPr bwMode="auto">
          <a:xfrm>
            <a:off x="793750" y="42291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37931725" indent="-3747452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800"/>
          </a:p>
        </p:txBody>
      </p:sp>
    </p:spTree>
    <p:extLst>
      <p:ext uri="{BB962C8B-B14F-4D97-AF65-F5344CB8AC3E}">
        <p14:creationId xmlns:p14="http://schemas.microsoft.com/office/powerpoint/2010/main" val="2479980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329">
                                            <p:txEl>
                                              <p:pRg st="0" end="0"/>
                                            </p:txEl>
                                          </p:spTgt>
                                        </p:tgtEl>
                                        <p:attrNameLst>
                                          <p:attrName>style.visibility</p:attrName>
                                        </p:attrNameLst>
                                      </p:cBhvr>
                                      <p:to>
                                        <p:strVal val="visible"/>
                                      </p:to>
                                    </p:set>
                                    <p:animEffect transition="in" filter="dissolve">
                                      <p:cBhvr>
                                        <p:cTn id="7" dur="1000"/>
                                        <p:tgtEl>
                                          <p:spTgt spid="56329">
                                            <p:txEl>
                                              <p:pRg st="0" end="0"/>
                                            </p:txEl>
                                          </p:spTgt>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56329">
                                            <p:txEl>
                                              <p:pRg st="2" end="2"/>
                                            </p:txEl>
                                          </p:spTgt>
                                        </p:tgtEl>
                                        <p:attrNameLst>
                                          <p:attrName>style.visibility</p:attrName>
                                        </p:attrNameLst>
                                      </p:cBhvr>
                                      <p:to>
                                        <p:strVal val="visible"/>
                                      </p:to>
                                    </p:set>
                                    <p:animEffect transition="in" filter="dissolve">
                                      <p:cBhvr>
                                        <p:cTn id="11" dur="1000"/>
                                        <p:tgtEl>
                                          <p:spTgt spid="56329">
                                            <p:txEl>
                                              <p:pRg st="2" end="2"/>
                                            </p:txEl>
                                          </p:spTgt>
                                        </p:tgtEl>
                                      </p:cBhvr>
                                    </p:animEffect>
                                  </p:childTnLst>
                                </p:cTn>
                              </p:par>
                            </p:childTnLst>
                          </p:cTn>
                        </p:par>
                        <p:par>
                          <p:cTn id="12" fill="hold" nodeType="afterGroup">
                            <p:stCondLst>
                              <p:cond delay="2000"/>
                            </p:stCondLst>
                            <p:childTnLst>
                              <p:par>
                                <p:cTn id="13" presetID="9" presetClass="entr" presetSubtype="0" fill="hold" nodeType="afterEffect">
                                  <p:stCondLst>
                                    <p:cond delay="0"/>
                                  </p:stCondLst>
                                  <p:childTnLst>
                                    <p:set>
                                      <p:cBhvr>
                                        <p:cTn id="14" dur="1" fill="hold">
                                          <p:stCondLst>
                                            <p:cond delay="0"/>
                                          </p:stCondLst>
                                        </p:cTn>
                                        <p:tgtEl>
                                          <p:spTgt spid="56329">
                                            <p:txEl>
                                              <p:pRg st="3" end="3"/>
                                            </p:txEl>
                                          </p:spTgt>
                                        </p:tgtEl>
                                        <p:attrNameLst>
                                          <p:attrName>style.visibility</p:attrName>
                                        </p:attrNameLst>
                                      </p:cBhvr>
                                      <p:to>
                                        <p:strVal val="visible"/>
                                      </p:to>
                                    </p:set>
                                    <p:animEffect transition="in" filter="dissolve">
                                      <p:cBhvr>
                                        <p:cTn id="15" dur="1000"/>
                                        <p:tgtEl>
                                          <p:spTgt spid="56329">
                                            <p:txEl>
                                              <p:pRg st="3" end="3"/>
                                            </p:txEl>
                                          </p:spTgt>
                                        </p:tgtEl>
                                      </p:cBhvr>
                                    </p:animEffect>
                                  </p:childTnLst>
                                </p:cTn>
                              </p:par>
                            </p:childTnLst>
                          </p:cTn>
                        </p:par>
                        <p:par>
                          <p:cTn id="16" fill="hold" nodeType="afterGroup">
                            <p:stCondLst>
                              <p:cond delay="3000"/>
                            </p:stCondLst>
                            <p:childTnLst>
                              <p:par>
                                <p:cTn id="17" presetID="9" presetClass="entr" presetSubtype="0" fill="hold" nodeType="afterEffect">
                                  <p:stCondLst>
                                    <p:cond delay="0"/>
                                  </p:stCondLst>
                                  <p:childTnLst>
                                    <p:set>
                                      <p:cBhvr>
                                        <p:cTn id="18" dur="1" fill="hold">
                                          <p:stCondLst>
                                            <p:cond delay="0"/>
                                          </p:stCondLst>
                                        </p:cTn>
                                        <p:tgtEl>
                                          <p:spTgt spid="56329">
                                            <p:txEl>
                                              <p:pRg st="4" end="4"/>
                                            </p:txEl>
                                          </p:spTgt>
                                        </p:tgtEl>
                                        <p:attrNameLst>
                                          <p:attrName>style.visibility</p:attrName>
                                        </p:attrNameLst>
                                      </p:cBhvr>
                                      <p:to>
                                        <p:strVal val="visible"/>
                                      </p:to>
                                    </p:set>
                                    <p:animEffect transition="in" filter="dissolve">
                                      <p:cBhvr>
                                        <p:cTn id="19" dur="1000"/>
                                        <p:tgtEl>
                                          <p:spTgt spid="563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3862-E1B4-4E8F-982C-0FEFA0CF8F73}"/>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CF56FB2B-4E9F-4269-8EA5-F4E331DE1B2C}"/>
              </a:ext>
            </a:extLst>
          </p:cNvPr>
          <p:cNvSpPr>
            <a:spLocks noGrp="1"/>
          </p:cNvSpPr>
          <p:nvPr>
            <p:ph idx="1"/>
          </p:nvPr>
        </p:nvSpPr>
        <p:spPr/>
        <p:txBody>
          <a:bodyPr/>
          <a:lstStyle/>
          <a:p>
            <a:r>
              <a:rPr lang="en-US" dirty="0"/>
              <a:t>Pharmacotherapy for SUD/addiction is not a new phenomenon and can have a role, but is not a Panacea</a:t>
            </a:r>
          </a:p>
          <a:p>
            <a:r>
              <a:rPr lang="en-US" dirty="0"/>
              <a:t>MOUD (including naltrexone) has shown efficacy in the treatment of OUD but is not </a:t>
            </a:r>
            <a:r>
              <a:rPr lang="en-US"/>
              <a:t>a Panacea </a:t>
            </a:r>
            <a:endParaRPr lang="en-US" dirty="0"/>
          </a:p>
          <a:p>
            <a:r>
              <a:rPr lang="en-US" dirty="0"/>
              <a:t>The use of MDMA, psilocybin, ketamine, and/or LSD </a:t>
            </a:r>
            <a:r>
              <a:rPr lang="en-US" i="1" dirty="0"/>
              <a:t>may</a:t>
            </a:r>
            <a:r>
              <a:rPr lang="en-US" dirty="0"/>
              <a:t> show promise in highly selected populations if administered in closely supervised settings with intensive support</a:t>
            </a:r>
          </a:p>
          <a:p>
            <a:r>
              <a:rPr lang="en-US" dirty="0"/>
              <a:t>Careful not to repeat the same mistakes that were made with cannabis</a:t>
            </a:r>
          </a:p>
        </p:txBody>
      </p:sp>
    </p:spTree>
    <p:extLst>
      <p:ext uri="{BB962C8B-B14F-4D97-AF65-F5344CB8AC3E}">
        <p14:creationId xmlns:p14="http://schemas.microsoft.com/office/powerpoint/2010/main" val="32761231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31920C7-30AC-45EB-BC2B-6A06874761C0}"/>
              </a:ext>
            </a:extLst>
          </p:cNvPr>
          <p:cNvSpPr>
            <a:spLocks noGrp="1"/>
          </p:cNvSpPr>
          <p:nvPr>
            <p:ph type="title"/>
          </p:nvPr>
        </p:nvSpPr>
        <p:spPr>
          <a:xfrm>
            <a:off x="381000" y="310186"/>
            <a:ext cx="7886700" cy="1325563"/>
          </a:xfrm>
        </p:spPr>
        <p:txBody>
          <a:bodyPr/>
          <a:lstStyle/>
          <a:p>
            <a:r>
              <a:rPr lang="en-US" dirty="0"/>
              <a:t>What Have We Learned????</a:t>
            </a:r>
          </a:p>
        </p:txBody>
      </p:sp>
      <p:sp>
        <p:nvSpPr>
          <p:cNvPr id="15" name="Content Placeholder 14">
            <a:extLst>
              <a:ext uri="{FF2B5EF4-FFF2-40B4-BE49-F238E27FC236}">
                <a16:creationId xmlns:a16="http://schemas.microsoft.com/office/drawing/2014/main" id="{0492698B-69B7-4A2C-89A2-4F73278BDBD4}"/>
              </a:ext>
            </a:extLst>
          </p:cNvPr>
          <p:cNvSpPr>
            <a:spLocks noGrp="1"/>
          </p:cNvSpPr>
          <p:nvPr>
            <p:ph idx="1"/>
          </p:nvPr>
        </p:nvSpPr>
        <p:spPr/>
        <p:txBody>
          <a:bodyPr/>
          <a:lstStyle/>
          <a:p>
            <a:pPr marL="342900" indent="-342900"/>
            <a:r>
              <a:rPr lang="en-US" sz="2200" dirty="0"/>
              <a:t>Money drives legislation</a:t>
            </a:r>
          </a:p>
          <a:p>
            <a:pPr marL="342900" indent="-342900"/>
            <a:r>
              <a:rPr lang="en-US" sz="2200" dirty="0"/>
              <a:t>~25 states considering multiple bills/initiatives regarding medical hallucinogens</a:t>
            </a:r>
          </a:p>
          <a:p>
            <a:pPr marL="342900" indent="-342900"/>
            <a:r>
              <a:rPr lang="en-US" sz="2200" dirty="0"/>
              <a:t>Bills signed into law</a:t>
            </a:r>
          </a:p>
          <a:p>
            <a:pPr marL="800100" lvl="1" indent="-342900"/>
            <a:r>
              <a:rPr lang="en-US" sz="2200" dirty="0"/>
              <a:t>Tend to sidestep/contradict 1970 CSD</a:t>
            </a:r>
          </a:p>
          <a:p>
            <a:pPr marL="800100" lvl="1" indent="-342900"/>
            <a:r>
              <a:rPr lang="en-US" sz="2200" dirty="0"/>
              <a:t>Propose decriminalization</a:t>
            </a:r>
          </a:p>
          <a:p>
            <a:pPr marL="800100" lvl="1" indent="-342900"/>
            <a:r>
              <a:rPr lang="en-US" sz="2200" dirty="0"/>
              <a:t>Do not specify medical oversight/training/licensure</a:t>
            </a:r>
          </a:p>
          <a:p>
            <a:pPr marL="0" indent="0">
              <a:buNone/>
            </a:pPr>
            <a:endParaRPr lang="en-US" dirty="0"/>
          </a:p>
        </p:txBody>
      </p:sp>
    </p:spTree>
    <p:extLst>
      <p:ext uri="{BB962C8B-B14F-4D97-AF65-F5344CB8AC3E}">
        <p14:creationId xmlns:p14="http://schemas.microsoft.com/office/powerpoint/2010/main" val="5221147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rPr dirty="0"/>
              <a:t>Lessons From History</a:t>
            </a:r>
          </a:p>
        </p:txBody>
      </p:sp>
      <p:sp>
        <p:nvSpPr>
          <p:cNvPr id="2" name="Content Placeholder 1"/>
          <p:cNvSpPr>
            <a:spLocks noGrp="1"/>
          </p:cNvSpPr>
          <p:nvPr>
            <p:ph idx="1"/>
          </p:nvPr>
        </p:nvSpPr>
        <p:spPr>
          <a:xfrm>
            <a:off x="533400" y="2286000"/>
            <a:ext cx="8229600" cy="3352800"/>
          </a:xfrm>
        </p:spPr>
        <p:txBody>
          <a:bodyPr/>
          <a:lstStyle/>
          <a:p>
            <a:pPr>
              <a:buClr>
                <a:schemeClr val="bg1"/>
              </a:buClr>
              <a:buFont typeface="Wingdings" pitchFamily="2" charset="2"/>
              <a:buChar char="v"/>
              <a:defRPr/>
            </a:pPr>
            <a:r>
              <a:rPr lang="en-US" sz="2400" dirty="0"/>
              <a:t> Stay Clinically and Ethically Centered</a:t>
            </a:r>
          </a:p>
          <a:p>
            <a:pPr>
              <a:buClr>
                <a:schemeClr val="bg1"/>
              </a:buClr>
              <a:buFont typeface="Wingdings" pitchFamily="2" charset="2"/>
              <a:buChar char="v"/>
              <a:defRPr/>
            </a:pPr>
            <a:r>
              <a:rPr lang="en-US" sz="2400" dirty="0"/>
              <a:t> Practice within Boundaries of Care </a:t>
            </a:r>
          </a:p>
          <a:p>
            <a:pPr marL="0" indent="0">
              <a:buClr>
                <a:schemeClr val="bg1"/>
              </a:buClr>
              <a:buFont typeface="Wingdings 2" panose="05020102010507070707" pitchFamily="18" charset="2"/>
              <a:buNone/>
              <a:defRPr/>
            </a:pPr>
            <a:r>
              <a:rPr lang="en-US" sz="2400" dirty="0"/>
              <a:t>	Addiction Technology</a:t>
            </a:r>
          </a:p>
          <a:p>
            <a:pPr>
              <a:buClr>
                <a:schemeClr val="bg1"/>
              </a:buClr>
              <a:buFont typeface="Wingdings" pitchFamily="2" charset="2"/>
              <a:buChar char="v"/>
              <a:defRPr/>
            </a:pPr>
            <a:r>
              <a:rPr lang="en-US" sz="2400" dirty="0"/>
              <a:t> Monitor Political and Economic Environment</a:t>
            </a:r>
          </a:p>
          <a:p>
            <a:pPr marL="0" indent="0">
              <a:buClr>
                <a:schemeClr val="bg1"/>
              </a:buClr>
              <a:buFont typeface="Wingdings 2" panose="05020102010507070707" pitchFamily="18" charset="2"/>
              <a:buNone/>
              <a:defRPr/>
            </a:pPr>
            <a:r>
              <a:rPr lang="en-US" sz="2400" dirty="0"/>
              <a:t>	Pay Attention and be Active</a:t>
            </a:r>
          </a:p>
          <a:p>
            <a:pPr>
              <a:buClr>
                <a:schemeClr val="bg1"/>
              </a:buClr>
              <a:buFont typeface="Wingdings" pitchFamily="2" charset="2"/>
              <a:buChar char="v"/>
              <a:defRPr/>
            </a:pPr>
            <a:r>
              <a:rPr lang="en-US" sz="2400" u="sng" dirty="0"/>
              <a:t>Don’t</a:t>
            </a:r>
            <a:r>
              <a:rPr lang="en-US" sz="2400" dirty="0"/>
              <a:t> lose sight of Singleness of Purpose</a:t>
            </a:r>
          </a:p>
          <a:p>
            <a:pPr marL="0" indent="0">
              <a:buClr>
                <a:schemeClr val="bg1"/>
              </a:buClr>
              <a:buFont typeface="Wingdings 2" panose="05020102010507070707" pitchFamily="18" charset="2"/>
              <a:buNone/>
              <a:defRPr/>
            </a:pPr>
            <a:r>
              <a:rPr lang="en-US" sz="2400" dirty="0"/>
              <a:t>	To increase access to and improve the quality of 	addiction treatment</a:t>
            </a:r>
          </a:p>
        </p:txBody>
      </p:sp>
    </p:spTree>
    <p:extLst>
      <p:ext uri="{BB962C8B-B14F-4D97-AF65-F5344CB8AC3E}">
        <p14:creationId xmlns:p14="http://schemas.microsoft.com/office/powerpoint/2010/main" val="198100300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533400"/>
            <a:ext cx="8229600" cy="1219200"/>
          </a:xfrm>
        </p:spPr>
        <p:txBody>
          <a:bodyPr>
            <a:normAutofit fontScale="90000"/>
          </a:bodyPr>
          <a:lstStyle/>
          <a:p>
            <a:pPr algn="ctr">
              <a:defRPr/>
            </a:pPr>
            <a:r>
              <a:t>The Great Challenge</a:t>
            </a:r>
            <a:br>
              <a:rPr/>
            </a:br>
            <a:r>
              <a:t>For Addiction Medicine in 21</a:t>
            </a:r>
            <a:r>
              <a:rPr baseline="30000"/>
              <a:t>st</a:t>
            </a:r>
            <a:r>
              <a:t> Century</a:t>
            </a:r>
          </a:p>
        </p:txBody>
      </p:sp>
      <p:sp>
        <p:nvSpPr>
          <p:cNvPr id="145410" name="Content Placeholder 1"/>
          <p:cNvSpPr>
            <a:spLocks noGrp="1"/>
          </p:cNvSpPr>
          <p:nvPr>
            <p:ph idx="1"/>
          </p:nvPr>
        </p:nvSpPr>
        <p:spPr>
          <a:xfrm>
            <a:off x="457200" y="2438400"/>
            <a:ext cx="8229600" cy="3581400"/>
          </a:xfrm>
        </p:spPr>
        <p:txBody>
          <a:bodyPr/>
          <a:lstStyle/>
          <a:p>
            <a:pPr marL="0" indent="0" algn="ctr">
              <a:buFont typeface="Wingdings 2" panose="05020102010507070707" pitchFamily="18" charset="2"/>
              <a:buNone/>
              <a:defRPr/>
            </a:pPr>
            <a:r>
              <a:rPr lang="en-US" altLang="en-US" sz="2700" dirty="0">
                <a:solidFill>
                  <a:srgbClr val="FFFFCC"/>
                </a:solidFill>
              </a:rPr>
              <a:t>To Integrate:</a:t>
            </a:r>
          </a:p>
          <a:p>
            <a:pPr marL="0" indent="0" algn="ctr">
              <a:buFont typeface="Wingdings 2" panose="05020102010507070707" pitchFamily="18" charset="2"/>
              <a:buNone/>
              <a:defRPr/>
            </a:pPr>
            <a:endParaRPr lang="en-US" altLang="en-US" sz="2700" dirty="0">
              <a:solidFill>
                <a:srgbClr val="FFFFCC"/>
              </a:solidFill>
            </a:endParaRPr>
          </a:p>
          <a:p>
            <a:pPr>
              <a:buFont typeface="Arial" panose="020B0604020202020204" pitchFamily="34" charset="0"/>
              <a:buChar char="•"/>
              <a:defRPr/>
            </a:pPr>
            <a:r>
              <a:rPr lang="en-US" altLang="en-US" sz="2700" dirty="0">
                <a:solidFill>
                  <a:srgbClr val="FFFFCC"/>
                </a:solidFill>
              </a:rPr>
              <a:t>Into the house of medicine</a:t>
            </a:r>
          </a:p>
          <a:p>
            <a:pPr>
              <a:buFont typeface="Arial" panose="020B0604020202020204" pitchFamily="34" charset="0"/>
              <a:buChar char="•"/>
              <a:defRPr/>
            </a:pPr>
            <a:r>
              <a:rPr lang="en-US" altLang="en-US" sz="2700" dirty="0">
                <a:solidFill>
                  <a:srgbClr val="FFFFCC"/>
                </a:solidFill>
              </a:rPr>
              <a:t>Addiction Medicine, Psychiatry, Therapy and Spirituality in the Treatment of Substance Use Disorders.</a:t>
            </a:r>
          </a:p>
        </p:txBody>
      </p:sp>
    </p:spTree>
    <p:extLst>
      <p:ext uri="{BB962C8B-B14F-4D97-AF65-F5344CB8AC3E}">
        <p14:creationId xmlns:p14="http://schemas.microsoft.com/office/powerpoint/2010/main" val="277103755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381000"/>
            <a:ext cx="6096000" cy="6157913"/>
          </a:xfrm>
        </p:spPr>
      </p:pic>
    </p:spTree>
    <p:extLst>
      <p:ext uri="{BB962C8B-B14F-4D97-AF65-F5344CB8AC3E}">
        <p14:creationId xmlns:p14="http://schemas.microsoft.com/office/powerpoint/2010/main" val="1386093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533400"/>
            <a:ext cx="8229600" cy="685800"/>
          </a:xfrm>
        </p:spPr>
        <p:txBody>
          <a:bodyPr>
            <a:normAutofit fontScale="90000"/>
          </a:bodyPr>
          <a:lstStyle/>
          <a:p>
            <a:pPr algn="ctr">
              <a:defRPr/>
            </a:pPr>
            <a:r>
              <a:rPr dirty="0"/>
              <a:t>Treatment Franchises</a:t>
            </a:r>
          </a:p>
        </p:txBody>
      </p:sp>
      <p:sp>
        <p:nvSpPr>
          <p:cNvPr id="2" name="Content Placeholder 1"/>
          <p:cNvSpPr>
            <a:spLocks noGrp="1"/>
          </p:cNvSpPr>
          <p:nvPr>
            <p:ph idx="1"/>
          </p:nvPr>
        </p:nvSpPr>
        <p:spPr>
          <a:xfrm>
            <a:off x="533400" y="1371600"/>
            <a:ext cx="8229600" cy="5029200"/>
          </a:xfrm>
        </p:spPr>
        <p:txBody>
          <a:bodyPr/>
          <a:lstStyle/>
          <a:p>
            <a:pPr>
              <a:buFont typeface="Wingdings" pitchFamily="2" charset="2"/>
              <a:buChar char="v"/>
              <a:defRPr/>
            </a:pPr>
            <a:r>
              <a:rPr lang="en-US" sz="1600" dirty="0">
                <a:solidFill>
                  <a:schemeClr val="tx1"/>
                </a:solidFill>
              </a:rPr>
              <a:t>Kelley Institutes (1840-1966) – Dr. Leslie </a:t>
            </a:r>
            <a:r>
              <a:rPr lang="en-US" sz="1600" dirty="0" err="1">
                <a:solidFill>
                  <a:schemeClr val="tx1"/>
                </a:solidFill>
              </a:rPr>
              <a:t>Keeley</a:t>
            </a:r>
            <a:endParaRPr lang="en-US" sz="1600" dirty="0">
              <a:solidFill>
                <a:schemeClr val="tx1"/>
              </a:solidFill>
            </a:endParaRPr>
          </a:p>
          <a:p>
            <a:pPr>
              <a:buFont typeface="Wingdings" pitchFamily="2" charset="2"/>
              <a:buChar char="v"/>
              <a:defRPr/>
            </a:pPr>
            <a:r>
              <a:rPr lang="en-US" sz="1600" dirty="0">
                <a:solidFill>
                  <a:schemeClr val="tx1"/>
                </a:solidFill>
              </a:rPr>
              <a:t>Double Chloride of Gold Remedies</a:t>
            </a:r>
          </a:p>
          <a:p>
            <a:pPr>
              <a:buFont typeface="Wingdings" pitchFamily="2" charset="2"/>
              <a:buChar char="v"/>
              <a:defRPr/>
            </a:pPr>
            <a:r>
              <a:rPr lang="en-US" sz="1600" dirty="0">
                <a:solidFill>
                  <a:schemeClr val="tx1"/>
                </a:solidFill>
              </a:rPr>
              <a:t>Believed Heredity and Childhood Exposure to Alcohol Critical</a:t>
            </a:r>
          </a:p>
          <a:p>
            <a:pPr marL="0" indent="0">
              <a:buFont typeface="Wingdings 2" panose="05020102010507070707" pitchFamily="18" charset="2"/>
              <a:buNone/>
              <a:defRPr/>
            </a:pPr>
            <a:endParaRPr lang="en-US" sz="1800" dirty="0">
              <a:solidFill>
                <a:schemeClr val="tx1"/>
              </a:solidFill>
            </a:endParaRPr>
          </a:p>
          <a:p>
            <a:pPr marL="0" indent="0" algn="ctr">
              <a:buFont typeface="Wingdings 2" panose="05020102010507070707" pitchFamily="18" charset="2"/>
              <a:buNone/>
              <a:defRPr/>
            </a:pPr>
            <a:r>
              <a:rPr lang="en-US" sz="1600" b="1" u="sng" dirty="0">
                <a:solidFill>
                  <a:schemeClr val="tx1"/>
                </a:solidFill>
              </a:rPr>
              <a:t>Treatment at </a:t>
            </a:r>
            <a:r>
              <a:rPr lang="en-US" sz="1600" b="1" u="sng" dirty="0" err="1">
                <a:solidFill>
                  <a:schemeClr val="tx1"/>
                </a:solidFill>
              </a:rPr>
              <a:t>Keeley</a:t>
            </a:r>
            <a:r>
              <a:rPr lang="en-US" sz="1600" b="1" u="sng" dirty="0">
                <a:solidFill>
                  <a:schemeClr val="tx1"/>
                </a:solidFill>
              </a:rPr>
              <a:t> Institutes</a:t>
            </a:r>
          </a:p>
          <a:p>
            <a:pPr marL="0" indent="0" algn="ctr">
              <a:buFont typeface="Wingdings 2" panose="05020102010507070707" pitchFamily="18" charset="2"/>
              <a:buNone/>
              <a:defRPr/>
            </a:pPr>
            <a:r>
              <a:rPr lang="en-US" sz="1600" dirty="0">
                <a:solidFill>
                  <a:schemeClr val="tx1"/>
                </a:solidFill>
              </a:rPr>
              <a:t>^ 4 weeks</a:t>
            </a:r>
          </a:p>
          <a:p>
            <a:pPr marL="0" indent="0" algn="ctr">
              <a:buFont typeface="Wingdings 2" panose="05020102010507070707" pitchFamily="18" charset="2"/>
              <a:buNone/>
              <a:defRPr/>
            </a:pPr>
            <a:r>
              <a:rPr lang="en-US" sz="1600" dirty="0">
                <a:solidFill>
                  <a:schemeClr val="tx1"/>
                </a:solidFill>
              </a:rPr>
              <a:t>4x/day injection of </a:t>
            </a:r>
            <a:r>
              <a:rPr lang="en-US" sz="1600" dirty="0" err="1">
                <a:solidFill>
                  <a:schemeClr val="tx1"/>
                </a:solidFill>
              </a:rPr>
              <a:t>Keeley</a:t>
            </a:r>
            <a:r>
              <a:rPr lang="en-US" sz="1600" dirty="0">
                <a:solidFill>
                  <a:schemeClr val="tx1"/>
                </a:solidFill>
              </a:rPr>
              <a:t> remedy</a:t>
            </a:r>
          </a:p>
          <a:p>
            <a:pPr marL="0" indent="0" algn="ctr">
              <a:buFont typeface="Wingdings 2" panose="05020102010507070707" pitchFamily="18" charset="2"/>
              <a:buNone/>
              <a:defRPr/>
            </a:pPr>
            <a:r>
              <a:rPr lang="en-US" sz="1600" dirty="0">
                <a:solidFill>
                  <a:schemeClr val="tx1"/>
                </a:solidFill>
              </a:rPr>
              <a:t>Focus on regular sleep, exercise, health recreation, abstinence and careful selection of friends</a:t>
            </a:r>
          </a:p>
          <a:p>
            <a:pPr marL="0" indent="0" algn="ctr">
              <a:buFont typeface="Wingdings 2" panose="05020102010507070707" pitchFamily="18" charset="2"/>
              <a:buNone/>
              <a:defRPr/>
            </a:pPr>
            <a:r>
              <a:rPr lang="en-US" sz="1600" b="1" u="sng" dirty="0" err="1">
                <a:solidFill>
                  <a:schemeClr val="tx1"/>
                </a:solidFill>
              </a:rPr>
              <a:t>Keeley</a:t>
            </a:r>
            <a:r>
              <a:rPr lang="en-US" sz="1600" b="1" u="sng" dirty="0">
                <a:solidFill>
                  <a:schemeClr val="tx1"/>
                </a:solidFill>
              </a:rPr>
              <a:t> Legacy</a:t>
            </a:r>
          </a:p>
          <a:p>
            <a:pPr marL="0" indent="0" algn="ctr">
              <a:buFont typeface="Wingdings 2" panose="05020102010507070707" pitchFamily="18" charset="2"/>
              <a:buNone/>
              <a:defRPr/>
            </a:pPr>
            <a:r>
              <a:rPr lang="en-US" sz="1600" dirty="0">
                <a:solidFill>
                  <a:schemeClr val="tx1"/>
                </a:solidFill>
              </a:rPr>
              <a:t>Contents of remedy never revealed</a:t>
            </a:r>
          </a:p>
          <a:p>
            <a:pPr marL="0" indent="0" algn="ctr">
              <a:buFont typeface="Wingdings 2" panose="05020102010507070707" pitchFamily="18" charset="2"/>
              <a:buNone/>
              <a:defRPr/>
            </a:pPr>
            <a:r>
              <a:rPr lang="en-US" sz="1600" dirty="0">
                <a:solidFill>
                  <a:schemeClr val="tx1"/>
                </a:solidFill>
              </a:rPr>
              <a:t>Approach carried aura of scientific truth and lots of emotional intensity</a:t>
            </a:r>
          </a:p>
          <a:p>
            <a:pPr marL="0" indent="0" algn="ctr">
              <a:buFont typeface="Wingdings 2" panose="05020102010507070707" pitchFamily="18" charset="2"/>
              <a:buNone/>
              <a:defRPr/>
            </a:pPr>
            <a:r>
              <a:rPr lang="en-US" sz="1600" dirty="0">
                <a:solidFill>
                  <a:schemeClr val="tx1"/>
                </a:solidFill>
              </a:rPr>
              <a:t>Helped pioneer disease model</a:t>
            </a:r>
          </a:p>
          <a:p>
            <a:pPr marL="0" indent="0" algn="ctr">
              <a:buFont typeface="Wingdings 2" panose="05020102010507070707" pitchFamily="18" charset="2"/>
              <a:buNone/>
              <a:defRPr/>
            </a:pPr>
            <a:r>
              <a:rPr lang="en-US" sz="1600" dirty="0">
                <a:solidFill>
                  <a:schemeClr val="tx1"/>
                </a:solidFill>
              </a:rPr>
              <a:t>Hired recovered alcoholics</a:t>
            </a:r>
          </a:p>
          <a:p>
            <a:pPr marL="0" indent="0" algn="ctr">
              <a:buFont typeface="Wingdings 2" panose="05020102010507070707" pitchFamily="18" charset="2"/>
              <a:buNone/>
              <a:defRPr/>
            </a:pPr>
            <a:r>
              <a:rPr lang="en-US" sz="1600" dirty="0">
                <a:solidFill>
                  <a:schemeClr val="tx1"/>
                </a:solidFill>
              </a:rPr>
              <a:t>Social milieu of received shots greatest legacy</a:t>
            </a:r>
          </a:p>
          <a:p>
            <a:pPr marL="0" indent="0" algn="ctr">
              <a:buFont typeface="Wingdings 2" panose="05020102010507070707" pitchFamily="18" charset="2"/>
              <a:buNone/>
              <a:defRPr/>
            </a:pPr>
            <a:endParaRPr lang="en-US" sz="1800" dirty="0">
              <a:solidFill>
                <a:srgbClr val="FFFFCC"/>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73071-00C2-4C59-BFF8-2BD46ED3B8F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C373DD8-4703-4876-96AE-606DE31CF21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11790" y="1314451"/>
            <a:ext cx="5720421" cy="4288223"/>
          </a:xfrm>
        </p:spPr>
      </p:pic>
    </p:spTree>
    <p:extLst>
      <p:ext uri="{BB962C8B-B14F-4D97-AF65-F5344CB8AC3E}">
        <p14:creationId xmlns:p14="http://schemas.microsoft.com/office/powerpoint/2010/main" val="2887964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defRPr/>
            </a:pPr>
            <a:r>
              <a:rPr err="1"/>
              <a:t>Keeley</a:t>
            </a:r>
            <a:r>
              <a:t> League No. 1 in Open Air Session, Dwight, Illinois</a:t>
            </a:r>
          </a:p>
        </p:txBody>
      </p:sp>
      <p:pic>
        <p:nvPicPr>
          <p:cNvPr id="2969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524000"/>
            <a:ext cx="6980238" cy="436245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00" y="1143000"/>
            <a:ext cx="4878388" cy="3189288"/>
          </a:xfrm>
        </p:spPr>
      </p:pic>
      <p:sp>
        <p:nvSpPr>
          <p:cNvPr id="30723" name="TextBox 1"/>
          <p:cNvSpPr txBox="1">
            <a:spLocks noChangeArrowheads="1"/>
          </p:cNvSpPr>
          <p:nvPr/>
        </p:nvSpPr>
        <p:spPr bwMode="auto">
          <a:xfrm>
            <a:off x="1219200" y="4953000"/>
            <a:ext cx="678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1800">
                <a:latin typeface="Calibri" panose="020F0502020204030204" pitchFamily="34" charset="0"/>
              </a:rPr>
              <a:t>Keeley Home Cure Bottles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066800"/>
            <a:ext cx="5045075" cy="4070350"/>
          </a:xfrm>
        </p:spPr>
      </p:pic>
      <p:sp>
        <p:nvSpPr>
          <p:cNvPr id="31747" name="TextBox 1"/>
          <p:cNvSpPr txBox="1">
            <a:spLocks noChangeArrowheads="1"/>
          </p:cNvSpPr>
          <p:nvPr/>
        </p:nvSpPr>
        <p:spPr bwMode="auto">
          <a:xfrm>
            <a:off x="990600" y="5334000"/>
            <a:ext cx="723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1800" dirty="0">
                <a:latin typeface="Calibri" panose="020F0502020204030204" pitchFamily="34" charset="0"/>
              </a:rPr>
              <a:t>Keeley Patients in Line for Shots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2">
            <a:extLst>
              <a:ext uri="{FF2B5EF4-FFF2-40B4-BE49-F238E27FC236}">
                <a16:creationId xmlns:a16="http://schemas.microsoft.com/office/drawing/2014/main" id="{5EAC00FE-33DB-4DBA-9C65-4AF54A7491E2}"/>
              </a:ext>
            </a:extLst>
          </p:cNvPr>
          <p:cNvSpPr>
            <a:spLocks noGrp="1"/>
          </p:cNvSpPr>
          <p:nvPr>
            <p:ph type="title"/>
          </p:nvPr>
        </p:nvSpPr>
        <p:spPr>
          <a:xfrm>
            <a:off x="457200" y="152400"/>
            <a:ext cx="8229600" cy="1143000"/>
          </a:xfrm>
        </p:spPr>
        <p:txBody>
          <a:bodyPr/>
          <a:lstStyle/>
          <a:p>
            <a:pPr fontAlgn="auto">
              <a:spcAft>
                <a:spcPts val="0"/>
              </a:spcAft>
              <a:defRPr/>
            </a:pPr>
            <a:r>
              <a:rPr lang="en-US" altLang="en-US" dirty="0">
                <a:solidFill>
                  <a:schemeClr val="accent1">
                    <a:lumMod val="75000"/>
                  </a:schemeClr>
                </a:solidFill>
              </a:rPr>
              <a:t>Disclosure</a:t>
            </a:r>
          </a:p>
        </p:txBody>
      </p:sp>
      <p:pic>
        <p:nvPicPr>
          <p:cNvPr id="14339" name="Picture 1">
            <a:extLst>
              <a:ext uri="{FF2B5EF4-FFF2-40B4-BE49-F238E27FC236}">
                <a16:creationId xmlns:a16="http://schemas.microsoft.com/office/drawing/2014/main" id="{9337059B-8FCB-43FC-818C-8EC0E1CE59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9363"/>
            <a:ext cx="7070725" cy="5303837"/>
          </a:xfrm>
          <a:prstGeom prst="rect">
            <a:avLst/>
          </a:prstGeom>
          <a:noFill/>
          <a:ln>
            <a:noFill/>
          </a:ln>
          <a:effectLst>
            <a:outerShdw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t>Miracle Cures	</a:t>
            </a:r>
          </a:p>
        </p:txBody>
      </p:sp>
      <p:sp>
        <p:nvSpPr>
          <p:cNvPr id="32770" name="Content Placeholder 1"/>
          <p:cNvSpPr>
            <a:spLocks noGrp="1"/>
          </p:cNvSpPr>
          <p:nvPr>
            <p:ph idx="1"/>
          </p:nvPr>
        </p:nvSpPr>
        <p:spPr>
          <a:xfrm>
            <a:off x="457200" y="1981200"/>
            <a:ext cx="8229600" cy="4114800"/>
          </a:xfrm>
        </p:spPr>
        <p:txBody>
          <a:bodyPr/>
          <a:lstStyle/>
          <a:p>
            <a:r>
              <a:rPr lang="en-US" altLang="en-US"/>
              <a:t>Medicine still not “established”</a:t>
            </a:r>
          </a:p>
          <a:p>
            <a:endParaRPr lang="en-US" altLang="en-US"/>
          </a:p>
          <a:p>
            <a:r>
              <a:rPr lang="en-US" altLang="en-US"/>
              <a:t>Premise – secrecy, low cost, quick fix (no long term treatment)</a:t>
            </a:r>
          </a:p>
          <a:p>
            <a:endParaRPr lang="en-US" altLang="en-US"/>
          </a:p>
          <a:p>
            <a:r>
              <a:rPr lang="en-US" altLang="en-US"/>
              <a:t>Often contained cocaine, alcohol, morphine</a:t>
            </a:r>
          </a:p>
          <a:p>
            <a:endParaRPr lang="en-US" altLang="en-US"/>
          </a:p>
          <a:p>
            <a:r>
              <a:rPr lang="en-US" altLang="en-US"/>
              <a:t>Fraud as a theme in treatment of the addicted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990600"/>
            <a:ext cx="37576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990600" y="1219200"/>
            <a:ext cx="2590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pPr>
            <a:r>
              <a:rPr lang="en-US" altLang="en-US" sz="3600">
                <a:latin typeface="Calibri" panose="020F0502020204030204" pitchFamily="34" charset="0"/>
              </a:rPr>
              <a:t>Collier’s List of Quack Cures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447800"/>
            <a:ext cx="3998913" cy="39624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defRPr/>
            </a:pPr>
            <a:endParaRPr altLang="en-US"/>
          </a:p>
        </p:txBody>
      </p:sp>
      <p:pic>
        <p:nvPicPr>
          <p:cNvPr id="358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16138" y="1981200"/>
            <a:ext cx="4852987" cy="3810000"/>
          </a:xfr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838200"/>
            <a:ext cx="8229600" cy="1219200"/>
          </a:xfrm>
        </p:spPr>
        <p:txBody>
          <a:bodyPr>
            <a:normAutofit fontScale="90000"/>
          </a:bodyPr>
          <a:lstStyle/>
          <a:p>
            <a:pPr eaLnBrk="1" fontAlgn="auto" hangingPunct="1">
              <a:spcAft>
                <a:spcPts val="0"/>
              </a:spcAft>
              <a:defRPr/>
            </a:pPr>
            <a:r>
              <a:rPr lang="en-US" dirty="0"/>
              <a:t>Might Not Meet Today’s FDA Standards</a:t>
            </a:r>
          </a:p>
        </p:txBody>
      </p:sp>
      <p:pic>
        <p:nvPicPr>
          <p:cNvPr id="36659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169049" y="1825625"/>
            <a:ext cx="3017040" cy="4351338"/>
          </a:xfrm>
          <a:noFill/>
        </p:spPr>
      </p:pic>
    </p:spTree>
    <p:extLst>
      <p:ext uri="{BB962C8B-B14F-4D97-AF65-F5344CB8AC3E}">
        <p14:creationId xmlns:p14="http://schemas.microsoft.com/office/powerpoint/2010/main" val="1743985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t>Religious Influences</a:t>
            </a:r>
          </a:p>
        </p:txBody>
      </p:sp>
      <p:sp>
        <p:nvSpPr>
          <p:cNvPr id="37890" name="Content Placeholder 1"/>
          <p:cNvSpPr>
            <a:spLocks noGrp="1"/>
          </p:cNvSpPr>
          <p:nvPr>
            <p:ph idx="1"/>
          </p:nvPr>
        </p:nvSpPr>
        <p:spPr>
          <a:xfrm>
            <a:off x="457200" y="2286000"/>
            <a:ext cx="8153400" cy="2819400"/>
          </a:xfrm>
        </p:spPr>
        <p:txBody>
          <a:bodyPr>
            <a:normAutofit fontScale="92500" lnSpcReduction="20000"/>
          </a:bodyPr>
          <a:lstStyle/>
          <a:p>
            <a:pPr>
              <a:buFont typeface="Wingdings" panose="05000000000000000000" pitchFamily="2" charset="2"/>
              <a:buChar char="v"/>
            </a:pPr>
            <a:r>
              <a:rPr lang="en-US" altLang="en-US" sz="2800">
                <a:solidFill>
                  <a:srgbClr val="FFFFCC"/>
                </a:solidFill>
                <a:latin typeface="Georgia" panose="02040502050405020303" pitchFamily="18" charset="0"/>
              </a:rPr>
              <a:t>  “Skid Row” Alcoholic</a:t>
            </a:r>
          </a:p>
          <a:p>
            <a:pPr>
              <a:buFont typeface="Wingdings" panose="05000000000000000000" pitchFamily="2" charset="2"/>
              <a:buChar char="v"/>
            </a:pPr>
            <a:endParaRPr lang="en-US" altLang="en-US" sz="2800">
              <a:solidFill>
                <a:srgbClr val="FFFFCC"/>
              </a:solidFill>
              <a:latin typeface="Georgia" panose="02040502050405020303" pitchFamily="18" charset="0"/>
            </a:endParaRPr>
          </a:p>
          <a:p>
            <a:pPr>
              <a:buFont typeface="Wingdings" panose="05000000000000000000" pitchFamily="2" charset="2"/>
              <a:buChar char="v"/>
            </a:pPr>
            <a:r>
              <a:rPr lang="en-US" altLang="en-US" sz="2800">
                <a:solidFill>
                  <a:srgbClr val="FFFFCC"/>
                </a:solidFill>
                <a:latin typeface="Georgia" panose="02040502050405020303" pitchFamily="18" charset="0"/>
              </a:rPr>
              <a:t>  Water Street Mission – Jerry McAuley</a:t>
            </a:r>
          </a:p>
          <a:p>
            <a:pPr>
              <a:buFont typeface="Wingdings" panose="05000000000000000000" pitchFamily="2" charset="2"/>
              <a:buChar char="v"/>
            </a:pPr>
            <a:endParaRPr lang="en-US" altLang="en-US" sz="2800">
              <a:solidFill>
                <a:srgbClr val="FFFFCC"/>
              </a:solidFill>
              <a:latin typeface="Georgia" panose="02040502050405020303" pitchFamily="18" charset="0"/>
            </a:endParaRPr>
          </a:p>
          <a:p>
            <a:pPr>
              <a:buFont typeface="Wingdings" panose="05000000000000000000" pitchFamily="2" charset="2"/>
              <a:buChar char="v"/>
            </a:pPr>
            <a:r>
              <a:rPr lang="en-US" altLang="en-US" sz="2800">
                <a:solidFill>
                  <a:srgbClr val="FFFFCC"/>
                </a:solidFill>
                <a:latin typeface="Georgia" panose="02040502050405020303" pitchFamily="18" charset="0"/>
              </a:rPr>
              <a:t>  Salvation Army  - William Booth 1878</a:t>
            </a:r>
          </a:p>
          <a:p>
            <a:pPr>
              <a:buFont typeface="Wingdings" panose="05000000000000000000" pitchFamily="2" charset="2"/>
              <a:buChar char="v"/>
            </a:pPr>
            <a:endParaRPr lang="en-US" altLang="en-US" sz="2800">
              <a:solidFill>
                <a:srgbClr val="FFFFCC"/>
              </a:solidFill>
              <a:latin typeface="Georgia" panose="02040502050405020303" pitchFamily="18" charset="0"/>
            </a:endParaRPr>
          </a:p>
          <a:p>
            <a:pPr>
              <a:buFont typeface="Wingdings" panose="05000000000000000000" pitchFamily="2" charset="2"/>
              <a:buChar char="v"/>
            </a:pPr>
            <a:r>
              <a:rPr lang="en-US" altLang="en-US" sz="2800">
                <a:solidFill>
                  <a:srgbClr val="FFFFCC"/>
                </a:solidFill>
                <a:latin typeface="Georgia" panose="02040502050405020303" pitchFamily="18" charset="0"/>
              </a:rPr>
              <a:t>  Focus on Religious Conversion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667000" y="1219200"/>
            <a:ext cx="3768725" cy="3517900"/>
          </a:xfrm>
        </p:spPr>
      </p:pic>
      <p:sp>
        <p:nvSpPr>
          <p:cNvPr id="38915" name="TextBox 1"/>
          <p:cNvSpPr txBox="1">
            <a:spLocks noChangeArrowheads="1"/>
          </p:cNvSpPr>
          <p:nvPr/>
        </p:nvSpPr>
        <p:spPr bwMode="auto">
          <a:xfrm>
            <a:off x="2362200" y="5029200"/>
            <a:ext cx="4419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pPr>
            <a:r>
              <a:rPr lang="en-US" altLang="en-US" sz="2800">
                <a:latin typeface="Calibri" panose="020F0502020204030204" pitchFamily="34" charset="0"/>
              </a:rPr>
              <a:t>William Booth, Founder – Salvation Army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dirty="0"/>
              <a:t>Early Seeds</a:t>
            </a:r>
          </a:p>
        </p:txBody>
      </p:sp>
      <p:sp>
        <p:nvSpPr>
          <p:cNvPr id="21506" name="Content Placeholder 1"/>
          <p:cNvSpPr>
            <a:spLocks noGrp="1"/>
          </p:cNvSpPr>
          <p:nvPr>
            <p:ph idx="1"/>
          </p:nvPr>
        </p:nvSpPr>
        <p:spPr/>
        <p:txBody>
          <a:bodyPr/>
          <a:lstStyle/>
          <a:p>
            <a:endParaRPr lang="en-US" altLang="en-US" dirty="0"/>
          </a:p>
          <a:p>
            <a:r>
              <a:rPr lang="en-US" altLang="en-US" sz="3200" dirty="0"/>
              <a:t>Temperance Movement</a:t>
            </a:r>
          </a:p>
          <a:p>
            <a:pPr marL="881063" lvl="1" indent="-514350">
              <a:buFont typeface="Constantia" panose="02030602050306030303" pitchFamily="18" charset="0"/>
              <a:buAutoNum type="alphaLcParenR"/>
            </a:pPr>
            <a:r>
              <a:rPr lang="en-US" altLang="en-US" sz="2800" dirty="0"/>
              <a:t>Process of moral reformation</a:t>
            </a:r>
          </a:p>
          <a:p>
            <a:pPr marL="881063" lvl="1" indent="-514350">
              <a:buFont typeface="Constantia" panose="02030602050306030303" pitchFamily="18" charset="0"/>
              <a:buAutoNum type="alphaLcParenR"/>
            </a:pPr>
            <a:r>
              <a:rPr lang="en-US" altLang="en-US" sz="2800" dirty="0"/>
              <a:t>Moved from moderation to abstinence</a:t>
            </a:r>
          </a:p>
          <a:p>
            <a:pPr marL="881063" lvl="1" indent="-514350">
              <a:buFont typeface="Constantia" panose="02030602050306030303" pitchFamily="18" charset="0"/>
              <a:buAutoNum type="alphaLcParenR"/>
            </a:pPr>
            <a:r>
              <a:rPr lang="en-US" altLang="en-US" sz="2800" dirty="0"/>
              <a:t>Initial focus on alcohol moved to other drugs after civil ware</a:t>
            </a:r>
          </a:p>
          <a:p>
            <a:pPr marL="881063" lvl="1" indent="-514350">
              <a:buFont typeface="Constantia" panose="02030602050306030303" pitchFamily="18" charset="0"/>
              <a:buAutoNum type="alphaLcParenR"/>
            </a:pPr>
            <a:r>
              <a:rPr lang="en-US" altLang="en-US" sz="2800" dirty="0"/>
              <a:t>Moved from individual to shared recovery</a:t>
            </a:r>
          </a:p>
        </p:txBody>
      </p:sp>
    </p:spTree>
    <p:extLst>
      <p:ext uri="{BB962C8B-B14F-4D97-AF65-F5344CB8AC3E}">
        <p14:creationId xmlns:p14="http://schemas.microsoft.com/office/powerpoint/2010/main" val="3613887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066800"/>
          </a:xfrm>
        </p:spPr>
        <p:txBody>
          <a:bodyPr/>
          <a:lstStyle/>
          <a:p>
            <a:pPr algn="ctr">
              <a:defRPr/>
            </a:pPr>
            <a:r>
              <a:t>The Gospel Temperance Pledge</a:t>
            </a: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0"/>
            <a:ext cx="6819900" cy="404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TextBox 4"/>
          <p:cNvSpPr txBox="1">
            <a:spLocks noChangeArrowheads="1"/>
          </p:cNvSpPr>
          <p:nvPr/>
        </p:nvSpPr>
        <p:spPr bwMode="auto">
          <a:xfrm>
            <a:off x="3200400" y="5867400"/>
            <a:ext cx="2667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1800">
                <a:solidFill>
                  <a:srgbClr val="FFFFFF"/>
                </a:solidFill>
                <a:latin typeface="Calibri" panose="020F0502020204030204" pitchFamily="34" charset="0"/>
              </a:rPr>
              <a:t>Murphy Pledge Card</a:t>
            </a:r>
          </a:p>
        </p:txBody>
      </p:sp>
    </p:spTree>
    <p:extLst>
      <p:ext uri="{BB962C8B-B14F-4D97-AF65-F5344CB8AC3E}">
        <p14:creationId xmlns:p14="http://schemas.microsoft.com/office/powerpoint/2010/main" val="2500501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t>Washingtonian Revival</a:t>
            </a:r>
          </a:p>
        </p:txBody>
      </p:sp>
      <p:sp>
        <p:nvSpPr>
          <p:cNvPr id="2" name="Content Placeholder 1"/>
          <p:cNvSpPr>
            <a:spLocks noGrp="1"/>
          </p:cNvSpPr>
          <p:nvPr>
            <p:ph idx="1"/>
          </p:nvPr>
        </p:nvSpPr>
        <p:spPr>
          <a:xfrm>
            <a:off x="457200" y="1905000"/>
            <a:ext cx="8229600" cy="4191000"/>
          </a:xfrm>
        </p:spPr>
        <p:txBody>
          <a:bodyPr/>
          <a:lstStyle/>
          <a:p>
            <a:pPr>
              <a:defRPr/>
            </a:pPr>
            <a:r>
              <a:rPr lang="en-US" sz="3000" dirty="0"/>
              <a:t>Followed Struggling Temperance Movement</a:t>
            </a:r>
          </a:p>
          <a:p>
            <a:pPr marL="0" indent="0">
              <a:buFont typeface="Wingdings 2" panose="05020102010507070707" pitchFamily="18" charset="2"/>
              <a:buNone/>
              <a:defRPr/>
            </a:pPr>
            <a:endParaRPr lang="en-US" sz="3000" dirty="0"/>
          </a:p>
          <a:p>
            <a:pPr>
              <a:defRPr/>
            </a:pPr>
            <a:r>
              <a:rPr lang="en-US" sz="3000" dirty="0"/>
              <a:t>Leaders from Working Class, in Contrast to Temperance Elite</a:t>
            </a:r>
          </a:p>
          <a:p>
            <a:pPr marL="0" indent="0">
              <a:buFont typeface="Wingdings 2" panose="05020102010507070707" pitchFamily="18" charset="2"/>
              <a:buNone/>
              <a:defRPr/>
            </a:pPr>
            <a:endParaRPr lang="en-US" sz="3000" dirty="0"/>
          </a:p>
          <a:p>
            <a:pPr>
              <a:defRPr/>
            </a:pPr>
            <a:r>
              <a:rPr lang="en-US" sz="3000" dirty="0"/>
              <a:t>Ritual of Public Confessions by Charismatic Leaders</a:t>
            </a:r>
          </a:p>
        </p:txBody>
      </p:sp>
    </p:spTree>
    <p:extLst>
      <p:ext uri="{BB962C8B-B14F-4D97-AF65-F5344CB8AC3E}">
        <p14:creationId xmlns:p14="http://schemas.microsoft.com/office/powerpoint/2010/main" val="3951834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C6D7F7-B3F6-4CBB-8E6D-AED9A8FB3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30849" y="0"/>
            <a:ext cx="4882302" cy="6858000"/>
          </a:xfrm>
          <a:prstGeom prst="rect">
            <a:avLst/>
          </a:prstGeom>
        </p:spPr>
      </p:pic>
    </p:spTree>
    <p:extLst>
      <p:ext uri="{BB962C8B-B14F-4D97-AF65-F5344CB8AC3E}">
        <p14:creationId xmlns:p14="http://schemas.microsoft.com/office/powerpoint/2010/main" val="3423843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1219200"/>
            <a:ext cx="5375275" cy="3101975"/>
          </a:xfrm>
        </p:spPr>
      </p:pic>
      <p:sp>
        <p:nvSpPr>
          <p:cNvPr id="24579" name="TextBox 1"/>
          <p:cNvSpPr txBox="1">
            <a:spLocks noChangeArrowheads="1"/>
          </p:cNvSpPr>
          <p:nvPr/>
        </p:nvSpPr>
        <p:spPr bwMode="auto">
          <a:xfrm>
            <a:off x="1701800" y="4648200"/>
            <a:ext cx="601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1800">
                <a:latin typeface="Calibri" panose="020F0502020204030204" pitchFamily="34" charset="0"/>
              </a:rPr>
              <a:t>Washingtonian Meeting</a:t>
            </a:r>
          </a:p>
        </p:txBody>
      </p:sp>
    </p:spTree>
    <p:extLst>
      <p:ext uri="{BB962C8B-B14F-4D97-AF65-F5344CB8AC3E}">
        <p14:creationId xmlns:p14="http://schemas.microsoft.com/office/powerpoint/2010/main" val="1150547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t>Washingtonians Movement</a:t>
            </a:r>
          </a:p>
        </p:txBody>
      </p:sp>
      <p:sp>
        <p:nvSpPr>
          <p:cNvPr id="2" name="Content Placeholder 1"/>
          <p:cNvSpPr>
            <a:spLocks noGrp="1"/>
          </p:cNvSpPr>
          <p:nvPr>
            <p:ph idx="1"/>
          </p:nvPr>
        </p:nvSpPr>
        <p:spPr/>
        <p:txBody>
          <a:bodyPr/>
          <a:lstStyle/>
          <a:p>
            <a:pPr>
              <a:buFont typeface="Wingdings" pitchFamily="2" charset="2"/>
              <a:buChar char="v"/>
              <a:defRPr/>
            </a:pPr>
            <a:r>
              <a:rPr lang="en-US" dirty="0"/>
              <a:t> </a:t>
            </a:r>
            <a:r>
              <a:rPr lang="en-US" dirty="0">
                <a:solidFill>
                  <a:schemeClr val="tx2"/>
                </a:solidFill>
              </a:rPr>
              <a:t>1</a:t>
            </a:r>
            <a:r>
              <a:rPr lang="en-US" baseline="30000" dirty="0">
                <a:solidFill>
                  <a:schemeClr val="tx2"/>
                </a:solidFill>
              </a:rPr>
              <a:t>st</a:t>
            </a:r>
            <a:r>
              <a:rPr lang="en-US" dirty="0">
                <a:solidFill>
                  <a:schemeClr val="tx2"/>
                </a:solidFill>
              </a:rPr>
              <a:t> Mutual Aid Society for Alcoholics</a:t>
            </a:r>
          </a:p>
          <a:p>
            <a:pPr>
              <a:buFont typeface="Wingdings" pitchFamily="2" charset="2"/>
              <a:buChar char="v"/>
              <a:defRPr/>
            </a:pPr>
            <a:r>
              <a:rPr lang="en-US" dirty="0">
                <a:solidFill>
                  <a:schemeClr val="tx2"/>
                </a:solidFill>
              </a:rPr>
              <a:t> Laid foundation which included focus on:</a:t>
            </a:r>
          </a:p>
          <a:p>
            <a:pPr marL="0" indent="0">
              <a:buFont typeface="Wingdings 2" panose="05020102010507070707" pitchFamily="18" charset="2"/>
              <a:buNone/>
              <a:defRPr/>
            </a:pPr>
            <a:r>
              <a:rPr lang="en-US" dirty="0">
                <a:solidFill>
                  <a:schemeClr val="tx2"/>
                </a:solidFill>
              </a:rPr>
              <a:t> 	Welfare and reformation of individual 	alcoholic</a:t>
            </a:r>
          </a:p>
          <a:p>
            <a:pPr marL="0" indent="0">
              <a:buFont typeface="Wingdings 2" panose="05020102010507070707" pitchFamily="18" charset="2"/>
              <a:buNone/>
              <a:defRPr/>
            </a:pPr>
            <a:r>
              <a:rPr lang="en-US" dirty="0">
                <a:solidFill>
                  <a:schemeClr val="tx2"/>
                </a:solidFill>
              </a:rPr>
              <a:t>	Abstinence</a:t>
            </a:r>
          </a:p>
          <a:p>
            <a:pPr marL="0" indent="0">
              <a:buFont typeface="Wingdings 2" panose="05020102010507070707" pitchFamily="18" charset="2"/>
              <a:buNone/>
              <a:defRPr/>
            </a:pPr>
            <a:r>
              <a:rPr lang="en-US" dirty="0">
                <a:solidFill>
                  <a:schemeClr val="tx2"/>
                </a:solidFill>
              </a:rPr>
              <a:t>	Fellowship </a:t>
            </a:r>
          </a:p>
          <a:p>
            <a:pPr marL="0" indent="0">
              <a:buFont typeface="Wingdings 2" panose="05020102010507070707" pitchFamily="18" charset="2"/>
              <a:buNone/>
              <a:defRPr/>
            </a:pPr>
            <a:r>
              <a:rPr lang="en-US" dirty="0">
                <a:solidFill>
                  <a:schemeClr val="tx2"/>
                </a:solidFill>
              </a:rPr>
              <a:t>	Sharing Recovery</a:t>
            </a:r>
          </a:p>
          <a:p>
            <a:pPr marL="0" indent="0">
              <a:buFont typeface="Wingdings 2" panose="05020102010507070707" pitchFamily="18" charset="2"/>
              <a:buNone/>
              <a:defRPr/>
            </a:pPr>
            <a:r>
              <a:rPr lang="en-US" dirty="0">
                <a:solidFill>
                  <a:schemeClr val="tx2"/>
                </a:solidFill>
              </a:rPr>
              <a:t>	Spiritual foundation</a:t>
            </a:r>
          </a:p>
          <a:p>
            <a:pPr>
              <a:buFont typeface="Wingdings" pitchFamily="2" charset="2"/>
              <a:buChar char="v"/>
              <a:defRPr/>
            </a:pPr>
            <a:r>
              <a:rPr lang="en-US" dirty="0">
                <a:solidFill>
                  <a:schemeClr val="tx2"/>
                </a:solidFill>
              </a:rPr>
              <a:t>Demise – secondary to ideological issues and relapse of reformed drinkers</a:t>
            </a:r>
          </a:p>
        </p:txBody>
      </p:sp>
    </p:spTree>
    <p:extLst>
      <p:ext uri="{BB962C8B-B14F-4D97-AF65-F5344CB8AC3E}">
        <p14:creationId xmlns:p14="http://schemas.microsoft.com/office/powerpoint/2010/main" val="2487209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t>Fall of 19</a:t>
            </a:r>
            <a:r>
              <a:rPr baseline="30000"/>
              <a:t>th</a:t>
            </a:r>
            <a:r>
              <a:t> Century Treatment</a:t>
            </a:r>
          </a:p>
        </p:txBody>
      </p:sp>
      <p:sp>
        <p:nvSpPr>
          <p:cNvPr id="39938" name="Content Placeholder 1"/>
          <p:cNvSpPr>
            <a:spLocks noGrp="1"/>
          </p:cNvSpPr>
          <p:nvPr>
            <p:ph idx="1"/>
          </p:nvPr>
        </p:nvSpPr>
        <p:spPr>
          <a:xfrm>
            <a:off x="457200" y="2286000"/>
            <a:ext cx="8229600" cy="3429000"/>
          </a:xfrm>
        </p:spPr>
        <p:txBody>
          <a:bodyPr/>
          <a:lstStyle/>
          <a:p>
            <a:r>
              <a:rPr lang="en-US" altLang="en-US"/>
              <a:t>Inadequate Clinical Technology/Science</a:t>
            </a:r>
          </a:p>
          <a:p>
            <a:r>
              <a:rPr lang="en-US" altLang="en-US"/>
              <a:t>Fragmentation of Field</a:t>
            </a:r>
          </a:p>
          <a:p>
            <a:r>
              <a:rPr lang="en-US" altLang="en-US"/>
              <a:t>Ethical Abuses/ Public Exposure</a:t>
            </a:r>
          </a:p>
          <a:p>
            <a:r>
              <a:rPr lang="en-US" altLang="en-US"/>
              <a:t>Failure of Leadership Development</a:t>
            </a:r>
          </a:p>
          <a:p>
            <a:r>
              <a:rPr lang="en-US" altLang="en-US"/>
              <a:t>Social Policy Shifts--Criminalization</a:t>
            </a:r>
          </a:p>
          <a:p>
            <a:r>
              <a:rPr lang="en-US" altLang="en-US"/>
              <a:t>Economic Depressions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45008" y="685800"/>
            <a:ext cx="8229600" cy="2971800"/>
          </a:xfrm>
        </p:spPr>
        <p:txBody>
          <a:bodyPr>
            <a:normAutofit fontScale="90000"/>
          </a:bodyPr>
          <a:lstStyle/>
          <a:p>
            <a:pPr algn="ctr">
              <a:defRPr/>
            </a:pPr>
            <a:br>
              <a:rPr sz="4800"/>
            </a:br>
            <a:br>
              <a:rPr sz="4800"/>
            </a:br>
            <a:r>
              <a:rPr sz="4800"/>
              <a:t>De-medicalization and Collapse of Addiction Treatment</a:t>
            </a:r>
            <a:br>
              <a:rPr/>
            </a:br>
            <a:r>
              <a:rPr sz="2800"/>
              <a:t>(1900 – 1935)</a:t>
            </a:r>
          </a:p>
        </p:txBody>
      </p:sp>
      <p:sp>
        <p:nvSpPr>
          <p:cNvPr id="40962" name="Content Placeholder 1"/>
          <p:cNvSpPr>
            <a:spLocks noGrp="1"/>
          </p:cNvSpPr>
          <p:nvPr>
            <p:ph idx="1"/>
          </p:nvPr>
        </p:nvSpPr>
        <p:spPr/>
        <p:txBody>
          <a:bodyPr/>
          <a:lstStyle/>
          <a:p>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t>A Shameful Regression</a:t>
            </a:r>
          </a:p>
        </p:txBody>
      </p:sp>
      <p:sp>
        <p:nvSpPr>
          <p:cNvPr id="41986" name="Content Placeholder 1"/>
          <p:cNvSpPr>
            <a:spLocks noGrp="1"/>
          </p:cNvSpPr>
          <p:nvPr>
            <p:ph idx="1"/>
          </p:nvPr>
        </p:nvSpPr>
        <p:spPr>
          <a:xfrm>
            <a:off x="457200" y="2057400"/>
            <a:ext cx="8229600" cy="4038600"/>
          </a:xfrm>
        </p:spPr>
        <p:txBody>
          <a:bodyPr/>
          <a:lstStyle/>
          <a:p>
            <a:pPr marL="0" indent="0">
              <a:buFont typeface="Wingdings 2" panose="05020102010507070707" pitchFamily="18" charset="2"/>
              <a:buNone/>
            </a:pPr>
            <a:r>
              <a:rPr lang="en-US" altLang="en-US"/>
              <a:t>• Inebriate Penal Colonies</a:t>
            </a:r>
          </a:p>
          <a:p>
            <a:pPr marL="0" indent="0">
              <a:buFont typeface="Wingdings 2" panose="05020102010507070707" pitchFamily="18" charset="2"/>
              <a:buNone/>
            </a:pPr>
            <a:endParaRPr lang="en-US" altLang="en-US"/>
          </a:p>
          <a:p>
            <a:pPr marL="0" indent="0">
              <a:buFont typeface="Wingdings 2" panose="05020102010507070707" pitchFamily="18" charset="2"/>
              <a:buNone/>
            </a:pPr>
            <a:r>
              <a:rPr lang="en-US" altLang="en-US"/>
              <a:t>• Insane Asylums</a:t>
            </a:r>
          </a:p>
          <a:p>
            <a:pPr marL="0" indent="0">
              <a:buFont typeface="Wingdings 2" panose="05020102010507070707" pitchFamily="18" charset="2"/>
              <a:buNone/>
            </a:pPr>
            <a:endParaRPr lang="en-US" altLang="en-US"/>
          </a:p>
          <a:p>
            <a:pPr marL="0" indent="0">
              <a:buFont typeface="Wingdings 2" panose="05020102010507070707" pitchFamily="18" charset="2"/>
              <a:buNone/>
            </a:pPr>
            <a:r>
              <a:rPr lang="en-US" altLang="en-US"/>
              <a:t>• “Foul wards” and “cells” of urban hospitals</a:t>
            </a:r>
          </a:p>
          <a:p>
            <a:pPr marL="0" indent="0">
              <a:buFont typeface="Wingdings 2" panose="05020102010507070707" pitchFamily="18" charset="2"/>
              <a:buNone/>
            </a:pPr>
            <a:endParaRPr lang="en-US" altLang="en-US"/>
          </a:p>
          <a:p>
            <a:pPr marL="0" indent="0">
              <a:buFont typeface="Wingdings 2" panose="05020102010507070707" pitchFamily="18" charset="2"/>
              <a:buNone/>
            </a:pPr>
            <a:r>
              <a:rPr lang="en-US" altLang="en-US"/>
              <a:t>• Invasive Treatments, e.g., mandatory</a:t>
            </a:r>
          </a:p>
          <a:p>
            <a:pPr marL="0" indent="0">
              <a:buFont typeface="Wingdings 2" panose="05020102010507070707" pitchFamily="18" charset="2"/>
              <a:buNone/>
            </a:pPr>
            <a:r>
              <a:rPr lang="en-US" altLang="en-US"/>
              <a:t>	sterilization, ECT, psychosurgeries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990600"/>
            <a:ext cx="5149850" cy="3429000"/>
          </a:xfrm>
        </p:spPr>
      </p:pic>
      <p:sp>
        <p:nvSpPr>
          <p:cNvPr id="48131" name="TextBox 1"/>
          <p:cNvSpPr txBox="1">
            <a:spLocks noChangeArrowheads="1"/>
          </p:cNvSpPr>
          <p:nvPr/>
        </p:nvSpPr>
        <p:spPr bwMode="auto">
          <a:xfrm>
            <a:off x="1524000" y="48768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1800">
                <a:solidFill>
                  <a:srgbClr val="FFFFFF"/>
                </a:solidFill>
                <a:latin typeface="Calibri" panose="020F0502020204030204" pitchFamily="34" charset="0"/>
              </a:rPr>
              <a:t>Electroshock Therapy</a:t>
            </a:r>
          </a:p>
        </p:txBody>
      </p:sp>
    </p:spTree>
    <p:extLst>
      <p:ext uri="{BB962C8B-B14F-4D97-AF65-F5344CB8AC3E}">
        <p14:creationId xmlns:p14="http://schemas.microsoft.com/office/powerpoint/2010/main" val="2872444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t>Treatment Setting 1900 - 1940</a:t>
            </a:r>
          </a:p>
        </p:txBody>
      </p:sp>
      <p:sp>
        <p:nvSpPr>
          <p:cNvPr id="2" name="Content Placeholder 1"/>
          <p:cNvSpPr>
            <a:spLocks noGrp="1"/>
          </p:cNvSpPr>
          <p:nvPr>
            <p:ph idx="1"/>
          </p:nvPr>
        </p:nvSpPr>
        <p:spPr/>
        <p:txBody>
          <a:bodyPr/>
          <a:lstStyle/>
          <a:p>
            <a:pPr>
              <a:defRPr/>
            </a:pPr>
            <a:r>
              <a:rPr lang="en-US" dirty="0"/>
              <a:t>Inebriate Farm / Colony – T.D. Crothers</a:t>
            </a:r>
          </a:p>
          <a:p>
            <a:pPr>
              <a:defRPr/>
            </a:pPr>
            <a:r>
              <a:rPr lang="en-US" dirty="0"/>
              <a:t>Local Hospital</a:t>
            </a:r>
          </a:p>
          <a:p>
            <a:pPr>
              <a:defRPr/>
            </a:pPr>
            <a:r>
              <a:rPr lang="en-US" dirty="0"/>
              <a:t>Local Psychopathic Hospital</a:t>
            </a:r>
          </a:p>
          <a:p>
            <a:pPr>
              <a:defRPr/>
            </a:pPr>
            <a:r>
              <a:rPr lang="en-US" dirty="0"/>
              <a:t>State Insane Asylums</a:t>
            </a:r>
          </a:p>
          <a:p>
            <a:pPr>
              <a:defRPr/>
            </a:pPr>
            <a:r>
              <a:rPr lang="en-US" dirty="0"/>
              <a:t>Private Sanitarium</a:t>
            </a:r>
          </a:p>
          <a:p>
            <a:pPr marL="0" indent="0">
              <a:buFont typeface="Wingdings 2" panose="05020102010507070707" pitchFamily="18" charset="2"/>
              <a:buNone/>
              <a:defRPr/>
            </a:pPr>
            <a:endParaRPr lang="en-US" dirty="0"/>
          </a:p>
          <a:p>
            <a:pPr marL="0" indent="0">
              <a:buFont typeface="Wingdings 2" panose="05020102010507070707" pitchFamily="18" charset="2"/>
              <a:buNone/>
              <a:defRPr/>
            </a:pPr>
            <a:r>
              <a:rPr lang="en-US" dirty="0"/>
              <a:t>“Every time we’ve taken a drunk in this place, we’ve regretted it.”  </a:t>
            </a:r>
            <a:r>
              <a:rPr lang="en-US" sz="2400" i="1" dirty="0"/>
              <a:t>Dr. Quigley, 1930</a:t>
            </a:r>
          </a:p>
        </p:txBody>
      </p:sp>
    </p:spTree>
    <p:extLst>
      <p:ext uri="{BB962C8B-B14F-4D97-AF65-F5344CB8AC3E}">
        <p14:creationId xmlns:p14="http://schemas.microsoft.com/office/powerpoint/2010/main" val="310605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24000" y="990600"/>
            <a:ext cx="6105525" cy="4572000"/>
          </a:xfrm>
        </p:spPr>
      </p:pic>
      <p:sp>
        <p:nvSpPr>
          <p:cNvPr id="43011" name="TextBox 1"/>
          <p:cNvSpPr txBox="1">
            <a:spLocks noChangeArrowheads="1"/>
          </p:cNvSpPr>
          <p:nvPr/>
        </p:nvSpPr>
        <p:spPr bwMode="auto">
          <a:xfrm>
            <a:off x="1295400" y="5943600"/>
            <a:ext cx="655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2400">
                <a:latin typeface="Calibri" panose="020F0502020204030204" pitchFamily="34" charset="0"/>
              </a:rPr>
              <a:t>A Shameful Regression</a:t>
            </a:r>
          </a:p>
        </p:txBody>
      </p:sp>
    </p:spTree>
    <p:extLst>
      <p:ext uri="{BB962C8B-B14F-4D97-AF65-F5344CB8AC3E}">
        <p14:creationId xmlns:p14="http://schemas.microsoft.com/office/powerpoint/2010/main" val="2340291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defRPr/>
            </a:pPr>
            <a:r>
              <a:t>Previous Medical Approaches to Alcoholism</a:t>
            </a:r>
          </a:p>
        </p:txBody>
      </p:sp>
      <p:sp>
        <p:nvSpPr>
          <p:cNvPr id="47106" name="Content Placeholder 1"/>
          <p:cNvSpPr>
            <a:spLocks noGrp="1"/>
          </p:cNvSpPr>
          <p:nvPr>
            <p:ph idx="1"/>
          </p:nvPr>
        </p:nvSpPr>
        <p:spPr>
          <a:xfrm>
            <a:off x="457200" y="2057400"/>
            <a:ext cx="8229600" cy="4114800"/>
          </a:xfrm>
        </p:spPr>
        <p:txBody>
          <a:bodyPr/>
          <a:lstStyle/>
          <a:p>
            <a:r>
              <a:rPr lang="en-US" altLang="en-US"/>
              <a:t>Benjamin Rush used bleeding, blistering and treatment with mercury laden  calomel</a:t>
            </a:r>
          </a:p>
          <a:p>
            <a:r>
              <a:rPr lang="en-US" altLang="en-US"/>
              <a:t>Water Cures</a:t>
            </a:r>
          </a:p>
          <a:p>
            <a:r>
              <a:rPr lang="en-US" altLang="en-US"/>
              <a:t>Drugs: Cocaine, Morphine, Bromide (20% fatality)</a:t>
            </a:r>
          </a:p>
          <a:p>
            <a:r>
              <a:rPr lang="en-US" altLang="en-US"/>
              <a:t>Drink wine in which eels suffocated</a:t>
            </a:r>
          </a:p>
          <a:p>
            <a:r>
              <a:rPr lang="en-US" altLang="en-US"/>
              <a:t>Aversion</a:t>
            </a:r>
          </a:p>
          <a:p>
            <a:r>
              <a:rPr lang="en-US" altLang="en-US"/>
              <a:t>ECT, Psycho-surgery</a:t>
            </a:r>
          </a:p>
          <a:p>
            <a:r>
              <a:rPr lang="en-US" altLang="en-US"/>
              <a:t>Mandatory sterilization</a:t>
            </a:r>
          </a:p>
          <a:p>
            <a:endParaRPr lang="en-US" altLang="en-US"/>
          </a:p>
        </p:txBody>
      </p:sp>
    </p:spTree>
    <p:extLst>
      <p:ext uri="{BB962C8B-B14F-4D97-AF65-F5344CB8AC3E}">
        <p14:creationId xmlns:p14="http://schemas.microsoft.com/office/powerpoint/2010/main" val="3111756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a:t>Psychiatry Influence</a:t>
            </a:r>
          </a:p>
        </p:txBody>
      </p:sp>
      <p:sp>
        <p:nvSpPr>
          <p:cNvPr id="28675" name="Content Placeholder 2"/>
          <p:cNvSpPr>
            <a:spLocks noGrp="1"/>
          </p:cNvSpPr>
          <p:nvPr>
            <p:ph idx="1"/>
          </p:nvPr>
        </p:nvSpPr>
        <p:spPr>
          <a:xfrm>
            <a:off x="898525" y="1828800"/>
            <a:ext cx="7543800" cy="4648200"/>
          </a:xfrm>
        </p:spPr>
        <p:txBody>
          <a:bodyPr/>
          <a:lstStyle/>
          <a:p>
            <a:r>
              <a:rPr lang="en-US" altLang="en-US" sz="2400" dirty="0"/>
              <a:t>Karl Abraham 1908 essay “The Psychological Relations Between Sexuality and Alcoholism”</a:t>
            </a:r>
          </a:p>
          <a:p>
            <a:r>
              <a:rPr lang="en-US" altLang="en-US" sz="2400" dirty="0"/>
              <a:t>1920’s Dr. Lawrence Kolb – series of articles portraying substance use disorder as psychopathic in nature</a:t>
            </a:r>
          </a:p>
          <a:p>
            <a:r>
              <a:rPr lang="en-US" altLang="en-US" sz="2400" dirty="0"/>
              <a:t>First American standard nomenclature of disease 1933 – “Alcohol and Drug Addiction classified as personality disorders</a:t>
            </a:r>
          </a:p>
          <a:p>
            <a:r>
              <a:rPr lang="en-US" altLang="en-US" sz="2400" dirty="0"/>
              <a:t>Freud – fixation on oral stage of </a:t>
            </a:r>
            <a:r>
              <a:rPr lang="en-US" altLang="en-US" sz="2400" dirty="0" err="1"/>
              <a:t>developement</a:t>
            </a:r>
            <a:endParaRPr lang="en-US" altLang="en-US" sz="2400" dirty="0"/>
          </a:p>
        </p:txBody>
      </p:sp>
    </p:spTree>
    <p:extLst>
      <p:ext uri="{BB962C8B-B14F-4D97-AF65-F5344CB8AC3E}">
        <p14:creationId xmlns:p14="http://schemas.microsoft.com/office/powerpoint/2010/main" val="3949134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D68209F-D7F8-7C43-9973-7C121D11DE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411" b="49161"/>
          <a:stretch/>
        </p:blipFill>
        <p:spPr bwMode="auto">
          <a:xfrm>
            <a:off x="572643" y="1407740"/>
            <a:ext cx="7998714" cy="4042522"/>
          </a:xfrm>
          <a:prstGeom prst="rect">
            <a:avLst/>
          </a:prstGeom>
          <a:noFill/>
          <a:effectLst>
            <a:outerShdw blurRad="292100" dist="165100" dir="6000000" sx="97000" sy="97000" algn="t" rotWithShape="0">
              <a:prstClr val="black">
                <a:alpha val="3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824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762000"/>
            <a:ext cx="8229600" cy="1219200"/>
          </a:xfrm>
        </p:spPr>
        <p:txBody>
          <a:bodyPr>
            <a:normAutofit fontScale="90000"/>
          </a:bodyPr>
          <a:lstStyle/>
          <a:p>
            <a:pPr algn="ctr">
              <a:defRPr/>
            </a:pPr>
            <a:r>
              <a:t>Addiction to Narcotics and Other Drugs</a:t>
            </a:r>
            <a:br>
              <a:rPr/>
            </a:br>
            <a:r>
              <a:t>1880 - 1925</a:t>
            </a:r>
          </a:p>
        </p:txBody>
      </p:sp>
      <p:sp>
        <p:nvSpPr>
          <p:cNvPr id="49154" name="Content Placeholder 1"/>
          <p:cNvSpPr>
            <a:spLocks noGrp="1"/>
          </p:cNvSpPr>
          <p:nvPr>
            <p:ph idx="1"/>
          </p:nvPr>
        </p:nvSpPr>
        <p:spPr>
          <a:xfrm>
            <a:off x="533400" y="2362200"/>
            <a:ext cx="8229600" cy="3048000"/>
          </a:xfrm>
        </p:spPr>
        <p:txBody>
          <a:bodyPr/>
          <a:lstStyle/>
          <a:p>
            <a:pPr>
              <a:buClr>
                <a:schemeClr val="bg1"/>
              </a:buClr>
              <a:buFont typeface="Wingdings" panose="05000000000000000000" pitchFamily="2" charset="2"/>
              <a:buChar char="v"/>
            </a:pPr>
            <a:r>
              <a:rPr lang="en-US" altLang="en-US"/>
              <a:t> Cocaine and Freud</a:t>
            </a:r>
          </a:p>
          <a:p>
            <a:pPr>
              <a:buClr>
                <a:schemeClr val="bg1"/>
              </a:buClr>
              <a:buFont typeface="Wingdings" panose="05000000000000000000" pitchFamily="2" charset="2"/>
              <a:buChar char="v"/>
            </a:pPr>
            <a:r>
              <a:rPr lang="en-US" altLang="en-US"/>
              <a:t>Opiate Addiction – Hidden Disease</a:t>
            </a:r>
          </a:p>
          <a:p>
            <a:pPr>
              <a:buClr>
                <a:schemeClr val="bg1"/>
              </a:buClr>
              <a:buFont typeface="Wingdings" panose="05000000000000000000" pitchFamily="2" charset="2"/>
              <a:buChar char="v"/>
            </a:pPr>
            <a:r>
              <a:rPr lang="en-US" altLang="en-US"/>
              <a:t>Treatment Mostly “cold turkey and tapers”</a:t>
            </a:r>
          </a:p>
          <a:p>
            <a:pPr>
              <a:buClr>
                <a:schemeClr val="bg1"/>
              </a:buClr>
              <a:buFont typeface="Wingdings" panose="05000000000000000000" pitchFamily="2" charset="2"/>
              <a:buChar char="v"/>
            </a:pPr>
            <a:r>
              <a:rPr lang="en-US" altLang="en-US"/>
              <a:t>Drastic change after Harrison Act (1914)</a:t>
            </a:r>
          </a:p>
          <a:p>
            <a:pPr>
              <a:buClr>
                <a:schemeClr val="bg1"/>
              </a:buClr>
              <a:buFont typeface="Wingdings" panose="05000000000000000000" pitchFamily="2" charset="2"/>
              <a:buChar char="v"/>
            </a:pPr>
            <a:r>
              <a:rPr lang="en-US" altLang="en-US"/>
              <a:t>Criminalization followed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xfrm>
            <a:off x="685800" y="0"/>
            <a:ext cx="7772400" cy="1295400"/>
          </a:xfrm>
        </p:spPr>
        <p:txBody>
          <a:bodyPr/>
          <a:lstStyle/>
          <a:p>
            <a:pPr eaLnBrk="1" hangingPunct="1">
              <a:defRPr/>
            </a:pPr>
            <a:r>
              <a:rPr sz="7200" b="1">
                <a:effectLst>
                  <a:outerShdw blurRad="38100" dist="38100" dir="2700000" algn="tl">
                    <a:srgbClr val="FFFFFF"/>
                  </a:outerShdw>
                </a:effectLst>
              </a:rPr>
              <a:t> </a:t>
            </a:r>
          </a:p>
        </p:txBody>
      </p:sp>
      <p:sp>
        <p:nvSpPr>
          <p:cNvPr id="50179" name="Rectangle 3"/>
          <p:cNvSpPr>
            <a:spLocks noGrp="1" noChangeArrowheads="1"/>
          </p:cNvSpPr>
          <p:nvPr>
            <p:ph idx="1"/>
          </p:nvPr>
        </p:nvSpPr>
        <p:spPr>
          <a:xfrm>
            <a:off x="228600" y="2286000"/>
            <a:ext cx="9144000" cy="4038600"/>
          </a:xfrm>
        </p:spPr>
        <p:txBody>
          <a:bodyPr/>
          <a:lstStyle/>
          <a:p>
            <a:pPr eaLnBrk="1" hangingPunct="1"/>
            <a:endParaRPr lang="en-US" altLang="en-US" b="1"/>
          </a:p>
          <a:p>
            <a:pPr eaLnBrk="1" hangingPunct="1"/>
            <a:endParaRPr lang="en-US" altLang="en-US" b="1"/>
          </a:p>
          <a:p>
            <a:pPr eaLnBrk="1" hangingPunct="1">
              <a:buFontTx/>
              <a:buNone/>
            </a:pPr>
            <a:endParaRPr lang="en-US" altLang="en-US" u="sng"/>
          </a:p>
          <a:p>
            <a:pPr eaLnBrk="1" hangingPunct="1">
              <a:buFontTx/>
              <a:buNone/>
            </a:pPr>
            <a:endParaRPr lang="en-US" altLang="en-US"/>
          </a:p>
        </p:txBody>
      </p:sp>
      <p:pic>
        <p:nvPicPr>
          <p:cNvPr id="501764" name="Picture 4" descr="halstedsmall"/>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5"/>
          <p:cNvSpPr txBox="1">
            <a:spLocks noChangeArrowheads="1"/>
          </p:cNvSpPr>
          <p:nvPr/>
        </p:nvSpPr>
        <p:spPr bwMode="auto">
          <a:xfrm>
            <a:off x="5257800" y="1447800"/>
            <a:ext cx="3352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lnSpc>
                <a:spcPct val="90000"/>
              </a:lnSpc>
              <a:spcBef>
                <a:spcPct val="50000"/>
              </a:spcBef>
              <a:buClr>
                <a:srgbClr val="FFFFFF"/>
              </a:buClr>
            </a:pPr>
            <a:r>
              <a:rPr lang="en-US" altLang="en-US" sz="2000">
                <a:solidFill>
                  <a:srgbClr val="FFFFFF"/>
                </a:solidFill>
                <a:latin typeface="Times New Roman" panose="02020603050405020304" pitchFamily="18" charset="0"/>
              </a:rPr>
              <a:t>Only after his secret diary was opened in the 1960s did we discover that, after cocaine, Halstead had become addicted to morphine, and remained so for the remainder of his life. </a:t>
            </a:r>
            <a:endParaRPr lang="en-US" altLang="en-US" sz="2400">
              <a:solidFill>
                <a:srgbClr val="FFFFFF"/>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01764"/>
                                        </p:tgtEl>
                                        <p:attrNameLst>
                                          <p:attrName>style.visibility</p:attrName>
                                        </p:attrNameLst>
                                      </p:cBhvr>
                                      <p:to>
                                        <p:strVal val="visible"/>
                                      </p:to>
                                    </p:set>
                                    <p:animEffect transition="in" filter="dissolve">
                                      <p:cBhvr>
                                        <p:cTn id="7" dur="500"/>
                                        <p:tgtEl>
                                          <p:spTgt spid="501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457200" y="152400"/>
            <a:ext cx="8229600" cy="1600200"/>
          </a:xfrm>
        </p:spPr>
        <p:txBody>
          <a:bodyPr>
            <a:normAutofit fontScale="90000"/>
          </a:bodyPr>
          <a:lstStyle/>
          <a:p>
            <a:pPr algn="ctr">
              <a:defRPr/>
            </a:pPr>
            <a:r>
              <a:rPr sz="4800" dirty="0"/>
              <a:t>The Rebirth of Addiction Medicine</a:t>
            </a:r>
            <a:br>
              <a:rPr dirty="0"/>
            </a:br>
            <a:r>
              <a:rPr sz="2800" dirty="0"/>
              <a:t>(1935-1970)</a:t>
            </a:r>
          </a:p>
        </p:txBody>
      </p:sp>
      <p:sp>
        <p:nvSpPr>
          <p:cNvPr id="60418" name="Content Placeholder 1"/>
          <p:cNvSpPr>
            <a:spLocks noGrp="1"/>
          </p:cNvSpPr>
          <p:nvPr>
            <p:ph idx="1"/>
          </p:nvPr>
        </p:nvSpPr>
        <p:spPr>
          <a:xfrm>
            <a:off x="457200" y="2590800"/>
            <a:ext cx="8229600" cy="3505200"/>
          </a:xfrm>
        </p:spPr>
        <p:txBody>
          <a:bodyPr/>
          <a:lstStyle/>
          <a:p>
            <a:r>
              <a:rPr lang="en-US" altLang="en-US" dirty="0"/>
              <a:t>Medical rather than penial treatment for opioid addiction</a:t>
            </a:r>
          </a:p>
          <a:p>
            <a:r>
              <a:rPr lang="en-US" altLang="en-US" dirty="0"/>
              <a:t>US Public Health Hospitals – Lexington, KY, Fort Worth, TX:  “Narcotic Farms”</a:t>
            </a:r>
          </a:p>
          <a:p>
            <a:r>
              <a:rPr lang="en-US" altLang="en-US" dirty="0"/>
              <a:t>Many Doctors – Marie </a:t>
            </a:r>
            <a:r>
              <a:rPr lang="en-US" altLang="en-US" dirty="0" err="1"/>
              <a:t>Nyswander</a:t>
            </a:r>
            <a:r>
              <a:rPr lang="en-US" altLang="en-US" dirty="0"/>
              <a:t>, M.D., George Vaillant, M.D. got their start</a:t>
            </a:r>
          </a:p>
        </p:txBody>
      </p:sp>
    </p:spTree>
    <p:extLst>
      <p:ext uri="{BB962C8B-B14F-4D97-AF65-F5344CB8AC3E}">
        <p14:creationId xmlns:p14="http://schemas.microsoft.com/office/powerpoint/2010/main" val="1459724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1219200"/>
          </a:xfrm>
        </p:spPr>
        <p:txBody>
          <a:bodyPr>
            <a:normAutofit fontScale="90000"/>
          </a:bodyPr>
          <a:lstStyle/>
          <a:p>
            <a:pPr algn="ctr">
              <a:defRPr/>
            </a:pPr>
            <a:r>
              <a:t>Narcotics and Other Drugs</a:t>
            </a:r>
            <a:br>
              <a:rPr/>
            </a:br>
            <a:r>
              <a:t>1925 - 1950</a:t>
            </a:r>
          </a:p>
        </p:txBody>
      </p:sp>
      <p:sp>
        <p:nvSpPr>
          <p:cNvPr id="2" name="Content Placeholder 1"/>
          <p:cNvSpPr>
            <a:spLocks noGrp="1"/>
          </p:cNvSpPr>
          <p:nvPr>
            <p:ph idx="1"/>
          </p:nvPr>
        </p:nvSpPr>
        <p:spPr>
          <a:xfrm>
            <a:off x="533400" y="1905000"/>
            <a:ext cx="8229600" cy="4038600"/>
          </a:xfrm>
        </p:spPr>
        <p:txBody>
          <a:bodyPr/>
          <a:lstStyle/>
          <a:p>
            <a:pPr>
              <a:buClr>
                <a:schemeClr val="bg1"/>
              </a:buClr>
              <a:buFont typeface="Wingdings" pitchFamily="2" charset="2"/>
              <a:buChar char="v"/>
              <a:defRPr/>
            </a:pPr>
            <a:r>
              <a:rPr lang="en-US" sz="2400" dirty="0"/>
              <a:t> Hidden Drug Maintenance</a:t>
            </a:r>
          </a:p>
          <a:p>
            <a:pPr marL="0" indent="0">
              <a:buClr>
                <a:schemeClr val="bg1"/>
              </a:buClr>
              <a:buFont typeface="Wingdings 2" panose="05020102010507070707" pitchFamily="18" charset="2"/>
              <a:buNone/>
              <a:defRPr/>
            </a:pPr>
            <a:endParaRPr lang="en-US" sz="2400" dirty="0"/>
          </a:p>
          <a:p>
            <a:pPr>
              <a:buClr>
                <a:schemeClr val="bg1"/>
              </a:buClr>
              <a:buFont typeface="Wingdings" pitchFamily="2" charset="2"/>
              <a:buChar char="v"/>
              <a:defRPr/>
            </a:pPr>
            <a:r>
              <a:rPr lang="en-US" sz="2400" dirty="0"/>
              <a:t>Federal Narcotic Farms: </a:t>
            </a:r>
          </a:p>
          <a:p>
            <a:pPr marL="0" indent="0">
              <a:buClr>
                <a:schemeClr val="bg1"/>
              </a:buClr>
              <a:buFont typeface="Wingdings 2" panose="05020102010507070707" pitchFamily="18" charset="2"/>
              <a:buNone/>
              <a:defRPr/>
            </a:pPr>
            <a:r>
              <a:rPr lang="en-US" sz="2400" dirty="0"/>
              <a:t>	</a:t>
            </a:r>
            <a:r>
              <a:rPr lang="en-US" sz="2400" dirty="0">
                <a:solidFill>
                  <a:srgbClr val="FFFFCC"/>
                </a:solidFill>
              </a:rPr>
              <a:t>Lexington, KY and Fort Worth Texas </a:t>
            </a:r>
          </a:p>
          <a:p>
            <a:pPr marL="0" indent="0">
              <a:buClr>
                <a:schemeClr val="bg1"/>
              </a:buClr>
              <a:buFont typeface="Wingdings 2" panose="05020102010507070707" pitchFamily="18" charset="2"/>
              <a:buNone/>
              <a:defRPr/>
            </a:pPr>
            <a:r>
              <a:rPr lang="en-US" sz="2400" dirty="0">
                <a:solidFill>
                  <a:srgbClr val="FFFFCC"/>
                </a:solidFill>
              </a:rPr>
              <a:t>	primary source of treatment, 1938 – 1950</a:t>
            </a:r>
          </a:p>
          <a:p>
            <a:pPr marL="0" indent="0">
              <a:buClr>
                <a:schemeClr val="bg1"/>
              </a:buClr>
              <a:buFont typeface="Wingdings 2" panose="05020102010507070707" pitchFamily="18" charset="2"/>
              <a:buNone/>
              <a:defRPr/>
            </a:pPr>
            <a:endParaRPr lang="en-US" sz="2400" dirty="0"/>
          </a:p>
          <a:p>
            <a:pPr>
              <a:buClr>
                <a:schemeClr val="bg1"/>
              </a:buClr>
              <a:buFont typeface="Wingdings" pitchFamily="2" charset="2"/>
              <a:buChar char="v"/>
              <a:defRPr/>
            </a:pPr>
            <a:r>
              <a:rPr lang="en-US" sz="2400" dirty="0"/>
              <a:t>Isolation of the Addict</a:t>
            </a:r>
          </a:p>
          <a:p>
            <a:pPr marL="0" indent="0">
              <a:buClr>
                <a:schemeClr val="bg1"/>
              </a:buClr>
              <a:buFont typeface="Wingdings 2" panose="05020102010507070707" pitchFamily="18" charset="2"/>
              <a:buNone/>
              <a:defRPr/>
            </a:pPr>
            <a:endParaRPr lang="en-US" sz="2400" dirty="0"/>
          </a:p>
          <a:p>
            <a:pPr>
              <a:buClr>
                <a:schemeClr val="bg1"/>
              </a:buClr>
              <a:buFont typeface="Wingdings" pitchFamily="2" charset="2"/>
              <a:buChar char="v"/>
              <a:defRPr/>
            </a:pPr>
            <a:r>
              <a:rPr lang="en-US" sz="2400" dirty="0"/>
              <a:t>Great Majority of Addicts Relapse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defRPr/>
            </a:pPr>
            <a:r>
              <a:t>1920 – 1950 Opioid Hidden Maintenance</a:t>
            </a:r>
          </a:p>
        </p:txBody>
      </p:sp>
      <p:sp>
        <p:nvSpPr>
          <p:cNvPr id="2" name="Content Placeholder 1"/>
          <p:cNvSpPr>
            <a:spLocks noGrp="1"/>
          </p:cNvSpPr>
          <p:nvPr>
            <p:ph idx="1"/>
          </p:nvPr>
        </p:nvSpPr>
        <p:spPr>
          <a:xfrm>
            <a:off x="457200" y="2362200"/>
            <a:ext cx="8229600" cy="3733800"/>
          </a:xfrm>
        </p:spPr>
        <p:txBody>
          <a:bodyPr/>
          <a:lstStyle/>
          <a:p>
            <a:pPr>
              <a:defRPr/>
            </a:pPr>
            <a:r>
              <a:rPr lang="en-US" sz="3000" dirty="0"/>
              <a:t>Doctor Shopping</a:t>
            </a:r>
          </a:p>
          <a:p>
            <a:pPr marL="0" indent="0">
              <a:buFont typeface="Wingdings 2" panose="05020102010507070707" pitchFamily="18" charset="2"/>
              <a:buNone/>
              <a:defRPr/>
            </a:pPr>
            <a:endParaRPr lang="en-US" sz="3000" dirty="0"/>
          </a:p>
          <a:p>
            <a:pPr>
              <a:defRPr/>
            </a:pPr>
            <a:r>
              <a:rPr lang="en-US" sz="3000" dirty="0"/>
              <a:t>“Pain” Complaints</a:t>
            </a:r>
          </a:p>
          <a:p>
            <a:pPr marL="0" indent="0">
              <a:buFont typeface="Wingdings 2" panose="05020102010507070707" pitchFamily="18" charset="2"/>
              <a:buNone/>
              <a:defRPr/>
            </a:pPr>
            <a:endParaRPr lang="en-US" sz="3000" dirty="0"/>
          </a:p>
          <a:p>
            <a:pPr>
              <a:defRPr/>
            </a:pPr>
            <a:r>
              <a:rPr lang="en-US" sz="3000" dirty="0"/>
              <a:t>Prescription Forgery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t>Narcotic Farms</a:t>
            </a:r>
          </a:p>
        </p:txBody>
      </p:sp>
      <p:sp>
        <p:nvSpPr>
          <p:cNvPr id="55298" name="Content Placeholder 1"/>
          <p:cNvSpPr>
            <a:spLocks noGrp="1"/>
          </p:cNvSpPr>
          <p:nvPr>
            <p:ph idx="1"/>
          </p:nvPr>
        </p:nvSpPr>
        <p:spPr>
          <a:xfrm>
            <a:off x="457200" y="1981200"/>
            <a:ext cx="8229600" cy="4114800"/>
          </a:xfrm>
        </p:spPr>
        <p:txBody>
          <a:bodyPr/>
          <a:lstStyle/>
          <a:p>
            <a:r>
              <a:rPr lang="en-US" altLang="en-US"/>
              <a:t>Patients with Spectrum of Profiles</a:t>
            </a:r>
          </a:p>
          <a:p>
            <a:r>
              <a:rPr lang="en-US" altLang="en-US"/>
              <a:t>Long Treatment (Voluntary vs Involuntary)</a:t>
            </a:r>
          </a:p>
          <a:p>
            <a:r>
              <a:rPr lang="en-US" altLang="en-US"/>
              <a:t>Little (no) Involvement of Family</a:t>
            </a:r>
          </a:p>
          <a:p>
            <a:r>
              <a:rPr lang="en-US" altLang="en-US"/>
              <a:t>High Relapse Rate</a:t>
            </a:r>
          </a:p>
          <a:p>
            <a:r>
              <a:rPr lang="en-US" altLang="en-US"/>
              <a:t>Labor Focused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5181600"/>
            <a:ext cx="8229600" cy="685800"/>
          </a:xfrm>
        </p:spPr>
        <p:txBody>
          <a:bodyPr/>
          <a:lstStyle/>
          <a:p>
            <a:pPr algn="ctr">
              <a:defRPr/>
            </a:pPr>
            <a:r>
              <a:rPr sz="2400"/>
              <a:t>Federal “Narcotics Farm,” Lexington, Kentucky</a:t>
            </a:r>
          </a:p>
        </p:txBody>
      </p:sp>
      <p:pic>
        <p:nvPicPr>
          <p:cNvPr id="56322"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66800" y="1066800"/>
            <a:ext cx="7181850" cy="3962400"/>
          </a:xfrm>
        </p:spPr>
      </p:pic>
    </p:spTree>
    <p:extLst>
      <p:ext uri="{BB962C8B-B14F-4D97-AF65-F5344CB8AC3E}">
        <p14:creationId xmlns:p14="http://schemas.microsoft.com/office/powerpoint/2010/main" val="2941921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Rot="1" noChangeArrowheads="1"/>
          </p:cNvSpPr>
          <p:nvPr>
            <p:ph type="ctrTitle" idx="4294967295"/>
          </p:nvPr>
        </p:nvSpPr>
        <p:spPr>
          <a:xfrm>
            <a:off x="0" y="685800"/>
            <a:ext cx="7772400" cy="2514600"/>
          </a:xfrm>
        </p:spPr>
        <p:txBody>
          <a:bodyPr>
            <a:normAutofit fontScale="90000"/>
          </a:bodyPr>
          <a:lstStyle/>
          <a:p>
            <a:pPr eaLnBrk="1" fontAlgn="auto" hangingPunct="1">
              <a:spcAft>
                <a:spcPts val="0"/>
              </a:spcAft>
              <a:defRPr/>
            </a:pPr>
            <a:r>
              <a:rPr lang="en-US" sz="5400" dirty="0"/>
              <a:t>1956:</a:t>
            </a:r>
            <a:br>
              <a:rPr lang="en-US" sz="5400" dirty="0"/>
            </a:br>
            <a:r>
              <a:rPr lang="en-US" sz="5400" dirty="0"/>
              <a:t>American Medical Association</a:t>
            </a:r>
            <a:br>
              <a:rPr lang="en-US" sz="5400" dirty="0"/>
            </a:br>
            <a:r>
              <a:rPr lang="en-US" sz="5400" dirty="0"/>
              <a:t>Alcoholism is a Disease</a:t>
            </a:r>
          </a:p>
        </p:txBody>
      </p:sp>
      <p:sp>
        <p:nvSpPr>
          <p:cNvPr id="69635" name="Text Box 3"/>
          <p:cNvSpPr>
            <a:spLocks noGrp="1" noChangeArrowheads="1"/>
          </p:cNvSpPr>
          <p:nvPr>
            <p:ph type="subTitle" idx="4294967295"/>
          </p:nvPr>
        </p:nvSpPr>
        <p:spPr>
          <a:xfrm>
            <a:off x="0" y="3657600"/>
            <a:ext cx="5969000" cy="1143000"/>
          </a:xfrm>
        </p:spPr>
        <p:txBody>
          <a:bodyPr lIns="92075" tIns="46038" rIns="92075" bIns="46038"/>
          <a:lstStyle/>
          <a:p>
            <a:pPr marL="0" indent="0" algn="ctr" eaLnBrk="1" hangingPunct="1">
              <a:spcBef>
                <a:spcPct val="0"/>
              </a:spcBef>
              <a:buClrTx/>
              <a:buFont typeface="Wingdings" panose="05000000000000000000" pitchFamily="2" charset="2"/>
              <a:buNone/>
            </a:pPr>
            <a:r>
              <a:rPr lang="en-US" altLang="en-US" sz="2400" dirty="0"/>
              <a:t>Report of the Board of Trustees. JAMA 162:750, 1956</a:t>
            </a:r>
          </a:p>
        </p:txBody>
      </p:sp>
      <p:sp>
        <p:nvSpPr>
          <p:cNvPr id="382980" name="Text Box 4"/>
          <p:cNvSpPr txBox="1">
            <a:spLocks noChangeArrowheads="1"/>
          </p:cNvSpPr>
          <p:nvPr/>
        </p:nvSpPr>
        <p:spPr bwMode="auto">
          <a:xfrm>
            <a:off x="2133600" y="5029200"/>
            <a:ext cx="6705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algn="r" eaLnBrk="1" hangingPunct="1">
              <a:spcBef>
                <a:spcPct val="50000"/>
              </a:spcBef>
              <a:buClrTx/>
              <a:buSzTx/>
              <a:buFontTx/>
              <a:buNone/>
            </a:pPr>
            <a:r>
              <a:rPr lang="en-US" altLang="en-US" sz="2800" dirty="0">
                <a:solidFill>
                  <a:srgbClr val="FF3300"/>
                </a:solidFill>
                <a:latin typeface="Verdana" panose="020B0604030504040204" pitchFamily="34" charset="0"/>
              </a:rPr>
              <a:t>June,  1987, AMA passed a resolution that all drug addictions are one disease</a:t>
            </a:r>
          </a:p>
        </p:txBody>
      </p:sp>
    </p:spTree>
    <p:extLst>
      <p:ext uri="{BB962C8B-B14F-4D97-AF65-F5344CB8AC3E}">
        <p14:creationId xmlns:p14="http://schemas.microsoft.com/office/powerpoint/2010/main" val="21666207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2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dirty="0"/>
              <a:t>Modern Alcoholism Movement</a:t>
            </a:r>
          </a:p>
        </p:txBody>
      </p:sp>
      <p:sp>
        <p:nvSpPr>
          <p:cNvPr id="55298" name="Content Placeholder 1"/>
          <p:cNvSpPr>
            <a:spLocks noGrp="1"/>
          </p:cNvSpPr>
          <p:nvPr>
            <p:ph idx="1"/>
          </p:nvPr>
        </p:nvSpPr>
        <p:spPr/>
        <p:txBody>
          <a:bodyPr/>
          <a:lstStyle/>
          <a:p>
            <a:pPr lvl="1">
              <a:defRPr/>
            </a:pPr>
            <a:r>
              <a:rPr lang="en-US" altLang="en-US" dirty="0"/>
              <a:t>1930-1955 Radical Re-definition of Alcohol Problems</a:t>
            </a:r>
          </a:p>
          <a:p>
            <a:pPr lvl="1">
              <a:defRPr/>
            </a:pPr>
            <a:endParaRPr lang="en-US" altLang="en-US" dirty="0"/>
          </a:p>
          <a:p>
            <a:pPr lvl="1">
              <a:defRPr/>
            </a:pPr>
            <a:r>
              <a:rPr lang="en-US" altLang="en-US" dirty="0"/>
              <a:t>Contextual Factors</a:t>
            </a:r>
          </a:p>
          <a:p>
            <a:pPr lvl="2">
              <a:defRPr/>
            </a:pPr>
            <a:r>
              <a:rPr lang="en-US" altLang="en-US" sz="1500" dirty="0"/>
              <a:t>-	Repeal of Prohibition</a:t>
            </a:r>
          </a:p>
          <a:p>
            <a:pPr lvl="2">
              <a:defRPr/>
            </a:pPr>
            <a:r>
              <a:rPr lang="en-US" altLang="en-US" sz="1500" dirty="0"/>
              <a:t>-	Great Depression</a:t>
            </a:r>
          </a:p>
          <a:p>
            <a:pPr lvl="2">
              <a:defRPr/>
            </a:pPr>
            <a:r>
              <a:rPr lang="en-US" altLang="en-US" sz="1500" dirty="0"/>
              <a:t>-	Rising Public Health Movement</a:t>
            </a:r>
          </a:p>
          <a:p>
            <a:pPr lvl="2">
              <a:defRPr/>
            </a:pPr>
            <a:endParaRPr lang="en-US" altLang="en-US" sz="1500" dirty="0"/>
          </a:p>
          <a:p>
            <a:pPr lvl="1">
              <a:defRPr/>
            </a:pPr>
            <a:r>
              <a:rPr lang="en-US" altLang="en-US" dirty="0"/>
              <a:t>The Role of the Alcohol Industry </a:t>
            </a:r>
          </a:p>
          <a:p>
            <a:pPr lvl="2">
              <a:defRPr/>
            </a:pPr>
            <a:r>
              <a:rPr lang="en-US" altLang="en-US" sz="1200" dirty="0"/>
              <a:t>-	Wet vs. Dry (Alcoholism Safe Topic)</a:t>
            </a:r>
          </a:p>
          <a:p>
            <a:pPr marL="776288" lvl="2" indent="0">
              <a:buFont typeface="Wingdings 2" panose="05020102010507070707" pitchFamily="18" charset="2"/>
              <a:buNone/>
              <a:defRPr/>
            </a:pPr>
            <a:endParaRPr lang="en-US" altLang="en-US" sz="1200" dirty="0"/>
          </a:p>
          <a:p>
            <a:pPr lvl="1">
              <a:defRPr/>
            </a:pPr>
            <a:r>
              <a:rPr lang="en-US" altLang="en-US" dirty="0"/>
              <a:t>Workplace, Church, State, Philanthropy </a:t>
            </a:r>
          </a:p>
          <a:p>
            <a:pPr lvl="1">
              <a:defRPr/>
            </a:pPr>
            <a:endParaRPr lang="en-US" altLang="en-US" dirty="0"/>
          </a:p>
          <a:p>
            <a:pPr lvl="1">
              <a:defRPr/>
            </a:pPr>
            <a:r>
              <a:rPr lang="en-US" altLang="en-US" dirty="0"/>
              <a:t>Changing view of Alcoholism</a:t>
            </a:r>
          </a:p>
          <a:p>
            <a:pPr lvl="1">
              <a:defRPr/>
            </a:pPr>
            <a:endParaRPr lang="en-US" altLang="en-US" sz="15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t>The Modern Alcoholism Movement</a:t>
            </a:r>
          </a:p>
        </p:txBody>
      </p:sp>
      <p:sp>
        <p:nvSpPr>
          <p:cNvPr id="61442" name="Content Placeholder 1"/>
          <p:cNvSpPr>
            <a:spLocks noGrp="1"/>
          </p:cNvSpPr>
          <p:nvPr>
            <p:ph idx="1"/>
          </p:nvPr>
        </p:nvSpPr>
        <p:spPr>
          <a:xfrm>
            <a:off x="457200" y="2438400"/>
            <a:ext cx="8229600" cy="3657600"/>
          </a:xfrm>
        </p:spPr>
        <p:txBody>
          <a:bodyPr/>
          <a:lstStyle/>
          <a:p>
            <a:r>
              <a:rPr lang="en-US" altLang="en-US"/>
              <a:t>Alcoholics Anonymous</a:t>
            </a:r>
          </a:p>
          <a:p>
            <a:r>
              <a:rPr lang="en-US" altLang="en-US"/>
              <a:t>Research Council on Problems of Alcohol</a:t>
            </a:r>
          </a:p>
          <a:p>
            <a:r>
              <a:rPr lang="en-US" altLang="en-US"/>
              <a:t>Yale Center for Alcohol Studies</a:t>
            </a:r>
          </a:p>
          <a:p>
            <a:r>
              <a:rPr lang="en-US" altLang="en-US"/>
              <a:t>National Committee for Education on Alcoholism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 person leaning on a person's head&#10;&#10;Description automatically generated">
            <a:extLst>
              <a:ext uri="{FF2B5EF4-FFF2-40B4-BE49-F238E27FC236}">
                <a16:creationId xmlns:a16="http://schemas.microsoft.com/office/drawing/2014/main" id="{45C3F9DF-8D38-C659-68C9-E784076FFFA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273" b="36301"/>
          <a:stretch/>
        </p:blipFill>
        <p:spPr bwMode="auto">
          <a:xfrm>
            <a:off x="628649" y="1408615"/>
            <a:ext cx="7886702" cy="40407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11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8056" y="533400"/>
            <a:ext cx="8229600" cy="1219200"/>
          </a:xfrm>
        </p:spPr>
        <p:txBody>
          <a:bodyPr/>
          <a:lstStyle/>
          <a:p>
            <a:pPr algn="ctr">
              <a:defRPr/>
            </a:pPr>
            <a:r>
              <a:rPr sz="3600"/>
              <a:t>Anderson and Mann’s Five “Kinetic” Ideas</a:t>
            </a:r>
          </a:p>
        </p:txBody>
      </p:sp>
      <p:pic>
        <p:nvPicPr>
          <p:cNvPr id="624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514600"/>
            <a:ext cx="82105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t>Birth of AA</a:t>
            </a:r>
          </a:p>
        </p:txBody>
      </p:sp>
      <p:sp>
        <p:nvSpPr>
          <p:cNvPr id="63490" name="Content Placeholder 1"/>
          <p:cNvSpPr>
            <a:spLocks noGrp="1"/>
          </p:cNvSpPr>
          <p:nvPr>
            <p:ph idx="1"/>
          </p:nvPr>
        </p:nvSpPr>
        <p:spPr>
          <a:xfrm>
            <a:off x="457200" y="2057400"/>
            <a:ext cx="8229600" cy="3352800"/>
          </a:xfrm>
        </p:spPr>
        <p:txBody>
          <a:bodyPr/>
          <a:lstStyle/>
          <a:p>
            <a:r>
              <a:rPr lang="en-US" altLang="en-US" sz="2800"/>
              <a:t>Timing</a:t>
            </a:r>
          </a:p>
          <a:p>
            <a:r>
              <a:rPr lang="en-US" altLang="en-US" sz="2800"/>
              <a:t>Carl Jung,  Rowland H. failed treatment</a:t>
            </a:r>
          </a:p>
          <a:p>
            <a:r>
              <a:rPr lang="en-US" altLang="en-US" sz="2800"/>
              <a:t>Oxford Groups</a:t>
            </a:r>
          </a:p>
          <a:p>
            <a:r>
              <a:rPr lang="en-US" altLang="en-US" sz="2800"/>
              <a:t>12 Steps - 1938</a:t>
            </a:r>
          </a:p>
          <a:p>
            <a:r>
              <a:rPr lang="en-US" altLang="en-US" sz="2800"/>
              <a:t>12 Traditions - 1946</a:t>
            </a:r>
          </a:p>
          <a:p>
            <a:r>
              <a:rPr lang="en-US" altLang="en-US" sz="2800"/>
              <a:t>12 &amp; 12 - 1953</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381000"/>
            <a:ext cx="9144001" cy="1371600"/>
          </a:xfrm>
        </p:spPr>
        <p:txBody>
          <a:bodyPr>
            <a:noAutofit/>
          </a:bodyPr>
          <a:lstStyle/>
          <a:p>
            <a:pPr algn="ctr"/>
            <a:br>
              <a:rPr lang="en-US" sz="3200" dirty="0"/>
            </a:br>
            <a:r>
              <a:rPr lang="en-US" sz="3600" dirty="0"/>
              <a:t>Key Influences on Alcoholics Anonymous Recovery Movement </a:t>
            </a:r>
          </a:p>
        </p:txBody>
      </p:sp>
      <p:sp>
        <p:nvSpPr>
          <p:cNvPr id="3" name="Content Placeholder 2"/>
          <p:cNvSpPr>
            <a:spLocks noGrp="1"/>
          </p:cNvSpPr>
          <p:nvPr>
            <p:ph idx="1"/>
          </p:nvPr>
        </p:nvSpPr>
        <p:spPr>
          <a:xfrm>
            <a:off x="1282019" y="2362200"/>
            <a:ext cx="7261093" cy="3871685"/>
          </a:xfrm>
        </p:spPr>
        <p:txBody>
          <a:bodyPr>
            <a:noAutofit/>
          </a:bodyPr>
          <a:lstStyle/>
          <a:p>
            <a:r>
              <a:rPr lang="en-US" dirty="0"/>
              <a:t>Roland H.</a:t>
            </a:r>
          </a:p>
          <a:p>
            <a:r>
              <a:rPr lang="en-US" dirty="0"/>
              <a:t>Carl G. Jung</a:t>
            </a:r>
          </a:p>
          <a:p>
            <a:r>
              <a:rPr lang="en-US" dirty="0"/>
              <a:t>Ebby T.</a:t>
            </a:r>
          </a:p>
          <a:p>
            <a:r>
              <a:rPr lang="en-US" dirty="0"/>
              <a:t>Bill Wilson - William James</a:t>
            </a:r>
          </a:p>
          <a:p>
            <a:r>
              <a:rPr lang="en-US" dirty="0"/>
              <a:t>The Oxford Group</a:t>
            </a:r>
          </a:p>
          <a:p>
            <a:r>
              <a:rPr lang="en-US" dirty="0"/>
              <a:t>Dr. Silkworth</a:t>
            </a:r>
          </a:p>
          <a:p>
            <a:r>
              <a:rPr lang="en-US" dirty="0"/>
              <a:t>Bill Wilson</a:t>
            </a:r>
          </a:p>
          <a:p>
            <a:r>
              <a:rPr lang="en-US" dirty="0"/>
              <a:t>Dr. Bob Smith</a:t>
            </a:r>
          </a:p>
          <a:p>
            <a:pPr>
              <a:buNone/>
            </a:pPr>
            <a:endParaRPr lang="en-US" sz="2400" dirty="0"/>
          </a:p>
        </p:txBody>
      </p:sp>
    </p:spTree>
    <p:extLst>
      <p:ext uri="{BB962C8B-B14F-4D97-AF65-F5344CB8AC3E}">
        <p14:creationId xmlns:p14="http://schemas.microsoft.com/office/powerpoint/2010/main" val="2758221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5257800"/>
            <a:ext cx="8229600" cy="609600"/>
          </a:xfrm>
        </p:spPr>
        <p:txBody>
          <a:bodyPr/>
          <a:lstStyle/>
          <a:p>
            <a:pPr algn="ctr">
              <a:defRPr/>
            </a:pPr>
            <a:r>
              <a:rPr sz="2400" dirty="0"/>
              <a:t>Dr. Robert Smith and Bill Wilson – A.A. Co-founders</a:t>
            </a:r>
          </a:p>
        </p:txBody>
      </p:sp>
      <p:pic>
        <p:nvPicPr>
          <p:cNvPr id="4" name="Content Placeholder 3"/>
          <p:cNvPicPr>
            <a:picLocks noGrp="1" noChangeAspect="1"/>
          </p:cNvPicPr>
          <p:nvPr>
            <p:ph idx="1"/>
          </p:nvPr>
        </p:nvPicPr>
        <p:blipFill>
          <a:blip r:embed="rId2"/>
          <a:stretch>
            <a:fillRect/>
          </a:stretch>
        </p:blipFill>
        <p:spPr>
          <a:xfrm>
            <a:off x="1371600" y="1600200"/>
            <a:ext cx="6316663" cy="3500438"/>
          </a:xfr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827640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25588"/>
            <a:ext cx="8561250" cy="1944085"/>
          </a:xfrm>
        </p:spPr>
        <p:txBody>
          <a:bodyPr>
            <a:noAutofit/>
          </a:bodyPr>
          <a:lstStyle/>
          <a:p>
            <a:pPr>
              <a:buNone/>
            </a:pPr>
            <a:r>
              <a:rPr lang="en-US" sz="3200" dirty="0"/>
              <a:t>	AA Big Book First Edition published in 1939,  defined alcoholism as a three-fold disease that affects the individual physically, mentally and </a:t>
            </a:r>
            <a:r>
              <a:rPr lang="en-US" sz="3200" i="1" dirty="0"/>
              <a:t>spiritually.  </a:t>
            </a:r>
          </a:p>
          <a:p>
            <a:endParaRPr lang="en-US" sz="32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2819400"/>
            <a:ext cx="2517562" cy="2109757"/>
          </a:xfrm>
          <a:prstGeom prst="rect">
            <a:avLst/>
          </a:prstGeom>
        </p:spPr>
      </p:pic>
      <p:sp>
        <p:nvSpPr>
          <p:cNvPr id="5" name="Rectangle 4"/>
          <p:cNvSpPr/>
          <p:nvPr/>
        </p:nvSpPr>
        <p:spPr>
          <a:xfrm>
            <a:off x="381000" y="4907072"/>
            <a:ext cx="8543902" cy="1692771"/>
          </a:xfrm>
          <a:prstGeom prst="rect">
            <a:avLst/>
          </a:prstGeom>
        </p:spPr>
        <p:txBody>
          <a:bodyPr wrap="square">
            <a:spAutoFit/>
          </a:bodyPr>
          <a:lstStyle/>
          <a:p>
            <a:endParaRPr lang="en-US" sz="4000" dirty="0">
              <a:solidFill>
                <a:srgbClr val="572314"/>
              </a:solidFill>
            </a:endParaRPr>
          </a:p>
          <a:p>
            <a:r>
              <a:rPr lang="en-US" sz="3200" dirty="0"/>
              <a:t>American Medical Association categorized Alcoholism as a 	Illness in 1956.</a:t>
            </a:r>
          </a:p>
        </p:txBody>
      </p:sp>
    </p:spTree>
    <p:extLst>
      <p:ext uri="{BB962C8B-B14F-4D97-AF65-F5344CB8AC3E}">
        <p14:creationId xmlns:p14="http://schemas.microsoft.com/office/powerpoint/2010/main" val="1374751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2637-D421-42D1-8483-B408ABDC3CD9}"/>
              </a:ext>
            </a:extLst>
          </p:cNvPr>
          <p:cNvSpPr>
            <a:spLocks noGrp="1"/>
          </p:cNvSpPr>
          <p:nvPr>
            <p:ph type="ctrTitle"/>
          </p:nvPr>
        </p:nvSpPr>
        <p:spPr>
          <a:xfrm>
            <a:off x="1143000" y="762000"/>
            <a:ext cx="6858000" cy="1295400"/>
          </a:xfrm>
        </p:spPr>
        <p:txBody>
          <a:bodyPr/>
          <a:lstStyle/>
          <a:p>
            <a:pPr algn="ctr" fontAlgn="auto">
              <a:spcAft>
                <a:spcPts val="0"/>
              </a:spcAft>
              <a:defRPr/>
            </a:pPr>
            <a:r>
              <a:rPr lang="en-US" dirty="0">
                <a:solidFill>
                  <a:schemeClr val="bg1"/>
                </a:solidFill>
              </a:rPr>
              <a:t>Circa 1938</a:t>
            </a:r>
          </a:p>
        </p:txBody>
      </p:sp>
      <p:sp>
        <p:nvSpPr>
          <p:cNvPr id="3" name="Subtitle 2">
            <a:extLst>
              <a:ext uri="{FF2B5EF4-FFF2-40B4-BE49-F238E27FC236}">
                <a16:creationId xmlns:a16="http://schemas.microsoft.com/office/drawing/2014/main" id="{EFA0C953-962F-4713-8D2C-4C05BA6EDAEF}"/>
              </a:ext>
            </a:extLst>
          </p:cNvPr>
          <p:cNvSpPr>
            <a:spLocks noGrp="1"/>
          </p:cNvSpPr>
          <p:nvPr>
            <p:ph type="subTitle" idx="1"/>
          </p:nvPr>
        </p:nvSpPr>
        <p:spPr>
          <a:xfrm>
            <a:off x="1600200" y="2209800"/>
            <a:ext cx="6310313" cy="2949575"/>
          </a:xfrm>
        </p:spPr>
        <p:txBody>
          <a:bodyPr rtlCol="0">
            <a:normAutofit fontScale="92500" lnSpcReduction="20000"/>
          </a:bodyPr>
          <a:lstStyle/>
          <a:p>
            <a:pPr algn="ctr" fontAlgn="auto">
              <a:spcAft>
                <a:spcPts val="0"/>
              </a:spcAft>
              <a:defRPr/>
            </a:pPr>
            <a:r>
              <a:rPr lang="en-US" sz="2400" dirty="0">
                <a:latin typeface="Times New Roman" panose="02020603050405020304" pitchFamily="18" charset="0"/>
              </a:rPr>
              <a:t>An illness of this sort—and we have come to believe it an illness—involves those about us in a way no other human sickness can. If a person has cancer all are sorry for him and no one is angry or hurt. But not so with the alcoholic illness, for with it there goes anni­hilation of all the things worthwhile in life. It engulfs all whose lives touch the sufferer’s. It brings misun­derstanding, fierce resentment, financial insecurity, disgusted friends and employers, warped lives of blameless children, sad wives and parents—anyone can increase the list. </a:t>
            </a:r>
            <a:endParaRPr lang="en-US" sz="2400" dirty="0"/>
          </a:p>
          <a:p>
            <a:pPr algn="ctr" fontAlgn="auto">
              <a:spcAft>
                <a:spcPts val="0"/>
              </a:spcAft>
              <a:defRPr/>
            </a:pPr>
            <a:endParaRPr lang="en-US" dirty="0"/>
          </a:p>
        </p:txBody>
      </p:sp>
      <p:sp>
        <p:nvSpPr>
          <p:cNvPr id="4" name="TextBox 3">
            <a:extLst>
              <a:ext uri="{FF2B5EF4-FFF2-40B4-BE49-F238E27FC236}">
                <a16:creationId xmlns:a16="http://schemas.microsoft.com/office/drawing/2014/main" id="{87BEBB04-1BEF-4871-A0F4-03658B057BE1}"/>
              </a:ext>
            </a:extLst>
          </p:cNvPr>
          <p:cNvSpPr txBox="1"/>
          <p:nvPr/>
        </p:nvSpPr>
        <p:spPr>
          <a:xfrm>
            <a:off x="412750" y="5499100"/>
            <a:ext cx="3705225" cy="646113"/>
          </a:xfrm>
          <a:prstGeom prst="rect">
            <a:avLst/>
          </a:prstGeom>
          <a:noFill/>
        </p:spPr>
        <p:txBody>
          <a:bodyPr>
            <a:spAutoFit/>
          </a:bodyPr>
          <a:lstStyle/>
          <a:p>
            <a:pPr eaLnBrk="1" fontAlgn="auto" hangingPunct="1">
              <a:spcBef>
                <a:spcPts val="0"/>
              </a:spcBef>
              <a:spcAft>
                <a:spcPts val="0"/>
              </a:spcAft>
              <a:defRPr/>
            </a:pPr>
            <a:r>
              <a:rPr lang="en-US" dirty="0">
                <a:solidFill>
                  <a:schemeClr val="bg1">
                    <a:lumMod val="75000"/>
                  </a:schemeClr>
                </a:solidFill>
                <a:latin typeface="+mn-lt"/>
              </a:rPr>
              <a:t>-Big Book of Alcoholics Anonymous, page 18</a:t>
            </a:r>
          </a:p>
        </p:txBody>
      </p:sp>
    </p:spTree>
    <p:extLst>
      <p:ext uri="{BB962C8B-B14F-4D97-AF65-F5344CB8AC3E}">
        <p14:creationId xmlns:p14="http://schemas.microsoft.com/office/powerpoint/2010/main" val="29563266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t>Three of AA’s Historical Innovations</a:t>
            </a:r>
          </a:p>
        </p:txBody>
      </p:sp>
      <p:sp>
        <p:nvSpPr>
          <p:cNvPr id="71682" name="Content Placeholder 1"/>
          <p:cNvSpPr>
            <a:spLocks noGrp="1"/>
          </p:cNvSpPr>
          <p:nvPr>
            <p:ph idx="1"/>
          </p:nvPr>
        </p:nvSpPr>
        <p:spPr>
          <a:xfrm>
            <a:off x="457200" y="2286000"/>
            <a:ext cx="8229600" cy="3429000"/>
          </a:xfrm>
        </p:spPr>
        <p:txBody>
          <a:bodyPr/>
          <a:lstStyle/>
          <a:p>
            <a:pPr marL="514350" indent="-514350">
              <a:buFont typeface="Constantia" panose="02030602050306030303" pitchFamily="18" charset="0"/>
              <a:buAutoNum type="arabicPeriod"/>
            </a:pPr>
            <a:r>
              <a:rPr lang="en-US" altLang="en-US"/>
              <a:t>Emancipated spirituality from its roots in religious institutions</a:t>
            </a:r>
          </a:p>
          <a:p>
            <a:pPr marL="514350" indent="-514350">
              <a:buFont typeface="Constantia" panose="02030602050306030303" pitchFamily="18" charset="0"/>
              <a:buAutoNum type="arabicPeriod"/>
            </a:pPr>
            <a:r>
              <a:rPr lang="en-US" altLang="en-US"/>
              <a:t>Legitimized varieties of spiritual experiences in recovery</a:t>
            </a:r>
          </a:p>
          <a:p>
            <a:pPr marL="514350" indent="-514350">
              <a:buFont typeface="Constantia" panose="02030602050306030303" pitchFamily="18" charset="0"/>
              <a:buAutoNum type="arabicPeriod"/>
            </a:pPr>
            <a:r>
              <a:rPr lang="en-US" altLang="en-US"/>
              <a:t>Separated antidotes for guilt from religion: self-inventory, confession, acts of restitution, acts of service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C41C7F4-4E5D-47F7-B816-46CBE7AF2D77}"/>
              </a:ext>
            </a:extLst>
          </p:cNvPr>
          <p:cNvSpPr>
            <a:spLocks noGrp="1" noChangeArrowheads="1"/>
          </p:cNvSpPr>
          <p:nvPr>
            <p:ph type="title"/>
          </p:nvPr>
        </p:nvSpPr>
        <p:spPr>
          <a:xfrm>
            <a:off x="685800" y="609600"/>
            <a:ext cx="7772400" cy="5562600"/>
          </a:xfrm>
        </p:spPr>
        <p:txBody>
          <a:bodyPr>
            <a:normAutofit/>
          </a:bodyPr>
          <a:lstStyle/>
          <a:p>
            <a:pPr eaLnBrk="1" hangingPunct="1"/>
            <a:r>
              <a:rPr lang="en-US" altLang="en-US" sz="4000" b="1" u="sng" dirty="0"/>
              <a:t>Program</a:t>
            </a:r>
            <a:br>
              <a:rPr lang="en-US" altLang="en-US" sz="4000" b="1" u="sng" dirty="0"/>
            </a:br>
            <a:br>
              <a:rPr lang="en-US" altLang="en-US" b="1" u="sng" dirty="0"/>
            </a:br>
            <a:r>
              <a:rPr lang="en-US" altLang="en-US" sz="3200" b="1" dirty="0"/>
              <a:t>Prescribed beliefs, values and behaviors of 12-Step Organizations.  The 12-Steps.</a:t>
            </a:r>
            <a:br>
              <a:rPr lang="en-US" altLang="en-US" sz="3200" b="1" dirty="0"/>
            </a:br>
            <a:br>
              <a:rPr lang="en-US" altLang="en-US" sz="2800" b="1" dirty="0"/>
            </a:br>
            <a:r>
              <a:rPr lang="en-US" altLang="en-US" sz="4000" b="1" u="sng" dirty="0"/>
              <a:t>Fellowship</a:t>
            </a:r>
            <a:br>
              <a:rPr lang="en-US" altLang="en-US" sz="4000" b="1" u="sng" dirty="0"/>
            </a:br>
            <a:br>
              <a:rPr lang="en-US" altLang="en-US" sz="4000" b="1" u="sng" dirty="0"/>
            </a:br>
            <a:r>
              <a:rPr lang="en-US" altLang="en-US" sz="3200" b="1" dirty="0"/>
              <a:t>Practice, activities and experience of a 12-Step organization:  e.g. service, helping others, sharing, “working the Steps” etc.</a:t>
            </a:r>
          </a:p>
        </p:txBody>
      </p:sp>
    </p:spTree>
    <p:extLst>
      <p:ext uri="{BB962C8B-B14F-4D97-AF65-F5344CB8AC3E}">
        <p14:creationId xmlns:p14="http://schemas.microsoft.com/office/powerpoint/2010/main" val="2897731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5184A20-AE29-469F-843B-B6594EB41C72}"/>
              </a:ext>
            </a:extLst>
          </p:cNvPr>
          <p:cNvSpPr>
            <a:spLocks noGrp="1" noChangeArrowheads="1"/>
          </p:cNvSpPr>
          <p:nvPr>
            <p:ph type="title"/>
          </p:nvPr>
        </p:nvSpPr>
        <p:spPr>
          <a:xfrm>
            <a:off x="685800" y="762000"/>
            <a:ext cx="7772400" cy="5410200"/>
          </a:xfrm>
        </p:spPr>
        <p:txBody>
          <a:bodyPr/>
          <a:lstStyle/>
          <a:p>
            <a:pPr eaLnBrk="1" hangingPunct="1"/>
            <a:r>
              <a:rPr lang="en-US" altLang="en-US" b="1" dirty="0"/>
              <a:t>“Alcoholics Anonymous has been called the most significant phenomenon in the history of ideas in the 20</a:t>
            </a:r>
            <a:r>
              <a:rPr lang="en-US" altLang="en-US" b="1" baseline="30000" dirty="0"/>
              <a:t>th</a:t>
            </a:r>
            <a:r>
              <a:rPr lang="en-US" altLang="en-US" b="1" dirty="0"/>
              <a:t> Century”</a:t>
            </a:r>
            <a:br>
              <a:rPr lang="en-US" altLang="en-US" b="1" dirty="0"/>
            </a:br>
            <a:br>
              <a:rPr lang="en-US" altLang="en-US" b="1" dirty="0"/>
            </a:br>
            <a:r>
              <a:rPr lang="en-US" altLang="en-US" sz="2400" b="1" dirty="0"/>
              <a:t>Quote from Lasker Award Citation to AA, 1951.</a:t>
            </a:r>
            <a:endParaRPr lang="en-US" altLang="en-US" b="1" dirty="0"/>
          </a:p>
        </p:txBody>
      </p:sp>
    </p:spTree>
    <p:extLst>
      <p:ext uri="{BB962C8B-B14F-4D97-AF65-F5344CB8AC3E}">
        <p14:creationId xmlns:p14="http://schemas.microsoft.com/office/powerpoint/2010/main" val="15343441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t>Mid-Century Medical Treatment</a:t>
            </a:r>
          </a:p>
        </p:txBody>
      </p:sp>
      <p:sp>
        <p:nvSpPr>
          <p:cNvPr id="2" name="Content Placeholder 1"/>
          <p:cNvSpPr>
            <a:spLocks noGrp="1"/>
          </p:cNvSpPr>
          <p:nvPr>
            <p:ph idx="1"/>
          </p:nvPr>
        </p:nvSpPr>
        <p:spPr>
          <a:xfrm>
            <a:off x="533400" y="1676400"/>
            <a:ext cx="8077200" cy="4038600"/>
          </a:xfrm>
        </p:spPr>
        <p:txBody>
          <a:bodyPr/>
          <a:lstStyle/>
          <a:p>
            <a:pPr>
              <a:buFont typeface="Wingdings" pitchFamily="2" charset="2"/>
              <a:buChar char="§"/>
              <a:defRPr/>
            </a:pPr>
            <a:r>
              <a:rPr lang="en-US" sz="2400" dirty="0">
                <a:solidFill>
                  <a:schemeClr val="tx2"/>
                </a:solidFill>
              </a:rPr>
              <a:t>1940’s to 1950 – Insulin Shock Therapy, ECT, Psychosurgery</a:t>
            </a:r>
          </a:p>
          <a:p>
            <a:pPr>
              <a:buFont typeface="Wingdings" pitchFamily="2" charset="2"/>
              <a:buChar char="§"/>
              <a:defRPr/>
            </a:pPr>
            <a:r>
              <a:rPr lang="en-US" sz="2400" dirty="0">
                <a:solidFill>
                  <a:schemeClr val="tx2"/>
                </a:solidFill>
              </a:rPr>
              <a:t>Medically infecting alcoholics with Gonorrhea</a:t>
            </a:r>
          </a:p>
          <a:p>
            <a:pPr>
              <a:buFont typeface="Wingdings" pitchFamily="2" charset="2"/>
              <a:buChar char="§"/>
              <a:defRPr/>
            </a:pPr>
            <a:r>
              <a:rPr lang="en-US" sz="2400" dirty="0">
                <a:solidFill>
                  <a:schemeClr val="tx2"/>
                </a:solidFill>
              </a:rPr>
              <a:t>Natural Therapies</a:t>
            </a:r>
          </a:p>
          <a:p>
            <a:pPr>
              <a:buFont typeface="Wingdings" pitchFamily="2" charset="2"/>
              <a:buChar char="§"/>
              <a:defRPr/>
            </a:pPr>
            <a:r>
              <a:rPr lang="en-US" sz="2400" dirty="0">
                <a:solidFill>
                  <a:schemeClr val="tx2"/>
                </a:solidFill>
              </a:rPr>
              <a:t>Biggest Changes – Drug Interventions</a:t>
            </a:r>
          </a:p>
          <a:p>
            <a:pPr marL="0" indent="0">
              <a:buFont typeface="Wingdings 2" panose="05020102010507070707" pitchFamily="18" charset="2"/>
              <a:buNone/>
              <a:defRPr/>
            </a:pPr>
            <a:r>
              <a:rPr lang="en-US" sz="2400" dirty="0">
                <a:solidFill>
                  <a:schemeClr val="tx2"/>
                </a:solidFill>
              </a:rPr>
              <a:t>	Sedative, Tranquilizers, Amphetamines (including 	Meth), LSD,  Hallucinogens, Hormones, Co</a:t>
            </a:r>
            <a:r>
              <a:rPr lang="en-US" sz="2400" baseline="-25000" dirty="0">
                <a:solidFill>
                  <a:schemeClr val="tx2"/>
                </a:solidFill>
              </a:rPr>
              <a:t>2</a:t>
            </a:r>
            <a:r>
              <a:rPr lang="en-US" sz="2400" dirty="0">
                <a:solidFill>
                  <a:schemeClr val="tx2"/>
                </a:solidFill>
              </a:rPr>
              <a:t>, </a:t>
            </a:r>
          </a:p>
          <a:p>
            <a:pPr>
              <a:buFont typeface="Wingdings" pitchFamily="2" charset="2"/>
              <a:buChar char="§"/>
              <a:defRPr/>
            </a:pPr>
            <a:r>
              <a:rPr lang="en-US" sz="2400" dirty="0">
                <a:solidFill>
                  <a:schemeClr val="tx2"/>
                </a:solidFill>
              </a:rPr>
              <a:t>1972 – Study 15,000 Docs ~ 65% prescribed </a:t>
            </a:r>
            <a:r>
              <a:rPr lang="en-US" sz="2400" dirty="0" err="1">
                <a:solidFill>
                  <a:schemeClr val="tx2"/>
                </a:solidFill>
              </a:rPr>
              <a:t>benzo’s</a:t>
            </a:r>
            <a:r>
              <a:rPr lang="en-US" sz="2400" dirty="0">
                <a:solidFill>
                  <a:schemeClr val="tx2"/>
                </a:solidFill>
              </a:rPr>
              <a:t> past detox!</a:t>
            </a:r>
          </a:p>
          <a:p>
            <a:pPr>
              <a:buFont typeface="Wingdings" pitchFamily="2" charset="2"/>
              <a:buChar char="§"/>
              <a:defRPr/>
            </a:pPr>
            <a:r>
              <a:rPr lang="en-US" sz="2400" dirty="0">
                <a:solidFill>
                  <a:schemeClr val="tx2"/>
                </a:solidFill>
              </a:rPr>
              <a:t>Methadone – Opiate Maintenance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D2E056-7D5B-342E-3AF3-51E45A0164D6}"/>
              </a:ext>
            </a:extLst>
          </p:cNvPr>
          <p:cNvSpPr>
            <a:spLocks noGrp="1"/>
          </p:cNvSpPr>
          <p:nvPr>
            <p:ph type="title"/>
          </p:nvPr>
        </p:nvSpPr>
        <p:spPr/>
        <p:txBody>
          <a:bodyPr/>
          <a:lstStyle/>
          <a:p>
            <a:r>
              <a:rPr lang="en-US" sz="4000" dirty="0"/>
              <a:t>Like Minded Docs</a:t>
            </a:r>
            <a:br>
              <a:rPr lang="en-US" sz="4000" dirty="0"/>
            </a:br>
            <a:r>
              <a:rPr lang="en-US" sz="4000" dirty="0"/>
              <a:t>       (beginnings)</a:t>
            </a:r>
          </a:p>
        </p:txBody>
      </p:sp>
      <p:sp>
        <p:nvSpPr>
          <p:cNvPr id="5" name="Content Placeholder 4">
            <a:extLst>
              <a:ext uri="{FF2B5EF4-FFF2-40B4-BE49-F238E27FC236}">
                <a16:creationId xmlns:a16="http://schemas.microsoft.com/office/drawing/2014/main" id="{32A53375-6E70-954C-25AC-F5F1EDE55E99}"/>
              </a:ext>
            </a:extLst>
          </p:cNvPr>
          <p:cNvSpPr>
            <a:spLocks noGrp="1"/>
          </p:cNvSpPr>
          <p:nvPr>
            <p:ph idx="1"/>
          </p:nvPr>
        </p:nvSpPr>
        <p:spPr/>
        <p:txBody>
          <a:bodyPr>
            <a:normAutofit/>
          </a:bodyPr>
          <a:lstStyle/>
          <a:p>
            <a:pPr>
              <a:buClr>
                <a:schemeClr val="tx1"/>
              </a:buClr>
              <a:buFont typeface="Wingdings" panose="05000000000000000000" pitchFamily="2" charset="2"/>
              <a:buChar char="§"/>
            </a:pPr>
            <a:r>
              <a:rPr lang="en-US" sz="1800" dirty="0"/>
              <a:t>A growing number of addiction medicine doctors had become concerned about the direction ASAM seemed to be going.</a:t>
            </a:r>
          </a:p>
          <a:p>
            <a:pPr>
              <a:buClr>
                <a:schemeClr val="tx1"/>
              </a:buClr>
              <a:buFont typeface="Wingdings" panose="05000000000000000000" pitchFamily="2" charset="2"/>
              <a:buChar char="§"/>
            </a:pPr>
            <a:r>
              <a:rPr lang="en-US" sz="1800" dirty="0"/>
              <a:t>We saw a strong emphasis on </a:t>
            </a:r>
            <a:r>
              <a:rPr lang="en-US" sz="1800" b="1" dirty="0"/>
              <a:t>use of medications </a:t>
            </a:r>
            <a:r>
              <a:rPr lang="en-US" sz="1800" dirty="0"/>
              <a:t>and development of new medications to treat addiction, </a:t>
            </a:r>
            <a:r>
              <a:rPr lang="en-US" sz="1800" b="1" dirty="0"/>
              <a:t>with disregard for psychosocial and spiritual interventions </a:t>
            </a:r>
            <a:r>
              <a:rPr lang="en-US" sz="1800" dirty="0"/>
              <a:t>as effective, evidence-based approaches to initiating and maintaining </a:t>
            </a:r>
            <a:r>
              <a:rPr lang="en-US" sz="1800" b="1" dirty="0"/>
              <a:t>recovery </a:t>
            </a:r>
            <a:r>
              <a:rPr lang="en-US" sz="1800" dirty="0"/>
              <a:t>from substance use disorders and other addictions.</a:t>
            </a:r>
          </a:p>
          <a:p>
            <a:pPr>
              <a:buClr>
                <a:schemeClr val="tx1"/>
              </a:buClr>
              <a:buFont typeface="Wingdings" panose="05000000000000000000" pitchFamily="2" charset="2"/>
              <a:buChar char="§"/>
            </a:pPr>
            <a:r>
              <a:rPr lang="en-US" sz="1800" dirty="0"/>
              <a:t>In 2012, a small group of ASAM members, led </a:t>
            </a:r>
            <a:r>
              <a:rPr lang="en-US" sz="1800" b="1" dirty="0"/>
              <a:t>by Ken Thompson, M.D</a:t>
            </a:r>
            <a:r>
              <a:rPr lang="en-US" sz="1800" dirty="0"/>
              <a:t>., began organizing a collective of physicians with similar concerns, which became        Like Minded Docs.</a:t>
            </a:r>
          </a:p>
        </p:txBody>
      </p:sp>
      <p:pic>
        <p:nvPicPr>
          <p:cNvPr id="1026" name="Picture 2" descr="Like Minded Docs (@LikeMindedDocs) / Twitter">
            <a:extLst>
              <a:ext uri="{FF2B5EF4-FFF2-40B4-BE49-F238E27FC236}">
                <a16:creationId xmlns:a16="http://schemas.microsoft.com/office/drawing/2014/main" id="{54FD23BC-F8B5-867A-F940-EFD4E7341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1535" y="253041"/>
            <a:ext cx="1883555" cy="152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87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DC924-4BE2-4118-A120-A8AF6C2D14B4}"/>
              </a:ext>
            </a:extLst>
          </p:cNvPr>
          <p:cNvSpPr>
            <a:spLocks noGrp="1"/>
          </p:cNvSpPr>
          <p:nvPr>
            <p:ph type="title"/>
          </p:nvPr>
        </p:nvSpPr>
        <p:spPr/>
        <p:txBody>
          <a:bodyPr/>
          <a:lstStyle/>
          <a:p>
            <a:pPr>
              <a:defRPr/>
            </a:pPr>
            <a:endParaRPr lang="en-US">
              <a:ea typeface="ＭＳ Ｐゴシック" pitchFamily="26" charset="-128"/>
            </a:endParaRPr>
          </a:p>
        </p:txBody>
      </p:sp>
      <p:pic>
        <p:nvPicPr>
          <p:cNvPr id="40963" name="Content Placeholder 5" descr="images-14.jpeg">
            <a:extLst>
              <a:ext uri="{FF2B5EF4-FFF2-40B4-BE49-F238E27FC236}">
                <a16:creationId xmlns:a16="http://schemas.microsoft.com/office/drawing/2014/main" id="{51CEA731-DE60-43BE-BEE6-B566E06E5DD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744" r="-20744"/>
          <a:stretch>
            <a:fillRect/>
          </a:stretch>
        </p:blipFill>
        <p:spPr>
          <a:xfrm>
            <a:off x="-325438" y="468313"/>
            <a:ext cx="9796463" cy="5605462"/>
          </a:xfrm>
        </p:spPr>
      </p:pic>
    </p:spTree>
    <p:extLst>
      <p:ext uri="{BB962C8B-B14F-4D97-AF65-F5344CB8AC3E}">
        <p14:creationId xmlns:p14="http://schemas.microsoft.com/office/powerpoint/2010/main" val="1698356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t>Mid Century Addiction Treatment</a:t>
            </a:r>
          </a:p>
        </p:txBody>
      </p:sp>
      <p:sp>
        <p:nvSpPr>
          <p:cNvPr id="76802" name="Content Placeholder 1"/>
          <p:cNvSpPr>
            <a:spLocks noGrp="1"/>
          </p:cNvSpPr>
          <p:nvPr>
            <p:ph idx="1"/>
          </p:nvPr>
        </p:nvSpPr>
        <p:spPr/>
        <p:txBody>
          <a:bodyPr/>
          <a:lstStyle/>
          <a:p>
            <a:endParaRPr lang="en-US" altLang="en-US"/>
          </a:p>
          <a:p>
            <a:r>
              <a:rPr lang="en-US" altLang="en-US"/>
              <a:t>Increase in drug (heroin) use especially in juveniles</a:t>
            </a:r>
          </a:p>
          <a:p>
            <a:r>
              <a:rPr lang="en-US" altLang="en-US"/>
              <a:t>Eisenhower “new war on narcotic addiction”</a:t>
            </a:r>
          </a:p>
          <a:p>
            <a:r>
              <a:rPr lang="en-US" altLang="en-US"/>
              <a:t>Treatment for drug addiction lagged behind alcoholism treatment - Methadone just arriving</a:t>
            </a:r>
          </a:p>
          <a:p>
            <a:r>
              <a:rPr lang="en-US" altLang="en-US"/>
              <a:t>Methadone use for heroin addiction in mid 1960’s</a:t>
            </a:r>
          </a:p>
          <a:p>
            <a:r>
              <a:rPr lang="en-US" altLang="en-US"/>
              <a:t>Narcotics Anonymous</a:t>
            </a:r>
          </a:p>
        </p:txBody>
      </p:sp>
    </p:spTree>
    <p:extLst>
      <p:ext uri="{BB962C8B-B14F-4D97-AF65-F5344CB8AC3E}">
        <p14:creationId xmlns:p14="http://schemas.microsoft.com/office/powerpoint/2010/main" val="14419370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267200"/>
            <a:ext cx="8229600" cy="1219200"/>
          </a:xfrm>
        </p:spPr>
        <p:txBody>
          <a:bodyPr/>
          <a:lstStyle/>
          <a:p>
            <a:pPr algn="ctr">
              <a:defRPr/>
            </a:pPr>
            <a:r>
              <a:rPr sz="2400"/>
              <a:t>Dr. Vincent Dole and Dr. Marie </a:t>
            </a:r>
            <a:r>
              <a:rPr sz="2400" err="1"/>
              <a:t>Nyswander</a:t>
            </a:r>
            <a:r>
              <a:rPr sz="2400"/>
              <a:t> </a:t>
            </a:r>
            <a:br>
              <a:rPr sz="2400"/>
            </a:br>
            <a:r>
              <a:rPr sz="2400"/>
              <a:t>Methadone Pioneers</a:t>
            </a:r>
          </a:p>
        </p:txBody>
      </p:sp>
      <p:pic>
        <p:nvPicPr>
          <p:cNvPr id="91138"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971800" y="990600"/>
            <a:ext cx="2927350" cy="3470275"/>
          </a:xfrm>
        </p:spPr>
      </p:pic>
    </p:spTree>
    <p:extLst>
      <p:ext uri="{BB962C8B-B14F-4D97-AF65-F5344CB8AC3E}">
        <p14:creationId xmlns:p14="http://schemas.microsoft.com/office/powerpoint/2010/main" val="28210495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They felt, without reading out reports carefully, that all they had to do was give methadone and then there was no more problem with the addicts.  As best I could, at meetings and in publications, I urged that physicians should see that the problem was one of rehabilitating people with a very complicated mixture of social problems on top of a specific medical problem, and that they ought to tailor their programs to the kinds of problems they were dealing with.</a:t>
            </a:r>
          </a:p>
          <a:p>
            <a:pPr marL="0" indent="0">
              <a:buNone/>
            </a:pPr>
            <a:r>
              <a:rPr lang="en-US" dirty="0"/>
              <a:t>						-Vincent Dole</a:t>
            </a:r>
          </a:p>
        </p:txBody>
      </p:sp>
    </p:spTree>
    <p:extLst>
      <p:ext uri="{BB962C8B-B14F-4D97-AF65-F5344CB8AC3E}">
        <p14:creationId xmlns:p14="http://schemas.microsoft.com/office/powerpoint/2010/main" val="365163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533400"/>
            <a:ext cx="8229600" cy="1219200"/>
          </a:xfrm>
        </p:spPr>
        <p:txBody>
          <a:bodyPr>
            <a:normAutofit fontScale="90000"/>
          </a:bodyPr>
          <a:lstStyle/>
          <a:p>
            <a:pPr algn="ctr">
              <a:defRPr/>
            </a:pPr>
            <a:r>
              <a:t>Integrating Spirituality </a:t>
            </a:r>
            <a:br>
              <a:rPr/>
            </a:br>
            <a:r>
              <a:t>and Professional Treatment</a:t>
            </a:r>
          </a:p>
        </p:txBody>
      </p:sp>
      <p:sp>
        <p:nvSpPr>
          <p:cNvPr id="78850" name="Content Placeholder 1"/>
          <p:cNvSpPr>
            <a:spLocks noGrp="1"/>
          </p:cNvSpPr>
          <p:nvPr>
            <p:ph idx="1"/>
          </p:nvPr>
        </p:nvSpPr>
        <p:spPr>
          <a:xfrm>
            <a:off x="457200" y="2286000"/>
            <a:ext cx="8229600" cy="2743200"/>
          </a:xfrm>
        </p:spPr>
        <p:txBody>
          <a:bodyPr/>
          <a:lstStyle/>
          <a:p>
            <a:r>
              <a:rPr lang="en-US" altLang="en-US"/>
              <a:t>Pioneer House, Hazelden, Willmar, State Hospital</a:t>
            </a:r>
          </a:p>
          <a:p>
            <a:r>
              <a:rPr lang="en-US" altLang="en-US"/>
              <a:t>Minnesota Model</a:t>
            </a:r>
          </a:p>
          <a:p>
            <a:r>
              <a:rPr lang="en-US" altLang="en-US"/>
              <a:t>From Hazelden to Lutheran General/ Parkside &amp; the world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191000"/>
            <a:ext cx="8229600" cy="1219200"/>
          </a:xfrm>
        </p:spPr>
        <p:txBody>
          <a:bodyPr/>
          <a:lstStyle/>
          <a:p>
            <a:pPr algn="ctr">
              <a:defRPr/>
            </a:pPr>
            <a:r>
              <a:t>Willmar State Hospital, 1940’s</a:t>
            </a:r>
          </a:p>
        </p:txBody>
      </p:sp>
      <p:pic>
        <p:nvPicPr>
          <p:cNvPr id="7987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990600"/>
            <a:ext cx="5035550" cy="33528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t>Elements of MN Model</a:t>
            </a:r>
          </a:p>
        </p:txBody>
      </p:sp>
      <p:sp>
        <p:nvSpPr>
          <p:cNvPr id="81922" name="Content Placeholder 1"/>
          <p:cNvSpPr>
            <a:spLocks noGrp="1"/>
          </p:cNvSpPr>
          <p:nvPr>
            <p:ph idx="1"/>
          </p:nvPr>
        </p:nvSpPr>
        <p:spPr>
          <a:xfrm>
            <a:off x="457200" y="1828800"/>
            <a:ext cx="8229600" cy="4572000"/>
          </a:xfrm>
        </p:spPr>
        <p:txBody>
          <a:bodyPr/>
          <a:lstStyle/>
          <a:p>
            <a:r>
              <a:rPr lang="en-US" altLang="en-US"/>
              <a:t> Alcoholism is an involuntary, primary, chronic, progressive biopsychosocial (&amp; spiritual) disease</a:t>
            </a:r>
          </a:p>
          <a:p>
            <a:r>
              <a:rPr lang="en-US" altLang="en-US"/>
              <a:t>Recovery is contingent upon, but is more than, abstinence from all non non-medical alcohol and other drug use. Early conceptualization of “chemical dependency”</a:t>
            </a:r>
          </a:p>
          <a:p>
            <a:r>
              <a:rPr lang="en-US" altLang="en-US"/>
              <a:t>Recovery best achieved through the Twelve Steps of AA and immersion in a community of shared experience, strength &amp; hope.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t>Elements of MN Model cont..</a:t>
            </a:r>
          </a:p>
        </p:txBody>
      </p:sp>
      <p:sp>
        <p:nvSpPr>
          <p:cNvPr id="82946" name="Content Placeholder 1"/>
          <p:cNvSpPr>
            <a:spLocks noGrp="1"/>
          </p:cNvSpPr>
          <p:nvPr>
            <p:ph idx="1"/>
          </p:nvPr>
        </p:nvSpPr>
        <p:spPr/>
        <p:txBody>
          <a:bodyPr/>
          <a:lstStyle/>
          <a:p>
            <a:r>
              <a:rPr lang="en-US" altLang="en-US" dirty="0"/>
              <a:t>Focus on direct treatment of the disease. Abandonment of psychoanalytic and moral views of addiction</a:t>
            </a:r>
          </a:p>
          <a:p>
            <a:r>
              <a:rPr lang="en-US" altLang="en-US" dirty="0"/>
              <a:t>Addiction best treated in a milieu of dignity and respect</a:t>
            </a:r>
          </a:p>
          <a:p>
            <a:r>
              <a:rPr lang="en-US" altLang="en-US" dirty="0"/>
              <a:t>Altered view of motivation</a:t>
            </a:r>
          </a:p>
          <a:p>
            <a:pPr marL="366713" lvl="1" indent="0">
              <a:buFont typeface="Wingdings 2" panose="05020102010507070707" pitchFamily="18" charset="2"/>
              <a:buNone/>
            </a:pPr>
            <a:r>
              <a:rPr lang="en-US" altLang="en-US" dirty="0"/>
              <a:t>    	Motivation or lack of it at intake is not a predictor of 	outcome</a:t>
            </a:r>
          </a:p>
          <a:p>
            <a:pPr marL="366713" lvl="1" indent="0">
              <a:buFont typeface="Wingdings 2" panose="05020102010507070707" pitchFamily="18" charset="2"/>
              <a:buNone/>
            </a:pPr>
            <a:r>
              <a:rPr lang="en-US" altLang="en-US" dirty="0"/>
              <a:t>	Motivation is as much the responsibility of the milieu as of the patient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t>Achievements 1960-1980</a:t>
            </a:r>
          </a:p>
        </p:txBody>
      </p:sp>
      <p:sp>
        <p:nvSpPr>
          <p:cNvPr id="94210" name="Content Placeholder 1"/>
          <p:cNvSpPr>
            <a:spLocks noGrp="1"/>
          </p:cNvSpPr>
          <p:nvPr>
            <p:ph idx="1"/>
          </p:nvPr>
        </p:nvSpPr>
        <p:spPr>
          <a:xfrm>
            <a:off x="457200" y="1981200"/>
            <a:ext cx="8229600" cy="4267200"/>
          </a:xfrm>
        </p:spPr>
        <p:txBody>
          <a:bodyPr/>
          <a:lstStyle/>
          <a:p>
            <a:r>
              <a:rPr lang="en-US" altLang="en-US"/>
              <a:t>Federal/State/Local Partnership</a:t>
            </a:r>
          </a:p>
          <a:p>
            <a:r>
              <a:rPr lang="en-US" altLang="en-US"/>
              <a:t>Alcoholism Education and Local Treatment</a:t>
            </a:r>
          </a:p>
          <a:p>
            <a:r>
              <a:rPr lang="en-US" altLang="en-US"/>
              <a:t>De-stigmatization</a:t>
            </a:r>
          </a:p>
          <a:p>
            <a:r>
              <a:rPr lang="en-US" altLang="en-US"/>
              <a:t>Decriminalization/Diversion</a:t>
            </a:r>
          </a:p>
          <a:p>
            <a:r>
              <a:rPr lang="en-US" altLang="en-US"/>
              <a:t>Medicalization</a:t>
            </a:r>
          </a:p>
          <a:p>
            <a:r>
              <a:rPr lang="en-US" altLang="en-US"/>
              <a:t>Betty Ford and the “Recovery Movement”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rPr sz="5400"/>
              <a:t>1980’s &amp; 1990’s</a:t>
            </a:r>
          </a:p>
        </p:txBody>
      </p:sp>
      <p:sp>
        <p:nvSpPr>
          <p:cNvPr id="101378" name="Content Placeholder 1"/>
          <p:cNvSpPr>
            <a:spLocks noGrp="1"/>
          </p:cNvSpPr>
          <p:nvPr>
            <p:ph idx="1"/>
          </p:nvPr>
        </p:nvSpPr>
        <p:spPr>
          <a:xfrm>
            <a:off x="457200" y="2133600"/>
            <a:ext cx="8229600" cy="4343400"/>
          </a:xfrm>
        </p:spPr>
        <p:txBody>
          <a:bodyPr/>
          <a:lstStyle/>
          <a:p>
            <a:r>
              <a:rPr lang="en-US" altLang="en-US"/>
              <a:t>• Commercialization and Profiteering</a:t>
            </a:r>
          </a:p>
          <a:p>
            <a:r>
              <a:rPr lang="en-US" altLang="en-US"/>
              <a:t>• An Ideological Backlash</a:t>
            </a:r>
          </a:p>
          <a:p>
            <a:pPr lvl="1"/>
            <a:r>
              <a:rPr lang="en-US" altLang="en-US"/>
              <a:t>Addiction is a myth.</a:t>
            </a:r>
          </a:p>
          <a:p>
            <a:pPr lvl="1"/>
            <a:r>
              <a:rPr lang="en-US" altLang="en-US"/>
              <a:t>Excessive AOD learned, not a disease.</a:t>
            </a:r>
          </a:p>
          <a:p>
            <a:pPr lvl="1"/>
            <a:r>
              <a:rPr lang="en-US" altLang="en-US"/>
              <a:t>Treatment and mutual aid ineffective and harmful.</a:t>
            </a:r>
          </a:p>
          <a:p>
            <a:pPr lvl="1"/>
            <a:r>
              <a:rPr lang="en-US" altLang="en-US"/>
              <a:t>Treatment experiment is a failure and should be de-funded.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t>Objectives</a:t>
            </a:r>
          </a:p>
        </p:txBody>
      </p:sp>
      <p:sp>
        <p:nvSpPr>
          <p:cNvPr id="10242" name="Content Placeholder 1"/>
          <p:cNvSpPr>
            <a:spLocks noGrp="1"/>
          </p:cNvSpPr>
          <p:nvPr>
            <p:ph idx="1"/>
          </p:nvPr>
        </p:nvSpPr>
        <p:spPr>
          <a:xfrm>
            <a:off x="457200" y="2133600"/>
            <a:ext cx="8229600" cy="3962400"/>
          </a:xfrm>
        </p:spPr>
        <p:txBody>
          <a:bodyPr/>
          <a:lstStyle/>
          <a:p>
            <a:r>
              <a:rPr lang="en-US" altLang="en-US" dirty="0"/>
              <a:t>To review and understand the history and evolution of addiction treatment and recovery in the United States</a:t>
            </a:r>
          </a:p>
          <a:p>
            <a:r>
              <a:rPr lang="en-US" altLang="en-US" dirty="0"/>
              <a:t>To review and understand the factors that led to the demise of the treatment field</a:t>
            </a:r>
          </a:p>
          <a:p>
            <a:r>
              <a:rPr lang="en-US" altLang="en-US" dirty="0"/>
              <a:t>To review and understand the history of the rebirth of Addiction Medicine and evolution of the field with a focus on the medicalization of psychoactive substances</a:t>
            </a:r>
          </a:p>
          <a:p>
            <a:r>
              <a:rPr lang="en-US" altLang="en-US" dirty="0"/>
              <a:t>To review and understand the lessons from history and where we are today</a:t>
            </a:r>
          </a:p>
        </p:txBody>
      </p:sp>
    </p:spTree>
    <p:extLst>
      <p:ext uri="{BB962C8B-B14F-4D97-AF65-F5344CB8AC3E}">
        <p14:creationId xmlns:p14="http://schemas.microsoft.com/office/powerpoint/2010/main" val="8492016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rPr sz="5400"/>
              <a:t>1980’s &amp; 1990’s cont.…</a:t>
            </a:r>
          </a:p>
        </p:txBody>
      </p:sp>
      <p:sp>
        <p:nvSpPr>
          <p:cNvPr id="102402" name="Content Placeholder 1"/>
          <p:cNvSpPr>
            <a:spLocks noGrp="1"/>
          </p:cNvSpPr>
          <p:nvPr>
            <p:ph idx="1"/>
          </p:nvPr>
        </p:nvSpPr>
        <p:spPr>
          <a:xfrm>
            <a:off x="533400" y="2286000"/>
            <a:ext cx="8229600" cy="4267200"/>
          </a:xfrm>
        </p:spPr>
        <p:txBody>
          <a:bodyPr/>
          <a:lstStyle/>
          <a:p>
            <a:r>
              <a:rPr lang="en-US" altLang="en-US" dirty="0"/>
              <a:t>• Financial Backlash</a:t>
            </a:r>
          </a:p>
          <a:p>
            <a:pPr lvl="1"/>
            <a:r>
              <a:rPr lang="en-US" altLang="en-US" dirty="0"/>
              <a:t>UR and QA</a:t>
            </a:r>
          </a:p>
          <a:p>
            <a:pPr lvl="1"/>
            <a:r>
              <a:rPr lang="en-US" altLang="en-US" dirty="0"/>
              <a:t>Managed Care</a:t>
            </a:r>
          </a:p>
          <a:p>
            <a:pPr lvl="1"/>
            <a:r>
              <a:rPr lang="en-US" altLang="en-US" dirty="0"/>
              <a:t>Closure/downsizing of Hospital Hospital-based and private programs </a:t>
            </a:r>
          </a:p>
          <a:p>
            <a:pPr lvl="1"/>
            <a:r>
              <a:rPr lang="en-US" altLang="en-US" dirty="0"/>
              <a:t>Mergers and emergence of large “behavioral health systems”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762000"/>
            <a:ext cx="8229600" cy="1219200"/>
          </a:xfrm>
        </p:spPr>
        <p:txBody>
          <a:bodyPr>
            <a:normAutofit fontScale="90000"/>
          </a:bodyPr>
          <a:lstStyle/>
          <a:p>
            <a:pPr algn="ctr">
              <a:defRPr/>
            </a:pPr>
            <a:r>
              <a:t>Retreat Through the </a:t>
            </a:r>
            <a:br>
              <a:rPr/>
            </a:br>
            <a:r>
              <a:t>1980’s and Early 1990’s</a:t>
            </a:r>
          </a:p>
        </p:txBody>
      </p:sp>
      <p:sp>
        <p:nvSpPr>
          <p:cNvPr id="103426" name="Content Placeholder 1"/>
          <p:cNvSpPr>
            <a:spLocks noGrp="1"/>
          </p:cNvSpPr>
          <p:nvPr>
            <p:ph idx="1"/>
          </p:nvPr>
        </p:nvSpPr>
        <p:spPr>
          <a:xfrm>
            <a:off x="457200" y="2667000"/>
            <a:ext cx="8229600" cy="2209800"/>
          </a:xfrm>
        </p:spPr>
        <p:txBody>
          <a:bodyPr/>
          <a:lstStyle/>
          <a:p>
            <a:pPr marL="0" indent="0" algn="ctr">
              <a:buFont typeface="Wingdings 2" panose="05020102010507070707" pitchFamily="18" charset="2"/>
              <a:buNone/>
            </a:pPr>
            <a:r>
              <a:rPr lang="en-US" altLang="en-US"/>
              <a:t>Cultural and policy shifts (Zero Tolerance)</a:t>
            </a:r>
          </a:p>
          <a:p>
            <a:pPr marL="0" indent="0" algn="ctr">
              <a:buFont typeface="Wingdings 2" panose="05020102010507070707" pitchFamily="18" charset="2"/>
              <a:buNone/>
            </a:pPr>
            <a:r>
              <a:rPr lang="en-US" altLang="en-US"/>
              <a:t>Restigmatization</a:t>
            </a:r>
          </a:p>
          <a:p>
            <a:pPr marL="0" indent="0" algn="ctr">
              <a:buFont typeface="Wingdings 2" panose="05020102010507070707" pitchFamily="18" charset="2"/>
              <a:buNone/>
            </a:pPr>
            <a:r>
              <a:rPr lang="en-US" altLang="en-US"/>
              <a:t>Demedicalization</a:t>
            </a:r>
          </a:p>
          <a:p>
            <a:pPr marL="0" indent="0" algn="ctr">
              <a:buFont typeface="Wingdings 2" panose="05020102010507070707" pitchFamily="18" charset="2"/>
              <a:buNone/>
            </a:pPr>
            <a:r>
              <a:rPr lang="en-US" altLang="en-US"/>
              <a:t>Recriminalization</a:t>
            </a:r>
          </a:p>
        </p:txBody>
      </p:sp>
    </p:spTree>
    <p:extLst>
      <p:ext uri="{BB962C8B-B14F-4D97-AF65-F5344CB8AC3E}">
        <p14:creationId xmlns:p14="http://schemas.microsoft.com/office/powerpoint/2010/main" val="20944318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t>Disease ?</a:t>
            </a:r>
          </a:p>
        </p:txBody>
      </p:sp>
      <p:sp>
        <p:nvSpPr>
          <p:cNvPr id="98306" name="Content Placeholder 1"/>
          <p:cNvSpPr>
            <a:spLocks noGrp="1"/>
          </p:cNvSpPr>
          <p:nvPr>
            <p:ph idx="1"/>
          </p:nvPr>
        </p:nvSpPr>
        <p:spPr>
          <a:xfrm>
            <a:off x="533400" y="2438400"/>
            <a:ext cx="8229600" cy="2971800"/>
          </a:xfrm>
        </p:spPr>
        <p:txBody>
          <a:bodyPr>
            <a:normAutofit lnSpcReduction="10000"/>
          </a:bodyPr>
          <a:lstStyle/>
          <a:p>
            <a:pPr marL="0" indent="0">
              <a:buClr>
                <a:schemeClr val="bg1"/>
              </a:buClr>
              <a:buFont typeface="Wingdings 2" panose="05020102010507070707" pitchFamily="18" charset="2"/>
              <a:buNone/>
            </a:pPr>
            <a:r>
              <a:rPr lang="en-US" altLang="en-US" sz="2800">
                <a:solidFill>
                  <a:srgbClr val="FFFFCC"/>
                </a:solidFill>
              </a:rPr>
              <a:t>… drug addiction is not a mysterious disease … drug addiction is simply a degrading, debasing habit, and it is not necessary to consider this indulgence in any other light than an antisocial one.</a:t>
            </a:r>
          </a:p>
          <a:p>
            <a:pPr marL="0" indent="0">
              <a:buClr>
                <a:schemeClr val="bg1"/>
              </a:buClr>
              <a:buFont typeface="Wingdings 2" panose="05020102010507070707" pitchFamily="18" charset="2"/>
              <a:buNone/>
            </a:pPr>
            <a:endParaRPr lang="en-US" altLang="en-US" sz="2800"/>
          </a:p>
          <a:p>
            <a:pPr marL="0" indent="0" algn="r">
              <a:buClr>
                <a:schemeClr val="bg1"/>
              </a:buClr>
              <a:buFont typeface="Wingdings 2" panose="05020102010507070707" pitchFamily="18" charset="2"/>
              <a:buNone/>
            </a:pPr>
            <a:r>
              <a:rPr lang="en-US" altLang="en-US" sz="2800"/>
              <a:t>Dr. Dana Hubbard</a:t>
            </a:r>
          </a:p>
          <a:p>
            <a:pPr marL="0" indent="0" algn="r">
              <a:buClr>
                <a:schemeClr val="bg1"/>
              </a:buClr>
              <a:buFont typeface="Wingdings 2" panose="05020102010507070707" pitchFamily="18" charset="2"/>
              <a:buNone/>
            </a:pPr>
            <a:r>
              <a:rPr lang="en-US" altLang="en-US" sz="2800"/>
              <a:t>NYC Department of Public Health</a:t>
            </a:r>
          </a:p>
        </p:txBody>
      </p:sp>
    </p:spTree>
    <p:extLst>
      <p:ext uri="{BB962C8B-B14F-4D97-AF65-F5344CB8AC3E}">
        <p14:creationId xmlns:p14="http://schemas.microsoft.com/office/powerpoint/2010/main" val="4255418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1219200"/>
          </a:xfrm>
        </p:spPr>
        <p:txBody>
          <a:bodyPr>
            <a:normAutofit fontScale="90000"/>
          </a:bodyPr>
          <a:lstStyle/>
          <a:p>
            <a:pPr algn="ctr">
              <a:defRPr/>
            </a:pPr>
            <a:r>
              <a:t>Modern Evolution of Addiction Treatment	</a:t>
            </a:r>
          </a:p>
        </p:txBody>
      </p:sp>
      <p:sp>
        <p:nvSpPr>
          <p:cNvPr id="2" name="Content Placeholder 1"/>
          <p:cNvSpPr>
            <a:spLocks noGrp="1"/>
          </p:cNvSpPr>
          <p:nvPr>
            <p:ph idx="1"/>
          </p:nvPr>
        </p:nvSpPr>
        <p:spPr>
          <a:xfrm>
            <a:off x="685800" y="1752600"/>
            <a:ext cx="7772400" cy="4343400"/>
          </a:xfrm>
        </p:spPr>
        <p:txBody>
          <a:bodyPr/>
          <a:lstStyle/>
          <a:p>
            <a:pPr>
              <a:defRPr/>
            </a:pPr>
            <a:r>
              <a:rPr lang="en-US" sz="2500" dirty="0"/>
              <a:t>Deluge of Addiction Treatment Legislation</a:t>
            </a:r>
          </a:p>
          <a:p>
            <a:pPr marL="0" indent="0">
              <a:buFont typeface="Wingdings 2" panose="05020102010507070707" pitchFamily="18" charset="2"/>
              <a:buNone/>
              <a:defRPr/>
            </a:pPr>
            <a:r>
              <a:rPr lang="en-US" sz="2500" dirty="0"/>
              <a:t>    	</a:t>
            </a:r>
            <a:r>
              <a:rPr lang="en-US" sz="2500" dirty="0">
                <a:solidFill>
                  <a:srgbClr val="FFFFCC"/>
                </a:solidFill>
              </a:rPr>
              <a:t>1970 – Hughes Act Comprehensive Alcoholism            	Treatment  and Prevention Act</a:t>
            </a:r>
          </a:p>
          <a:p>
            <a:pPr>
              <a:defRPr/>
            </a:pPr>
            <a:r>
              <a:rPr lang="en-US" sz="2500" dirty="0"/>
              <a:t>NIAAA  /  NIDA</a:t>
            </a:r>
          </a:p>
          <a:p>
            <a:pPr>
              <a:defRPr/>
            </a:pPr>
            <a:r>
              <a:rPr lang="en-US" sz="2500" dirty="0"/>
              <a:t>Two Worlds:   Alcoholism and Drug Addiction</a:t>
            </a:r>
          </a:p>
          <a:p>
            <a:pPr>
              <a:defRPr/>
            </a:pPr>
            <a:r>
              <a:rPr lang="en-US" sz="2500" dirty="0"/>
              <a:t>Rebirth of Addiction Medicine</a:t>
            </a:r>
          </a:p>
          <a:p>
            <a:pPr marL="0" indent="0">
              <a:buFont typeface="Wingdings 2" panose="05020102010507070707" pitchFamily="18" charset="2"/>
              <a:buNone/>
              <a:defRPr/>
            </a:pPr>
            <a:r>
              <a:rPr lang="en-US" sz="2500" dirty="0"/>
              <a:t>	</a:t>
            </a:r>
            <a:r>
              <a:rPr lang="en-US" sz="2500" dirty="0">
                <a:solidFill>
                  <a:srgbClr val="FFFFCC"/>
                </a:solidFill>
              </a:rPr>
              <a:t>ASAM  -  1983 </a:t>
            </a:r>
          </a:p>
          <a:p>
            <a:pPr>
              <a:defRPr/>
            </a:pPr>
            <a:r>
              <a:rPr lang="en-US" sz="2500" dirty="0"/>
              <a:t>Hidden Story:   Exploitation and Relapse of Recovery 	Folks</a:t>
            </a:r>
          </a:p>
        </p:txBody>
      </p:sp>
    </p:spTree>
    <p:extLst>
      <p:ext uri="{BB962C8B-B14F-4D97-AF65-F5344CB8AC3E}">
        <p14:creationId xmlns:p14="http://schemas.microsoft.com/office/powerpoint/2010/main" val="22829462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57200" y="152400"/>
            <a:ext cx="8229600" cy="1600200"/>
          </a:xfrm>
        </p:spPr>
        <p:txBody>
          <a:bodyPr>
            <a:normAutofit fontScale="90000"/>
          </a:bodyPr>
          <a:lstStyle/>
          <a:p>
            <a:pPr algn="ctr">
              <a:defRPr/>
            </a:pPr>
            <a:r>
              <a:rPr sz="4800"/>
              <a:t>Addiction Medicine Comes of Age</a:t>
            </a:r>
            <a:br>
              <a:rPr/>
            </a:br>
            <a:r>
              <a:rPr sz="2800"/>
              <a:t>(1970 - Present)</a:t>
            </a:r>
          </a:p>
        </p:txBody>
      </p:sp>
      <p:sp>
        <p:nvSpPr>
          <p:cNvPr id="97282" name="Content Placeholder 1"/>
          <p:cNvSpPr>
            <a:spLocks noGrp="1"/>
          </p:cNvSpPr>
          <p:nvPr>
            <p:ph idx="1"/>
          </p:nvPr>
        </p:nvSpPr>
        <p:spPr>
          <a:xfrm>
            <a:off x="457200" y="1752600"/>
            <a:ext cx="8229600" cy="4343400"/>
          </a:xfrm>
        </p:spPr>
        <p:txBody>
          <a:bodyPr/>
          <a:lstStyle/>
          <a:p>
            <a:pPr>
              <a:defRPr/>
            </a:pPr>
            <a:r>
              <a:rPr lang="en-US" altLang="en-US" dirty="0"/>
              <a:t>NYSMS on Alcoholism – Dr. Ruth Fox</a:t>
            </a:r>
          </a:p>
          <a:p>
            <a:pPr>
              <a:defRPr/>
            </a:pPr>
            <a:r>
              <a:rPr lang="en-US" altLang="en-US" dirty="0"/>
              <a:t>AMSA </a:t>
            </a:r>
            <a:r>
              <a:rPr lang="en-US" altLang="en-US" dirty="0">
                <a:sym typeface="Wingdings" pitchFamily="2" charset="2"/>
              </a:rPr>
              <a:t> ASAM in 1983</a:t>
            </a:r>
          </a:p>
          <a:p>
            <a:pPr>
              <a:defRPr/>
            </a:pPr>
            <a:r>
              <a:rPr lang="en-US" altLang="en-US" dirty="0">
                <a:sym typeface="Wingdings" pitchFamily="2" charset="2"/>
              </a:rPr>
              <a:t>ASAM with numerous achievements</a:t>
            </a:r>
          </a:p>
          <a:p>
            <a:pPr lvl="2">
              <a:defRPr/>
            </a:pPr>
            <a:r>
              <a:rPr lang="en-US" altLang="en-US" dirty="0"/>
              <a:t>Membership in AMA</a:t>
            </a:r>
          </a:p>
          <a:p>
            <a:pPr lvl="2">
              <a:defRPr/>
            </a:pPr>
            <a:r>
              <a:rPr lang="en-US" altLang="en-US" dirty="0"/>
              <a:t>Advocacy for AMA to be designated as </a:t>
            </a:r>
            <a:r>
              <a:rPr lang="en-US" altLang="en-US" dirty="0" err="1"/>
              <a:t>speciality</a:t>
            </a:r>
            <a:r>
              <a:rPr lang="en-US" altLang="en-US" dirty="0"/>
              <a:t> (1990)</a:t>
            </a:r>
          </a:p>
          <a:p>
            <a:pPr lvl="2">
              <a:defRPr/>
            </a:pPr>
            <a:r>
              <a:rPr lang="en-US" altLang="en-US" dirty="0"/>
              <a:t>Certification and research</a:t>
            </a:r>
          </a:p>
          <a:p>
            <a:pPr lvl="2">
              <a:defRPr/>
            </a:pPr>
            <a:r>
              <a:rPr lang="en-US" altLang="en-US" dirty="0"/>
              <a:t>Annual scientific conference</a:t>
            </a:r>
          </a:p>
          <a:p>
            <a:pPr lvl="2">
              <a:defRPr/>
            </a:pPr>
            <a:r>
              <a:rPr lang="en-US" altLang="en-US" dirty="0"/>
              <a:t>Text, journal, PPC (new ASAM criteria)</a:t>
            </a:r>
          </a:p>
          <a:p>
            <a:pPr lvl="2">
              <a:defRPr/>
            </a:pPr>
            <a:r>
              <a:rPr lang="en-US" altLang="en-US" dirty="0"/>
              <a:t>Formation of ABAM in 2007</a:t>
            </a:r>
          </a:p>
          <a:p>
            <a:pPr marL="0" indent="0">
              <a:buFont typeface="Wingdings 2" panose="05020102010507070707" pitchFamily="18" charset="2"/>
              <a:buNone/>
              <a:defRPr/>
            </a:pPr>
            <a:r>
              <a:rPr lang="en-US" altLang="en-US" dirty="0"/>
              <a:t> </a:t>
            </a:r>
          </a:p>
          <a:p>
            <a:pPr lvl="2">
              <a:defRPr/>
            </a:pPr>
            <a:endParaRPr lang="en-US" alt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rPr dirty="0"/>
              <a:t>Where We Are Now</a:t>
            </a:r>
          </a:p>
        </p:txBody>
      </p:sp>
      <p:sp>
        <p:nvSpPr>
          <p:cNvPr id="2" name="Content Placeholder 1"/>
          <p:cNvSpPr>
            <a:spLocks noGrp="1"/>
          </p:cNvSpPr>
          <p:nvPr>
            <p:ph idx="1"/>
          </p:nvPr>
        </p:nvSpPr>
        <p:spPr>
          <a:xfrm>
            <a:off x="381000" y="1562100"/>
            <a:ext cx="8153400" cy="3733800"/>
          </a:xfrm>
        </p:spPr>
        <p:txBody>
          <a:bodyPr/>
          <a:lstStyle/>
          <a:p>
            <a:pPr>
              <a:defRPr/>
            </a:pPr>
            <a:r>
              <a:rPr lang="en-US" dirty="0"/>
              <a:t>Coming of Age: </a:t>
            </a:r>
          </a:p>
          <a:p>
            <a:pPr marL="0" indent="0">
              <a:buNone/>
              <a:defRPr/>
            </a:pPr>
            <a:r>
              <a:rPr lang="en-US" dirty="0"/>
              <a:t>   ASAM, ABAM, ABMS(ABPM) recognition                      (fellowships)</a:t>
            </a:r>
          </a:p>
          <a:p>
            <a:pPr>
              <a:defRPr/>
            </a:pPr>
            <a:r>
              <a:rPr lang="en-US" dirty="0"/>
              <a:t>New Technology – MOUD, TMS, </a:t>
            </a:r>
            <a:r>
              <a:rPr lang="en-US" dirty="0" err="1"/>
              <a:t>etc</a:t>
            </a:r>
            <a:endParaRPr lang="en-US" dirty="0"/>
          </a:p>
          <a:p>
            <a:pPr>
              <a:defRPr/>
            </a:pPr>
            <a:r>
              <a:rPr lang="en-US" sz="2500" dirty="0"/>
              <a:t>Unintentional Consequences of Getting What we Want?</a:t>
            </a:r>
            <a:endParaRPr lang="en-US" dirty="0"/>
          </a:p>
          <a:p>
            <a:pPr>
              <a:defRPr/>
            </a:pPr>
            <a:r>
              <a:rPr lang="en-US" dirty="0"/>
              <a:t>Have we learned from history?</a:t>
            </a:r>
          </a:p>
          <a:p>
            <a:pPr marL="0" indent="0">
              <a:buNone/>
              <a:defRPr/>
            </a:pPr>
            <a:endParaRPr lang="en-US" dirty="0"/>
          </a:p>
          <a:p>
            <a:pPr>
              <a:defRPr/>
            </a:pPr>
            <a:endParaRPr lang="en-US" dirty="0"/>
          </a:p>
          <a:p>
            <a:pPr>
              <a:defRPr/>
            </a:pPr>
            <a:endParaRPr lang="en-US" dirty="0"/>
          </a:p>
          <a:p>
            <a:pPr marL="0" indent="0">
              <a:buFont typeface="Wingdings 2" panose="05020102010507070707" pitchFamily="18" charset="2"/>
              <a:buNone/>
              <a:defRPr/>
            </a:pPr>
            <a:endParaRPr lang="en-US" dirty="0"/>
          </a:p>
        </p:txBody>
      </p:sp>
    </p:spTree>
    <p:extLst>
      <p:ext uri="{BB962C8B-B14F-4D97-AF65-F5344CB8AC3E}">
        <p14:creationId xmlns:p14="http://schemas.microsoft.com/office/powerpoint/2010/main" val="21452870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descr="aslide3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0025" y="1703388"/>
            <a:ext cx="5957888" cy="4440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AutoShape 2"/>
          <p:cNvSpPr>
            <a:spLocks/>
          </p:cNvSpPr>
          <p:nvPr/>
        </p:nvSpPr>
        <p:spPr bwMode="auto">
          <a:xfrm rot="1647063">
            <a:off x="4937125" y="3965575"/>
            <a:ext cx="1098550" cy="6413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noFill/>
          <a:ln w="38100" cap="flat" cmpd="sng">
            <a:solidFill>
              <a:srgbClr val="FF2600"/>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6789" tIns="26789" rIns="26789" bIns="26789" anchor="ctr"/>
          <a:lstStyle/>
          <a:p>
            <a:pPr algn="ctr" eaLnBrk="1" hangingPunct="1">
              <a:lnSpc>
                <a:spcPct val="90000"/>
              </a:lnSpc>
              <a:spcBef>
                <a:spcPct val="50000"/>
              </a:spcBef>
              <a:buClr>
                <a:schemeClr val="tx1"/>
              </a:buClr>
              <a:defRPr/>
            </a:pPr>
            <a:endParaRPr lang="en-US" altLang="en-US" sz="5200" dirty="0">
              <a:solidFill>
                <a:srgbClr val="FFFFFF"/>
              </a:solidFill>
              <a:effectLst>
                <a:outerShdw blurRad="38100" dist="38100" dir="2700000" algn="tl">
                  <a:srgbClr val="C0C0C0"/>
                </a:outerShdw>
              </a:effectLst>
              <a:latin typeface="Gill Sans" charset="0"/>
              <a:ea typeface="Gill Sans" charset="0"/>
              <a:cs typeface="Gill Sans" charset="0"/>
              <a:sym typeface="Gill Sans" charset="0"/>
            </a:endParaRPr>
          </a:p>
        </p:txBody>
      </p:sp>
      <p:sp>
        <p:nvSpPr>
          <p:cNvPr id="18435" name="AutoShape 3"/>
          <p:cNvSpPr>
            <a:spLocks/>
          </p:cNvSpPr>
          <p:nvPr/>
        </p:nvSpPr>
        <p:spPr bwMode="auto">
          <a:xfrm rot="21478429">
            <a:off x="3943350" y="3694113"/>
            <a:ext cx="1246188" cy="6858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noFill/>
          <a:ln w="38100" cap="flat" cmpd="sng">
            <a:solidFill>
              <a:srgbClr val="00F900"/>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6789" tIns="26789" rIns="26789" bIns="26789" anchor="ctr"/>
          <a:lstStyle/>
          <a:p>
            <a:pPr algn="ctr" eaLnBrk="1" hangingPunct="1">
              <a:lnSpc>
                <a:spcPct val="90000"/>
              </a:lnSpc>
              <a:spcBef>
                <a:spcPct val="50000"/>
              </a:spcBef>
              <a:buClr>
                <a:schemeClr val="tx1"/>
              </a:buClr>
              <a:defRPr/>
            </a:pPr>
            <a:endParaRPr lang="en-US" altLang="en-US" sz="5200" dirty="0">
              <a:solidFill>
                <a:srgbClr val="FFFFFF"/>
              </a:solidFill>
              <a:effectLst>
                <a:outerShdw blurRad="38100" dist="38100" dir="2700000" algn="tl">
                  <a:srgbClr val="C0C0C0"/>
                </a:outerShdw>
              </a:effectLst>
              <a:latin typeface="Gill Sans" charset="0"/>
              <a:ea typeface="Gill Sans" charset="0"/>
              <a:cs typeface="Gill Sans" charset="0"/>
              <a:sym typeface="Gill Sans" charset="0"/>
            </a:endParaRPr>
          </a:p>
        </p:txBody>
      </p:sp>
      <p:sp>
        <p:nvSpPr>
          <p:cNvPr id="18436" name="AutoShape 4"/>
          <p:cNvSpPr>
            <a:spLocks/>
          </p:cNvSpPr>
          <p:nvPr/>
        </p:nvSpPr>
        <p:spPr bwMode="auto">
          <a:xfrm rot="20812570">
            <a:off x="5170488" y="4295775"/>
            <a:ext cx="1681162" cy="7096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noFill/>
          <a:ln w="38100" cap="flat" cmpd="sng">
            <a:solidFill>
              <a:srgbClr val="942192"/>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6789" tIns="26789" rIns="26789" bIns="26789" anchor="ctr"/>
          <a:lstStyle/>
          <a:p>
            <a:pPr algn="ctr" eaLnBrk="1" hangingPunct="1">
              <a:lnSpc>
                <a:spcPct val="90000"/>
              </a:lnSpc>
              <a:spcBef>
                <a:spcPct val="50000"/>
              </a:spcBef>
              <a:buClr>
                <a:schemeClr val="tx1"/>
              </a:buClr>
              <a:defRPr/>
            </a:pPr>
            <a:endParaRPr lang="en-US" altLang="en-US" sz="5200" dirty="0">
              <a:solidFill>
                <a:srgbClr val="FFFFFF"/>
              </a:solidFill>
              <a:effectLst>
                <a:outerShdw blurRad="38100" dist="38100" dir="2700000" algn="tl">
                  <a:srgbClr val="C0C0C0"/>
                </a:outerShdw>
              </a:effectLst>
              <a:latin typeface="Gill Sans" charset="0"/>
              <a:ea typeface="Gill Sans" charset="0"/>
              <a:cs typeface="Gill Sans" charset="0"/>
              <a:sym typeface="Gill Sans" charset="0"/>
            </a:endParaRPr>
          </a:p>
        </p:txBody>
      </p:sp>
      <p:sp>
        <p:nvSpPr>
          <p:cNvPr id="18437" name="AutoShape 5"/>
          <p:cNvSpPr>
            <a:spLocks/>
          </p:cNvSpPr>
          <p:nvPr/>
        </p:nvSpPr>
        <p:spPr bwMode="auto">
          <a:xfrm rot="20093659">
            <a:off x="3595688" y="2800350"/>
            <a:ext cx="1885950" cy="70802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noFill/>
          <a:ln w="38100" cap="flat" cmpd="sng">
            <a:solidFill>
              <a:srgbClr val="0433FF"/>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6789" tIns="26789" rIns="26789" bIns="26789" anchor="ctr"/>
          <a:lstStyle/>
          <a:p>
            <a:pPr algn="ctr" eaLnBrk="1" hangingPunct="1">
              <a:lnSpc>
                <a:spcPct val="90000"/>
              </a:lnSpc>
              <a:spcBef>
                <a:spcPct val="50000"/>
              </a:spcBef>
              <a:buClr>
                <a:schemeClr val="tx1"/>
              </a:buClr>
              <a:defRPr/>
            </a:pPr>
            <a:endParaRPr lang="en-US" altLang="en-US" sz="5200" dirty="0">
              <a:solidFill>
                <a:srgbClr val="FFFFFF"/>
              </a:solidFill>
              <a:effectLst>
                <a:outerShdw blurRad="38100" dist="38100" dir="2700000" algn="tl">
                  <a:srgbClr val="C0C0C0"/>
                </a:outerShdw>
              </a:effectLst>
              <a:latin typeface="Gill Sans" charset="0"/>
              <a:ea typeface="Gill Sans" charset="0"/>
              <a:cs typeface="Gill Sans" charset="0"/>
              <a:sym typeface="Gill Sans" charset="0"/>
            </a:endParaRPr>
          </a:p>
        </p:txBody>
      </p:sp>
      <p:sp>
        <p:nvSpPr>
          <p:cNvPr id="18438" name="AutoShape 6"/>
          <p:cNvSpPr>
            <a:spLocks/>
          </p:cNvSpPr>
          <p:nvPr/>
        </p:nvSpPr>
        <p:spPr bwMode="auto">
          <a:xfrm>
            <a:off x="609600" y="0"/>
            <a:ext cx="6078538" cy="213836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6789" tIns="26789" rIns="26789" bIns="26789" anchor="ctr"/>
          <a:lstStyle>
            <a:lvl1pPr marL="342900" indent="-342900" defTabSz="584200">
              <a:defRPr>
                <a:solidFill>
                  <a:schemeClr val="tx1"/>
                </a:solidFill>
                <a:latin typeface="Calibri" panose="020F0502020204030204" pitchFamily="34" charset="0"/>
                <a:cs typeface="Arial" panose="020B0604020202020204" pitchFamily="34" charset="0"/>
              </a:defRPr>
            </a:lvl1pPr>
            <a:lvl2pPr marL="742950" indent="-285750" defTabSz="584200">
              <a:defRPr>
                <a:solidFill>
                  <a:schemeClr val="tx1"/>
                </a:solidFill>
                <a:latin typeface="Calibri" panose="020F0502020204030204" pitchFamily="34" charset="0"/>
                <a:cs typeface="Arial" panose="020B0604020202020204" pitchFamily="34" charset="0"/>
              </a:defRPr>
            </a:lvl2pPr>
            <a:lvl3pPr marL="360363" indent="-360363" defTabSz="584200">
              <a:defRPr>
                <a:solidFill>
                  <a:schemeClr val="tx1"/>
                </a:solidFill>
                <a:latin typeface="Calibri" panose="020F0502020204030204" pitchFamily="34" charset="0"/>
                <a:cs typeface="Arial" panose="020B0604020202020204" pitchFamily="34" charset="0"/>
              </a:defRPr>
            </a:lvl3pPr>
            <a:lvl4pPr marL="1600200" indent="-228600" defTabSz="584200">
              <a:defRPr>
                <a:solidFill>
                  <a:schemeClr val="tx1"/>
                </a:solidFill>
                <a:latin typeface="Calibri" panose="020F0502020204030204" pitchFamily="34" charset="0"/>
                <a:cs typeface="Arial" panose="020B0604020202020204" pitchFamily="34" charset="0"/>
              </a:defRPr>
            </a:lvl4pPr>
            <a:lvl5pPr marL="2057400" indent="-228600" defTabSz="584200">
              <a:defRPr>
                <a:solidFill>
                  <a:schemeClr val="tx1"/>
                </a:solidFill>
                <a:latin typeface="Calibri" panose="020F0502020204030204" pitchFamily="34" charset="0"/>
                <a:cs typeface="Arial" panose="020B0604020202020204" pitchFamily="34" charset="0"/>
              </a:defRPr>
            </a:lvl5pPr>
            <a:lvl6pPr marL="2514600" indent="-228600" defTabSz="584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584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584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584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2" algn="r" eaLnBrk="1" hangingPunct="1">
              <a:lnSpc>
                <a:spcPct val="90000"/>
              </a:lnSpc>
              <a:spcBef>
                <a:spcPts val="175"/>
              </a:spcBef>
              <a:buClr>
                <a:schemeClr val="tx1"/>
              </a:buClr>
            </a:pPr>
            <a:r>
              <a:rPr lang="en-US" altLang="en-US" sz="2300">
                <a:solidFill>
                  <a:srgbClr val="000000"/>
                </a:solidFill>
                <a:sym typeface="Calibri" panose="020F0502020204030204" pitchFamily="34" charset="0"/>
              </a:rPr>
              <a:t>A primary, </a:t>
            </a:r>
            <a:r>
              <a:rPr lang="en-US" altLang="en-US" sz="2300">
                <a:solidFill>
                  <a:schemeClr val="bg2"/>
                </a:solidFill>
                <a:sym typeface="Calibri" panose="020F0502020204030204" pitchFamily="34" charset="0"/>
              </a:rPr>
              <a:t>chronic disease of brain reward, </a:t>
            </a:r>
          </a:p>
          <a:p>
            <a:pPr lvl="2" algn="r" eaLnBrk="1" hangingPunct="1">
              <a:lnSpc>
                <a:spcPct val="90000"/>
              </a:lnSpc>
              <a:spcBef>
                <a:spcPts val="175"/>
              </a:spcBef>
              <a:buClr>
                <a:schemeClr val="tx1"/>
              </a:buClr>
            </a:pPr>
            <a:r>
              <a:rPr lang="en-US" altLang="en-US" sz="2300">
                <a:solidFill>
                  <a:schemeClr val="bg2"/>
                </a:solidFill>
                <a:sym typeface="Calibri" panose="020F0502020204030204" pitchFamily="34" charset="0"/>
              </a:rPr>
              <a:t>motivation, </a:t>
            </a:r>
          </a:p>
          <a:p>
            <a:pPr lvl="2" algn="r" eaLnBrk="1" hangingPunct="1">
              <a:lnSpc>
                <a:spcPct val="90000"/>
              </a:lnSpc>
              <a:spcBef>
                <a:spcPts val="175"/>
              </a:spcBef>
              <a:buClr>
                <a:schemeClr val="tx1"/>
              </a:buClr>
            </a:pPr>
            <a:r>
              <a:rPr lang="en-US" altLang="en-US" sz="2300">
                <a:solidFill>
                  <a:schemeClr val="bg2"/>
                </a:solidFill>
                <a:sym typeface="Calibri" panose="020F0502020204030204" pitchFamily="34" charset="0"/>
              </a:rPr>
              <a:t>memory and </a:t>
            </a:r>
          </a:p>
          <a:p>
            <a:pPr lvl="2" algn="r" eaLnBrk="1" hangingPunct="1">
              <a:lnSpc>
                <a:spcPct val="90000"/>
              </a:lnSpc>
              <a:spcBef>
                <a:spcPts val="175"/>
              </a:spcBef>
              <a:buClr>
                <a:schemeClr val="tx1"/>
              </a:buClr>
            </a:pPr>
            <a:r>
              <a:rPr lang="en-US" altLang="en-US" sz="2300">
                <a:solidFill>
                  <a:schemeClr val="bg2"/>
                </a:solidFill>
                <a:sym typeface="Calibri" panose="020F0502020204030204" pitchFamily="34" charset="0"/>
              </a:rPr>
              <a:t>related circuitry</a:t>
            </a:r>
            <a:endParaRPr lang="en-US" altLang="en-US" sz="1200">
              <a:solidFill>
                <a:schemeClr val="bg2"/>
              </a:solidFill>
              <a:latin typeface="Helvetica" panose="020B0604020202020204" pitchFamily="34" charset="0"/>
              <a:cs typeface="Helvetica" panose="020B0604020202020204" pitchFamily="34" charset="0"/>
              <a:sym typeface="Helvetica" panose="020B0604020202020204" pitchFamily="34" charset="0"/>
            </a:endParaRPr>
          </a:p>
        </p:txBody>
      </p:sp>
    </p:spTree>
    <p:extLst>
      <p:ext uri="{BB962C8B-B14F-4D97-AF65-F5344CB8AC3E}">
        <p14:creationId xmlns:p14="http://schemas.microsoft.com/office/powerpoint/2010/main" val="1454082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18438">
                                            <p:txEl>
                                              <p:pRg st="0" end="0"/>
                                            </p:txEl>
                                          </p:spTgt>
                                        </p:tgtEl>
                                        <p:attrNameLst>
                                          <p:attrName>style.visibility</p:attrName>
                                        </p:attrNameLst>
                                      </p:cBhvr>
                                      <p:to>
                                        <p:strVal val="visible"/>
                                      </p:to>
                                    </p:set>
                                  </p:childTnLst>
                                </p:cTn>
                              </p:par>
                            </p:childTnLst>
                          </p:cTn>
                        </p:par>
                        <p:par>
                          <p:cTn id="7" fill="hold" nodeType="afterGroup">
                            <p:stCondLst>
                              <p:cond delay="2775"/>
                            </p:stCondLst>
                            <p:childTnLst>
                              <p:par>
                                <p:cTn id="8" presetID="1" presetClass="entr" presetSubtype="0" fill="hold" grpId="0" nodeType="afterEffect">
                                  <p:stCondLst>
                                    <p:cond delay="0"/>
                                  </p:stCondLst>
                                  <p:iterate type="lt">
                                    <p:tmAbs val="75"/>
                                  </p:iterate>
                                  <p:childTnLst>
                                    <p:set>
                                      <p:cBhvr>
                                        <p:cTn id="9" dur="1" fill="hold">
                                          <p:stCondLst>
                                            <p:cond delay="74"/>
                                          </p:stCondLst>
                                        </p:cTn>
                                        <p:tgtEl>
                                          <p:spTgt spid="18438">
                                            <p:txEl>
                                              <p:pRg st="1" end="1"/>
                                            </p:txEl>
                                          </p:spTgt>
                                        </p:tgtEl>
                                        <p:attrNameLst>
                                          <p:attrName>style.visibility</p:attrName>
                                        </p:attrNameLst>
                                      </p:cBhvr>
                                      <p:to>
                                        <p:strVal val="visible"/>
                                      </p:to>
                                    </p:set>
                                  </p:childTnLst>
                                </p:cTn>
                              </p:par>
                            </p:childTnLst>
                          </p:cTn>
                        </p:par>
                        <p:par>
                          <p:cTn id="10" fill="hold" nodeType="afterGroup">
                            <p:stCondLst>
                              <p:cond delay="3600"/>
                            </p:stCondLst>
                            <p:childTnLst>
                              <p:par>
                                <p:cTn id="11" presetID="1" presetClass="entr" presetSubtype="0" fill="hold" grpId="0" nodeType="afterEffect">
                                  <p:stCondLst>
                                    <p:cond delay="0"/>
                                  </p:stCondLst>
                                  <p:iterate type="lt">
                                    <p:tmAbs val="75"/>
                                  </p:iterate>
                                  <p:childTnLst>
                                    <p:set>
                                      <p:cBhvr>
                                        <p:cTn id="12" dur="1" fill="hold">
                                          <p:stCondLst>
                                            <p:cond delay="74"/>
                                          </p:stCondLst>
                                        </p:cTn>
                                        <p:tgtEl>
                                          <p:spTgt spid="18438">
                                            <p:txEl>
                                              <p:pRg st="2" end="2"/>
                                            </p:txEl>
                                          </p:spTgt>
                                        </p:tgtEl>
                                        <p:attrNameLst>
                                          <p:attrName>style.visibility</p:attrName>
                                        </p:attrNameLst>
                                      </p:cBhvr>
                                      <p:to>
                                        <p:strVal val="visible"/>
                                      </p:to>
                                    </p:set>
                                  </p:childTnLst>
                                </p:cTn>
                              </p:par>
                            </p:childTnLst>
                          </p:cTn>
                        </p:par>
                        <p:par>
                          <p:cTn id="13" fill="hold" nodeType="afterGroup">
                            <p:stCondLst>
                              <p:cond delay="4275"/>
                            </p:stCondLst>
                            <p:childTnLst>
                              <p:par>
                                <p:cTn id="14" presetID="1" presetClass="entr" presetSubtype="0" fill="hold" grpId="0" nodeType="afterEffect">
                                  <p:stCondLst>
                                    <p:cond delay="0"/>
                                  </p:stCondLst>
                                  <p:iterate type="lt">
                                    <p:tmAbs val="75"/>
                                  </p:iterate>
                                  <p:childTnLst>
                                    <p:set>
                                      <p:cBhvr>
                                        <p:cTn id="15" dur="1" fill="hold">
                                          <p:stCondLst>
                                            <p:cond delay="74"/>
                                          </p:stCondLst>
                                        </p:cTn>
                                        <p:tgtEl>
                                          <p:spTgt spid="18438">
                                            <p:txEl>
                                              <p:pRg st="3" end="3"/>
                                            </p:txEl>
                                          </p:spTgt>
                                        </p:tgtEl>
                                        <p:attrNameLst>
                                          <p:attrName>style.visibility</p:attrName>
                                        </p:attrNameLst>
                                      </p:cBhvr>
                                      <p:to>
                                        <p:strVal val="visible"/>
                                      </p:to>
                                    </p:set>
                                  </p:childTnLst>
                                </p:cTn>
                              </p:par>
                            </p:childTnLst>
                          </p:cTn>
                        </p:par>
                        <p:par>
                          <p:cTn id="16" fill="hold" nodeType="afterGroup">
                            <p:stCondLst>
                              <p:cond delay="5475"/>
                            </p:stCondLst>
                            <p:childTnLst>
                              <p:par>
                                <p:cTn id="17" presetID="9" presetClass="entr" presetSubtype="0" fill="hold" nodeType="afterEffect">
                                  <p:stCondLst>
                                    <p:cond delay="0"/>
                                  </p:stCondLst>
                                  <p:iterate type="lt">
                                    <p:tmPct val="100000"/>
                                  </p:iterate>
                                  <p:childTnLst>
                                    <p:set>
                                      <p:cBhvr>
                                        <p:cTn id="18" dur="1" fill="hold">
                                          <p:stCondLst>
                                            <p:cond delay="0"/>
                                          </p:stCondLst>
                                        </p:cTn>
                                        <p:tgtEl>
                                          <p:spTgt spid="18434"/>
                                        </p:tgtEl>
                                        <p:attrNameLst>
                                          <p:attrName>style.visibility</p:attrName>
                                        </p:attrNameLst>
                                      </p:cBhvr>
                                      <p:to>
                                        <p:strVal val="visible"/>
                                      </p:to>
                                    </p:set>
                                    <p:animEffect transition="in" filter="dissolve">
                                      <p:cBhvr>
                                        <p:cTn id="19" dur="75"/>
                                        <p:tgtEl>
                                          <p:spTgt spid="18434"/>
                                        </p:tgtEl>
                                      </p:cBhvr>
                                    </p:animEffect>
                                  </p:childTnLst>
                                </p:cTn>
                              </p:par>
                            </p:childTnLst>
                          </p:cTn>
                        </p:par>
                        <p:par>
                          <p:cTn id="20" fill="hold" nodeType="afterGroup">
                            <p:stCondLst>
                              <p:cond delay="5550"/>
                            </p:stCondLst>
                            <p:childTnLst>
                              <p:par>
                                <p:cTn id="21" presetID="9" presetClass="entr" presetSubtype="0" fill="hold" nodeType="afterEffect">
                                  <p:stCondLst>
                                    <p:cond delay="0"/>
                                  </p:stCondLst>
                                  <p:iterate type="lt">
                                    <p:tmPct val="100000"/>
                                  </p:iterate>
                                  <p:childTnLst>
                                    <p:set>
                                      <p:cBhvr>
                                        <p:cTn id="22" dur="1" fill="hold">
                                          <p:stCondLst>
                                            <p:cond delay="0"/>
                                          </p:stCondLst>
                                        </p:cTn>
                                        <p:tgtEl>
                                          <p:spTgt spid="18435"/>
                                        </p:tgtEl>
                                        <p:attrNameLst>
                                          <p:attrName>style.visibility</p:attrName>
                                        </p:attrNameLst>
                                      </p:cBhvr>
                                      <p:to>
                                        <p:strVal val="visible"/>
                                      </p:to>
                                    </p:set>
                                    <p:animEffect transition="in" filter="dissolve">
                                      <p:cBhvr>
                                        <p:cTn id="23" dur="75"/>
                                        <p:tgtEl>
                                          <p:spTgt spid="18435"/>
                                        </p:tgtEl>
                                      </p:cBhvr>
                                    </p:animEffect>
                                  </p:childTnLst>
                                </p:cTn>
                              </p:par>
                            </p:childTnLst>
                          </p:cTn>
                        </p:par>
                        <p:par>
                          <p:cTn id="24" fill="hold" nodeType="afterGroup">
                            <p:stCondLst>
                              <p:cond delay="5625"/>
                            </p:stCondLst>
                            <p:childTnLst>
                              <p:par>
                                <p:cTn id="25" presetID="9" presetClass="entr" presetSubtype="0" fill="hold" nodeType="afterEffect">
                                  <p:stCondLst>
                                    <p:cond delay="0"/>
                                  </p:stCondLst>
                                  <p:iterate type="lt">
                                    <p:tmPct val="100000"/>
                                  </p:iterate>
                                  <p:childTnLst>
                                    <p:set>
                                      <p:cBhvr>
                                        <p:cTn id="26" dur="1" fill="hold">
                                          <p:stCondLst>
                                            <p:cond delay="0"/>
                                          </p:stCondLst>
                                        </p:cTn>
                                        <p:tgtEl>
                                          <p:spTgt spid="18436"/>
                                        </p:tgtEl>
                                        <p:attrNameLst>
                                          <p:attrName>style.visibility</p:attrName>
                                        </p:attrNameLst>
                                      </p:cBhvr>
                                      <p:to>
                                        <p:strVal val="visible"/>
                                      </p:to>
                                    </p:set>
                                    <p:animEffect transition="in" filter="dissolve">
                                      <p:cBhvr>
                                        <p:cTn id="27" dur="75"/>
                                        <p:tgtEl>
                                          <p:spTgt spid="18436"/>
                                        </p:tgtEl>
                                      </p:cBhvr>
                                    </p:animEffect>
                                  </p:childTnLst>
                                </p:cTn>
                              </p:par>
                            </p:childTnLst>
                          </p:cTn>
                        </p:par>
                        <p:par>
                          <p:cTn id="28" fill="hold" nodeType="afterGroup">
                            <p:stCondLst>
                              <p:cond delay="5700"/>
                            </p:stCondLst>
                            <p:childTnLst>
                              <p:par>
                                <p:cTn id="29" presetID="9" presetClass="entr" presetSubtype="0" fill="hold" nodeType="afterEffect">
                                  <p:stCondLst>
                                    <p:cond delay="0"/>
                                  </p:stCondLst>
                                  <p:iterate type="lt">
                                    <p:tmPct val="100000"/>
                                  </p:iterate>
                                  <p:childTnLst>
                                    <p:set>
                                      <p:cBhvr>
                                        <p:cTn id="30" dur="1" fill="hold">
                                          <p:stCondLst>
                                            <p:cond delay="0"/>
                                          </p:stCondLst>
                                        </p:cTn>
                                        <p:tgtEl>
                                          <p:spTgt spid="18437"/>
                                        </p:tgtEl>
                                        <p:attrNameLst>
                                          <p:attrName>style.visibility</p:attrName>
                                        </p:attrNameLst>
                                      </p:cBhvr>
                                      <p:to>
                                        <p:strVal val="visible"/>
                                      </p:to>
                                    </p:set>
                                    <p:animEffect transition="in" filter="dissolve">
                                      <p:cBhvr>
                                        <p:cTn id="31" dur="75"/>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bldLvl="5" autoUpdateAnimBg="0"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pPr eaLnBrk="1" hangingPunct="1">
              <a:defRPr/>
            </a:pPr>
            <a:r>
              <a:rPr altLang="en-US"/>
              <a:t>Brain of the addicted is fundamentally different:</a:t>
            </a:r>
          </a:p>
        </p:txBody>
      </p:sp>
      <p:sp>
        <p:nvSpPr>
          <p:cNvPr id="108547" name="Rectangle 3"/>
          <p:cNvSpPr>
            <a:spLocks noGrp="1" noChangeArrowheads="1"/>
          </p:cNvSpPr>
          <p:nvPr>
            <p:ph idx="1"/>
          </p:nvPr>
        </p:nvSpPr>
        <p:spPr>
          <a:xfrm>
            <a:off x="914400" y="2286000"/>
            <a:ext cx="4572000" cy="3657600"/>
          </a:xfrm>
        </p:spPr>
        <p:txBody>
          <a:bodyPr/>
          <a:lstStyle/>
          <a:p>
            <a:pPr eaLnBrk="1" hangingPunct="1">
              <a:lnSpc>
                <a:spcPct val="90000"/>
              </a:lnSpc>
            </a:pPr>
            <a:r>
              <a:rPr lang="en-US" altLang="en-US"/>
              <a:t>Gene expression        </a:t>
            </a:r>
            <a:r>
              <a:rPr lang="en-US" altLang="en-US" sz="1600"/>
              <a:t>(Liu, Nickolendko 1994; Daunais &amp; McGinty 1995)</a:t>
            </a:r>
          </a:p>
          <a:p>
            <a:pPr eaLnBrk="1" hangingPunct="1">
              <a:lnSpc>
                <a:spcPct val="90000"/>
              </a:lnSpc>
            </a:pPr>
            <a:r>
              <a:rPr lang="en-US" altLang="en-US"/>
              <a:t>Glucose metabolism </a:t>
            </a:r>
            <a:r>
              <a:rPr lang="en-US" altLang="en-US" sz="1600"/>
              <a:t>(Volkow, Gillespie, 1996)</a:t>
            </a:r>
          </a:p>
          <a:p>
            <a:pPr eaLnBrk="1" hangingPunct="1">
              <a:lnSpc>
                <a:spcPct val="90000"/>
              </a:lnSpc>
            </a:pPr>
            <a:r>
              <a:rPr lang="en-US" altLang="en-US"/>
              <a:t>Responsiveness to environmental cues </a:t>
            </a:r>
            <a:r>
              <a:rPr lang="en-US" altLang="en-US" sz="1600"/>
              <a:t>(O’Brien, Childress, 1993; Kilgus &amp; Pumariega, 1994)</a:t>
            </a:r>
          </a:p>
        </p:txBody>
      </p:sp>
      <p:pic>
        <p:nvPicPr>
          <p:cNvPr id="108548" name="Picture 4" descr="gross_brain_left"/>
          <p:cNvPicPr>
            <a:picLocks noChangeAspect="1" noChangeArrowheads="1"/>
          </p:cNvPicPr>
          <p:nvPr/>
        </p:nvPicPr>
        <p:blipFill>
          <a:blip r:embed="rId2">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6172200" y="1219200"/>
            <a:ext cx="29718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5" descr="distorted gross_brain_lef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42672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8347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itle 2"/>
          <p:cNvSpPr>
            <a:spLocks noGrp="1"/>
          </p:cNvSpPr>
          <p:nvPr>
            <p:ph type="title"/>
          </p:nvPr>
        </p:nvSpPr>
        <p:spPr/>
        <p:txBody>
          <a:bodyPr>
            <a:normAutofit/>
          </a:bodyPr>
          <a:lstStyle/>
          <a:p>
            <a:pPr eaLnBrk="1" fontAlgn="auto" hangingPunct="1">
              <a:spcAft>
                <a:spcPts val="0"/>
              </a:spcAft>
              <a:defRPr/>
            </a:pPr>
            <a:r>
              <a:rPr lang="en-US"/>
              <a:t>ASAM Definition of Addiction	</a:t>
            </a:r>
          </a:p>
        </p:txBody>
      </p:sp>
      <p:sp>
        <p:nvSpPr>
          <p:cNvPr id="2" name="Content Placeholder 1"/>
          <p:cNvSpPr>
            <a:spLocks noGrp="1"/>
          </p:cNvSpPr>
          <p:nvPr>
            <p:ph idx="1"/>
          </p:nvPr>
        </p:nvSpPr>
        <p:spPr/>
        <p:txBody>
          <a:bodyPr>
            <a:normAutofit/>
          </a:bodyPr>
          <a:lstStyle/>
          <a:p>
            <a:pPr marL="274320" indent="-274320" eaLnBrk="1" fontAlgn="auto" hangingPunct="1">
              <a:spcAft>
                <a:spcPts val="0"/>
              </a:spcAft>
              <a:buClr>
                <a:schemeClr val="accent3"/>
              </a:buClr>
              <a:buFont typeface="Wingdings 2"/>
              <a:buChar char=""/>
              <a:defRPr/>
            </a:pPr>
            <a:r>
              <a:rPr lang="en-US" sz="2000" dirty="0"/>
              <a:t>Addiction is a primary, chronic disease of brain reward, motivation, memory and related circuitry. Dysfunction in these circuits leads to characteristic biological, psychological, social and spiritual manifestations. This is reflected in an individual pathologically pursuing reward and/or relief by substance use and other behaviors.</a:t>
            </a:r>
          </a:p>
          <a:p>
            <a:pPr marL="0" indent="0" eaLnBrk="1" fontAlgn="auto" hangingPunct="1">
              <a:spcAft>
                <a:spcPts val="0"/>
              </a:spcAft>
              <a:buClr>
                <a:schemeClr val="accent3"/>
              </a:buClr>
              <a:buFont typeface="Wingdings 2" pitchFamily="18" charset="2"/>
              <a:buNone/>
              <a:defRPr/>
            </a:pPr>
            <a:endParaRPr lang="en-US" sz="2000" dirty="0"/>
          </a:p>
          <a:p>
            <a:pPr marL="274320" indent="-274320" eaLnBrk="1" fontAlgn="auto" hangingPunct="1">
              <a:spcAft>
                <a:spcPts val="0"/>
              </a:spcAft>
              <a:buClr>
                <a:schemeClr val="accent3"/>
              </a:buClr>
              <a:buFont typeface="Wingdings 2"/>
              <a:buChar char=""/>
              <a:defRPr/>
            </a:pPr>
            <a:r>
              <a:rPr lang="en-US" sz="2000" dirty="0"/>
              <a:t>Addiction is characterized by inability to consistently abstain, impairment in behavioral control, craving, diminished recognition of significant problems with one’s behaviors and interpersonal relationships, and a dysfunctional emotional response. Like other chronic diseases, addiction often involves cycles of relapse and remission. Without treatment or engagement in recovery activities, addiction is progressive and can result in disability or premature death.</a:t>
            </a:r>
          </a:p>
          <a:p>
            <a:pPr marL="274320" indent="-274320" eaLnBrk="1" fontAlgn="auto" hangingPunct="1">
              <a:spcAft>
                <a:spcPts val="0"/>
              </a:spcAft>
              <a:buClr>
                <a:schemeClr val="accent3"/>
              </a:buClr>
              <a:buFont typeface="Wingdings 2"/>
              <a:buChar char=""/>
              <a:defRPr/>
            </a:pPr>
            <a:endParaRPr lang="en-US" dirty="0"/>
          </a:p>
        </p:txBody>
      </p:sp>
    </p:spTree>
    <p:extLst>
      <p:ext uri="{BB962C8B-B14F-4D97-AF65-F5344CB8AC3E}">
        <p14:creationId xmlns:p14="http://schemas.microsoft.com/office/powerpoint/2010/main" val="381684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1690184" y="274638"/>
            <a:ext cx="5928731" cy="4572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95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Gary\AppData\Local\Microsoft\Windows\Temporary Internet Files\Content.IE5\7KCGRO5O\photo.JPG"/>
          <p:cNvPicPr>
            <a:picLocks noChangeAspect="1" noChangeArrowheads="1"/>
          </p:cNvPicPr>
          <p:nvPr/>
        </p:nvPicPr>
        <p:blipFill>
          <a:blip r:embed="rId3">
            <a:lum contrast="38000"/>
            <a:grayscl/>
          </a:blip>
          <a:srcRect/>
          <a:stretch>
            <a:fillRect/>
          </a:stretch>
        </p:blipFill>
        <p:spPr bwMode="auto">
          <a:xfrm>
            <a:off x="1508125" y="533400"/>
            <a:ext cx="6188075" cy="5761038"/>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8453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093345"/>
            <a:ext cx="6858000" cy="1405328"/>
          </a:xfrm>
        </p:spPr>
        <p:txBody>
          <a:bodyPr>
            <a:noAutofit/>
          </a:bodyPr>
          <a:lstStyle/>
          <a:p>
            <a:r>
              <a:rPr lang="en-US" sz="4800" dirty="0"/>
              <a:t>ASAM NEW </a:t>
            </a:r>
            <a:br>
              <a:rPr lang="en-US" sz="4800" dirty="0"/>
            </a:br>
            <a:r>
              <a:rPr lang="en-US" sz="4800" dirty="0"/>
              <a:t>DEFINITION OF ADDICTION </a:t>
            </a:r>
          </a:p>
        </p:txBody>
      </p:sp>
      <p:sp>
        <p:nvSpPr>
          <p:cNvPr id="3" name="Subtitle 2"/>
          <p:cNvSpPr>
            <a:spLocks noGrp="1"/>
          </p:cNvSpPr>
          <p:nvPr>
            <p:ph type="subTitle" idx="1"/>
          </p:nvPr>
        </p:nvSpPr>
        <p:spPr>
          <a:xfrm>
            <a:off x="1143000" y="2599857"/>
            <a:ext cx="6951689" cy="3170420"/>
          </a:xfrm>
        </p:spPr>
        <p:txBody>
          <a:bodyPr>
            <a:normAutofit lnSpcReduction="10000"/>
          </a:bodyPr>
          <a:lstStyle/>
          <a:p>
            <a:pPr algn="l"/>
            <a:r>
              <a:rPr lang="en-US" sz="2100" b="1" dirty="0"/>
              <a:t>Definition: </a:t>
            </a:r>
          </a:p>
          <a:p>
            <a:pPr algn="l"/>
            <a:r>
              <a:rPr lang="en-US" sz="2100" dirty="0"/>
              <a:t>Addiction is a treatable, chronic medical disease involving complex interactions among brain circuits, genetics, the environment, and an individual’s life experiences. People with addiction use substances or engage in behaviors that become compulsive and often continue despite harmful consequences. </a:t>
            </a:r>
          </a:p>
          <a:p>
            <a:pPr algn="l"/>
            <a:r>
              <a:rPr lang="en-US" sz="2100" dirty="0"/>
              <a:t>Prevention efforts and treatment approaches for addiction are generally as successful as those for other chronic diseases. </a:t>
            </a:r>
          </a:p>
          <a:p>
            <a:endParaRPr lang="en-US" dirty="0"/>
          </a:p>
        </p:txBody>
      </p:sp>
    </p:spTree>
    <p:extLst>
      <p:ext uri="{BB962C8B-B14F-4D97-AF65-F5344CB8AC3E}">
        <p14:creationId xmlns:p14="http://schemas.microsoft.com/office/powerpoint/2010/main" val="25200002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62000" y="2133600"/>
            <a:ext cx="7764463" cy="1600200"/>
          </a:xfrm>
        </p:spPr>
        <p:txBody>
          <a:bodyPr lIns="90488" tIns="44450" rIns="90488" bIns="44450">
            <a:normAutofit/>
          </a:bodyPr>
          <a:lstStyle/>
          <a:p>
            <a:pPr eaLnBrk="1" hangingPunct="1">
              <a:defRPr/>
            </a:pPr>
            <a:r>
              <a:rPr altLang="en-US" sz="6600" i="1">
                <a:solidFill>
                  <a:srgbClr val="FF0000"/>
                </a:solidFill>
                <a:latin typeface="Comic Sans MS" pitchFamily="66" charset="0"/>
              </a:rPr>
              <a:t>Designer Drugs:</a:t>
            </a:r>
            <a:br>
              <a:rPr altLang="en-US">
                <a:solidFill>
                  <a:srgbClr val="FF0000"/>
                </a:solidFill>
              </a:rPr>
            </a:br>
            <a:r>
              <a:rPr altLang="en-US" i="1">
                <a:solidFill>
                  <a:srgbClr val="FF0000"/>
                </a:solidFill>
                <a:latin typeface="Comic Sans MS" pitchFamily="66" charset="0"/>
              </a:rPr>
              <a:t>What’s New &amp; Ongoing</a:t>
            </a:r>
          </a:p>
        </p:txBody>
      </p:sp>
      <p:sp>
        <p:nvSpPr>
          <p:cNvPr id="164867" name="Rectangle 3"/>
          <p:cNvSpPr>
            <a:spLocks noGrp="1" noChangeArrowheads="1"/>
          </p:cNvSpPr>
          <p:nvPr>
            <p:ph sz="half" idx="1"/>
          </p:nvPr>
        </p:nvSpPr>
        <p:spPr>
          <a:xfrm>
            <a:off x="812800" y="2133600"/>
            <a:ext cx="3817938" cy="4114800"/>
          </a:xfrm>
        </p:spPr>
        <p:txBody>
          <a:bodyPr lIns="90488" tIns="44450" rIns="90488" bIns="44450"/>
          <a:lstStyle/>
          <a:p>
            <a:pPr eaLnBrk="1" hangingPunct="1">
              <a:buFontTx/>
              <a:buChar char=" "/>
            </a:pPr>
            <a:endParaRPr lang="en-US" altLang="en-US" sz="3200"/>
          </a:p>
          <a:p>
            <a:pPr eaLnBrk="1" hangingPunct="1">
              <a:buFontTx/>
              <a:buChar char=" "/>
            </a:pPr>
            <a:endParaRPr lang="en-US" altLang="en-US" sz="3200"/>
          </a:p>
          <a:p>
            <a:pPr eaLnBrk="1" hangingPunct="1">
              <a:buFontTx/>
              <a:buChar char=" "/>
            </a:pPr>
            <a:endParaRPr lang="en-US" altLang="en-US" sz="3200"/>
          </a:p>
          <a:p>
            <a:pPr eaLnBrk="1" hangingPunct="1">
              <a:buFontTx/>
              <a:buChar char=" "/>
            </a:pPr>
            <a:endParaRPr lang="en-US" altLang="en-US"/>
          </a:p>
        </p:txBody>
      </p:sp>
      <p:sp>
        <p:nvSpPr>
          <p:cNvPr id="6873092" name="Rectangle 4"/>
          <p:cNvSpPr>
            <a:spLocks noChangeArrowheads="1"/>
          </p:cNvSpPr>
          <p:nvPr/>
        </p:nvSpPr>
        <p:spPr bwMode="auto">
          <a:xfrm rot="1788162">
            <a:off x="2743200" y="381000"/>
            <a:ext cx="1065213" cy="1555750"/>
          </a:xfrm>
          <a:prstGeom prst="rect">
            <a:avLst/>
          </a:prstGeom>
          <a:noFill/>
          <a:ln>
            <a:noFill/>
          </a:ln>
          <a:effectLst>
            <a:outerShdw blurRad="63500" dist="38099" dir="2700000" algn="ctr" rotWithShape="0">
              <a:srgbClr val="8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a:defRPr/>
            </a:pPr>
            <a:r>
              <a:rPr lang="en-US" sz="9600">
                <a:solidFill>
                  <a:srgbClr val="CC3300"/>
                </a:solidFill>
                <a:latin typeface="Americana BT" charset="0"/>
                <a:ea typeface="ＭＳ Ｐゴシック" charset="0"/>
                <a:cs typeface="Arial" charset="0"/>
              </a:rPr>
              <a:t>G</a:t>
            </a:r>
          </a:p>
        </p:txBody>
      </p:sp>
      <p:sp>
        <p:nvSpPr>
          <p:cNvPr id="6873093" name="Rectangle 5"/>
          <p:cNvSpPr>
            <a:spLocks noChangeArrowheads="1"/>
          </p:cNvSpPr>
          <p:nvPr/>
        </p:nvSpPr>
        <p:spPr bwMode="auto">
          <a:xfrm rot="375513">
            <a:off x="3200400" y="4411663"/>
            <a:ext cx="3108325" cy="914400"/>
          </a:xfrm>
          <a:prstGeom prst="rect">
            <a:avLst/>
          </a:prstGeom>
          <a:noFill/>
          <a:ln>
            <a:noFill/>
          </a:ln>
          <a:effectLst>
            <a:outerShdw blurRad="63500" dist="38099" dir="2700000" algn="ctr" rotWithShape="0">
              <a:srgbClr val="CC99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defRPr/>
            </a:pPr>
            <a:r>
              <a:rPr lang="en-US" sz="5400">
                <a:solidFill>
                  <a:srgbClr val="FFFF00"/>
                </a:solidFill>
                <a:latin typeface="Times New Roman" charset="0"/>
                <a:ea typeface="ＭＳ Ｐゴシック" charset="0"/>
                <a:cs typeface="Arial" charset="0"/>
              </a:rPr>
              <a:t>Special K</a:t>
            </a:r>
            <a:endParaRPr lang="en-US">
              <a:solidFill>
                <a:srgbClr val="FFFF00"/>
              </a:solidFill>
              <a:latin typeface="Times New Roman" charset="0"/>
              <a:ea typeface="ＭＳ Ｐゴシック" charset="0"/>
              <a:cs typeface="Arial" charset="0"/>
            </a:endParaRPr>
          </a:p>
        </p:txBody>
      </p:sp>
      <p:sp>
        <p:nvSpPr>
          <p:cNvPr id="6873094" name="Rectangle 6"/>
          <p:cNvSpPr>
            <a:spLocks noChangeArrowheads="1"/>
          </p:cNvSpPr>
          <p:nvPr/>
        </p:nvSpPr>
        <p:spPr bwMode="auto">
          <a:xfrm rot="-2029041">
            <a:off x="152400" y="685800"/>
            <a:ext cx="2057400" cy="914400"/>
          </a:xfrm>
          <a:prstGeom prst="rect">
            <a:avLst/>
          </a:prstGeom>
          <a:noFill/>
          <a:ln>
            <a:noFill/>
          </a:ln>
          <a:effectLst>
            <a:outerShdw blurRad="63500" dist="38099" dir="2700000" algn="ctr" rotWithShape="0">
              <a:srgbClr val="3333CC">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defRPr/>
            </a:pPr>
            <a:r>
              <a:rPr lang="en-US" sz="5400">
                <a:solidFill>
                  <a:srgbClr val="6699FF"/>
                </a:solidFill>
                <a:latin typeface="Times New Roman" charset="0"/>
                <a:ea typeface="ＭＳ Ｐゴシック" charset="0"/>
                <a:cs typeface="Arial" charset="0"/>
              </a:rPr>
              <a:t>Speed</a:t>
            </a:r>
            <a:endParaRPr lang="en-US">
              <a:solidFill>
                <a:srgbClr val="6699FF"/>
              </a:solidFill>
              <a:latin typeface="Times New Roman" charset="0"/>
              <a:ea typeface="ＭＳ Ｐゴシック" charset="0"/>
              <a:cs typeface="Arial" charset="0"/>
            </a:endParaRPr>
          </a:p>
        </p:txBody>
      </p:sp>
      <p:sp>
        <p:nvSpPr>
          <p:cNvPr id="6873095" name="Rectangle 7"/>
          <p:cNvSpPr>
            <a:spLocks noChangeArrowheads="1"/>
          </p:cNvSpPr>
          <p:nvPr/>
        </p:nvSpPr>
        <p:spPr bwMode="auto">
          <a:xfrm rot="-1876831">
            <a:off x="6324600" y="5029200"/>
            <a:ext cx="2379663" cy="914400"/>
          </a:xfrm>
          <a:prstGeom prst="rect">
            <a:avLst/>
          </a:prstGeom>
          <a:noFill/>
          <a:ln>
            <a:noFill/>
          </a:ln>
          <a:effectLst>
            <a:outerShdw blurRad="63500" dist="38099" dir="2700000" algn="ctr" rotWithShape="0">
              <a:schemeClr val="hlink">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a:defRPr/>
            </a:pPr>
            <a:r>
              <a:rPr lang="en-US" sz="5400">
                <a:solidFill>
                  <a:srgbClr val="FFFFFF"/>
                </a:solidFill>
                <a:latin typeface="Book Antiqua" charset="0"/>
                <a:ea typeface="ＭＳ Ｐゴシック" charset="0"/>
                <a:cs typeface="Arial" charset="0"/>
              </a:rPr>
              <a:t>Crystal</a:t>
            </a:r>
          </a:p>
        </p:txBody>
      </p:sp>
      <p:sp>
        <p:nvSpPr>
          <p:cNvPr id="6873096" name="Rectangle 8"/>
          <p:cNvSpPr>
            <a:spLocks noChangeArrowheads="1"/>
          </p:cNvSpPr>
          <p:nvPr/>
        </p:nvSpPr>
        <p:spPr bwMode="auto">
          <a:xfrm rot="-533049">
            <a:off x="3197225" y="5618163"/>
            <a:ext cx="1987550" cy="1006475"/>
          </a:xfrm>
          <a:prstGeom prst="rect">
            <a:avLst/>
          </a:prstGeom>
          <a:noFill/>
          <a:ln>
            <a:noFill/>
          </a:ln>
          <a:effectLst>
            <a:outerShdw blurRad="63500" dist="38099" dir="2700000" algn="ctr" rotWithShape="0">
              <a:srgbClr val="00808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defRPr/>
            </a:pPr>
            <a:r>
              <a:rPr lang="en-US" sz="6000">
                <a:solidFill>
                  <a:srgbClr val="00FF00"/>
                </a:solidFill>
                <a:latin typeface="Times New Roman" charset="0"/>
                <a:ea typeface="ＭＳ Ｐゴシック" charset="0"/>
                <a:cs typeface="Arial" charset="0"/>
              </a:rPr>
              <a:t>DMT</a:t>
            </a:r>
          </a:p>
        </p:txBody>
      </p:sp>
      <p:sp>
        <p:nvSpPr>
          <p:cNvPr id="6873097" name="Rectangle 9"/>
          <p:cNvSpPr>
            <a:spLocks noChangeArrowheads="1"/>
          </p:cNvSpPr>
          <p:nvPr/>
        </p:nvSpPr>
        <p:spPr bwMode="auto">
          <a:xfrm rot="806553">
            <a:off x="381000" y="3886200"/>
            <a:ext cx="2433638" cy="914400"/>
          </a:xfrm>
          <a:prstGeom prst="rect">
            <a:avLst/>
          </a:prstGeom>
          <a:noFill/>
          <a:ln>
            <a:noFill/>
          </a:ln>
          <a:effectLst>
            <a:outerShdw blurRad="63500" dist="38099" dir="2700000" algn="ctr" rotWithShape="0">
              <a:srgbClr val="990033">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defRPr/>
            </a:pPr>
            <a:r>
              <a:rPr lang="en-US" sz="5400">
                <a:solidFill>
                  <a:srgbClr val="CC3300"/>
                </a:solidFill>
                <a:latin typeface="Century Schoolbook" charset="0"/>
                <a:ea typeface="ＭＳ Ｐゴシック" charset="0"/>
                <a:cs typeface="Arial" charset="0"/>
              </a:rPr>
              <a:t>BZP</a:t>
            </a:r>
          </a:p>
        </p:txBody>
      </p:sp>
      <p:sp>
        <p:nvSpPr>
          <p:cNvPr id="6873098" name="WordArt 10" descr="Paper bag"/>
          <p:cNvSpPr>
            <a:spLocks noChangeArrowheads="1" noChangeShapeType="1" noTextEdit="1"/>
          </p:cNvSpPr>
          <p:nvPr/>
        </p:nvSpPr>
        <p:spPr bwMode="auto">
          <a:xfrm>
            <a:off x="609600" y="5105400"/>
            <a:ext cx="1981200" cy="1295400"/>
          </a:xfrm>
          <a:prstGeom prst="rect">
            <a:avLst/>
          </a:prstGeom>
        </p:spPr>
        <p:txBody>
          <a:bodyPr wrap="none" fromWordArt="1">
            <a:prstTxWarp prst="textCascadeUp">
              <a:avLst>
                <a:gd name="adj" fmla="val 67875"/>
              </a:avLst>
            </a:prstTxWarp>
            <a:scene3d>
              <a:camera prst="legacyPerspectiveTopLeft">
                <a:rot lat="0" lon="20519984" rev="0"/>
              </a:camera>
              <a:lightRig rig="legacyHarsh3" dir="r"/>
            </a:scene3d>
            <a:sp3d extrusionH="430200" prstMaterial="legacyMatte">
              <a:extrusionClr>
                <a:srgbClr val="006600"/>
              </a:extrusionClr>
              <a:contourClr>
                <a:srgbClr val="FFFFFF"/>
              </a:contourClr>
            </a:sp3d>
          </a:bodyPr>
          <a:lstStyle/>
          <a:p>
            <a:r>
              <a:rPr lang="en-US" sz="3200" kern="10">
                <a:ln w="9525">
                  <a:round/>
                  <a:headEnd/>
                  <a:tailEnd/>
                </a:ln>
                <a:blipFill dpi="0" rotWithShape="0">
                  <a:blip r:embed="rId3"/>
                  <a:srcRect/>
                  <a:tile tx="0" ty="0" sx="100000" sy="100000" flip="none" algn="tl"/>
                </a:blipFill>
                <a:latin typeface="Andy"/>
              </a:rPr>
              <a:t>Pot</a:t>
            </a:r>
          </a:p>
        </p:txBody>
      </p:sp>
      <p:sp>
        <p:nvSpPr>
          <p:cNvPr id="6873099" name="WordArt 11"/>
          <p:cNvSpPr>
            <a:spLocks noChangeArrowheads="1" noChangeShapeType="1" noTextEdit="1"/>
          </p:cNvSpPr>
          <p:nvPr/>
        </p:nvSpPr>
        <p:spPr bwMode="auto">
          <a:xfrm rot="1843524">
            <a:off x="6934200" y="914400"/>
            <a:ext cx="1692275" cy="1752600"/>
          </a:xfrm>
          <a:prstGeom prst="rect">
            <a:avLst/>
          </a:prstGeom>
        </p:spPr>
        <p:txBody>
          <a:bodyPr spcFirstLastPara="1" wrap="none" fromWordArt="1">
            <a:prstTxWarp prst="textArchUp">
              <a:avLst>
                <a:gd name="adj" fmla="val 10549444"/>
              </a:avLst>
            </a:prstTxWarp>
          </a:bodyPr>
          <a:lstStyle/>
          <a:p>
            <a:r>
              <a:rPr lang="en-US" sz="3600" kern="10">
                <a:ln w="9525">
                  <a:solidFill>
                    <a:srgbClr val="0066FF"/>
                  </a:solidFill>
                  <a:round/>
                  <a:headEnd/>
                  <a:tailEnd/>
                </a:ln>
                <a:solidFill>
                  <a:srgbClr val="66FFFF"/>
                </a:solidFill>
                <a:effectLst>
                  <a:outerShdw dist="35921" dir="2700000" algn="ctr" rotWithShape="0">
                    <a:srgbClr val="808080">
                      <a:alpha val="74997"/>
                    </a:srgbClr>
                  </a:outerShdw>
                </a:effectLst>
                <a:latin typeface="Arial Black" panose="020B0A04020102020204" pitchFamily="34" charset="0"/>
              </a:rPr>
              <a:t>Ecstasy</a:t>
            </a:r>
          </a:p>
        </p:txBody>
      </p:sp>
      <p:sp>
        <p:nvSpPr>
          <p:cNvPr id="6873100" name="WordArt 12"/>
          <p:cNvSpPr>
            <a:spLocks noChangeArrowheads="1" noChangeShapeType="1" noTextEdit="1"/>
          </p:cNvSpPr>
          <p:nvPr/>
        </p:nvSpPr>
        <p:spPr bwMode="auto">
          <a:xfrm rot="5400000">
            <a:off x="4699000" y="863600"/>
            <a:ext cx="1066800" cy="863600"/>
          </a:xfrm>
          <a:prstGeom prst="rect">
            <a:avLst/>
          </a:prstGeom>
        </p:spPr>
        <p:txBody>
          <a:bodyPr vert="wordArtVert" wrap="none" fromWordArt="1">
            <a:prstTxWarp prst="textPlain">
              <a:avLst>
                <a:gd name="adj" fmla="val 67389"/>
              </a:avLst>
            </a:prstTxWarp>
          </a:bodyPr>
          <a:lstStyle/>
          <a:p>
            <a:pPr fontAlgn="auto"/>
            <a:r>
              <a:rPr lang="en-US" sz="3600" kern="10">
                <a:ln w="12700">
                  <a:solidFill>
                    <a:srgbClr val="333333"/>
                  </a:solidFill>
                  <a:round/>
                  <a:headEnd/>
                  <a:tailEnd/>
                </a:ln>
                <a:solidFill>
                  <a:srgbClr val="333333"/>
                </a:solidFill>
                <a:effectLst>
                  <a:outerShdw dist="53882" dir="2700000" algn="ctr" rotWithShape="0">
                    <a:srgbClr val="CBCBCB">
                      <a:alpha val="74997"/>
                    </a:srgbClr>
                  </a:outerShdw>
                </a:effectLst>
                <a:latin typeface="Times New Roman" panose="02020603050405020304" pitchFamily="18" charset="0"/>
                <a:cs typeface="Times New Roman" panose="02020603050405020304" pitchFamily="18" charset="0"/>
              </a:rPr>
              <a:t>E</a:t>
            </a:r>
          </a:p>
        </p:txBody>
      </p:sp>
      <p:sp>
        <p:nvSpPr>
          <p:cNvPr id="164877" name="Rectangle 13"/>
          <p:cNvSpPr>
            <a:spLocks noChangeArrowheads="1"/>
          </p:cNvSpPr>
          <p:nvPr/>
        </p:nvSpPr>
        <p:spPr bwMode="auto">
          <a:xfrm>
            <a:off x="2286000" y="1219200"/>
            <a:ext cx="45720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pPr>
            <a:br>
              <a:rPr lang="en-US" altLang="en-US" sz="4400">
                <a:solidFill>
                  <a:srgbClr val="FF3300"/>
                </a:solidFill>
                <a:latin typeface="Candara" panose="020E0502030303020204" pitchFamily="34" charset="0"/>
                <a:ea typeface="MS PGothic" panose="020B0600070205080204" pitchFamily="34" charset="-128"/>
              </a:rPr>
            </a:br>
            <a:endParaRPr lang="en-US" altLang="en-US" sz="3600" i="1">
              <a:solidFill>
                <a:srgbClr val="FF3300"/>
              </a:solidFill>
              <a:latin typeface="Candara" panose="020E0502030303020204" pitchFamily="34" charset="0"/>
              <a:ea typeface="MS PGothic" panose="020B0600070205080204" pitchFamily="34" charset="-128"/>
            </a:endParaRPr>
          </a:p>
          <a:p>
            <a:pPr eaLnBrk="1" hangingPunct="1">
              <a:spcBef>
                <a:spcPct val="0"/>
              </a:spcBef>
              <a:buClr>
                <a:schemeClr val="accent1"/>
              </a:buClr>
              <a:buSzPct val="100000"/>
              <a:buFontTx/>
              <a:buChar char=" "/>
            </a:pPr>
            <a:endParaRPr lang="en-US" altLang="en-US" sz="3200">
              <a:latin typeface="Candara" panose="020E0502030303020204" pitchFamily="34" charset="0"/>
              <a:ea typeface="MS PGothic" panose="020B0600070205080204" pitchFamily="34" charset="-128"/>
            </a:endParaRPr>
          </a:p>
          <a:p>
            <a:pPr eaLnBrk="1" hangingPunct="1">
              <a:spcBef>
                <a:spcPct val="0"/>
              </a:spcBef>
              <a:buClr>
                <a:schemeClr val="accent1"/>
              </a:buClr>
              <a:buSzPct val="100000"/>
              <a:buFontTx/>
              <a:buChar char=" "/>
            </a:pPr>
            <a:endParaRPr lang="en-US" altLang="en-US" sz="3200">
              <a:latin typeface="Candara" panose="020E0502030303020204" pitchFamily="34" charset="0"/>
              <a:ea typeface="MS PGothic" panose="020B0600070205080204" pitchFamily="34" charset="-128"/>
            </a:endParaRPr>
          </a:p>
          <a:p>
            <a:pPr eaLnBrk="1" hangingPunct="1">
              <a:spcBef>
                <a:spcPct val="0"/>
              </a:spcBef>
              <a:buClr>
                <a:schemeClr val="accent1"/>
              </a:buClr>
              <a:buSzPct val="100000"/>
              <a:buFontTx/>
              <a:buChar char=" "/>
            </a:pPr>
            <a:endParaRPr lang="en-US" altLang="en-US" sz="3200">
              <a:latin typeface="Candara" panose="020E0502030303020204" pitchFamily="34" charset="0"/>
              <a:ea typeface="MS PGothic" panose="020B0600070205080204" pitchFamily="34" charset="-128"/>
            </a:endParaRPr>
          </a:p>
          <a:p>
            <a:pPr eaLnBrk="1" hangingPunct="1">
              <a:spcBef>
                <a:spcPct val="0"/>
              </a:spcBef>
              <a:buClr>
                <a:schemeClr val="accent1"/>
              </a:buClr>
              <a:buSzPct val="100000"/>
              <a:buFontTx/>
              <a:buChar char=" "/>
            </a:pPr>
            <a:endParaRPr lang="en-US" altLang="en-US" sz="1800">
              <a:latin typeface="Candara" panose="020E0502030303020204" pitchFamily="34" charset="0"/>
              <a:ea typeface="MS PGothic" panose="020B0600070205080204" pitchFamily="34" charset="-128"/>
            </a:endParaRPr>
          </a:p>
        </p:txBody>
      </p:sp>
    </p:spTree>
    <p:extLst>
      <p:ext uri="{BB962C8B-B14F-4D97-AF65-F5344CB8AC3E}">
        <p14:creationId xmlns:p14="http://schemas.microsoft.com/office/powerpoint/2010/main" val="41828386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73094"/>
                                        </p:tgtEl>
                                        <p:attrNameLst>
                                          <p:attrName>style.visibility</p:attrName>
                                        </p:attrNameLst>
                                      </p:cBhvr>
                                      <p:to>
                                        <p:strVal val="visible"/>
                                      </p:to>
                                    </p:set>
                                    <p:animEffect transition="in" filter="dissolve">
                                      <p:cBhvr>
                                        <p:cTn id="7" dur="500"/>
                                        <p:tgtEl>
                                          <p:spTgt spid="687309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873092"/>
                                        </p:tgtEl>
                                        <p:attrNameLst>
                                          <p:attrName>style.visibility</p:attrName>
                                        </p:attrNameLst>
                                      </p:cBhvr>
                                      <p:to>
                                        <p:strVal val="visible"/>
                                      </p:to>
                                    </p:set>
                                    <p:animEffect transition="in" filter="dissolve">
                                      <p:cBhvr>
                                        <p:cTn id="11" dur="500"/>
                                        <p:tgtEl>
                                          <p:spTgt spid="687309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6873099"/>
                                        </p:tgtEl>
                                        <p:attrNameLst>
                                          <p:attrName>style.visibility</p:attrName>
                                        </p:attrNameLst>
                                      </p:cBhvr>
                                      <p:to>
                                        <p:strVal val="visible"/>
                                      </p:to>
                                    </p:set>
                                    <p:animEffect transition="in" filter="dissolve">
                                      <p:cBhvr>
                                        <p:cTn id="15" dur="500"/>
                                        <p:tgtEl>
                                          <p:spTgt spid="6873099"/>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6873100"/>
                                        </p:tgtEl>
                                        <p:attrNameLst>
                                          <p:attrName>style.visibility</p:attrName>
                                        </p:attrNameLst>
                                      </p:cBhvr>
                                      <p:to>
                                        <p:strVal val="visible"/>
                                      </p:to>
                                    </p:set>
                                    <p:animEffect transition="in" filter="dissolve">
                                      <p:cBhvr>
                                        <p:cTn id="19" dur="500"/>
                                        <p:tgtEl>
                                          <p:spTgt spid="6873100"/>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6873095"/>
                                        </p:tgtEl>
                                        <p:attrNameLst>
                                          <p:attrName>style.visibility</p:attrName>
                                        </p:attrNameLst>
                                      </p:cBhvr>
                                      <p:to>
                                        <p:strVal val="visible"/>
                                      </p:to>
                                    </p:set>
                                    <p:animEffect transition="in" filter="dissolve">
                                      <p:cBhvr>
                                        <p:cTn id="23" dur="500"/>
                                        <p:tgtEl>
                                          <p:spTgt spid="6873095"/>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6873093"/>
                                        </p:tgtEl>
                                        <p:attrNameLst>
                                          <p:attrName>style.visibility</p:attrName>
                                        </p:attrNameLst>
                                      </p:cBhvr>
                                      <p:to>
                                        <p:strVal val="visible"/>
                                      </p:to>
                                    </p:set>
                                    <p:animEffect transition="in" filter="dissolve">
                                      <p:cBhvr>
                                        <p:cTn id="27" dur="500"/>
                                        <p:tgtEl>
                                          <p:spTgt spid="6873093"/>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6873097"/>
                                        </p:tgtEl>
                                        <p:attrNameLst>
                                          <p:attrName>style.visibility</p:attrName>
                                        </p:attrNameLst>
                                      </p:cBhvr>
                                      <p:to>
                                        <p:strVal val="visible"/>
                                      </p:to>
                                    </p:set>
                                    <p:animEffect transition="in" filter="dissolve">
                                      <p:cBhvr>
                                        <p:cTn id="31" dur="500"/>
                                        <p:tgtEl>
                                          <p:spTgt spid="6873097"/>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6873098"/>
                                        </p:tgtEl>
                                        <p:attrNameLst>
                                          <p:attrName>style.visibility</p:attrName>
                                        </p:attrNameLst>
                                      </p:cBhvr>
                                      <p:to>
                                        <p:strVal val="visible"/>
                                      </p:to>
                                    </p:set>
                                    <p:animEffect transition="in" filter="dissolve">
                                      <p:cBhvr>
                                        <p:cTn id="35" dur="500"/>
                                        <p:tgtEl>
                                          <p:spTgt spid="6873098"/>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6873096"/>
                                        </p:tgtEl>
                                        <p:attrNameLst>
                                          <p:attrName>style.visibility</p:attrName>
                                        </p:attrNameLst>
                                      </p:cBhvr>
                                      <p:to>
                                        <p:strVal val="visible"/>
                                      </p:to>
                                    </p:set>
                                    <p:animEffect transition="in" filter="dissolve">
                                      <p:cBhvr>
                                        <p:cTn id="39" dur="500"/>
                                        <p:tgtEl>
                                          <p:spTgt spid="6873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3092" grpId="0"/>
      <p:bldP spid="6873093" grpId="0"/>
      <p:bldP spid="6873094" grpId="0"/>
      <p:bldP spid="6873095" grpId="0"/>
      <p:bldP spid="6873096" grpId="0"/>
      <p:bldP spid="687309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D019D-3590-4C45-A726-CC42966393FD}"/>
              </a:ext>
            </a:extLst>
          </p:cNvPr>
          <p:cNvPicPr>
            <a:picLocks noChangeAspect="1"/>
          </p:cNvPicPr>
          <p:nvPr/>
        </p:nvPicPr>
        <p:blipFill rotWithShape="1">
          <a:blip r:embed="rId3"/>
          <a:srcRect l="4873" r="55011" b="1731"/>
          <a:stretch/>
        </p:blipFill>
        <p:spPr>
          <a:xfrm>
            <a:off x="1413936" y="962325"/>
            <a:ext cx="6333067" cy="48479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08938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2A5900B-C93D-49C4-A19F-CD2708FD9796}"/>
              </a:ext>
            </a:extLst>
          </p:cNvPr>
          <p:cNvGrpSpPr>
            <a:grpSpLocks noChangeAspect="1"/>
          </p:cNvGrpSpPr>
          <p:nvPr/>
        </p:nvGrpSpPr>
        <p:grpSpPr bwMode="auto">
          <a:xfrm>
            <a:off x="572657" y="1236953"/>
            <a:ext cx="7998687" cy="3986846"/>
            <a:chOff x="0" y="246"/>
            <a:chExt cx="7680" cy="3828"/>
          </a:xfrm>
          <a:effectLst>
            <a:outerShdw blurRad="50800" dist="38100" dir="2700000" algn="tl" rotWithShape="0">
              <a:prstClr val="black">
                <a:alpha val="40000"/>
              </a:prstClr>
            </a:outerShdw>
          </a:effectLst>
        </p:grpSpPr>
        <p:sp>
          <p:nvSpPr>
            <p:cNvPr id="4" name="AutoShape 3">
              <a:extLst>
                <a:ext uri="{FF2B5EF4-FFF2-40B4-BE49-F238E27FC236}">
                  <a16:creationId xmlns:a16="http://schemas.microsoft.com/office/drawing/2014/main" id="{FA99275D-887D-4C52-B5F3-188E1C4B7DB4}"/>
                </a:ext>
              </a:extLst>
            </p:cNvPr>
            <p:cNvSpPr>
              <a:spLocks noChangeAspect="1" noChangeArrowheads="1" noTextEdit="1"/>
            </p:cNvSpPr>
            <p:nvPr/>
          </p:nvSpPr>
          <p:spPr bwMode="auto">
            <a:xfrm>
              <a:off x="0" y="246"/>
              <a:ext cx="7680" cy="38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D4BD0908-7444-405C-9D96-472AAB058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
              <a:ext cx="7686" cy="38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616729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E50944-9B66-F00A-1623-DBECF73F1BA7}"/>
              </a:ext>
            </a:extLst>
          </p:cNvPr>
          <p:cNvPicPr>
            <a:picLocks noChangeAspect="1"/>
          </p:cNvPicPr>
          <p:nvPr/>
        </p:nvPicPr>
        <p:blipFill rotWithShape="1">
          <a:blip r:embed="rId2"/>
          <a:srcRect l="31535" t="7727" r="34801" b="63485"/>
          <a:stretch/>
        </p:blipFill>
        <p:spPr>
          <a:xfrm>
            <a:off x="2700715" y="1161184"/>
            <a:ext cx="3742571" cy="1800224"/>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372C442-2C4C-4B55-CF5B-7515A9EC6F55}"/>
              </a:ext>
            </a:extLst>
          </p:cNvPr>
          <p:cNvPicPr>
            <a:picLocks noChangeAspect="1"/>
          </p:cNvPicPr>
          <p:nvPr/>
        </p:nvPicPr>
        <p:blipFill rotWithShape="1">
          <a:blip r:embed="rId3"/>
          <a:srcRect l="17216" t="36212" r="21761" b="13031"/>
          <a:stretch/>
        </p:blipFill>
        <p:spPr>
          <a:xfrm>
            <a:off x="1784641" y="3218584"/>
            <a:ext cx="5579918" cy="261071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25683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486400" y="2205335"/>
            <a:ext cx="2895600" cy="461665"/>
          </a:xfrm>
          <a:prstGeom prst="rect">
            <a:avLst/>
          </a:prstGeom>
          <a:noFill/>
        </p:spPr>
        <p:txBody>
          <a:bodyPr wrap="square" rtlCol="0">
            <a:spAutoFit/>
          </a:bodyPr>
          <a:lstStyle/>
          <a:p>
            <a:r>
              <a:rPr lang="en-US" sz="2400"/>
              <a:t>September 14, 1986</a:t>
            </a:r>
          </a:p>
        </p:txBody>
      </p:sp>
      <p:sp>
        <p:nvSpPr>
          <p:cNvPr id="7" name="TextBox 6"/>
          <p:cNvSpPr txBox="1"/>
          <p:nvPr/>
        </p:nvSpPr>
        <p:spPr>
          <a:xfrm>
            <a:off x="685800" y="2209800"/>
            <a:ext cx="2057400" cy="461665"/>
          </a:xfrm>
          <a:prstGeom prst="rect">
            <a:avLst/>
          </a:prstGeom>
          <a:noFill/>
        </p:spPr>
        <p:txBody>
          <a:bodyPr wrap="square" rtlCol="0">
            <a:spAutoFit/>
          </a:bodyPr>
          <a:lstStyle/>
          <a:p>
            <a:r>
              <a:rPr lang="en-US" sz="2400"/>
              <a:t>June 17, 1971</a:t>
            </a:r>
          </a:p>
        </p:txBody>
      </p:sp>
      <p:pic>
        <p:nvPicPr>
          <p:cNvPr id="5" name="Nixon - Public Enemy.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189555" y="1295400"/>
            <a:ext cx="6536292" cy="3988103"/>
          </a:xfrm>
          <a:prstGeom prst="rect">
            <a:avLst/>
          </a:prstGeom>
        </p:spPr>
      </p:pic>
      <p:pic>
        <p:nvPicPr>
          <p:cNvPr id="6" name="Reagan - Crack.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214955" y="1295400"/>
            <a:ext cx="6536292" cy="3990026"/>
          </a:xfrm>
          <a:prstGeom prst="rect">
            <a:avLst/>
          </a:prstGeom>
        </p:spPr>
      </p:pic>
      <p:pic>
        <p:nvPicPr>
          <p:cNvPr id="4" name="Bush Sr - Crack.mo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1189555" y="1301136"/>
            <a:ext cx="6536293" cy="4002726"/>
          </a:xfrm>
          <a:prstGeom prst="rect">
            <a:avLst/>
          </a:prstGeom>
        </p:spPr>
      </p:pic>
      <p:pic>
        <p:nvPicPr>
          <p:cNvPr id="2" name="Obama - Opioid.mo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1786455" y="1302695"/>
            <a:ext cx="5393292" cy="3990026"/>
          </a:xfrm>
          <a:prstGeom prst="rect">
            <a:avLst/>
          </a:prstGeom>
        </p:spPr>
      </p:pic>
      <p:sp>
        <p:nvSpPr>
          <p:cNvPr id="9" name="TextBox 8"/>
          <p:cNvSpPr txBox="1"/>
          <p:nvPr/>
        </p:nvSpPr>
        <p:spPr>
          <a:xfrm>
            <a:off x="457200" y="6090336"/>
            <a:ext cx="2857500" cy="461665"/>
          </a:xfrm>
          <a:prstGeom prst="rect">
            <a:avLst/>
          </a:prstGeom>
          <a:noFill/>
        </p:spPr>
        <p:txBody>
          <a:bodyPr wrap="square" rtlCol="0">
            <a:spAutoFit/>
          </a:bodyPr>
          <a:lstStyle/>
          <a:p>
            <a:r>
              <a:rPr lang="en-US" sz="2400"/>
              <a:t>September 5, 1989</a:t>
            </a:r>
          </a:p>
        </p:txBody>
      </p:sp>
      <p:sp>
        <p:nvSpPr>
          <p:cNvPr id="10" name="TextBox 9"/>
          <p:cNvSpPr txBox="1"/>
          <p:nvPr/>
        </p:nvSpPr>
        <p:spPr>
          <a:xfrm>
            <a:off x="5753100" y="5971823"/>
            <a:ext cx="2857500" cy="461665"/>
          </a:xfrm>
          <a:prstGeom prst="rect">
            <a:avLst/>
          </a:prstGeom>
          <a:noFill/>
        </p:spPr>
        <p:txBody>
          <a:bodyPr wrap="square" rtlCol="0">
            <a:spAutoFit/>
          </a:bodyPr>
          <a:lstStyle/>
          <a:p>
            <a:r>
              <a:rPr lang="en-US" sz="2400" dirty="0"/>
              <a:t>March 29, 2016</a:t>
            </a:r>
          </a:p>
        </p:txBody>
      </p:sp>
    </p:spTree>
    <p:extLst>
      <p:ext uri="{BB962C8B-B14F-4D97-AF65-F5344CB8AC3E}">
        <p14:creationId xmlns:p14="http://schemas.microsoft.com/office/powerpoint/2010/main" val="287036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childTnLst>
                                </p:cTn>
                              </p:par>
                              <p:par>
                                <p:cTn id="9" presetID="1" presetClass="mediacall" presetSubtype="0" fill="hold" nodeType="withEffect">
                                  <p:stCondLst>
                                    <p:cond delay="0"/>
                                  </p:stCondLst>
                                  <p:childTnLst>
                                    <p:cmd type="call" cmd="playFrom(0.0)">
                                      <p:cBhvr>
                                        <p:cTn id="10" dur="7223" fill="hold"/>
                                        <p:tgtEl>
                                          <p:spTgt spid="5"/>
                                        </p:tgtEl>
                                      </p:cBhvr>
                                    </p:cmd>
                                  </p:childTnLst>
                                </p:cTn>
                              </p:par>
                              <p:par>
                                <p:cTn id="11" presetID="6" presetClass="emph" presetSubtype="0" fill="hold" nodeType="withEffect">
                                  <p:stCondLst>
                                    <p:cond delay="7500"/>
                                  </p:stCondLst>
                                  <p:childTnLst>
                                    <p:animScale>
                                      <p:cBhvr>
                                        <p:cTn id="12" dur="2000" fill="hold"/>
                                        <p:tgtEl>
                                          <p:spTgt spid="5"/>
                                        </p:tgtEl>
                                      </p:cBhvr>
                                      <p:by x="35000" y="35000"/>
                                    </p:animScale>
                                  </p:childTnLst>
                                </p:cTn>
                              </p:par>
                              <p:par>
                                <p:cTn id="13" presetID="0" presetClass="path" presetSubtype="0" accel="50000" decel="50000" fill="hold" nodeType="withEffect">
                                  <p:stCondLst>
                                    <p:cond delay="7500"/>
                                  </p:stCondLst>
                                  <p:childTnLst>
                                    <p:animMotion origin="layout" path="M 0 3.7037E-7 L -0.30729 -0.29097 " pathEditMode="relative" rAng="0" ptsTypes="AA">
                                      <p:cBhvr>
                                        <p:cTn id="14" dur="2000" fill="hold"/>
                                        <p:tgtEl>
                                          <p:spTgt spid="5"/>
                                        </p:tgtEl>
                                        <p:attrNameLst>
                                          <p:attrName>ppt_x</p:attrName>
                                          <p:attrName>ppt_y</p:attrName>
                                        </p:attrNameLst>
                                      </p:cBhvr>
                                      <p:rCtr x="-15365" y="-14560"/>
                                    </p:animMotion>
                                  </p:childTnLst>
                                </p:cTn>
                              </p:par>
                              <p:par>
                                <p:cTn id="15" presetID="10" presetClass="entr" presetSubtype="0" fill="hold" grpId="0" nodeType="withEffect">
                                  <p:stCondLst>
                                    <p:cond delay="7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9500"/>
                            </p:stCondLst>
                            <p:childTnLst>
                              <p:par>
                                <p:cTn id="19" presetID="2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2000" fill="hold"/>
                                        <p:tgtEl>
                                          <p:spTgt spid="6"/>
                                        </p:tgtEl>
                                        <p:attrNameLst>
                                          <p:attrName>ppt_w</p:attrName>
                                        </p:attrNameLst>
                                      </p:cBhvr>
                                      <p:tavLst>
                                        <p:tav tm="0">
                                          <p:val>
                                            <p:fltVal val="0"/>
                                          </p:val>
                                        </p:tav>
                                        <p:tav tm="100000">
                                          <p:val>
                                            <p:strVal val="#ppt_w"/>
                                          </p:val>
                                        </p:tav>
                                      </p:tavLst>
                                    </p:anim>
                                    <p:anim calcmode="lin" valueType="num">
                                      <p:cBhvr>
                                        <p:cTn id="22" dur="2000" fill="hold"/>
                                        <p:tgtEl>
                                          <p:spTgt spid="6"/>
                                        </p:tgtEl>
                                        <p:attrNameLst>
                                          <p:attrName>ppt_h</p:attrName>
                                        </p:attrNameLst>
                                      </p:cBhvr>
                                      <p:tavLst>
                                        <p:tav tm="0">
                                          <p:val>
                                            <p:fltVal val="0"/>
                                          </p:val>
                                        </p:tav>
                                        <p:tav tm="100000">
                                          <p:val>
                                            <p:strVal val="#ppt_h"/>
                                          </p:val>
                                        </p:tav>
                                      </p:tavLst>
                                    </p:anim>
                                  </p:childTnLst>
                                </p:cTn>
                              </p:par>
                              <p:par>
                                <p:cTn id="23" presetID="1" presetClass="mediacall" presetSubtype="0" fill="hold" nodeType="withEffect">
                                  <p:stCondLst>
                                    <p:cond delay="0"/>
                                  </p:stCondLst>
                                  <p:childTnLst>
                                    <p:cmd type="call" cmd="playFrom(0.0)">
                                      <p:cBhvr>
                                        <p:cTn id="24" dur="14498" fill="hold"/>
                                        <p:tgtEl>
                                          <p:spTgt spid="6"/>
                                        </p:tgtEl>
                                      </p:cBhvr>
                                    </p:cmd>
                                  </p:childTnLst>
                                </p:cTn>
                              </p:par>
                              <p:par>
                                <p:cTn id="25" presetID="6" presetClass="emph" presetSubtype="0" fill="hold" nodeType="withEffect">
                                  <p:stCondLst>
                                    <p:cond delay="14500"/>
                                  </p:stCondLst>
                                  <p:childTnLst>
                                    <p:animScale>
                                      <p:cBhvr>
                                        <p:cTn id="26" dur="2000" fill="hold"/>
                                        <p:tgtEl>
                                          <p:spTgt spid="6"/>
                                        </p:tgtEl>
                                      </p:cBhvr>
                                      <p:by x="35000" y="35000"/>
                                    </p:animScale>
                                  </p:childTnLst>
                                </p:cTn>
                              </p:par>
                              <p:par>
                                <p:cTn id="27" presetID="0" presetClass="path" presetSubtype="0" accel="50000" decel="50000" fill="hold" nodeType="withEffect">
                                  <p:stCondLst>
                                    <p:cond delay="14500"/>
                                  </p:stCondLst>
                                  <p:childTnLst>
                                    <p:animMotion origin="layout" path="M 2.22222E-6 3.7037E-7 L 0.25972 -0.2912 " pathEditMode="relative" rAng="0" ptsTypes="AA">
                                      <p:cBhvr>
                                        <p:cTn id="28" dur="2000" fill="hold"/>
                                        <p:tgtEl>
                                          <p:spTgt spid="6"/>
                                        </p:tgtEl>
                                        <p:attrNameLst>
                                          <p:attrName>ppt_x</p:attrName>
                                          <p:attrName>ppt_y</p:attrName>
                                        </p:attrNameLst>
                                      </p:cBhvr>
                                      <p:rCtr x="12986" y="-14560"/>
                                    </p:animMotion>
                                  </p:childTnLst>
                                </p:cTn>
                              </p:par>
                              <p:par>
                                <p:cTn id="29" presetID="10" presetClass="entr" presetSubtype="0" fill="hold" grpId="0" nodeType="withEffect">
                                  <p:stCondLst>
                                    <p:cond delay="145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26000"/>
                            </p:stCondLst>
                            <p:childTnLst>
                              <p:par>
                                <p:cTn id="33" presetID="23" presetClass="entr" presetSubtype="16"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2000" fill="hold"/>
                                        <p:tgtEl>
                                          <p:spTgt spid="4"/>
                                        </p:tgtEl>
                                        <p:attrNameLst>
                                          <p:attrName>ppt_w</p:attrName>
                                        </p:attrNameLst>
                                      </p:cBhvr>
                                      <p:tavLst>
                                        <p:tav tm="0">
                                          <p:val>
                                            <p:fltVal val="0"/>
                                          </p:val>
                                        </p:tav>
                                        <p:tav tm="100000">
                                          <p:val>
                                            <p:strVal val="#ppt_w"/>
                                          </p:val>
                                        </p:tav>
                                      </p:tavLst>
                                    </p:anim>
                                    <p:anim calcmode="lin" valueType="num">
                                      <p:cBhvr>
                                        <p:cTn id="36" dur="2000" fill="hold"/>
                                        <p:tgtEl>
                                          <p:spTgt spid="4"/>
                                        </p:tgtEl>
                                        <p:attrNameLst>
                                          <p:attrName>ppt_h</p:attrName>
                                        </p:attrNameLst>
                                      </p:cBhvr>
                                      <p:tavLst>
                                        <p:tav tm="0">
                                          <p:val>
                                            <p:fltVal val="0"/>
                                          </p:val>
                                        </p:tav>
                                        <p:tav tm="100000">
                                          <p:val>
                                            <p:strVal val="#ppt_h"/>
                                          </p:val>
                                        </p:tav>
                                      </p:tavLst>
                                    </p:anim>
                                  </p:childTnLst>
                                </p:cTn>
                              </p:par>
                              <p:par>
                                <p:cTn id="37" presetID="1" presetClass="mediacall" presetSubtype="0" fill="hold" nodeType="withEffect">
                                  <p:stCondLst>
                                    <p:cond delay="0"/>
                                  </p:stCondLst>
                                  <p:childTnLst>
                                    <p:cmd type="call" cmd="playFrom(0.0)">
                                      <p:cBhvr>
                                        <p:cTn id="38" dur="5559" fill="hold"/>
                                        <p:tgtEl>
                                          <p:spTgt spid="4"/>
                                        </p:tgtEl>
                                      </p:cBhvr>
                                    </p:cmd>
                                  </p:childTnLst>
                                </p:cTn>
                              </p:par>
                              <p:par>
                                <p:cTn id="39" presetID="6" presetClass="emph" presetSubtype="0" fill="hold" nodeType="withEffect">
                                  <p:stCondLst>
                                    <p:cond delay="6000"/>
                                  </p:stCondLst>
                                  <p:childTnLst>
                                    <p:animScale>
                                      <p:cBhvr>
                                        <p:cTn id="40" dur="2000" fill="hold"/>
                                        <p:tgtEl>
                                          <p:spTgt spid="4"/>
                                        </p:tgtEl>
                                      </p:cBhvr>
                                      <p:by x="35000" y="35000"/>
                                    </p:animScale>
                                  </p:childTnLst>
                                </p:cTn>
                              </p:par>
                              <p:par>
                                <p:cTn id="41" presetID="0" presetClass="path" presetSubtype="0" accel="50000" decel="50000" fill="hold" nodeType="withEffect">
                                  <p:stCondLst>
                                    <p:cond delay="6000"/>
                                  </p:stCondLst>
                                  <p:childTnLst>
                                    <p:animMotion origin="layout" path="M 0 -1.48148E-6 L -0.29497 0.26296 " pathEditMode="relative" rAng="0" ptsTypes="AA">
                                      <p:cBhvr>
                                        <p:cTn id="42" dur="2000" fill="hold"/>
                                        <p:tgtEl>
                                          <p:spTgt spid="4"/>
                                        </p:tgtEl>
                                        <p:attrNameLst>
                                          <p:attrName>ppt_x</p:attrName>
                                          <p:attrName>ppt_y</p:attrName>
                                        </p:attrNameLst>
                                      </p:cBhvr>
                                      <p:rCtr x="-14757" y="13148"/>
                                    </p:animMotion>
                                  </p:childTnLst>
                                </p:cTn>
                              </p:par>
                              <p:par>
                                <p:cTn id="43" presetID="10" presetClass="entr" presetSubtype="0" fill="hold" grpId="0" nodeType="withEffect">
                                  <p:stCondLst>
                                    <p:cond delay="75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par>
                          <p:cTn id="46" fill="hold">
                            <p:stCondLst>
                              <p:cond delay="34000"/>
                            </p:stCondLst>
                            <p:childTnLst>
                              <p:par>
                                <p:cTn id="47" presetID="23" presetClass="entr" presetSubtype="16"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2000" fill="hold"/>
                                        <p:tgtEl>
                                          <p:spTgt spid="2"/>
                                        </p:tgtEl>
                                        <p:attrNameLst>
                                          <p:attrName>ppt_w</p:attrName>
                                        </p:attrNameLst>
                                      </p:cBhvr>
                                      <p:tavLst>
                                        <p:tav tm="0">
                                          <p:val>
                                            <p:fltVal val="0"/>
                                          </p:val>
                                        </p:tav>
                                        <p:tav tm="100000">
                                          <p:val>
                                            <p:strVal val="#ppt_w"/>
                                          </p:val>
                                        </p:tav>
                                      </p:tavLst>
                                    </p:anim>
                                    <p:anim calcmode="lin" valueType="num">
                                      <p:cBhvr>
                                        <p:cTn id="50" dur="2000" fill="hold"/>
                                        <p:tgtEl>
                                          <p:spTgt spid="2"/>
                                        </p:tgtEl>
                                        <p:attrNameLst>
                                          <p:attrName>ppt_h</p:attrName>
                                        </p:attrNameLst>
                                      </p:cBhvr>
                                      <p:tavLst>
                                        <p:tav tm="0">
                                          <p:val>
                                            <p:fltVal val="0"/>
                                          </p:val>
                                        </p:tav>
                                        <p:tav tm="100000">
                                          <p:val>
                                            <p:strVal val="#ppt_h"/>
                                          </p:val>
                                        </p:tav>
                                      </p:tavLst>
                                    </p:anim>
                                  </p:childTnLst>
                                </p:cTn>
                              </p:par>
                              <p:par>
                                <p:cTn id="51" presetID="1" presetClass="mediacall" presetSubtype="0" fill="hold" nodeType="withEffect">
                                  <p:stCondLst>
                                    <p:cond delay="0"/>
                                  </p:stCondLst>
                                  <p:childTnLst>
                                    <p:cmd type="call" cmd="playFrom(0.0)">
                                      <p:cBhvr>
                                        <p:cTn id="52" dur="14067" fill="hold"/>
                                        <p:tgtEl>
                                          <p:spTgt spid="2"/>
                                        </p:tgtEl>
                                      </p:cBhvr>
                                    </p:cmd>
                                  </p:childTnLst>
                                </p:cTn>
                              </p:par>
                              <p:par>
                                <p:cTn id="53" presetID="6" presetClass="emph" presetSubtype="0" fill="hold" nodeType="withEffect">
                                  <p:stCondLst>
                                    <p:cond delay="14500"/>
                                  </p:stCondLst>
                                  <p:childTnLst>
                                    <p:animScale>
                                      <p:cBhvr>
                                        <p:cTn id="54" dur="2000" fill="hold"/>
                                        <p:tgtEl>
                                          <p:spTgt spid="2"/>
                                        </p:tgtEl>
                                      </p:cBhvr>
                                      <p:by x="35000" y="35000"/>
                                    </p:animScale>
                                  </p:childTnLst>
                                </p:cTn>
                              </p:par>
                              <p:par>
                                <p:cTn id="55" presetID="0" presetClass="path" presetSubtype="0" accel="50000" decel="50000" fill="hold" nodeType="withEffect">
                                  <p:stCondLst>
                                    <p:cond delay="14500"/>
                                  </p:stCondLst>
                                  <p:childTnLst>
                                    <p:animMotion origin="layout" path="M -0.00278 -0.00116 L 0.25139 0.26365 " pathEditMode="relative" ptsTypes="AA">
                                      <p:cBhvr>
                                        <p:cTn id="56" dur="2000" fill="hold"/>
                                        <p:tgtEl>
                                          <p:spTgt spid="2"/>
                                        </p:tgtEl>
                                        <p:attrNameLst>
                                          <p:attrName>ppt_x</p:attrName>
                                          <p:attrName>ppt_y</p:attrName>
                                        </p:attrNameLst>
                                      </p:cBhvr>
                                    </p:animMotion>
                                  </p:childTnLst>
                                </p:cTn>
                              </p:par>
                              <p:par>
                                <p:cTn id="57" presetID="10" presetClass="entr" presetSubtype="0" fill="hold" grpId="0" nodeType="withEffect">
                                  <p:stCondLst>
                                    <p:cond delay="1550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
                    </p:tgtEl>
                  </p:cond>
                </p:stCondLst>
                <p:endSync evt="end" delay="0">
                  <p:rtn val="all"/>
                </p:endSync>
                <p:childTnLst>
                  <p:par>
                    <p:cTn id="61" fill="hold">
                      <p:stCondLst>
                        <p:cond delay="0"/>
                      </p:stCondLst>
                      <p:childTnLst>
                        <p:par>
                          <p:cTn id="62" fill="hold">
                            <p:stCondLst>
                              <p:cond delay="0"/>
                            </p:stCondLst>
                            <p:childTnLst>
                              <p:par>
                                <p:cTn id="63" presetID="6" presetClass="emph" presetSubtype="0" fill="hold" nodeType="clickEffect">
                                  <p:stCondLst>
                                    <p:cond delay="0"/>
                                  </p:stCondLst>
                                  <p:childTnLst>
                                    <p:animScale>
                                      <p:cBhvr>
                                        <p:cTn id="64" dur="2000" fill="hold"/>
                                        <p:tgtEl>
                                          <p:spTgt spid="4"/>
                                        </p:tgtEl>
                                      </p:cBhvr>
                                      <p:by x="150000" y="150000"/>
                                    </p:animScale>
                                  </p:childTnLst>
                                </p:cTn>
                              </p:par>
                            </p:childTnLst>
                          </p:cTn>
                        </p:par>
                      </p:childTnLst>
                    </p:cTn>
                  </p:par>
                </p:childTnLst>
              </p:cTn>
              <p:nextCondLst>
                <p:cond evt="onClick" delay="0">
                  <p:tgtEl>
                    <p:spTgt spid="4"/>
                  </p:tgtEl>
                </p:cond>
              </p:nextCondLst>
            </p:seq>
            <p:video>
              <p:cMediaNode vol="80000">
                <p:cTn id="65" fill="hold" display="0">
                  <p:stCondLst>
                    <p:cond delay="indefinite"/>
                  </p:stCondLst>
                </p:cTn>
                <p:tgtEl>
                  <p:spTgt spid="4"/>
                </p:tgtEl>
              </p:cMediaNode>
            </p:video>
            <p:seq concurrent="1" nextAc="seek">
              <p:cTn id="66" restart="whenNotActive" fill="hold" evtFilter="cancelBubble" nodeType="interactiveSeq">
                <p:stCondLst>
                  <p:cond evt="onClick" delay="0">
                    <p:tgtEl>
                      <p:spTgt spid="5"/>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5"/>
                                        </p:tgtEl>
                                      </p:cBhvr>
                                    </p:cmd>
                                  </p:childTnLst>
                                </p:cTn>
                              </p:par>
                            </p:childTnLst>
                          </p:cTn>
                        </p:par>
                      </p:childTnLst>
                    </p:cTn>
                  </p:par>
                </p:childTnLst>
              </p:cTn>
              <p:nextCondLst>
                <p:cond evt="onClick" delay="0">
                  <p:tgtEl>
                    <p:spTgt spid="5"/>
                  </p:tgtEl>
                </p:cond>
              </p:nextCondLst>
            </p:seq>
            <p:video>
              <p:cMediaNode vol="80000">
                <p:cTn id="71" fill="hold" display="0">
                  <p:stCondLst>
                    <p:cond delay="indefinite"/>
                  </p:stCondLst>
                </p:cTn>
                <p:tgtEl>
                  <p:spTgt spid="5"/>
                </p:tgtEl>
              </p:cMediaNode>
            </p:video>
            <p:seq concurrent="1" nextAc="seek">
              <p:cTn id="72" restart="whenNotActive" fill="hold" evtFilter="cancelBubble" nodeType="interactiveSeq">
                <p:stCondLst>
                  <p:cond evt="onClick" delay="0">
                    <p:tgtEl>
                      <p:spTgt spid="6"/>
                    </p:tgtEl>
                  </p:cond>
                </p:stCondLst>
                <p:endSync evt="end" delay="0">
                  <p:rtn val="all"/>
                </p:endSync>
                <p:childTnLst>
                  <p:par>
                    <p:cTn id="73" fill="hold">
                      <p:stCondLst>
                        <p:cond delay="0"/>
                      </p:stCondLst>
                      <p:childTnLst>
                        <p:par>
                          <p:cTn id="74" fill="hold">
                            <p:stCondLst>
                              <p:cond delay="0"/>
                            </p:stCondLst>
                            <p:childTnLst>
                              <p:par>
                                <p:cTn id="75" presetID="2" presetClass="mediacall" presetSubtype="0" fill="hold" nodeType="clickEffect">
                                  <p:stCondLst>
                                    <p:cond delay="0"/>
                                  </p:stCondLst>
                                  <p:childTnLst>
                                    <p:cmd type="call" cmd="togglePause">
                                      <p:cBhvr>
                                        <p:cTn id="76" dur="1" fill="hold"/>
                                        <p:tgtEl>
                                          <p:spTgt spid="6"/>
                                        </p:tgtEl>
                                      </p:cBhvr>
                                    </p:cmd>
                                  </p:childTnLst>
                                </p:cTn>
                              </p:par>
                            </p:childTnLst>
                          </p:cTn>
                        </p:par>
                      </p:childTnLst>
                    </p:cTn>
                  </p:par>
                </p:childTnLst>
              </p:cTn>
              <p:nextCondLst>
                <p:cond evt="onClick" delay="0">
                  <p:tgtEl>
                    <p:spTgt spid="6"/>
                  </p:tgtEl>
                </p:cond>
              </p:nextCondLst>
            </p:seq>
            <p:video>
              <p:cMediaNode vol="80000">
                <p:cTn id="77" fill="hold" display="0">
                  <p:stCondLst>
                    <p:cond delay="indefinite"/>
                  </p:stCondLst>
                </p:cTn>
                <p:tgtEl>
                  <p:spTgt spid="6"/>
                </p:tgtEl>
              </p:cMediaNode>
            </p:video>
            <p:seq concurrent="1" nextAc="seek">
              <p:cTn id="78" restart="whenNotActive" fill="hold" evtFilter="cancelBubble" nodeType="interactiveSeq">
                <p:stCondLst>
                  <p:cond evt="onClick" delay="0">
                    <p:tgtEl>
                      <p:spTgt spid="2"/>
                    </p:tgtEl>
                  </p:cond>
                </p:stCondLst>
                <p:endSync evt="end" delay="0">
                  <p:rtn val="all"/>
                </p:endSync>
                <p:childTnLst>
                  <p:par>
                    <p:cTn id="79" fill="hold">
                      <p:stCondLst>
                        <p:cond delay="0"/>
                      </p:stCondLst>
                      <p:childTnLst>
                        <p:par>
                          <p:cTn id="80" fill="hold">
                            <p:stCondLst>
                              <p:cond delay="0"/>
                            </p:stCondLst>
                            <p:childTnLst>
                              <p:par>
                                <p:cTn id="81" presetID="2" presetClass="mediacall" presetSubtype="0" fill="hold" nodeType="clickEffect">
                                  <p:stCondLst>
                                    <p:cond delay="0"/>
                                  </p:stCondLst>
                                  <p:childTnLst>
                                    <p:cmd type="call" cmd="togglePause">
                                      <p:cBhvr>
                                        <p:cTn id="82" dur="1" fill="hold"/>
                                        <p:tgtEl>
                                          <p:spTgt spid="2"/>
                                        </p:tgtEl>
                                      </p:cBhvr>
                                    </p:cmd>
                                  </p:childTnLst>
                                </p:cTn>
                              </p:par>
                            </p:childTnLst>
                          </p:cTn>
                        </p:par>
                      </p:childTnLst>
                    </p:cTn>
                  </p:par>
                </p:childTnLst>
              </p:cTn>
              <p:nextCondLst>
                <p:cond evt="onClick" delay="0">
                  <p:tgtEl>
                    <p:spTgt spid="2"/>
                  </p:tgtEl>
                </p:cond>
              </p:nextCondLst>
            </p:seq>
            <p:video>
              <p:cMediaNode vol="80000">
                <p:cTn id="83" fill="hold" display="0">
                  <p:stCondLst>
                    <p:cond delay="indefinite"/>
                  </p:stCondLst>
                </p:cTn>
                <p:tgtEl>
                  <p:spTgt spid="2"/>
                </p:tgtEl>
              </p:cMediaNode>
            </p:video>
          </p:childTnLst>
        </p:cTn>
      </p:par>
    </p:tnLst>
    <p:bldLst>
      <p:bldP spid="8" grpId="0"/>
      <p:bldP spid="7" grpId="0"/>
      <p:bldP spid="9" grpId="0"/>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1AD98-BB69-9A42-BD25-25FD310E830D}"/>
              </a:ext>
            </a:extLst>
          </p:cNvPr>
          <p:cNvSpPr>
            <a:spLocks noGrp="1"/>
          </p:cNvSpPr>
          <p:nvPr>
            <p:ph type="title"/>
          </p:nvPr>
        </p:nvSpPr>
        <p:spPr>
          <a:xfrm>
            <a:off x="526257" y="857251"/>
            <a:ext cx="8389144" cy="720110"/>
          </a:xfrm>
        </p:spPr>
        <p:txBody>
          <a:bodyPr>
            <a:noAutofit/>
          </a:bodyPr>
          <a:lstStyle/>
          <a:p>
            <a:r>
              <a:rPr lang="en-US" sz="2800" dirty="0"/>
              <a:t>Past Year Initiates of Substances Among People Aged 12 or Older: 2018</a:t>
            </a:r>
          </a:p>
        </p:txBody>
      </p:sp>
      <p:pic>
        <p:nvPicPr>
          <p:cNvPr id="9" name="Content Placeholder 8" descr="A screenshot of a cell phone&#10;&#10;Description automatically generated">
            <a:extLst>
              <a:ext uri="{FF2B5EF4-FFF2-40B4-BE49-F238E27FC236}">
                <a16:creationId xmlns:a16="http://schemas.microsoft.com/office/drawing/2014/main" id="{34CF0FF4-2D3F-46C1-922F-EEF918BC1610}"/>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1181100" y="1760871"/>
            <a:ext cx="6096000" cy="3793458"/>
          </a:xfrm>
        </p:spPr>
      </p:pic>
      <p:sp>
        <p:nvSpPr>
          <p:cNvPr id="4" name="Text Placeholder 3">
            <a:extLst>
              <a:ext uri="{FF2B5EF4-FFF2-40B4-BE49-F238E27FC236}">
                <a16:creationId xmlns:a16="http://schemas.microsoft.com/office/drawing/2014/main" id="{10CEEDA4-A8C0-474A-BE84-EC165A3BA6C3}"/>
              </a:ext>
            </a:extLst>
          </p:cNvPr>
          <p:cNvSpPr>
            <a:spLocks noGrp="1"/>
          </p:cNvSpPr>
          <p:nvPr>
            <p:ph type="body" sz="quarter" idx="11"/>
          </p:nvPr>
        </p:nvSpPr>
        <p:spPr/>
        <p:txBody>
          <a:bodyPr/>
          <a:lstStyle/>
          <a:p>
            <a:r>
              <a:rPr lang="en-US" dirty="0"/>
              <a:t>Rx = prescription.</a:t>
            </a:r>
          </a:p>
          <a:p>
            <a:r>
              <a:rPr lang="en-US" dirty="0"/>
              <a:t>Note: Estimates for prescription pain relievers, prescription tranquilizers, prescription stimulants, and prescription sedatives are for the initiation of misuse.</a:t>
            </a:r>
          </a:p>
        </p:txBody>
      </p:sp>
      <p:sp>
        <p:nvSpPr>
          <p:cNvPr id="5" name="Text Placeholder 4">
            <a:extLst>
              <a:ext uri="{FF2B5EF4-FFF2-40B4-BE49-F238E27FC236}">
                <a16:creationId xmlns:a16="http://schemas.microsoft.com/office/drawing/2014/main" id="{2D7319F0-DC83-9444-980E-6BFAFDBCA84E}"/>
              </a:ext>
            </a:extLst>
          </p:cNvPr>
          <p:cNvSpPr>
            <a:spLocks noGrp="1"/>
          </p:cNvSpPr>
          <p:nvPr>
            <p:ph type="body" sz="quarter" idx="10"/>
          </p:nvPr>
        </p:nvSpPr>
        <p:spPr/>
        <p:txBody>
          <a:bodyPr/>
          <a:lstStyle/>
          <a:p>
            <a:r>
              <a:rPr lang="en-US" dirty="0"/>
              <a:t>FFR1.26</a:t>
            </a:r>
          </a:p>
        </p:txBody>
      </p:sp>
    </p:spTree>
    <p:extLst>
      <p:ext uri="{BB962C8B-B14F-4D97-AF65-F5344CB8AC3E}">
        <p14:creationId xmlns:p14="http://schemas.microsoft.com/office/powerpoint/2010/main" val="23992176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object 2"/>
          <p:cNvSpPr>
            <a:spLocks/>
          </p:cNvSpPr>
          <p:nvPr/>
        </p:nvSpPr>
        <p:spPr bwMode="auto">
          <a:xfrm>
            <a:off x="915988" y="1265238"/>
            <a:ext cx="0" cy="4313237"/>
          </a:xfrm>
          <a:custGeom>
            <a:avLst/>
            <a:gdLst>
              <a:gd name="T0" fmla="*/ 4313871 h 4312920"/>
              <a:gd name="T1" fmla="*/ 0 h 4312920"/>
              <a:gd name="T2" fmla="*/ 0 60000 65536"/>
              <a:gd name="T3" fmla="*/ 0 60000 65536"/>
            </a:gdLst>
            <a:ahLst/>
            <a:cxnLst>
              <a:cxn ang="T2">
                <a:pos x="0" y="T0"/>
              </a:cxn>
              <a:cxn ang="T3">
                <a:pos x="0" y="T1"/>
              </a:cxn>
            </a:cxnLst>
            <a:rect l="0" t="0" r="r" b="b"/>
            <a:pathLst>
              <a:path h="4312920">
                <a:moveTo>
                  <a:pt x="0" y="4312920"/>
                </a:moveTo>
                <a:lnTo>
                  <a:pt x="0"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6915" name="object 3"/>
          <p:cNvSpPr>
            <a:spLocks/>
          </p:cNvSpPr>
          <p:nvPr/>
        </p:nvSpPr>
        <p:spPr bwMode="auto">
          <a:xfrm>
            <a:off x="915988" y="5578475"/>
            <a:ext cx="7970837" cy="0"/>
          </a:xfrm>
          <a:custGeom>
            <a:avLst/>
            <a:gdLst>
              <a:gd name="T0" fmla="*/ 0 w 7970520"/>
              <a:gd name="T1" fmla="*/ 7971471 w 7970520"/>
              <a:gd name="T2" fmla="*/ 0 60000 65536"/>
              <a:gd name="T3" fmla="*/ 0 60000 65536"/>
            </a:gdLst>
            <a:ahLst/>
            <a:cxnLst>
              <a:cxn ang="T2">
                <a:pos x="T0" y="0"/>
              </a:cxn>
              <a:cxn ang="T3">
                <a:pos x="T1" y="0"/>
              </a:cxn>
            </a:cxnLst>
            <a:rect l="0" t="0" r="r" b="b"/>
            <a:pathLst>
              <a:path w="7970520">
                <a:moveTo>
                  <a:pt x="0" y="0"/>
                </a:moveTo>
                <a:lnTo>
                  <a:pt x="7970520" y="0"/>
                </a:lnTo>
              </a:path>
            </a:pathLst>
          </a:custGeom>
          <a:noFill/>
          <a:ln w="9144">
            <a:solidFill>
              <a:srgbClr val="85858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6916" name="object 4"/>
          <p:cNvSpPr>
            <a:spLocks/>
          </p:cNvSpPr>
          <p:nvPr/>
        </p:nvSpPr>
        <p:spPr bwMode="auto">
          <a:xfrm>
            <a:off x="1150938" y="1609725"/>
            <a:ext cx="7500937" cy="2035175"/>
          </a:xfrm>
          <a:custGeom>
            <a:avLst/>
            <a:gdLst>
              <a:gd name="T0" fmla="*/ 0 w 7501255"/>
              <a:gd name="T1" fmla="*/ 0 h 2034539"/>
              <a:gd name="T2" fmla="*/ 467808 w 7501255"/>
              <a:gd name="T3" fmla="*/ 172374 h 2034539"/>
              <a:gd name="T4" fmla="*/ 937140 w 7501255"/>
              <a:gd name="T5" fmla="*/ 689493 h 2034539"/>
              <a:gd name="T6" fmla="*/ 1406472 w 7501255"/>
              <a:gd name="T7" fmla="*/ 604071 h 2034539"/>
              <a:gd name="T8" fmla="*/ 1874283 w 7501255"/>
              <a:gd name="T9" fmla="*/ 517122 h 2034539"/>
              <a:gd name="T10" fmla="*/ 2343615 w 7501255"/>
              <a:gd name="T11" fmla="*/ 637629 h 2034539"/>
              <a:gd name="T12" fmla="*/ 2812947 w 7501255"/>
              <a:gd name="T13" fmla="*/ 1173055 h 2034539"/>
              <a:gd name="T14" fmla="*/ 3280755 w 7501255"/>
              <a:gd name="T15" fmla="*/ 1156275 h 2034539"/>
              <a:gd name="T16" fmla="*/ 3750087 w 7501255"/>
              <a:gd name="T17" fmla="*/ 1311870 h 2034539"/>
              <a:gd name="T18" fmla="*/ 4219419 w 7501255"/>
              <a:gd name="T19" fmla="*/ 1328649 h 2034539"/>
              <a:gd name="T20" fmla="*/ 4687227 w 7501255"/>
              <a:gd name="T21" fmla="*/ 1346955 h 2034539"/>
              <a:gd name="T22" fmla="*/ 5156559 w 7501255"/>
              <a:gd name="T23" fmla="*/ 1311870 h 2034539"/>
              <a:gd name="T24" fmla="*/ 5624370 w 7501255"/>
              <a:gd name="T25" fmla="*/ 1346955 h 2034539"/>
              <a:gd name="T26" fmla="*/ 6093702 w 7501255"/>
              <a:gd name="T27" fmla="*/ 1397294 h 2034539"/>
              <a:gd name="T28" fmla="*/ 6563034 w 7501255"/>
              <a:gd name="T29" fmla="*/ 1899159 h 2034539"/>
              <a:gd name="T30" fmla="*/ 7030842 w 7501255"/>
              <a:gd name="T31" fmla="*/ 1984584 h 2034539"/>
              <a:gd name="T32" fmla="*/ 7500174 w 7501255"/>
              <a:gd name="T33" fmla="*/ 2036448 h 20345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501255" h="2034539">
                <a:moveTo>
                  <a:pt x="0" y="0"/>
                </a:moveTo>
                <a:lnTo>
                  <a:pt x="467868" y="172212"/>
                </a:lnTo>
                <a:lnTo>
                  <a:pt x="937260" y="688848"/>
                </a:lnTo>
                <a:lnTo>
                  <a:pt x="1406652" y="603504"/>
                </a:lnTo>
                <a:lnTo>
                  <a:pt x="1874520" y="516636"/>
                </a:lnTo>
                <a:lnTo>
                  <a:pt x="2343912" y="637032"/>
                </a:lnTo>
                <a:lnTo>
                  <a:pt x="2813304" y="1171956"/>
                </a:lnTo>
                <a:lnTo>
                  <a:pt x="3281172" y="1155192"/>
                </a:lnTo>
                <a:lnTo>
                  <a:pt x="3750564" y="1310640"/>
                </a:lnTo>
                <a:lnTo>
                  <a:pt x="4219956" y="1327404"/>
                </a:lnTo>
                <a:lnTo>
                  <a:pt x="4687824" y="1345692"/>
                </a:lnTo>
                <a:lnTo>
                  <a:pt x="5157216" y="1310640"/>
                </a:lnTo>
                <a:lnTo>
                  <a:pt x="5625084" y="1345692"/>
                </a:lnTo>
                <a:lnTo>
                  <a:pt x="6094476" y="1395984"/>
                </a:lnTo>
                <a:lnTo>
                  <a:pt x="6563868" y="1897380"/>
                </a:lnTo>
                <a:lnTo>
                  <a:pt x="7031736" y="1982724"/>
                </a:lnTo>
                <a:lnTo>
                  <a:pt x="7501128" y="2034540"/>
                </a:lnTo>
              </a:path>
            </a:pathLst>
          </a:custGeom>
          <a:noFill/>
          <a:ln w="47244">
            <a:solidFill>
              <a:srgbClr val="45FF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6917" name="object 5"/>
          <p:cNvSpPr>
            <a:spLocks/>
          </p:cNvSpPr>
          <p:nvPr/>
        </p:nvSpPr>
        <p:spPr bwMode="auto">
          <a:xfrm>
            <a:off x="1150938" y="3455988"/>
            <a:ext cx="7500937" cy="1603375"/>
          </a:xfrm>
          <a:custGeom>
            <a:avLst/>
            <a:gdLst>
              <a:gd name="T0" fmla="*/ 0 w 7501255"/>
              <a:gd name="T1" fmla="*/ 1603247 h 1603375"/>
              <a:gd name="T2" fmla="*/ 467808 w 7501255"/>
              <a:gd name="T3" fmla="*/ 1586483 h 1603375"/>
              <a:gd name="T4" fmla="*/ 937140 w 7501255"/>
              <a:gd name="T5" fmla="*/ 1569719 h 1603375"/>
              <a:gd name="T6" fmla="*/ 1406472 w 7501255"/>
              <a:gd name="T7" fmla="*/ 1586483 h 1603375"/>
              <a:gd name="T8" fmla="*/ 1874283 w 7501255"/>
              <a:gd name="T9" fmla="*/ 1552955 h 1603375"/>
              <a:gd name="T10" fmla="*/ 2343615 w 7501255"/>
              <a:gd name="T11" fmla="*/ 1569719 h 1603375"/>
              <a:gd name="T12" fmla="*/ 2812947 w 7501255"/>
              <a:gd name="T13" fmla="*/ 1517903 h 1603375"/>
              <a:gd name="T14" fmla="*/ 3280755 w 7501255"/>
              <a:gd name="T15" fmla="*/ 1379219 h 1603375"/>
              <a:gd name="T16" fmla="*/ 3750087 w 7501255"/>
              <a:gd name="T17" fmla="*/ 1345691 h 1603375"/>
              <a:gd name="T18" fmla="*/ 4219419 w 7501255"/>
              <a:gd name="T19" fmla="*/ 1293875 h 1603375"/>
              <a:gd name="T20" fmla="*/ 4687227 w 7501255"/>
              <a:gd name="T21" fmla="*/ 1190243 h 1603375"/>
              <a:gd name="T22" fmla="*/ 5156559 w 7501255"/>
              <a:gd name="T23" fmla="*/ 638555 h 1603375"/>
              <a:gd name="T24" fmla="*/ 5624370 w 7501255"/>
              <a:gd name="T25" fmla="*/ 516635 h 1603375"/>
              <a:gd name="T26" fmla="*/ 6093702 w 7501255"/>
              <a:gd name="T27" fmla="*/ 275843 h 1603375"/>
              <a:gd name="T28" fmla="*/ 6563034 w 7501255"/>
              <a:gd name="T29" fmla="*/ 137159 h 1603375"/>
              <a:gd name="T30" fmla="*/ 7030842 w 7501255"/>
              <a:gd name="T31" fmla="*/ 85343 h 1603375"/>
              <a:gd name="T32" fmla="*/ 7500174 w 7501255"/>
              <a:gd name="T33" fmla="*/ 0 h 16033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501255" h="1603375">
                <a:moveTo>
                  <a:pt x="0" y="1603247"/>
                </a:moveTo>
                <a:lnTo>
                  <a:pt x="467868" y="1586483"/>
                </a:lnTo>
                <a:lnTo>
                  <a:pt x="937260" y="1569719"/>
                </a:lnTo>
                <a:lnTo>
                  <a:pt x="1406652" y="1586483"/>
                </a:lnTo>
                <a:lnTo>
                  <a:pt x="1874520" y="1552955"/>
                </a:lnTo>
                <a:lnTo>
                  <a:pt x="2343912" y="1569719"/>
                </a:lnTo>
                <a:lnTo>
                  <a:pt x="2813304" y="1517903"/>
                </a:lnTo>
                <a:lnTo>
                  <a:pt x="3281172" y="1379219"/>
                </a:lnTo>
                <a:lnTo>
                  <a:pt x="3750564" y="1345691"/>
                </a:lnTo>
                <a:lnTo>
                  <a:pt x="4219956" y="1293875"/>
                </a:lnTo>
                <a:lnTo>
                  <a:pt x="4687824" y="1190243"/>
                </a:lnTo>
                <a:lnTo>
                  <a:pt x="5157216" y="638555"/>
                </a:lnTo>
                <a:lnTo>
                  <a:pt x="5625084" y="516635"/>
                </a:lnTo>
                <a:lnTo>
                  <a:pt x="6094476" y="275843"/>
                </a:lnTo>
                <a:lnTo>
                  <a:pt x="6563868" y="137159"/>
                </a:lnTo>
                <a:lnTo>
                  <a:pt x="7031736" y="85343"/>
                </a:lnTo>
                <a:lnTo>
                  <a:pt x="7501128" y="0"/>
                </a:lnTo>
              </a:path>
            </a:pathLst>
          </a:custGeom>
          <a:noFill/>
          <a:ln w="47244">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6"/>
          <p:cNvSpPr txBox="1"/>
          <p:nvPr/>
        </p:nvSpPr>
        <p:spPr>
          <a:xfrm>
            <a:off x="452438" y="3697288"/>
            <a:ext cx="279400" cy="285750"/>
          </a:xfrm>
          <a:prstGeom prst="rect">
            <a:avLst/>
          </a:prstGeom>
        </p:spPr>
        <p:txBody>
          <a:bodyPr lIns="0" tIns="0" rIns="0" bIns="0">
            <a:spAutoFit/>
          </a:bodyPr>
          <a:lstStyle/>
          <a:p>
            <a:pPr marL="12700">
              <a:defRPr/>
            </a:pPr>
            <a:r>
              <a:rPr spc="-10" dirty="0">
                <a:latin typeface="Arial"/>
                <a:cs typeface="Arial"/>
              </a:rPr>
              <a:t>10</a:t>
            </a:r>
            <a:endParaRPr>
              <a:latin typeface="Arial"/>
              <a:cs typeface="Arial"/>
            </a:endParaRPr>
          </a:p>
        </p:txBody>
      </p:sp>
      <p:sp>
        <p:nvSpPr>
          <p:cNvPr id="7" name="object 7"/>
          <p:cNvSpPr txBox="1"/>
          <p:nvPr/>
        </p:nvSpPr>
        <p:spPr>
          <a:xfrm>
            <a:off x="1032539" y="5703823"/>
            <a:ext cx="254000" cy="534035"/>
          </a:xfrm>
          <a:prstGeom prst="rect">
            <a:avLst/>
          </a:prstGeom>
        </p:spPr>
        <p:txBody>
          <a:bodyPr vert="vert270" lIns="0" tIns="0" rIns="0" bIns="0">
            <a:spAutoFit/>
          </a:bodyPr>
          <a:lstStyle/>
          <a:p>
            <a:pPr marL="12700">
              <a:lnSpc>
                <a:spcPts val="1920"/>
              </a:lnSpc>
              <a:defRPr/>
            </a:pPr>
            <a:r>
              <a:rPr dirty="0">
                <a:latin typeface="Arial"/>
                <a:cs typeface="Arial"/>
              </a:rPr>
              <a:t>1980</a:t>
            </a:r>
            <a:endParaRPr>
              <a:latin typeface="Arial"/>
              <a:cs typeface="Arial"/>
            </a:endParaRPr>
          </a:p>
        </p:txBody>
      </p:sp>
      <p:sp>
        <p:nvSpPr>
          <p:cNvPr id="8" name="object 8"/>
          <p:cNvSpPr txBox="1"/>
          <p:nvPr/>
        </p:nvSpPr>
        <p:spPr>
          <a:xfrm>
            <a:off x="1501075" y="5704061"/>
            <a:ext cx="254635" cy="534035"/>
          </a:xfrm>
          <a:prstGeom prst="rect">
            <a:avLst/>
          </a:prstGeom>
        </p:spPr>
        <p:txBody>
          <a:bodyPr vert="vert270" lIns="0" tIns="0" rIns="0" bIns="0">
            <a:spAutoFit/>
          </a:bodyPr>
          <a:lstStyle/>
          <a:p>
            <a:pPr marL="12700">
              <a:lnSpc>
                <a:spcPts val="1920"/>
              </a:lnSpc>
              <a:defRPr/>
            </a:pPr>
            <a:r>
              <a:rPr spc="-10" dirty="0">
                <a:latin typeface="Arial"/>
                <a:cs typeface="Arial"/>
              </a:rPr>
              <a:t>1</a:t>
            </a:r>
            <a:r>
              <a:rPr dirty="0">
                <a:latin typeface="Arial"/>
                <a:cs typeface="Arial"/>
              </a:rPr>
              <a:t>9</a:t>
            </a:r>
            <a:r>
              <a:rPr spc="-10" dirty="0">
                <a:latin typeface="Arial"/>
                <a:cs typeface="Arial"/>
              </a:rPr>
              <a:t>8</a:t>
            </a:r>
            <a:r>
              <a:rPr dirty="0">
                <a:latin typeface="Arial"/>
                <a:cs typeface="Arial"/>
              </a:rPr>
              <a:t>2</a:t>
            </a:r>
            <a:endParaRPr>
              <a:latin typeface="Arial"/>
              <a:cs typeface="Arial"/>
            </a:endParaRPr>
          </a:p>
        </p:txBody>
      </p:sp>
      <p:sp>
        <p:nvSpPr>
          <p:cNvPr id="9" name="object 9"/>
          <p:cNvSpPr txBox="1"/>
          <p:nvPr/>
        </p:nvSpPr>
        <p:spPr>
          <a:xfrm>
            <a:off x="1970459" y="5703823"/>
            <a:ext cx="254000" cy="534035"/>
          </a:xfrm>
          <a:prstGeom prst="rect">
            <a:avLst/>
          </a:prstGeom>
        </p:spPr>
        <p:txBody>
          <a:bodyPr vert="vert270" lIns="0" tIns="0" rIns="0" bIns="0">
            <a:spAutoFit/>
          </a:bodyPr>
          <a:lstStyle/>
          <a:p>
            <a:pPr marL="12700">
              <a:lnSpc>
                <a:spcPts val="1920"/>
              </a:lnSpc>
              <a:defRPr/>
            </a:pPr>
            <a:r>
              <a:rPr dirty="0">
                <a:latin typeface="Arial"/>
                <a:cs typeface="Arial"/>
              </a:rPr>
              <a:t>1984</a:t>
            </a:r>
            <a:endParaRPr>
              <a:latin typeface="Arial"/>
              <a:cs typeface="Arial"/>
            </a:endParaRPr>
          </a:p>
        </p:txBody>
      </p:sp>
      <p:sp>
        <p:nvSpPr>
          <p:cNvPr id="10" name="object 10"/>
          <p:cNvSpPr txBox="1"/>
          <p:nvPr/>
        </p:nvSpPr>
        <p:spPr>
          <a:xfrm>
            <a:off x="2439471" y="5703823"/>
            <a:ext cx="254000" cy="534035"/>
          </a:xfrm>
          <a:prstGeom prst="rect">
            <a:avLst/>
          </a:prstGeom>
        </p:spPr>
        <p:txBody>
          <a:bodyPr vert="vert270" lIns="0" tIns="0" rIns="0" bIns="0">
            <a:spAutoFit/>
          </a:bodyPr>
          <a:lstStyle/>
          <a:p>
            <a:pPr marL="12700">
              <a:lnSpc>
                <a:spcPts val="1920"/>
              </a:lnSpc>
              <a:defRPr/>
            </a:pPr>
            <a:r>
              <a:rPr dirty="0">
                <a:latin typeface="Arial"/>
                <a:cs typeface="Arial"/>
              </a:rPr>
              <a:t>1986</a:t>
            </a:r>
            <a:endParaRPr>
              <a:latin typeface="Arial"/>
              <a:cs typeface="Arial"/>
            </a:endParaRPr>
          </a:p>
        </p:txBody>
      </p:sp>
      <p:sp>
        <p:nvSpPr>
          <p:cNvPr id="11" name="object 11"/>
          <p:cNvSpPr txBox="1"/>
          <p:nvPr/>
        </p:nvSpPr>
        <p:spPr>
          <a:xfrm>
            <a:off x="2908228" y="5703823"/>
            <a:ext cx="254000" cy="534035"/>
          </a:xfrm>
          <a:prstGeom prst="rect">
            <a:avLst/>
          </a:prstGeom>
        </p:spPr>
        <p:txBody>
          <a:bodyPr vert="vert270" lIns="0" tIns="0" rIns="0" bIns="0">
            <a:spAutoFit/>
          </a:bodyPr>
          <a:lstStyle/>
          <a:p>
            <a:pPr marL="12700">
              <a:lnSpc>
                <a:spcPts val="1920"/>
              </a:lnSpc>
              <a:defRPr/>
            </a:pPr>
            <a:r>
              <a:rPr dirty="0">
                <a:latin typeface="Arial"/>
                <a:cs typeface="Arial"/>
              </a:rPr>
              <a:t>1988</a:t>
            </a:r>
            <a:endParaRPr>
              <a:latin typeface="Arial"/>
              <a:cs typeface="Arial"/>
            </a:endParaRPr>
          </a:p>
        </p:txBody>
      </p:sp>
      <p:sp>
        <p:nvSpPr>
          <p:cNvPr id="12" name="object 12"/>
          <p:cNvSpPr txBox="1"/>
          <p:nvPr/>
        </p:nvSpPr>
        <p:spPr>
          <a:xfrm>
            <a:off x="3377365" y="5703823"/>
            <a:ext cx="254000" cy="534035"/>
          </a:xfrm>
          <a:prstGeom prst="rect">
            <a:avLst/>
          </a:prstGeom>
        </p:spPr>
        <p:txBody>
          <a:bodyPr vert="vert270" lIns="0" tIns="0" rIns="0" bIns="0">
            <a:spAutoFit/>
          </a:bodyPr>
          <a:lstStyle/>
          <a:p>
            <a:pPr marL="12700">
              <a:lnSpc>
                <a:spcPts val="1920"/>
              </a:lnSpc>
              <a:defRPr/>
            </a:pPr>
            <a:r>
              <a:rPr dirty="0">
                <a:latin typeface="Arial"/>
                <a:cs typeface="Arial"/>
              </a:rPr>
              <a:t>1990</a:t>
            </a:r>
            <a:endParaRPr>
              <a:latin typeface="Arial"/>
              <a:cs typeface="Arial"/>
            </a:endParaRPr>
          </a:p>
        </p:txBody>
      </p:sp>
      <p:sp>
        <p:nvSpPr>
          <p:cNvPr id="13" name="object 13"/>
          <p:cNvSpPr txBox="1"/>
          <p:nvPr/>
        </p:nvSpPr>
        <p:spPr>
          <a:xfrm>
            <a:off x="3846122" y="5703823"/>
            <a:ext cx="254000" cy="534035"/>
          </a:xfrm>
          <a:prstGeom prst="rect">
            <a:avLst/>
          </a:prstGeom>
        </p:spPr>
        <p:txBody>
          <a:bodyPr vert="vert270" lIns="0" tIns="0" rIns="0" bIns="0">
            <a:spAutoFit/>
          </a:bodyPr>
          <a:lstStyle/>
          <a:p>
            <a:pPr marL="12700">
              <a:lnSpc>
                <a:spcPts val="1920"/>
              </a:lnSpc>
              <a:defRPr/>
            </a:pPr>
            <a:r>
              <a:rPr dirty="0">
                <a:latin typeface="Arial"/>
                <a:cs typeface="Arial"/>
              </a:rPr>
              <a:t>1992</a:t>
            </a:r>
            <a:endParaRPr>
              <a:latin typeface="Arial"/>
              <a:cs typeface="Arial"/>
            </a:endParaRPr>
          </a:p>
        </p:txBody>
      </p:sp>
      <p:sp>
        <p:nvSpPr>
          <p:cNvPr id="14" name="object 14"/>
          <p:cNvSpPr txBox="1"/>
          <p:nvPr/>
        </p:nvSpPr>
        <p:spPr>
          <a:xfrm>
            <a:off x="4315261" y="5703823"/>
            <a:ext cx="254000" cy="534035"/>
          </a:xfrm>
          <a:prstGeom prst="rect">
            <a:avLst/>
          </a:prstGeom>
        </p:spPr>
        <p:txBody>
          <a:bodyPr vert="vert270" lIns="0" tIns="0" rIns="0" bIns="0">
            <a:spAutoFit/>
          </a:bodyPr>
          <a:lstStyle/>
          <a:p>
            <a:pPr marL="12700">
              <a:lnSpc>
                <a:spcPts val="1920"/>
              </a:lnSpc>
              <a:defRPr/>
            </a:pPr>
            <a:r>
              <a:rPr dirty="0">
                <a:latin typeface="Arial"/>
                <a:cs typeface="Arial"/>
              </a:rPr>
              <a:t>1994</a:t>
            </a:r>
            <a:endParaRPr>
              <a:latin typeface="Arial"/>
              <a:cs typeface="Arial"/>
            </a:endParaRPr>
          </a:p>
        </p:txBody>
      </p:sp>
      <p:sp>
        <p:nvSpPr>
          <p:cNvPr id="15" name="object 15"/>
          <p:cNvSpPr txBox="1"/>
          <p:nvPr/>
        </p:nvSpPr>
        <p:spPr>
          <a:xfrm>
            <a:off x="4784018" y="5703823"/>
            <a:ext cx="254000" cy="534035"/>
          </a:xfrm>
          <a:prstGeom prst="rect">
            <a:avLst/>
          </a:prstGeom>
        </p:spPr>
        <p:txBody>
          <a:bodyPr vert="vert270" lIns="0" tIns="0" rIns="0" bIns="0">
            <a:spAutoFit/>
          </a:bodyPr>
          <a:lstStyle/>
          <a:p>
            <a:pPr marL="12700">
              <a:lnSpc>
                <a:spcPts val="1920"/>
              </a:lnSpc>
              <a:defRPr/>
            </a:pPr>
            <a:r>
              <a:rPr dirty="0">
                <a:latin typeface="Arial"/>
                <a:cs typeface="Arial"/>
              </a:rPr>
              <a:t>1996</a:t>
            </a:r>
            <a:endParaRPr>
              <a:latin typeface="Arial"/>
              <a:cs typeface="Arial"/>
            </a:endParaRPr>
          </a:p>
        </p:txBody>
      </p:sp>
      <p:sp>
        <p:nvSpPr>
          <p:cNvPr id="16" name="object 16"/>
          <p:cNvSpPr txBox="1"/>
          <p:nvPr/>
        </p:nvSpPr>
        <p:spPr>
          <a:xfrm>
            <a:off x="5253156" y="5703823"/>
            <a:ext cx="254000" cy="534035"/>
          </a:xfrm>
          <a:prstGeom prst="rect">
            <a:avLst/>
          </a:prstGeom>
        </p:spPr>
        <p:txBody>
          <a:bodyPr vert="vert270" lIns="0" tIns="0" rIns="0" bIns="0">
            <a:spAutoFit/>
          </a:bodyPr>
          <a:lstStyle/>
          <a:p>
            <a:pPr marL="12700">
              <a:lnSpc>
                <a:spcPts val="1920"/>
              </a:lnSpc>
              <a:defRPr/>
            </a:pPr>
            <a:r>
              <a:rPr dirty="0">
                <a:latin typeface="Arial"/>
                <a:cs typeface="Arial"/>
              </a:rPr>
              <a:t>1998</a:t>
            </a:r>
            <a:endParaRPr>
              <a:latin typeface="Arial"/>
              <a:cs typeface="Arial"/>
            </a:endParaRPr>
          </a:p>
        </p:txBody>
      </p:sp>
      <p:sp>
        <p:nvSpPr>
          <p:cNvPr id="17" name="object 17"/>
          <p:cNvSpPr txBox="1"/>
          <p:nvPr/>
        </p:nvSpPr>
        <p:spPr>
          <a:xfrm>
            <a:off x="5721665" y="5703823"/>
            <a:ext cx="723265" cy="534035"/>
          </a:xfrm>
          <a:prstGeom prst="rect">
            <a:avLst/>
          </a:prstGeom>
        </p:spPr>
        <p:txBody>
          <a:bodyPr vert="vert270" lIns="0" tIns="0" rIns="0" bIns="0">
            <a:spAutoFit/>
          </a:bodyPr>
          <a:lstStyle/>
          <a:p>
            <a:pPr marL="12700">
              <a:lnSpc>
                <a:spcPts val="1920"/>
              </a:lnSpc>
              <a:defRPr/>
            </a:pPr>
            <a:r>
              <a:rPr spc="-10" dirty="0">
                <a:latin typeface="Arial"/>
                <a:cs typeface="Arial"/>
              </a:rPr>
              <a:t>2</a:t>
            </a:r>
            <a:r>
              <a:rPr dirty="0">
                <a:latin typeface="Arial"/>
                <a:cs typeface="Arial"/>
              </a:rPr>
              <a:t>0</a:t>
            </a:r>
            <a:r>
              <a:rPr spc="-10" dirty="0">
                <a:latin typeface="Arial"/>
                <a:cs typeface="Arial"/>
              </a:rPr>
              <a:t>0</a:t>
            </a:r>
            <a:r>
              <a:rPr dirty="0">
                <a:latin typeface="Arial"/>
                <a:cs typeface="Arial"/>
              </a:rPr>
              <a:t>0</a:t>
            </a:r>
            <a:endParaRPr>
              <a:latin typeface="Arial"/>
              <a:cs typeface="Arial"/>
            </a:endParaRPr>
          </a:p>
          <a:p>
            <a:pPr marL="12700">
              <a:spcBef>
                <a:spcPts val="1530"/>
              </a:spcBef>
              <a:defRPr/>
            </a:pPr>
            <a:r>
              <a:rPr dirty="0">
                <a:latin typeface="Arial"/>
                <a:cs typeface="Arial"/>
              </a:rPr>
              <a:t>2002</a:t>
            </a:r>
            <a:endParaRPr>
              <a:latin typeface="Arial"/>
              <a:cs typeface="Arial"/>
            </a:endParaRPr>
          </a:p>
        </p:txBody>
      </p:sp>
      <p:sp>
        <p:nvSpPr>
          <p:cNvPr id="18" name="object 18"/>
          <p:cNvSpPr txBox="1"/>
          <p:nvPr/>
        </p:nvSpPr>
        <p:spPr>
          <a:xfrm>
            <a:off x="6659560" y="5704061"/>
            <a:ext cx="254635" cy="534035"/>
          </a:xfrm>
          <a:prstGeom prst="rect">
            <a:avLst/>
          </a:prstGeom>
        </p:spPr>
        <p:txBody>
          <a:bodyPr vert="vert270" lIns="0" tIns="0" rIns="0" bIns="0">
            <a:spAutoFit/>
          </a:bodyPr>
          <a:lstStyle/>
          <a:p>
            <a:pPr marL="12700">
              <a:lnSpc>
                <a:spcPts val="1920"/>
              </a:lnSpc>
              <a:defRPr/>
            </a:pPr>
            <a:r>
              <a:rPr spc="-10" dirty="0">
                <a:latin typeface="Arial"/>
                <a:cs typeface="Arial"/>
              </a:rPr>
              <a:t>2</a:t>
            </a:r>
            <a:r>
              <a:rPr dirty="0">
                <a:latin typeface="Arial"/>
                <a:cs typeface="Arial"/>
              </a:rPr>
              <a:t>0</a:t>
            </a:r>
            <a:r>
              <a:rPr spc="-10" dirty="0">
                <a:latin typeface="Arial"/>
                <a:cs typeface="Arial"/>
              </a:rPr>
              <a:t>0</a:t>
            </a:r>
            <a:r>
              <a:rPr dirty="0">
                <a:latin typeface="Arial"/>
                <a:cs typeface="Arial"/>
              </a:rPr>
              <a:t>4</a:t>
            </a:r>
            <a:endParaRPr>
              <a:latin typeface="Arial"/>
              <a:cs typeface="Arial"/>
            </a:endParaRPr>
          </a:p>
        </p:txBody>
      </p:sp>
      <p:sp>
        <p:nvSpPr>
          <p:cNvPr id="19" name="object 19"/>
          <p:cNvSpPr txBox="1"/>
          <p:nvPr/>
        </p:nvSpPr>
        <p:spPr>
          <a:xfrm>
            <a:off x="7128819" y="5703823"/>
            <a:ext cx="254000" cy="534035"/>
          </a:xfrm>
          <a:prstGeom prst="rect">
            <a:avLst/>
          </a:prstGeom>
        </p:spPr>
        <p:txBody>
          <a:bodyPr vert="vert270" lIns="0" tIns="0" rIns="0" bIns="0">
            <a:spAutoFit/>
          </a:bodyPr>
          <a:lstStyle/>
          <a:p>
            <a:pPr marL="12700">
              <a:lnSpc>
                <a:spcPts val="1920"/>
              </a:lnSpc>
              <a:defRPr/>
            </a:pPr>
            <a:r>
              <a:rPr dirty="0">
                <a:latin typeface="Arial"/>
                <a:cs typeface="Arial"/>
              </a:rPr>
              <a:t>2006</a:t>
            </a:r>
            <a:endParaRPr>
              <a:latin typeface="Arial"/>
              <a:cs typeface="Arial"/>
            </a:endParaRPr>
          </a:p>
        </p:txBody>
      </p:sp>
      <p:sp>
        <p:nvSpPr>
          <p:cNvPr id="20" name="object 20"/>
          <p:cNvSpPr txBox="1"/>
          <p:nvPr/>
        </p:nvSpPr>
        <p:spPr>
          <a:xfrm>
            <a:off x="7597957" y="5703823"/>
            <a:ext cx="254000" cy="534035"/>
          </a:xfrm>
          <a:prstGeom prst="rect">
            <a:avLst/>
          </a:prstGeom>
        </p:spPr>
        <p:txBody>
          <a:bodyPr vert="vert270" lIns="0" tIns="0" rIns="0" bIns="0">
            <a:spAutoFit/>
          </a:bodyPr>
          <a:lstStyle/>
          <a:p>
            <a:pPr marL="12700">
              <a:lnSpc>
                <a:spcPts val="1920"/>
              </a:lnSpc>
              <a:defRPr/>
            </a:pPr>
            <a:r>
              <a:rPr dirty="0">
                <a:latin typeface="Arial"/>
                <a:cs typeface="Arial"/>
              </a:rPr>
              <a:t>2008</a:t>
            </a:r>
            <a:endParaRPr>
              <a:latin typeface="Arial"/>
              <a:cs typeface="Arial"/>
            </a:endParaRPr>
          </a:p>
        </p:txBody>
      </p:sp>
      <p:sp>
        <p:nvSpPr>
          <p:cNvPr id="21" name="object 21"/>
          <p:cNvSpPr txBox="1"/>
          <p:nvPr/>
        </p:nvSpPr>
        <p:spPr>
          <a:xfrm>
            <a:off x="8066713" y="5703823"/>
            <a:ext cx="254000" cy="534035"/>
          </a:xfrm>
          <a:prstGeom prst="rect">
            <a:avLst/>
          </a:prstGeom>
        </p:spPr>
        <p:txBody>
          <a:bodyPr vert="vert270" lIns="0" tIns="0" rIns="0" bIns="0">
            <a:spAutoFit/>
          </a:bodyPr>
          <a:lstStyle/>
          <a:p>
            <a:pPr marL="12700">
              <a:lnSpc>
                <a:spcPts val="1920"/>
              </a:lnSpc>
              <a:defRPr/>
            </a:pPr>
            <a:r>
              <a:rPr dirty="0">
                <a:latin typeface="Arial"/>
                <a:cs typeface="Arial"/>
              </a:rPr>
              <a:t>2010</a:t>
            </a:r>
            <a:endParaRPr>
              <a:latin typeface="Arial"/>
              <a:cs typeface="Arial"/>
            </a:endParaRPr>
          </a:p>
        </p:txBody>
      </p:sp>
      <p:sp>
        <p:nvSpPr>
          <p:cNvPr id="22" name="object 22"/>
          <p:cNvSpPr txBox="1"/>
          <p:nvPr/>
        </p:nvSpPr>
        <p:spPr>
          <a:xfrm>
            <a:off x="8535851" y="5703823"/>
            <a:ext cx="254000" cy="534035"/>
          </a:xfrm>
          <a:prstGeom prst="rect">
            <a:avLst/>
          </a:prstGeom>
        </p:spPr>
        <p:txBody>
          <a:bodyPr vert="vert270" lIns="0" tIns="0" rIns="0" bIns="0">
            <a:spAutoFit/>
          </a:bodyPr>
          <a:lstStyle/>
          <a:p>
            <a:pPr marL="12700">
              <a:lnSpc>
                <a:spcPts val="1920"/>
              </a:lnSpc>
              <a:defRPr/>
            </a:pPr>
            <a:r>
              <a:rPr dirty="0">
                <a:latin typeface="Arial"/>
                <a:cs typeface="Arial"/>
              </a:rPr>
              <a:t>2012</a:t>
            </a:r>
            <a:endParaRPr>
              <a:latin typeface="Arial"/>
              <a:cs typeface="Arial"/>
            </a:endParaRPr>
          </a:p>
        </p:txBody>
      </p:sp>
      <p:sp>
        <p:nvSpPr>
          <p:cNvPr id="23" name="object 23"/>
          <p:cNvSpPr txBox="1"/>
          <p:nvPr/>
        </p:nvSpPr>
        <p:spPr>
          <a:xfrm>
            <a:off x="181233" y="2469540"/>
            <a:ext cx="254000" cy="1903730"/>
          </a:xfrm>
          <a:prstGeom prst="rect">
            <a:avLst/>
          </a:prstGeom>
        </p:spPr>
        <p:txBody>
          <a:bodyPr vert="vert270" lIns="0" tIns="0" rIns="0" bIns="0">
            <a:spAutoFit/>
          </a:bodyPr>
          <a:lstStyle/>
          <a:p>
            <a:pPr marL="12700">
              <a:lnSpc>
                <a:spcPts val="1920"/>
              </a:lnSpc>
              <a:defRPr/>
            </a:pPr>
            <a:r>
              <a:rPr dirty="0">
                <a:latin typeface="Arial"/>
                <a:cs typeface="Arial"/>
              </a:rPr>
              <a:t>D</a:t>
            </a:r>
            <a:r>
              <a:rPr spc="-10" dirty="0">
                <a:latin typeface="Arial"/>
                <a:cs typeface="Arial"/>
              </a:rPr>
              <a:t>e</a:t>
            </a:r>
            <a:r>
              <a:rPr dirty="0">
                <a:latin typeface="Arial"/>
                <a:cs typeface="Arial"/>
              </a:rPr>
              <a:t>at</a:t>
            </a:r>
            <a:r>
              <a:rPr spc="-10" dirty="0">
                <a:latin typeface="Arial"/>
                <a:cs typeface="Arial"/>
              </a:rPr>
              <a:t>h</a:t>
            </a:r>
            <a:r>
              <a:rPr dirty="0">
                <a:latin typeface="Arial"/>
                <a:cs typeface="Arial"/>
              </a:rPr>
              <a:t>s</a:t>
            </a:r>
            <a:r>
              <a:rPr spc="10" dirty="0">
                <a:latin typeface="Arial"/>
                <a:cs typeface="Arial"/>
              </a:rPr>
              <a:t> </a:t>
            </a:r>
            <a:r>
              <a:rPr dirty="0">
                <a:latin typeface="Arial"/>
                <a:cs typeface="Arial"/>
              </a:rPr>
              <a:t>p</a:t>
            </a:r>
            <a:r>
              <a:rPr spc="-10" dirty="0">
                <a:latin typeface="Arial"/>
                <a:cs typeface="Arial"/>
              </a:rPr>
              <a:t>e</a:t>
            </a:r>
            <a:r>
              <a:rPr dirty="0">
                <a:latin typeface="Arial"/>
                <a:cs typeface="Arial"/>
              </a:rPr>
              <a:t>r 1</a:t>
            </a:r>
            <a:r>
              <a:rPr spc="-10" dirty="0">
                <a:latin typeface="Arial"/>
                <a:cs typeface="Arial"/>
              </a:rPr>
              <a:t>0</a:t>
            </a:r>
            <a:r>
              <a:rPr dirty="0">
                <a:latin typeface="Arial"/>
                <a:cs typeface="Arial"/>
              </a:rPr>
              <a:t>0,</a:t>
            </a:r>
            <a:r>
              <a:rPr spc="-10" dirty="0">
                <a:latin typeface="Arial"/>
                <a:cs typeface="Arial"/>
              </a:rPr>
              <a:t>0</a:t>
            </a:r>
            <a:r>
              <a:rPr dirty="0">
                <a:latin typeface="Arial"/>
                <a:cs typeface="Arial"/>
              </a:rPr>
              <a:t>0</a:t>
            </a:r>
            <a:endParaRPr>
              <a:latin typeface="Arial"/>
              <a:cs typeface="Arial"/>
            </a:endParaRPr>
          </a:p>
        </p:txBody>
      </p:sp>
      <p:sp>
        <p:nvSpPr>
          <p:cNvPr id="24" name="object 24"/>
          <p:cNvSpPr txBox="1">
            <a:spLocks noGrp="1"/>
          </p:cNvSpPr>
          <p:nvPr>
            <p:ph type="title"/>
          </p:nvPr>
        </p:nvSpPr>
        <p:spPr/>
        <p:txBody>
          <a:bodyPr wrap="square" lIns="0" tIns="406019" rIns="0" bIns="0">
            <a:spAutoFit/>
          </a:bodyPr>
          <a:lstStyle/>
          <a:p>
            <a:pPr marL="866775">
              <a:lnSpc>
                <a:spcPts val="2530"/>
              </a:lnSpc>
              <a:defRPr/>
            </a:pPr>
            <a:r>
              <a:rPr sz="2150" spc="5">
                <a:latin typeface="Arial"/>
                <a:cs typeface="Arial"/>
              </a:rPr>
              <a:t>Drug </a:t>
            </a:r>
            <a:r>
              <a:rPr sz="2150">
                <a:latin typeface="Arial"/>
                <a:cs typeface="Arial"/>
              </a:rPr>
              <a:t>overdoses </a:t>
            </a:r>
            <a:r>
              <a:rPr sz="2150" spc="5">
                <a:latin typeface="Arial"/>
                <a:cs typeface="Arial"/>
              </a:rPr>
              <a:t>now </a:t>
            </a:r>
            <a:r>
              <a:rPr sz="2150">
                <a:latin typeface="Arial"/>
                <a:cs typeface="Arial"/>
              </a:rPr>
              <a:t>the leading </a:t>
            </a:r>
            <a:r>
              <a:rPr sz="2150" spc="5">
                <a:latin typeface="Arial"/>
                <a:cs typeface="Arial"/>
              </a:rPr>
              <a:t>cause </a:t>
            </a:r>
            <a:r>
              <a:rPr sz="2150">
                <a:latin typeface="Arial"/>
                <a:cs typeface="Arial"/>
              </a:rPr>
              <a:t>of</a:t>
            </a:r>
            <a:r>
              <a:rPr sz="2150" spc="15">
                <a:latin typeface="Arial"/>
                <a:cs typeface="Arial"/>
              </a:rPr>
              <a:t> </a:t>
            </a:r>
            <a:r>
              <a:rPr sz="2150">
                <a:latin typeface="Arial"/>
                <a:cs typeface="Arial"/>
              </a:rPr>
              <a:t>accidental</a:t>
            </a:r>
          </a:p>
          <a:p>
            <a:pPr marL="866775">
              <a:lnSpc>
                <a:spcPts val="2530"/>
              </a:lnSpc>
              <a:defRPr/>
            </a:pPr>
            <a:r>
              <a:rPr sz="2150">
                <a:latin typeface="Arial"/>
                <a:cs typeface="Arial"/>
              </a:rPr>
              <a:t>death</a:t>
            </a:r>
          </a:p>
        </p:txBody>
      </p:sp>
      <p:sp>
        <p:nvSpPr>
          <p:cNvPr id="166937" name="object 25"/>
          <p:cNvSpPr>
            <a:spLocks/>
          </p:cNvSpPr>
          <p:nvPr/>
        </p:nvSpPr>
        <p:spPr bwMode="auto">
          <a:xfrm>
            <a:off x="2363788" y="3352800"/>
            <a:ext cx="244475" cy="0"/>
          </a:xfrm>
          <a:custGeom>
            <a:avLst/>
            <a:gdLst>
              <a:gd name="T0" fmla="*/ 0 w 243839"/>
              <a:gd name="T1" fmla="*/ 245752 w 243839"/>
              <a:gd name="T2" fmla="*/ 0 60000 65536"/>
              <a:gd name="T3" fmla="*/ 0 60000 65536"/>
            </a:gdLst>
            <a:ahLst/>
            <a:cxnLst>
              <a:cxn ang="T2">
                <a:pos x="T0" y="0"/>
              </a:cxn>
              <a:cxn ang="T3">
                <a:pos x="T1" y="0"/>
              </a:cxn>
            </a:cxnLst>
            <a:rect l="0" t="0" r="r" b="b"/>
            <a:pathLst>
              <a:path w="243839">
                <a:moveTo>
                  <a:pt x="0" y="0"/>
                </a:moveTo>
                <a:lnTo>
                  <a:pt x="243839" y="0"/>
                </a:lnTo>
              </a:path>
            </a:pathLst>
          </a:custGeom>
          <a:noFill/>
          <a:ln w="47244">
            <a:solidFill>
              <a:srgbClr val="45FF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 name="object 26"/>
          <p:cNvSpPr txBox="1"/>
          <p:nvPr/>
        </p:nvSpPr>
        <p:spPr>
          <a:xfrm>
            <a:off x="452438" y="1109663"/>
            <a:ext cx="4470400" cy="2371725"/>
          </a:xfrm>
          <a:prstGeom prst="rect">
            <a:avLst/>
          </a:prstGeom>
        </p:spPr>
        <p:txBody>
          <a:bodyPr lIns="0" tIns="0" rIns="0" bIns="0">
            <a:spAutoFit/>
          </a:bodyPr>
          <a:lstStyle/>
          <a:p>
            <a:pPr marL="12700">
              <a:defRPr/>
            </a:pPr>
            <a:r>
              <a:rPr spc="-10" dirty="0">
                <a:latin typeface="Arial"/>
                <a:cs typeface="Arial"/>
              </a:rPr>
              <a:t>25</a:t>
            </a:r>
            <a:endParaRPr>
              <a:latin typeface="Arial"/>
              <a:cs typeface="Arial"/>
            </a:endParaRPr>
          </a:p>
          <a:p>
            <a:pPr>
              <a:defRPr/>
            </a:pPr>
            <a:endParaRPr>
              <a:latin typeface="Times New Roman"/>
              <a:cs typeface="Times New Roman"/>
            </a:endParaRPr>
          </a:p>
          <a:p>
            <a:pPr>
              <a:spcBef>
                <a:spcPts val="30"/>
              </a:spcBef>
              <a:defRPr/>
            </a:pPr>
            <a:endParaRPr sz="2200">
              <a:latin typeface="Times New Roman"/>
              <a:cs typeface="Times New Roman"/>
            </a:endParaRPr>
          </a:p>
          <a:p>
            <a:pPr marL="12700">
              <a:defRPr/>
            </a:pPr>
            <a:r>
              <a:rPr spc="-10" dirty="0">
                <a:latin typeface="Arial"/>
                <a:cs typeface="Arial"/>
              </a:rPr>
              <a:t>20</a:t>
            </a:r>
            <a:endParaRPr>
              <a:latin typeface="Arial"/>
              <a:cs typeface="Arial"/>
            </a:endParaRPr>
          </a:p>
          <a:p>
            <a:pPr>
              <a:defRPr/>
            </a:pPr>
            <a:endParaRPr>
              <a:latin typeface="Times New Roman"/>
              <a:cs typeface="Times New Roman"/>
            </a:endParaRPr>
          </a:p>
          <a:p>
            <a:pPr>
              <a:spcBef>
                <a:spcPts val="30"/>
              </a:spcBef>
              <a:defRPr/>
            </a:pPr>
            <a:endParaRPr sz="2200">
              <a:latin typeface="Times New Roman"/>
              <a:cs typeface="Times New Roman"/>
            </a:endParaRPr>
          </a:p>
          <a:p>
            <a:pPr marL="12700">
              <a:defRPr/>
            </a:pPr>
            <a:r>
              <a:rPr spc="-10" dirty="0">
                <a:latin typeface="Arial"/>
                <a:cs typeface="Arial"/>
              </a:rPr>
              <a:t>15</a:t>
            </a:r>
            <a:endParaRPr>
              <a:latin typeface="Arial"/>
              <a:cs typeface="Arial"/>
            </a:endParaRPr>
          </a:p>
          <a:p>
            <a:pPr marL="2182495">
              <a:spcBef>
                <a:spcPts val="690"/>
              </a:spcBef>
              <a:defRPr/>
            </a:pPr>
            <a:r>
              <a:rPr spc="-5" dirty="0">
                <a:latin typeface="Arial"/>
                <a:cs typeface="Arial"/>
              </a:rPr>
              <a:t>Motor vehicle</a:t>
            </a:r>
            <a:r>
              <a:rPr spc="-20" dirty="0">
                <a:latin typeface="Arial"/>
                <a:cs typeface="Arial"/>
              </a:rPr>
              <a:t> </a:t>
            </a:r>
            <a:r>
              <a:rPr spc="-5" dirty="0">
                <a:latin typeface="Arial"/>
                <a:cs typeface="Arial"/>
              </a:rPr>
              <a:t>accident</a:t>
            </a:r>
            <a:endParaRPr>
              <a:latin typeface="Arial"/>
              <a:cs typeface="Arial"/>
            </a:endParaRPr>
          </a:p>
        </p:txBody>
      </p:sp>
      <p:sp>
        <p:nvSpPr>
          <p:cNvPr id="166939" name="object 27"/>
          <p:cNvSpPr>
            <a:spLocks/>
          </p:cNvSpPr>
          <p:nvPr/>
        </p:nvSpPr>
        <p:spPr bwMode="auto">
          <a:xfrm>
            <a:off x="2363788" y="3883025"/>
            <a:ext cx="244475" cy="0"/>
          </a:xfrm>
          <a:custGeom>
            <a:avLst/>
            <a:gdLst>
              <a:gd name="T0" fmla="*/ 0 w 243839"/>
              <a:gd name="T1" fmla="*/ 245752 w 243839"/>
              <a:gd name="T2" fmla="*/ 0 60000 65536"/>
              <a:gd name="T3" fmla="*/ 0 60000 65536"/>
            </a:gdLst>
            <a:ahLst/>
            <a:cxnLst>
              <a:cxn ang="T2">
                <a:pos x="T0" y="0"/>
              </a:cxn>
              <a:cxn ang="T3">
                <a:pos x="T1" y="0"/>
              </a:cxn>
            </a:cxnLst>
            <a:rect l="0" t="0" r="r" b="b"/>
            <a:pathLst>
              <a:path w="243839">
                <a:moveTo>
                  <a:pt x="0" y="0"/>
                </a:moveTo>
                <a:lnTo>
                  <a:pt x="243839" y="0"/>
                </a:lnTo>
              </a:path>
            </a:pathLst>
          </a:custGeom>
          <a:noFill/>
          <a:ln w="47244">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 name="object 28"/>
          <p:cNvSpPr txBox="1"/>
          <p:nvPr/>
        </p:nvSpPr>
        <p:spPr>
          <a:xfrm>
            <a:off x="2622550" y="3727450"/>
            <a:ext cx="2503488" cy="285750"/>
          </a:xfrm>
          <a:prstGeom prst="rect">
            <a:avLst/>
          </a:prstGeom>
        </p:spPr>
        <p:txBody>
          <a:bodyPr lIns="0" tIns="0" rIns="0" bIns="0">
            <a:spAutoFit/>
          </a:bodyPr>
          <a:lstStyle/>
          <a:p>
            <a:pPr marL="12700">
              <a:defRPr/>
            </a:pPr>
            <a:r>
              <a:rPr spc="-5" dirty="0">
                <a:latin typeface="Arial"/>
                <a:cs typeface="Arial"/>
              </a:rPr>
              <a:t>Drug induced overdoses</a:t>
            </a:r>
            <a:endParaRPr>
              <a:latin typeface="Arial"/>
              <a:cs typeface="Arial"/>
            </a:endParaRPr>
          </a:p>
        </p:txBody>
      </p:sp>
      <p:sp>
        <p:nvSpPr>
          <p:cNvPr id="166941" name="object 29"/>
          <p:cNvSpPr txBox="1">
            <a:spLocks noChangeArrowheads="1"/>
          </p:cNvSpPr>
          <p:nvPr/>
        </p:nvSpPr>
        <p:spPr bwMode="auto">
          <a:xfrm>
            <a:off x="579438" y="4559300"/>
            <a:ext cx="84455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a:latin typeface="Arial" panose="020B0604020202020204" pitchFamily="34" charset="0"/>
              </a:rPr>
              <a:t>5</a:t>
            </a:r>
          </a:p>
          <a:p>
            <a:endParaRPr lang="en-US" altLang="en-US">
              <a:latin typeface="Times New Roman" panose="02020603050405020304" pitchFamily="18" charset="0"/>
              <a:cs typeface="Times New Roman" panose="02020603050405020304" pitchFamily="18" charset="0"/>
            </a:endParaRPr>
          </a:p>
          <a:p>
            <a:pPr>
              <a:spcBef>
                <a:spcPts val="25"/>
              </a:spcBef>
            </a:pPr>
            <a:endParaRPr lang="en-US" altLang="en-US" sz="2200">
              <a:latin typeface="Times New Roman" panose="02020603050405020304" pitchFamily="18" charset="0"/>
              <a:cs typeface="Times New Roman" panose="02020603050405020304" pitchFamily="18" charset="0"/>
            </a:endParaRPr>
          </a:p>
          <a:p>
            <a:r>
              <a:rPr lang="en-US" altLang="en-US">
                <a:latin typeface="Arial" panose="020B0604020202020204" pitchFamily="34" charset="0"/>
              </a:rPr>
              <a:t>0</a:t>
            </a:r>
          </a:p>
          <a:p>
            <a:endParaRPr lang="en-US" altLang="en-US">
              <a:latin typeface="Times New Roman" panose="02020603050405020304" pitchFamily="18" charset="0"/>
              <a:cs typeface="Times New Roman" panose="02020603050405020304" pitchFamily="18" charset="0"/>
            </a:endParaRPr>
          </a:p>
          <a:p>
            <a:pPr>
              <a:spcBef>
                <a:spcPts val="13"/>
              </a:spcBef>
            </a:pPr>
            <a:endParaRPr lang="en-US" altLang="en-US">
              <a:latin typeface="Times New Roman" panose="02020603050405020304" pitchFamily="18" charset="0"/>
              <a:cs typeface="Times New Roman" panose="02020603050405020304" pitchFamily="18" charset="0"/>
            </a:endParaRPr>
          </a:p>
          <a:p>
            <a:pPr algn="r"/>
            <a:r>
              <a:rPr lang="en-US" altLang="en-US" sz="1600">
                <a:latin typeface="Arial" panose="020B0604020202020204" pitchFamily="34" charset="0"/>
              </a:rPr>
              <a:t>CDC 2015</a:t>
            </a:r>
          </a:p>
        </p:txBody>
      </p:sp>
    </p:spTree>
    <p:extLst>
      <p:ext uri="{BB962C8B-B14F-4D97-AF65-F5344CB8AC3E}">
        <p14:creationId xmlns:p14="http://schemas.microsoft.com/office/powerpoint/2010/main" val="13613146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2240459" y="2060030"/>
            <a:ext cx="4663083" cy="2761060"/>
            <a:chOff x="1229" y="614"/>
            <a:chExt cx="5222" cy="3092"/>
          </a:xfrm>
          <a:effectLst>
            <a:outerShdw blurRad="50800" dist="38100" dir="2700000" algn="tl" rotWithShape="0">
              <a:prstClr val="black">
                <a:alpha val="40000"/>
              </a:prstClr>
            </a:outerShdw>
          </a:effectLst>
        </p:grpSpPr>
        <p:sp>
          <p:nvSpPr>
            <p:cNvPr id="4" name="AutoShape 3"/>
            <p:cNvSpPr>
              <a:spLocks noChangeAspect="1" noChangeArrowheads="1" noTextEdit="1"/>
            </p:cNvSpPr>
            <p:nvPr/>
          </p:nvSpPr>
          <p:spPr bwMode="auto">
            <a:xfrm>
              <a:off x="1229" y="614"/>
              <a:ext cx="5222" cy="30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en-US" sz="1463"/>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 y="614"/>
              <a:ext cx="5228" cy="30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3672375" y="5101984"/>
            <a:ext cx="1879041" cy="230832"/>
          </a:xfrm>
          <a:prstGeom prst="rect">
            <a:avLst/>
          </a:prstGeom>
          <a:noFill/>
        </p:spPr>
        <p:txBody>
          <a:bodyPr wrap="none" rtlCol="0">
            <a:spAutoFit/>
          </a:bodyPr>
          <a:lstStyle/>
          <a:p>
            <a:r>
              <a:rPr lang="en-US" sz="900" dirty="0"/>
              <a:t>Nutt DJ. </a:t>
            </a:r>
            <a:r>
              <a:rPr lang="en-US" sz="900" i="1" dirty="0"/>
              <a:t>Lancet </a:t>
            </a:r>
            <a:r>
              <a:rPr lang="en-US" sz="900" dirty="0"/>
              <a:t>2010;376:1558-1565</a:t>
            </a:r>
          </a:p>
        </p:txBody>
      </p:sp>
      <p:sp>
        <p:nvSpPr>
          <p:cNvPr id="7" name="Oval 6"/>
          <p:cNvSpPr/>
          <p:nvPr/>
        </p:nvSpPr>
        <p:spPr>
          <a:xfrm flipH="1">
            <a:off x="-1295401" y="6477000"/>
            <a:ext cx="567813" cy="533400"/>
          </a:xfrm>
          <a:prstGeom prst="ellipse">
            <a:avLst/>
          </a:prstGeom>
          <a:solidFill>
            <a:srgbClr val="FF7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3" dirty="0"/>
              <a:t>NEW</a:t>
            </a:r>
          </a:p>
        </p:txBody>
      </p:sp>
    </p:spTree>
    <p:extLst>
      <p:ext uri="{BB962C8B-B14F-4D97-AF65-F5344CB8AC3E}">
        <p14:creationId xmlns:p14="http://schemas.microsoft.com/office/powerpoint/2010/main" val="36899536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277813" y="381000"/>
            <a:ext cx="7015162" cy="7810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nSpc>
                <a:spcPct val="80000"/>
              </a:lnSpc>
              <a:spcBef>
                <a:spcPct val="0"/>
              </a:spcBef>
              <a:buClrTx/>
              <a:buSzTx/>
              <a:buFontTx/>
              <a:buNone/>
            </a:pPr>
            <a:r>
              <a:rPr lang="en-US" altLang="en-US" sz="2800">
                <a:latin typeface="Garamond" panose="02020404030301010803" pitchFamily="18" charset="0"/>
              </a:rPr>
              <a:t>Relapse Rates Are Similar for Drug Dependence </a:t>
            </a:r>
          </a:p>
          <a:p>
            <a:pPr>
              <a:lnSpc>
                <a:spcPct val="80000"/>
              </a:lnSpc>
              <a:spcBef>
                <a:spcPct val="0"/>
              </a:spcBef>
              <a:buClrTx/>
              <a:buSzTx/>
              <a:buFontTx/>
              <a:buNone/>
            </a:pPr>
            <a:r>
              <a:rPr lang="en-US" altLang="en-US" sz="2800">
                <a:latin typeface="Garamond" panose="02020404030301010803" pitchFamily="18" charset="0"/>
              </a:rPr>
              <a:t>And Other Chronic Illnesses</a:t>
            </a:r>
          </a:p>
        </p:txBody>
      </p:sp>
      <p:sp>
        <p:nvSpPr>
          <p:cNvPr id="129027" name="Freeform 3"/>
          <p:cNvSpPr>
            <a:spLocks/>
          </p:cNvSpPr>
          <p:nvPr/>
        </p:nvSpPr>
        <p:spPr bwMode="auto">
          <a:xfrm>
            <a:off x="1857375" y="5665788"/>
            <a:ext cx="5383213" cy="61912"/>
          </a:xfrm>
          <a:custGeom>
            <a:avLst/>
            <a:gdLst>
              <a:gd name="T0" fmla="*/ 0 w 3815"/>
              <a:gd name="T1" fmla="*/ 2147483646 h 39"/>
              <a:gd name="T2" fmla="*/ 2147483646 w 3815"/>
              <a:gd name="T3" fmla="*/ 0 h 39"/>
              <a:gd name="T4" fmla="*/ 2147483646 w 3815"/>
              <a:gd name="T5" fmla="*/ 0 h 39"/>
              <a:gd name="T6" fmla="*/ 2147483646 w 3815"/>
              <a:gd name="T7" fmla="*/ 2147483646 h 39"/>
              <a:gd name="T8" fmla="*/ 0 w 3815"/>
              <a:gd name="T9" fmla="*/ 2147483646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15" h="39">
                <a:moveTo>
                  <a:pt x="0" y="39"/>
                </a:moveTo>
                <a:lnTo>
                  <a:pt x="53" y="0"/>
                </a:lnTo>
                <a:lnTo>
                  <a:pt x="3815" y="0"/>
                </a:lnTo>
                <a:lnTo>
                  <a:pt x="3762" y="39"/>
                </a:lnTo>
                <a:lnTo>
                  <a:pt x="0" y="39"/>
                </a:lnTo>
                <a:close/>
              </a:path>
            </a:pathLst>
          </a:custGeom>
          <a:solidFill>
            <a:srgbClr val="808080"/>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28" name="Freeform 4"/>
          <p:cNvSpPr>
            <a:spLocks/>
          </p:cNvSpPr>
          <p:nvPr/>
        </p:nvSpPr>
        <p:spPr bwMode="auto">
          <a:xfrm>
            <a:off x="1857375" y="1789113"/>
            <a:ext cx="74613" cy="3938587"/>
          </a:xfrm>
          <a:custGeom>
            <a:avLst/>
            <a:gdLst>
              <a:gd name="T0" fmla="*/ 0 w 53"/>
              <a:gd name="T1" fmla="*/ 2147483646 h 2481"/>
              <a:gd name="T2" fmla="*/ 0 w 53"/>
              <a:gd name="T3" fmla="*/ 2147483646 h 2481"/>
              <a:gd name="T4" fmla="*/ 2147483646 w 53"/>
              <a:gd name="T5" fmla="*/ 0 h 2481"/>
              <a:gd name="T6" fmla="*/ 2147483646 w 53"/>
              <a:gd name="T7" fmla="*/ 2147483646 h 2481"/>
              <a:gd name="T8" fmla="*/ 0 w 53"/>
              <a:gd name="T9" fmla="*/ 2147483646 h 24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2481">
                <a:moveTo>
                  <a:pt x="0" y="2481"/>
                </a:moveTo>
                <a:lnTo>
                  <a:pt x="0" y="38"/>
                </a:lnTo>
                <a:lnTo>
                  <a:pt x="53" y="0"/>
                </a:lnTo>
                <a:lnTo>
                  <a:pt x="53" y="2442"/>
                </a:lnTo>
                <a:lnTo>
                  <a:pt x="0" y="2481"/>
                </a:lnTo>
                <a:close/>
              </a:path>
            </a:pathLst>
          </a:cu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029" name="Rectangle 5"/>
          <p:cNvSpPr>
            <a:spLocks noChangeArrowheads="1"/>
          </p:cNvSpPr>
          <p:nvPr/>
        </p:nvSpPr>
        <p:spPr bwMode="auto">
          <a:xfrm>
            <a:off x="1931988" y="1789113"/>
            <a:ext cx="5308600" cy="3876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endParaRPr lang="en-US" altLang="en-US" sz="1800">
              <a:solidFill>
                <a:srgbClr val="FFFFFF"/>
              </a:solidFill>
              <a:latin typeface="Garamond" panose="02020404030301010803" pitchFamily="18" charset="0"/>
            </a:endParaRPr>
          </a:p>
        </p:txBody>
      </p:sp>
      <p:sp>
        <p:nvSpPr>
          <p:cNvPr id="129030" name="Freeform 6"/>
          <p:cNvSpPr>
            <a:spLocks/>
          </p:cNvSpPr>
          <p:nvPr/>
        </p:nvSpPr>
        <p:spPr bwMode="auto">
          <a:xfrm>
            <a:off x="1857375" y="5665788"/>
            <a:ext cx="5383213" cy="61912"/>
          </a:xfrm>
          <a:custGeom>
            <a:avLst/>
            <a:gdLst>
              <a:gd name="T0" fmla="*/ 0 w 794"/>
              <a:gd name="T1" fmla="*/ 2147483646 h 8"/>
              <a:gd name="T2" fmla="*/ 2147483646 w 794"/>
              <a:gd name="T3" fmla="*/ 0 h 8"/>
              <a:gd name="T4" fmla="*/ 2147483646 w 794"/>
              <a:gd name="T5" fmla="*/ 0 h 8"/>
              <a:gd name="T6" fmla="*/ 0 60000 65536"/>
              <a:gd name="T7" fmla="*/ 0 60000 65536"/>
              <a:gd name="T8" fmla="*/ 0 60000 65536"/>
            </a:gdLst>
            <a:ahLst/>
            <a:cxnLst>
              <a:cxn ang="T6">
                <a:pos x="T0" y="T1"/>
              </a:cxn>
              <a:cxn ang="T7">
                <a:pos x="T2" y="T3"/>
              </a:cxn>
              <a:cxn ang="T8">
                <a:pos x="T4" y="T5"/>
              </a:cxn>
            </a:cxnLst>
            <a:rect l="0" t="0" r="r" b="b"/>
            <a:pathLst>
              <a:path w="794" h="8">
                <a:moveTo>
                  <a:pt x="0" y="8"/>
                </a:moveTo>
                <a:lnTo>
                  <a:pt x="11" y="0"/>
                </a:lnTo>
                <a:lnTo>
                  <a:pt x="794" y="0"/>
                </a:lnTo>
              </a:path>
            </a:pathLst>
          </a:custGeom>
          <a:noFill/>
          <a:ln w="7938">
            <a:solidFill>
              <a:srgbClr val="FFFFFF"/>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31" name="Freeform 7"/>
          <p:cNvSpPr>
            <a:spLocks/>
          </p:cNvSpPr>
          <p:nvPr/>
        </p:nvSpPr>
        <p:spPr bwMode="auto">
          <a:xfrm>
            <a:off x="1857375" y="5284788"/>
            <a:ext cx="5383213" cy="52387"/>
          </a:xfrm>
          <a:custGeom>
            <a:avLst/>
            <a:gdLst>
              <a:gd name="T0" fmla="*/ 0 w 794"/>
              <a:gd name="T1" fmla="*/ 2147483646 h 7"/>
              <a:gd name="T2" fmla="*/ 2147483646 w 794"/>
              <a:gd name="T3" fmla="*/ 0 h 7"/>
              <a:gd name="T4" fmla="*/ 2147483646 w 794"/>
              <a:gd name="T5" fmla="*/ 0 h 7"/>
              <a:gd name="T6" fmla="*/ 0 60000 65536"/>
              <a:gd name="T7" fmla="*/ 0 60000 65536"/>
              <a:gd name="T8" fmla="*/ 0 60000 65536"/>
            </a:gdLst>
            <a:ahLst/>
            <a:cxnLst>
              <a:cxn ang="T6">
                <a:pos x="T0" y="T1"/>
              </a:cxn>
              <a:cxn ang="T7">
                <a:pos x="T2" y="T3"/>
              </a:cxn>
              <a:cxn ang="T8">
                <a:pos x="T4" y="T5"/>
              </a:cxn>
            </a:cxnLst>
            <a:rect l="0" t="0" r="r" b="b"/>
            <a:pathLst>
              <a:path w="794" h="7">
                <a:moveTo>
                  <a:pt x="0" y="7"/>
                </a:moveTo>
                <a:lnTo>
                  <a:pt x="11" y="0"/>
                </a:lnTo>
                <a:lnTo>
                  <a:pt x="794" y="0"/>
                </a:lnTo>
              </a:path>
            </a:pathLst>
          </a:custGeom>
          <a:noFill/>
          <a:ln w="7938">
            <a:solidFill>
              <a:srgbClr val="FFFFFF"/>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32" name="Freeform 8"/>
          <p:cNvSpPr>
            <a:spLocks/>
          </p:cNvSpPr>
          <p:nvPr/>
        </p:nvSpPr>
        <p:spPr bwMode="auto">
          <a:xfrm>
            <a:off x="1857375" y="4895850"/>
            <a:ext cx="5383213" cy="60325"/>
          </a:xfrm>
          <a:custGeom>
            <a:avLst/>
            <a:gdLst>
              <a:gd name="T0" fmla="*/ 0 w 794"/>
              <a:gd name="T1" fmla="*/ 2147483646 h 8"/>
              <a:gd name="T2" fmla="*/ 2147483646 w 794"/>
              <a:gd name="T3" fmla="*/ 0 h 8"/>
              <a:gd name="T4" fmla="*/ 2147483646 w 794"/>
              <a:gd name="T5" fmla="*/ 0 h 8"/>
              <a:gd name="T6" fmla="*/ 0 60000 65536"/>
              <a:gd name="T7" fmla="*/ 0 60000 65536"/>
              <a:gd name="T8" fmla="*/ 0 60000 65536"/>
            </a:gdLst>
            <a:ahLst/>
            <a:cxnLst>
              <a:cxn ang="T6">
                <a:pos x="T0" y="T1"/>
              </a:cxn>
              <a:cxn ang="T7">
                <a:pos x="T2" y="T3"/>
              </a:cxn>
              <a:cxn ang="T8">
                <a:pos x="T4" y="T5"/>
              </a:cxn>
            </a:cxnLst>
            <a:rect l="0" t="0" r="r" b="b"/>
            <a:pathLst>
              <a:path w="794" h="8">
                <a:moveTo>
                  <a:pt x="0" y="8"/>
                </a:moveTo>
                <a:lnTo>
                  <a:pt x="11" y="0"/>
                </a:lnTo>
                <a:lnTo>
                  <a:pt x="794" y="0"/>
                </a:lnTo>
              </a:path>
            </a:pathLst>
          </a:custGeom>
          <a:noFill/>
          <a:ln w="7938">
            <a:solidFill>
              <a:srgbClr val="FFFFFF"/>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33" name="Freeform 9"/>
          <p:cNvSpPr>
            <a:spLocks/>
          </p:cNvSpPr>
          <p:nvPr/>
        </p:nvSpPr>
        <p:spPr bwMode="auto">
          <a:xfrm>
            <a:off x="1857375" y="4505325"/>
            <a:ext cx="5383213" cy="61913"/>
          </a:xfrm>
          <a:custGeom>
            <a:avLst/>
            <a:gdLst>
              <a:gd name="T0" fmla="*/ 0 w 794"/>
              <a:gd name="T1" fmla="*/ 2147483646 h 8"/>
              <a:gd name="T2" fmla="*/ 2147483646 w 794"/>
              <a:gd name="T3" fmla="*/ 0 h 8"/>
              <a:gd name="T4" fmla="*/ 2147483646 w 794"/>
              <a:gd name="T5" fmla="*/ 0 h 8"/>
              <a:gd name="T6" fmla="*/ 0 60000 65536"/>
              <a:gd name="T7" fmla="*/ 0 60000 65536"/>
              <a:gd name="T8" fmla="*/ 0 60000 65536"/>
            </a:gdLst>
            <a:ahLst/>
            <a:cxnLst>
              <a:cxn ang="T6">
                <a:pos x="T0" y="T1"/>
              </a:cxn>
              <a:cxn ang="T7">
                <a:pos x="T2" y="T3"/>
              </a:cxn>
              <a:cxn ang="T8">
                <a:pos x="T4" y="T5"/>
              </a:cxn>
            </a:cxnLst>
            <a:rect l="0" t="0" r="r" b="b"/>
            <a:pathLst>
              <a:path w="794" h="8">
                <a:moveTo>
                  <a:pt x="0" y="8"/>
                </a:moveTo>
                <a:lnTo>
                  <a:pt x="11" y="0"/>
                </a:lnTo>
                <a:lnTo>
                  <a:pt x="794" y="0"/>
                </a:lnTo>
              </a:path>
            </a:pathLst>
          </a:custGeom>
          <a:noFill/>
          <a:ln w="7938">
            <a:solidFill>
              <a:srgbClr val="FFFFFF"/>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34" name="Freeform 10"/>
          <p:cNvSpPr>
            <a:spLocks/>
          </p:cNvSpPr>
          <p:nvPr/>
        </p:nvSpPr>
        <p:spPr bwMode="auto">
          <a:xfrm>
            <a:off x="1857375" y="4116388"/>
            <a:ext cx="5383213" cy="61912"/>
          </a:xfrm>
          <a:custGeom>
            <a:avLst/>
            <a:gdLst>
              <a:gd name="T0" fmla="*/ 0 w 794"/>
              <a:gd name="T1" fmla="*/ 2147483646 h 8"/>
              <a:gd name="T2" fmla="*/ 2147483646 w 794"/>
              <a:gd name="T3" fmla="*/ 0 h 8"/>
              <a:gd name="T4" fmla="*/ 2147483646 w 794"/>
              <a:gd name="T5" fmla="*/ 0 h 8"/>
              <a:gd name="T6" fmla="*/ 0 60000 65536"/>
              <a:gd name="T7" fmla="*/ 0 60000 65536"/>
              <a:gd name="T8" fmla="*/ 0 60000 65536"/>
            </a:gdLst>
            <a:ahLst/>
            <a:cxnLst>
              <a:cxn ang="T6">
                <a:pos x="T0" y="T1"/>
              </a:cxn>
              <a:cxn ang="T7">
                <a:pos x="T2" y="T3"/>
              </a:cxn>
              <a:cxn ang="T8">
                <a:pos x="T4" y="T5"/>
              </a:cxn>
            </a:cxnLst>
            <a:rect l="0" t="0" r="r" b="b"/>
            <a:pathLst>
              <a:path w="794" h="8">
                <a:moveTo>
                  <a:pt x="0" y="8"/>
                </a:moveTo>
                <a:lnTo>
                  <a:pt x="11" y="0"/>
                </a:lnTo>
                <a:lnTo>
                  <a:pt x="794" y="0"/>
                </a:lnTo>
              </a:path>
            </a:pathLst>
          </a:custGeom>
          <a:noFill/>
          <a:ln w="7938">
            <a:solidFill>
              <a:srgbClr val="FFFFFF"/>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35" name="Freeform 11"/>
          <p:cNvSpPr>
            <a:spLocks/>
          </p:cNvSpPr>
          <p:nvPr/>
        </p:nvSpPr>
        <p:spPr bwMode="auto">
          <a:xfrm>
            <a:off x="1857375" y="3727450"/>
            <a:ext cx="5383213" cy="60325"/>
          </a:xfrm>
          <a:custGeom>
            <a:avLst/>
            <a:gdLst>
              <a:gd name="T0" fmla="*/ 0 w 794"/>
              <a:gd name="T1" fmla="*/ 2147483646 h 8"/>
              <a:gd name="T2" fmla="*/ 2147483646 w 794"/>
              <a:gd name="T3" fmla="*/ 0 h 8"/>
              <a:gd name="T4" fmla="*/ 2147483646 w 794"/>
              <a:gd name="T5" fmla="*/ 0 h 8"/>
              <a:gd name="T6" fmla="*/ 0 60000 65536"/>
              <a:gd name="T7" fmla="*/ 0 60000 65536"/>
              <a:gd name="T8" fmla="*/ 0 60000 65536"/>
            </a:gdLst>
            <a:ahLst/>
            <a:cxnLst>
              <a:cxn ang="T6">
                <a:pos x="T0" y="T1"/>
              </a:cxn>
              <a:cxn ang="T7">
                <a:pos x="T2" y="T3"/>
              </a:cxn>
              <a:cxn ang="T8">
                <a:pos x="T4" y="T5"/>
              </a:cxn>
            </a:cxnLst>
            <a:rect l="0" t="0" r="r" b="b"/>
            <a:pathLst>
              <a:path w="794" h="8">
                <a:moveTo>
                  <a:pt x="0" y="8"/>
                </a:moveTo>
                <a:lnTo>
                  <a:pt x="11" y="0"/>
                </a:lnTo>
                <a:lnTo>
                  <a:pt x="794" y="0"/>
                </a:lnTo>
              </a:path>
            </a:pathLst>
          </a:custGeom>
          <a:noFill/>
          <a:ln w="7938">
            <a:solidFill>
              <a:srgbClr val="FFFFFF"/>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36" name="Freeform 12"/>
          <p:cNvSpPr>
            <a:spLocks/>
          </p:cNvSpPr>
          <p:nvPr/>
        </p:nvSpPr>
        <p:spPr bwMode="auto">
          <a:xfrm>
            <a:off x="1857375" y="3338513"/>
            <a:ext cx="5383213" cy="60325"/>
          </a:xfrm>
          <a:custGeom>
            <a:avLst/>
            <a:gdLst>
              <a:gd name="T0" fmla="*/ 0 w 794"/>
              <a:gd name="T1" fmla="*/ 2147483646 h 8"/>
              <a:gd name="T2" fmla="*/ 2147483646 w 794"/>
              <a:gd name="T3" fmla="*/ 0 h 8"/>
              <a:gd name="T4" fmla="*/ 2147483646 w 794"/>
              <a:gd name="T5" fmla="*/ 0 h 8"/>
              <a:gd name="T6" fmla="*/ 0 60000 65536"/>
              <a:gd name="T7" fmla="*/ 0 60000 65536"/>
              <a:gd name="T8" fmla="*/ 0 60000 65536"/>
            </a:gdLst>
            <a:ahLst/>
            <a:cxnLst>
              <a:cxn ang="T6">
                <a:pos x="T0" y="T1"/>
              </a:cxn>
              <a:cxn ang="T7">
                <a:pos x="T2" y="T3"/>
              </a:cxn>
              <a:cxn ang="T8">
                <a:pos x="T4" y="T5"/>
              </a:cxn>
            </a:cxnLst>
            <a:rect l="0" t="0" r="r" b="b"/>
            <a:pathLst>
              <a:path w="794" h="8">
                <a:moveTo>
                  <a:pt x="0" y="8"/>
                </a:moveTo>
                <a:lnTo>
                  <a:pt x="11" y="0"/>
                </a:lnTo>
                <a:lnTo>
                  <a:pt x="794" y="0"/>
                </a:lnTo>
              </a:path>
            </a:pathLst>
          </a:custGeom>
          <a:noFill/>
          <a:ln w="7938">
            <a:solidFill>
              <a:srgbClr val="FFFFFF"/>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37" name="Freeform 13"/>
          <p:cNvSpPr>
            <a:spLocks/>
          </p:cNvSpPr>
          <p:nvPr/>
        </p:nvSpPr>
        <p:spPr bwMode="auto">
          <a:xfrm>
            <a:off x="1857375" y="2949575"/>
            <a:ext cx="5383213" cy="60325"/>
          </a:xfrm>
          <a:custGeom>
            <a:avLst/>
            <a:gdLst>
              <a:gd name="T0" fmla="*/ 0 w 794"/>
              <a:gd name="T1" fmla="*/ 2147483646 h 8"/>
              <a:gd name="T2" fmla="*/ 2147483646 w 794"/>
              <a:gd name="T3" fmla="*/ 0 h 8"/>
              <a:gd name="T4" fmla="*/ 2147483646 w 794"/>
              <a:gd name="T5" fmla="*/ 0 h 8"/>
              <a:gd name="T6" fmla="*/ 0 60000 65536"/>
              <a:gd name="T7" fmla="*/ 0 60000 65536"/>
              <a:gd name="T8" fmla="*/ 0 60000 65536"/>
            </a:gdLst>
            <a:ahLst/>
            <a:cxnLst>
              <a:cxn ang="T6">
                <a:pos x="T0" y="T1"/>
              </a:cxn>
              <a:cxn ang="T7">
                <a:pos x="T2" y="T3"/>
              </a:cxn>
              <a:cxn ang="T8">
                <a:pos x="T4" y="T5"/>
              </a:cxn>
            </a:cxnLst>
            <a:rect l="0" t="0" r="r" b="b"/>
            <a:pathLst>
              <a:path w="794" h="8">
                <a:moveTo>
                  <a:pt x="0" y="8"/>
                </a:moveTo>
                <a:lnTo>
                  <a:pt x="11" y="0"/>
                </a:lnTo>
                <a:lnTo>
                  <a:pt x="794" y="0"/>
                </a:lnTo>
              </a:path>
            </a:pathLst>
          </a:custGeom>
          <a:noFill/>
          <a:ln w="7938">
            <a:solidFill>
              <a:srgbClr val="FFFFFF"/>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38" name="Freeform 14"/>
          <p:cNvSpPr>
            <a:spLocks/>
          </p:cNvSpPr>
          <p:nvPr/>
        </p:nvSpPr>
        <p:spPr bwMode="auto">
          <a:xfrm>
            <a:off x="1857375" y="2559050"/>
            <a:ext cx="5383213" cy="61913"/>
          </a:xfrm>
          <a:custGeom>
            <a:avLst/>
            <a:gdLst>
              <a:gd name="T0" fmla="*/ 0 w 794"/>
              <a:gd name="T1" fmla="*/ 2147483646 h 8"/>
              <a:gd name="T2" fmla="*/ 2147483646 w 794"/>
              <a:gd name="T3" fmla="*/ 0 h 8"/>
              <a:gd name="T4" fmla="*/ 2147483646 w 794"/>
              <a:gd name="T5" fmla="*/ 0 h 8"/>
              <a:gd name="T6" fmla="*/ 0 60000 65536"/>
              <a:gd name="T7" fmla="*/ 0 60000 65536"/>
              <a:gd name="T8" fmla="*/ 0 60000 65536"/>
            </a:gdLst>
            <a:ahLst/>
            <a:cxnLst>
              <a:cxn ang="T6">
                <a:pos x="T0" y="T1"/>
              </a:cxn>
              <a:cxn ang="T7">
                <a:pos x="T2" y="T3"/>
              </a:cxn>
              <a:cxn ang="T8">
                <a:pos x="T4" y="T5"/>
              </a:cxn>
            </a:cxnLst>
            <a:rect l="0" t="0" r="r" b="b"/>
            <a:pathLst>
              <a:path w="794" h="8">
                <a:moveTo>
                  <a:pt x="0" y="8"/>
                </a:moveTo>
                <a:lnTo>
                  <a:pt x="11" y="0"/>
                </a:lnTo>
                <a:lnTo>
                  <a:pt x="794" y="0"/>
                </a:lnTo>
              </a:path>
            </a:pathLst>
          </a:custGeom>
          <a:noFill/>
          <a:ln w="7938">
            <a:solidFill>
              <a:srgbClr val="FFFFFF"/>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39" name="Freeform 17"/>
          <p:cNvSpPr>
            <a:spLocks/>
          </p:cNvSpPr>
          <p:nvPr/>
        </p:nvSpPr>
        <p:spPr bwMode="auto">
          <a:xfrm>
            <a:off x="1857375" y="5665788"/>
            <a:ext cx="5383213" cy="61912"/>
          </a:xfrm>
          <a:custGeom>
            <a:avLst/>
            <a:gdLst>
              <a:gd name="T0" fmla="*/ 2147483646 w 3815"/>
              <a:gd name="T1" fmla="*/ 0 h 39"/>
              <a:gd name="T2" fmla="*/ 2147483646 w 3815"/>
              <a:gd name="T3" fmla="*/ 2147483646 h 39"/>
              <a:gd name="T4" fmla="*/ 0 w 3815"/>
              <a:gd name="T5" fmla="*/ 2147483646 h 39"/>
              <a:gd name="T6" fmla="*/ 2147483646 w 3815"/>
              <a:gd name="T7" fmla="*/ 0 h 39"/>
              <a:gd name="T8" fmla="*/ 2147483646 w 3815"/>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15" h="39">
                <a:moveTo>
                  <a:pt x="3815" y="0"/>
                </a:moveTo>
                <a:lnTo>
                  <a:pt x="3762" y="39"/>
                </a:lnTo>
                <a:lnTo>
                  <a:pt x="0" y="39"/>
                </a:lnTo>
                <a:lnTo>
                  <a:pt x="53" y="0"/>
                </a:lnTo>
                <a:lnTo>
                  <a:pt x="3815" y="0"/>
                </a:lnTo>
                <a:close/>
              </a:path>
            </a:pathLst>
          </a:custGeom>
          <a:noFill/>
          <a:ln w="7938">
            <a:solidFill>
              <a:srgbClr val="000000"/>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40" name="Freeform 18"/>
          <p:cNvSpPr>
            <a:spLocks/>
          </p:cNvSpPr>
          <p:nvPr/>
        </p:nvSpPr>
        <p:spPr bwMode="auto">
          <a:xfrm>
            <a:off x="1857375" y="1789113"/>
            <a:ext cx="74613" cy="3938587"/>
          </a:xfrm>
          <a:custGeom>
            <a:avLst/>
            <a:gdLst>
              <a:gd name="T0" fmla="*/ 0 w 53"/>
              <a:gd name="T1" fmla="*/ 2147483646 h 2481"/>
              <a:gd name="T2" fmla="*/ 0 w 53"/>
              <a:gd name="T3" fmla="*/ 2147483646 h 2481"/>
              <a:gd name="T4" fmla="*/ 2147483646 w 53"/>
              <a:gd name="T5" fmla="*/ 0 h 2481"/>
              <a:gd name="T6" fmla="*/ 2147483646 w 53"/>
              <a:gd name="T7" fmla="*/ 2147483646 h 2481"/>
              <a:gd name="T8" fmla="*/ 0 w 53"/>
              <a:gd name="T9" fmla="*/ 2147483646 h 24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2481">
                <a:moveTo>
                  <a:pt x="0" y="2481"/>
                </a:moveTo>
                <a:lnTo>
                  <a:pt x="0" y="38"/>
                </a:lnTo>
                <a:lnTo>
                  <a:pt x="53" y="0"/>
                </a:lnTo>
                <a:lnTo>
                  <a:pt x="53" y="2442"/>
                </a:lnTo>
                <a:lnTo>
                  <a:pt x="0" y="2481"/>
                </a:lnTo>
                <a:close/>
              </a:path>
            </a:pathLst>
          </a:custGeom>
          <a:noFill/>
          <a:ln w="7938">
            <a:solidFill>
              <a:srgbClr val="FFFFFF"/>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41" name="Rectangle 19"/>
          <p:cNvSpPr>
            <a:spLocks noChangeArrowheads="1"/>
          </p:cNvSpPr>
          <p:nvPr/>
        </p:nvSpPr>
        <p:spPr bwMode="auto">
          <a:xfrm>
            <a:off x="1931988" y="1789113"/>
            <a:ext cx="5308600" cy="3876675"/>
          </a:xfrm>
          <a:prstGeom prst="rect">
            <a:avLst/>
          </a:prstGeom>
          <a:noFill/>
          <a:ln w="7938">
            <a:solidFill>
              <a:srgbClr val="FFFFFF"/>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endParaRPr lang="en-US" altLang="en-US" sz="1800">
              <a:solidFill>
                <a:srgbClr val="FFFFFF"/>
              </a:solidFill>
              <a:latin typeface="Garamond" panose="02020404030301010803" pitchFamily="18" charset="0"/>
            </a:endParaRPr>
          </a:p>
        </p:txBody>
      </p:sp>
      <p:sp>
        <p:nvSpPr>
          <p:cNvPr id="129042" name="Line 20"/>
          <p:cNvSpPr>
            <a:spLocks noChangeShapeType="1"/>
          </p:cNvSpPr>
          <p:nvPr/>
        </p:nvSpPr>
        <p:spPr bwMode="auto">
          <a:xfrm flipV="1">
            <a:off x="1857375" y="1849438"/>
            <a:ext cx="1588" cy="3878262"/>
          </a:xfrm>
          <a:prstGeom prst="line">
            <a:avLst/>
          </a:prstGeom>
          <a:noFill/>
          <a:ln w="7938">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43" name="Line 21"/>
          <p:cNvSpPr>
            <a:spLocks noChangeShapeType="1"/>
          </p:cNvSpPr>
          <p:nvPr/>
        </p:nvSpPr>
        <p:spPr bwMode="auto">
          <a:xfrm flipH="1">
            <a:off x="1801813" y="5727700"/>
            <a:ext cx="55562" cy="1588"/>
          </a:xfrm>
          <a:prstGeom prst="line">
            <a:avLst/>
          </a:prstGeom>
          <a:noFill/>
          <a:ln w="7938">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44" name="Line 22"/>
          <p:cNvSpPr>
            <a:spLocks noChangeShapeType="1"/>
          </p:cNvSpPr>
          <p:nvPr/>
        </p:nvSpPr>
        <p:spPr bwMode="auto">
          <a:xfrm flipH="1">
            <a:off x="1801813" y="5337175"/>
            <a:ext cx="55562" cy="1588"/>
          </a:xfrm>
          <a:prstGeom prst="line">
            <a:avLst/>
          </a:prstGeom>
          <a:noFill/>
          <a:ln w="7938">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45" name="Line 23"/>
          <p:cNvSpPr>
            <a:spLocks noChangeShapeType="1"/>
          </p:cNvSpPr>
          <p:nvPr/>
        </p:nvSpPr>
        <p:spPr bwMode="auto">
          <a:xfrm flipH="1">
            <a:off x="1801813" y="4956175"/>
            <a:ext cx="55562" cy="1588"/>
          </a:xfrm>
          <a:prstGeom prst="line">
            <a:avLst/>
          </a:prstGeom>
          <a:noFill/>
          <a:ln w="7938">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46" name="Line 24"/>
          <p:cNvSpPr>
            <a:spLocks noChangeShapeType="1"/>
          </p:cNvSpPr>
          <p:nvPr/>
        </p:nvSpPr>
        <p:spPr bwMode="auto">
          <a:xfrm flipH="1">
            <a:off x="1801813" y="4567238"/>
            <a:ext cx="55562" cy="1587"/>
          </a:xfrm>
          <a:prstGeom prst="line">
            <a:avLst/>
          </a:prstGeom>
          <a:noFill/>
          <a:ln w="7938">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47" name="Line 25"/>
          <p:cNvSpPr>
            <a:spLocks noChangeShapeType="1"/>
          </p:cNvSpPr>
          <p:nvPr/>
        </p:nvSpPr>
        <p:spPr bwMode="auto">
          <a:xfrm flipH="1">
            <a:off x="1801813" y="4178300"/>
            <a:ext cx="55562" cy="1588"/>
          </a:xfrm>
          <a:prstGeom prst="line">
            <a:avLst/>
          </a:prstGeom>
          <a:noFill/>
          <a:ln w="7938">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48" name="Line 26"/>
          <p:cNvSpPr>
            <a:spLocks noChangeShapeType="1"/>
          </p:cNvSpPr>
          <p:nvPr/>
        </p:nvSpPr>
        <p:spPr bwMode="auto">
          <a:xfrm flipH="1">
            <a:off x="1801813" y="3787775"/>
            <a:ext cx="55562" cy="1588"/>
          </a:xfrm>
          <a:prstGeom prst="line">
            <a:avLst/>
          </a:prstGeom>
          <a:noFill/>
          <a:ln w="7938">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49" name="Line 27"/>
          <p:cNvSpPr>
            <a:spLocks noChangeShapeType="1"/>
          </p:cNvSpPr>
          <p:nvPr/>
        </p:nvSpPr>
        <p:spPr bwMode="auto">
          <a:xfrm flipH="1">
            <a:off x="1801813" y="3398838"/>
            <a:ext cx="55562" cy="1587"/>
          </a:xfrm>
          <a:prstGeom prst="line">
            <a:avLst/>
          </a:prstGeom>
          <a:noFill/>
          <a:ln w="7938">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50" name="Line 28"/>
          <p:cNvSpPr>
            <a:spLocks noChangeShapeType="1"/>
          </p:cNvSpPr>
          <p:nvPr/>
        </p:nvSpPr>
        <p:spPr bwMode="auto">
          <a:xfrm flipH="1">
            <a:off x="1801813" y="3009900"/>
            <a:ext cx="55562" cy="1588"/>
          </a:xfrm>
          <a:prstGeom prst="line">
            <a:avLst/>
          </a:prstGeom>
          <a:noFill/>
          <a:ln w="7938">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51" name="Line 29"/>
          <p:cNvSpPr>
            <a:spLocks noChangeShapeType="1"/>
          </p:cNvSpPr>
          <p:nvPr/>
        </p:nvSpPr>
        <p:spPr bwMode="auto">
          <a:xfrm flipH="1">
            <a:off x="1801813" y="2620963"/>
            <a:ext cx="55562" cy="1587"/>
          </a:xfrm>
          <a:prstGeom prst="line">
            <a:avLst/>
          </a:prstGeom>
          <a:noFill/>
          <a:ln w="7938">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52" name="Rectangle 32"/>
          <p:cNvSpPr>
            <a:spLocks noChangeArrowheads="1"/>
          </p:cNvSpPr>
          <p:nvPr/>
        </p:nvSpPr>
        <p:spPr bwMode="auto">
          <a:xfrm>
            <a:off x="1654175" y="5589588"/>
            <a:ext cx="120650"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2000">
                <a:latin typeface="Garamond" panose="02020404030301010803" pitchFamily="18" charset="0"/>
              </a:rPr>
              <a:t>0</a:t>
            </a:r>
            <a:endParaRPr lang="en-US" altLang="en-US" sz="4400">
              <a:latin typeface="Garamond" panose="02020404030301010803" pitchFamily="18" charset="0"/>
            </a:endParaRPr>
          </a:p>
        </p:txBody>
      </p:sp>
      <p:sp>
        <p:nvSpPr>
          <p:cNvPr id="129053" name="Rectangle 33"/>
          <p:cNvSpPr>
            <a:spLocks noChangeArrowheads="1"/>
          </p:cNvSpPr>
          <p:nvPr/>
        </p:nvSpPr>
        <p:spPr bwMode="auto">
          <a:xfrm>
            <a:off x="1538288" y="5200650"/>
            <a:ext cx="239712"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2000">
                <a:latin typeface="Garamond" panose="02020404030301010803" pitchFamily="18" charset="0"/>
              </a:rPr>
              <a:t>10</a:t>
            </a:r>
            <a:endParaRPr lang="en-US" altLang="en-US" sz="4400">
              <a:latin typeface="Garamond" panose="02020404030301010803" pitchFamily="18" charset="0"/>
            </a:endParaRPr>
          </a:p>
        </p:txBody>
      </p:sp>
      <p:sp>
        <p:nvSpPr>
          <p:cNvPr id="129054" name="Rectangle 34"/>
          <p:cNvSpPr>
            <a:spLocks noChangeArrowheads="1"/>
          </p:cNvSpPr>
          <p:nvPr/>
        </p:nvSpPr>
        <p:spPr bwMode="auto">
          <a:xfrm>
            <a:off x="1538288" y="4818063"/>
            <a:ext cx="239712"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2000">
                <a:latin typeface="Garamond" panose="02020404030301010803" pitchFamily="18" charset="0"/>
              </a:rPr>
              <a:t>20</a:t>
            </a:r>
            <a:endParaRPr lang="en-US" altLang="en-US" sz="4400">
              <a:latin typeface="Garamond" panose="02020404030301010803" pitchFamily="18" charset="0"/>
            </a:endParaRPr>
          </a:p>
        </p:txBody>
      </p:sp>
      <p:sp>
        <p:nvSpPr>
          <p:cNvPr id="129055" name="Rectangle 35"/>
          <p:cNvSpPr>
            <a:spLocks noChangeArrowheads="1"/>
          </p:cNvSpPr>
          <p:nvPr/>
        </p:nvSpPr>
        <p:spPr bwMode="auto">
          <a:xfrm>
            <a:off x="1538288" y="4429125"/>
            <a:ext cx="239712"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2000">
                <a:latin typeface="Garamond" panose="02020404030301010803" pitchFamily="18" charset="0"/>
              </a:rPr>
              <a:t>30</a:t>
            </a:r>
            <a:endParaRPr lang="en-US" altLang="en-US" sz="4400">
              <a:latin typeface="Garamond" panose="02020404030301010803" pitchFamily="18" charset="0"/>
            </a:endParaRPr>
          </a:p>
        </p:txBody>
      </p:sp>
      <p:sp>
        <p:nvSpPr>
          <p:cNvPr id="129056" name="Rectangle 36"/>
          <p:cNvSpPr>
            <a:spLocks noChangeArrowheads="1"/>
          </p:cNvSpPr>
          <p:nvPr/>
        </p:nvSpPr>
        <p:spPr bwMode="auto">
          <a:xfrm>
            <a:off x="1538288" y="4040188"/>
            <a:ext cx="239712"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2000">
                <a:latin typeface="Garamond" panose="02020404030301010803" pitchFamily="18" charset="0"/>
              </a:rPr>
              <a:t>40</a:t>
            </a:r>
            <a:endParaRPr lang="en-US" altLang="en-US" sz="4400">
              <a:latin typeface="Garamond" panose="02020404030301010803" pitchFamily="18" charset="0"/>
            </a:endParaRPr>
          </a:p>
        </p:txBody>
      </p:sp>
      <p:sp>
        <p:nvSpPr>
          <p:cNvPr id="129057" name="Rectangle 37"/>
          <p:cNvSpPr>
            <a:spLocks noChangeArrowheads="1"/>
          </p:cNvSpPr>
          <p:nvPr/>
        </p:nvSpPr>
        <p:spPr bwMode="auto">
          <a:xfrm>
            <a:off x="1538288" y="3651250"/>
            <a:ext cx="239712"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2000">
                <a:latin typeface="Garamond" panose="02020404030301010803" pitchFamily="18" charset="0"/>
              </a:rPr>
              <a:t>50</a:t>
            </a:r>
            <a:endParaRPr lang="en-US" altLang="en-US" sz="4400">
              <a:latin typeface="Garamond" panose="02020404030301010803" pitchFamily="18" charset="0"/>
            </a:endParaRPr>
          </a:p>
        </p:txBody>
      </p:sp>
      <p:sp>
        <p:nvSpPr>
          <p:cNvPr id="129058" name="Rectangle 38"/>
          <p:cNvSpPr>
            <a:spLocks noChangeArrowheads="1"/>
          </p:cNvSpPr>
          <p:nvPr/>
        </p:nvSpPr>
        <p:spPr bwMode="auto">
          <a:xfrm>
            <a:off x="1538288" y="3262313"/>
            <a:ext cx="239712"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2000">
                <a:latin typeface="Garamond" panose="02020404030301010803" pitchFamily="18" charset="0"/>
              </a:rPr>
              <a:t>60</a:t>
            </a:r>
            <a:endParaRPr lang="en-US" altLang="en-US" sz="4400">
              <a:latin typeface="Garamond" panose="02020404030301010803" pitchFamily="18" charset="0"/>
            </a:endParaRPr>
          </a:p>
        </p:txBody>
      </p:sp>
      <p:sp>
        <p:nvSpPr>
          <p:cNvPr id="129059" name="Rectangle 39"/>
          <p:cNvSpPr>
            <a:spLocks noChangeArrowheads="1"/>
          </p:cNvSpPr>
          <p:nvPr/>
        </p:nvSpPr>
        <p:spPr bwMode="auto">
          <a:xfrm>
            <a:off x="1538288" y="2871788"/>
            <a:ext cx="239712"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2000">
                <a:latin typeface="Garamond" panose="02020404030301010803" pitchFamily="18" charset="0"/>
              </a:rPr>
              <a:t>70</a:t>
            </a:r>
            <a:endParaRPr lang="en-US" altLang="en-US" sz="4400">
              <a:latin typeface="Garamond" panose="02020404030301010803" pitchFamily="18" charset="0"/>
            </a:endParaRPr>
          </a:p>
        </p:txBody>
      </p:sp>
      <p:sp>
        <p:nvSpPr>
          <p:cNvPr id="129060" name="Rectangle 40"/>
          <p:cNvSpPr>
            <a:spLocks noChangeArrowheads="1"/>
          </p:cNvSpPr>
          <p:nvPr/>
        </p:nvSpPr>
        <p:spPr bwMode="auto">
          <a:xfrm>
            <a:off x="1538288" y="2482850"/>
            <a:ext cx="239712"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2000">
                <a:latin typeface="Garamond" panose="02020404030301010803" pitchFamily="18" charset="0"/>
              </a:rPr>
              <a:t>80</a:t>
            </a:r>
            <a:endParaRPr lang="en-US" altLang="en-US" sz="4400">
              <a:latin typeface="Garamond" panose="02020404030301010803" pitchFamily="18" charset="0"/>
            </a:endParaRPr>
          </a:p>
        </p:txBody>
      </p:sp>
      <p:sp>
        <p:nvSpPr>
          <p:cNvPr id="129061" name="Rectangle 41"/>
          <p:cNvSpPr>
            <a:spLocks noChangeArrowheads="1"/>
          </p:cNvSpPr>
          <p:nvPr/>
        </p:nvSpPr>
        <p:spPr bwMode="auto">
          <a:xfrm>
            <a:off x="1538288" y="2093913"/>
            <a:ext cx="239712"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2000">
                <a:latin typeface="Garamond" panose="02020404030301010803" pitchFamily="18" charset="0"/>
              </a:rPr>
              <a:t>90</a:t>
            </a:r>
            <a:endParaRPr lang="en-US" altLang="en-US" sz="4400">
              <a:latin typeface="Garamond" panose="02020404030301010803" pitchFamily="18" charset="0"/>
            </a:endParaRPr>
          </a:p>
        </p:txBody>
      </p:sp>
      <p:sp>
        <p:nvSpPr>
          <p:cNvPr id="129062" name="Rectangle 42"/>
          <p:cNvSpPr>
            <a:spLocks noChangeArrowheads="1"/>
          </p:cNvSpPr>
          <p:nvPr/>
        </p:nvSpPr>
        <p:spPr bwMode="auto">
          <a:xfrm>
            <a:off x="1422400" y="1676400"/>
            <a:ext cx="360363" cy="307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2000">
                <a:latin typeface="Garamond" panose="02020404030301010803" pitchFamily="18" charset="0"/>
              </a:rPr>
              <a:t>100</a:t>
            </a:r>
            <a:endParaRPr lang="en-US" altLang="en-US" sz="4400">
              <a:latin typeface="Garamond" panose="02020404030301010803" pitchFamily="18" charset="0"/>
            </a:endParaRPr>
          </a:p>
        </p:txBody>
      </p:sp>
      <p:sp>
        <p:nvSpPr>
          <p:cNvPr id="129063" name="Line 43"/>
          <p:cNvSpPr>
            <a:spLocks noChangeShapeType="1"/>
          </p:cNvSpPr>
          <p:nvPr/>
        </p:nvSpPr>
        <p:spPr bwMode="auto">
          <a:xfrm>
            <a:off x="1857375" y="5727700"/>
            <a:ext cx="5308600" cy="1588"/>
          </a:xfrm>
          <a:prstGeom prst="line">
            <a:avLst/>
          </a:prstGeom>
          <a:noFill/>
          <a:ln w="7938">
            <a:solidFill>
              <a:srgbClr val="00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64" name="Line 44"/>
          <p:cNvSpPr>
            <a:spLocks noChangeShapeType="1"/>
          </p:cNvSpPr>
          <p:nvPr/>
        </p:nvSpPr>
        <p:spPr bwMode="auto">
          <a:xfrm>
            <a:off x="1857375" y="5727700"/>
            <a:ext cx="1588" cy="60325"/>
          </a:xfrm>
          <a:prstGeom prst="line">
            <a:avLst/>
          </a:prstGeom>
          <a:noFill/>
          <a:ln w="7938">
            <a:solidFill>
              <a:srgbClr val="00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65" name="Line 45"/>
          <p:cNvSpPr>
            <a:spLocks noChangeShapeType="1"/>
          </p:cNvSpPr>
          <p:nvPr/>
        </p:nvSpPr>
        <p:spPr bwMode="auto">
          <a:xfrm>
            <a:off x="4514850" y="5727700"/>
            <a:ext cx="1588" cy="60325"/>
          </a:xfrm>
          <a:prstGeom prst="line">
            <a:avLst/>
          </a:prstGeom>
          <a:noFill/>
          <a:ln w="7938">
            <a:solidFill>
              <a:srgbClr val="00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66" name="Line 46"/>
          <p:cNvSpPr>
            <a:spLocks noChangeShapeType="1"/>
          </p:cNvSpPr>
          <p:nvPr/>
        </p:nvSpPr>
        <p:spPr bwMode="auto">
          <a:xfrm>
            <a:off x="7165975" y="5727700"/>
            <a:ext cx="1588" cy="60325"/>
          </a:xfrm>
          <a:prstGeom prst="line">
            <a:avLst/>
          </a:prstGeom>
          <a:noFill/>
          <a:ln w="7938">
            <a:solidFill>
              <a:srgbClr val="00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67" name="Text Box 47"/>
          <p:cNvSpPr txBox="1">
            <a:spLocks noChangeArrowheads="1"/>
          </p:cNvSpPr>
          <p:nvPr/>
        </p:nvSpPr>
        <p:spPr bwMode="auto">
          <a:xfrm>
            <a:off x="2281238" y="5761038"/>
            <a:ext cx="1312862" cy="5699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nSpc>
                <a:spcPct val="85000"/>
              </a:lnSpc>
              <a:spcBef>
                <a:spcPct val="0"/>
              </a:spcBef>
              <a:buClrTx/>
              <a:buSzTx/>
              <a:buFontTx/>
              <a:buNone/>
            </a:pPr>
            <a:r>
              <a:rPr lang="en-US" altLang="en-US" sz="1800">
                <a:latin typeface="Garamond" panose="02020404030301010803" pitchFamily="18" charset="0"/>
              </a:rPr>
              <a:t>Drug </a:t>
            </a:r>
          </a:p>
          <a:p>
            <a:pPr>
              <a:lnSpc>
                <a:spcPct val="85000"/>
              </a:lnSpc>
              <a:spcBef>
                <a:spcPct val="0"/>
              </a:spcBef>
              <a:buClrTx/>
              <a:buSzTx/>
              <a:buFontTx/>
              <a:buNone/>
            </a:pPr>
            <a:r>
              <a:rPr lang="en-US" altLang="en-US" sz="1800">
                <a:latin typeface="Garamond" panose="02020404030301010803" pitchFamily="18" charset="0"/>
              </a:rPr>
              <a:t>Dependence</a:t>
            </a:r>
          </a:p>
        </p:txBody>
      </p:sp>
      <p:sp>
        <p:nvSpPr>
          <p:cNvPr id="129068" name="Text Box 48"/>
          <p:cNvSpPr txBox="1">
            <a:spLocks noChangeArrowheads="1"/>
          </p:cNvSpPr>
          <p:nvPr/>
        </p:nvSpPr>
        <p:spPr bwMode="auto">
          <a:xfrm>
            <a:off x="3594100" y="5753100"/>
            <a:ext cx="971550" cy="7985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nSpc>
                <a:spcPct val="85000"/>
              </a:lnSpc>
              <a:spcBef>
                <a:spcPct val="0"/>
              </a:spcBef>
              <a:buClrTx/>
              <a:buSzTx/>
              <a:buFontTx/>
              <a:buNone/>
            </a:pPr>
            <a:r>
              <a:rPr lang="en-US" altLang="en-US" sz="1800">
                <a:latin typeface="Garamond" panose="02020404030301010803" pitchFamily="18" charset="0"/>
              </a:rPr>
              <a:t>Type I </a:t>
            </a:r>
          </a:p>
          <a:p>
            <a:pPr>
              <a:lnSpc>
                <a:spcPct val="85000"/>
              </a:lnSpc>
              <a:spcBef>
                <a:spcPct val="0"/>
              </a:spcBef>
              <a:buClrTx/>
              <a:buSzTx/>
              <a:buFontTx/>
              <a:buNone/>
            </a:pPr>
            <a:r>
              <a:rPr lang="en-US" altLang="en-US" sz="1800">
                <a:latin typeface="Garamond" panose="02020404030301010803" pitchFamily="18" charset="0"/>
              </a:rPr>
              <a:t>Diabetes</a:t>
            </a:r>
          </a:p>
          <a:p>
            <a:pPr>
              <a:lnSpc>
                <a:spcPct val="85000"/>
              </a:lnSpc>
              <a:spcBef>
                <a:spcPct val="0"/>
              </a:spcBef>
              <a:buClrTx/>
              <a:buSzTx/>
              <a:buFontTx/>
              <a:buNone/>
            </a:pPr>
            <a:endParaRPr lang="en-US" altLang="en-US" sz="1800">
              <a:solidFill>
                <a:srgbClr val="FFFFFF"/>
              </a:solidFill>
              <a:latin typeface="Garamond" panose="02020404030301010803" pitchFamily="18" charset="0"/>
            </a:endParaRPr>
          </a:p>
        </p:txBody>
      </p:sp>
      <p:sp>
        <p:nvSpPr>
          <p:cNvPr id="129069" name="Text Box 49"/>
          <p:cNvSpPr txBox="1">
            <a:spLocks noChangeArrowheads="1"/>
          </p:cNvSpPr>
          <p:nvPr/>
        </p:nvSpPr>
        <p:spPr bwMode="auto">
          <a:xfrm>
            <a:off x="4498975" y="5761038"/>
            <a:ext cx="1403350" cy="3333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nSpc>
                <a:spcPct val="85000"/>
              </a:lnSpc>
              <a:spcBef>
                <a:spcPct val="0"/>
              </a:spcBef>
              <a:buClrTx/>
              <a:buSzTx/>
              <a:buFontTx/>
              <a:buNone/>
            </a:pPr>
            <a:r>
              <a:rPr lang="en-US" altLang="en-US" sz="1800">
                <a:latin typeface="Garamond" panose="02020404030301010803" pitchFamily="18" charset="0"/>
              </a:rPr>
              <a:t>Hypertension</a:t>
            </a:r>
          </a:p>
        </p:txBody>
      </p:sp>
      <p:sp>
        <p:nvSpPr>
          <p:cNvPr id="129070" name="Text Box 50"/>
          <p:cNvSpPr txBox="1">
            <a:spLocks noChangeArrowheads="1"/>
          </p:cNvSpPr>
          <p:nvPr/>
        </p:nvSpPr>
        <p:spPr bwMode="auto">
          <a:xfrm>
            <a:off x="5865813" y="5761038"/>
            <a:ext cx="884237" cy="3333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nSpc>
                <a:spcPct val="85000"/>
              </a:lnSpc>
              <a:spcBef>
                <a:spcPct val="0"/>
              </a:spcBef>
              <a:buClrTx/>
              <a:buSzTx/>
              <a:buFontTx/>
              <a:buNone/>
            </a:pPr>
            <a:r>
              <a:rPr lang="en-US" altLang="en-US" sz="1800">
                <a:latin typeface="Garamond" panose="02020404030301010803" pitchFamily="18" charset="0"/>
              </a:rPr>
              <a:t>Asthma</a:t>
            </a:r>
          </a:p>
        </p:txBody>
      </p:sp>
      <p:grpSp>
        <p:nvGrpSpPr>
          <p:cNvPr id="129071" name="Group 51"/>
          <p:cNvGrpSpPr>
            <a:grpSpLocks/>
          </p:cNvGrpSpPr>
          <p:nvPr/>
        </p:nvGrpSpPr>
        <p:grpSpPr bwMode="auto">
          <a:xfrm>
            <a:off x="2622550" y="3327400"/>
            <a:ext cx="430213" cy="2460625"/>
            <a:chOff x="1859" y="2096"/>
            <a:chExt cx="304" cy="1550"/>
          </a:xfrm>
        </p:grpSpPr>
        <p:grpSp>
          <p:nvGrpSpPr>
            <p:cNvPr id="129115" name="Group 52"/>
            <p:cNvGrpSpPr>
              <a:grpSpLocks/>
            </p:cNvGrpSpPr>
            <p:nvPr/>
          </p:nvGrpSpPr>
          <p:grpSpPr bwMode="auto">
            <a:xfrm>
              <a:off x="1901" y="2096"/>
              <a:ext cx="262" cy="1550"/>
              <a:chOff x="1901" y="2096"/>
              <a:chExt cx="262" cy="1550"/>
            </a:xfrm>
          </p:grpSpPr>
          <p:sp>
            <p:nvSpPr>
              <p:cNvPr id="129117" name="Line 53"/>
              <p:cNvSpPr>
                <a:spLocks noChangeShapeType="1"/>
              </p:cNvSpPr>
              <p:nvPr/>
            </p:nvSpPr>
            <p:spPr bwMode="auto">
              <a:xfrm>
                <a:off x="1943" y="3608"/>
                <a:ext cx="0" cy="38"/>
              </a:xfrm>
              <a:prstGeom prst="line">
                <a:avLst/>
              </a:prstGeom>
              <a:noFill/>
              <a:ln w="7938">
                <a:solidFill>
                  <a:srgbClr val="00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nvGrpSpPr>
              <p:cNvPr id="129118" name="Group 54"/>
              <p:cNvGrpSpPr>
                <a:grpSpLocks/>
              </p:cNvGrpSpPr>
              <p:nvPr/>
            </p:nvGrpSpPr>
            <p:grpSpPr bwMode="auto">
              <a:xfrm>
                <a:off x="1903" y="2593"/>
                <a:ext cx="260" cy="1015"/>
                <a:chOff x="2012" y="2561"/>
                <a:chExt cx="260" cy="1015"/>
              </a:xfrm>
            </p:grpSpPr>
            <p:sp>
              <p:nvSpPr>
                <p:cNvPr id="129122" name="Freeform 55"/>
                <p:cNvSpPr>
                  <a:spLocks/>
                </p:cNvSpPr>
                <p:nvPr/>
              </p:nvSpPr>
              <p:spPr bwMode="auto">
                <a:xfrm>
                  <a:off x="2219" y="2561"/>
                  <a:ext cx="53" cy="1015"/>
                </a:xfrm>
                <a:custGeom>
                  <a:avLst/>
                  <a:gdLst>
                    <a:gd name="T0" fmla="*/ 0 w 53"/>
                    <a:gd name="T1" fmla="*/ 1015 h 1015"/>
                    <a:gd name="T2" fmla="*/ 0 w 53"/>
                    <a:gd name="T3" fmla="*/ 39 h 1015"/>
                    <a:gd name="T4" fmla="*/ 53 w 53"/>
                    <a:gd name="T5" fmla="*/ 0 h 1015"/>
                    <a:gd name="T6" fmla="*/ 53 w 53"/>
                    <a:gd name="T7" fmla="*/ 976 h 1015"/>
                    <a:gd name="T8" fmla="*/ 0 w 53"/>
                    <a:gd name="T9" fmla="*/ 1015 h 10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015">
                      <a:moveTo>
                        <a:pt x="0" y="1015"/>
                      </a:moveTo>
                      <a:lnTo>
                        <a:pt x="0" y="39"/>
                      </a:lnTo>
                      <a:lnTo>
                        <a:pt x="53" y="0"/>
                      </a:lnTo>
                      <a:lnTo>
                        <a:pt x="53" y="976"/>
                      </a:lnTo>
                      <a:lnTo>
                        <a:pt x="0" y="1015"/>
                      </a:lnTo>
                      <a:close/>
                    </a:path>
                  </a:pathLst>
                </a:custGeom>
                <a:solidFill>
                  <a:srgbClr val="800000"/>
                </a:solidFill>
                <a:ln w="7938">
                  <a:solidFill>
                    <a:srgbClr val="FFFFFF"/>
                  </a:solidFill>
                  <a:prstDash val="solid"/>
                  <a:round/>
                  <a:headEnd/>
                  <a:tailEnd/>
                </a:ln>
                <a:effectLst>
                  <a:outerShdw dist="35921" dir="2700000" algn="ctr" rotWithShape="0">
                    <a:schemeClr val="bg2"/>
                  </a:outerShdw>
                </a:effectLst>
              </p:spPr>
              <p:txBody>
                <a:bodyPr/>
                <a:lstStyle/>
                <a:p>
                  <a:endParaRPr lang="en-US"/>
                </a:p>
              </p:txBody>
            </p:sp>
            <p:sp>
              <p:nvSpPr>
                <p:cNvPr id="129123" name="Rectangle 56"/>
                <p:cNvSpPr>
                  <a:spLocks noChangeArrowheads="1"/>
                </p:cNvSpPr>
                <p:nvPr/>
              </p:nvSpPr>
              <p:spPr bwMode="auto">
                <a:xfrm>
                  <a:off x="2012" y="2600"/>
                  <a:ext cx="209" cy="976"/>
                </a:xfrm>
                <a:prstGeom prst="rect">
                  <a:avLst/>
                </a:prstGeom>
                <a:solidFill>
                  <a:srgbClr val="FF0000"/>
                </a:solidFill>
                <a:ln w="7938">
                  <a:solidFill>
                    <a:srgbClr val="FFFFFF"/>
                  </a:solidFill>
                  <a:miter lim="800000"/>
                  <a:headEnd/>
                  <a:tailEnd/>
                </a:ln>
                <a:effectLst>
                  <a:outerShdw dist="35921" dir="2700000" algn="ctr" rotWithShape="0">
                    <a:schemeClr val="bg2"/>
                  </a:outerShdw>
                </a:effectLst>
              </p:spPr>
              <p:txBody>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endParaRPr lang="en-US" altLang="en-US" sz="1800">
                    <a:solidFill>
                      <a:srgbClr val="FFFFFF"/>
                    </a:solidFill>
                    <a:latin typeface="Garamond" panose="02020404030301010803" pitchFamily="18" charset="0"/>
                  </a:endParaRPr>
                </a:p>
              </p:txBody>
            </p:sp>
            <p:sp>
              <p:nvSpPr>
                <p:cNvPr id="129124" name="Freeform 57"/>
                <p:cNvSpPr>
                  <a:spLocks/>
                </p:cNvSpPr>
                <p:nvPr/>
              </p:nvSpPr>
              <p:spPr bwMode="auto">
                <a:xfrm>
                  <a:off x="2012" y="2561"/>
                  <a:ext cx="260" cy="39"/>
                </a:xfrm>
                <a:custGeom>
                  <a:avLst/>
                  <a:gdLst>
                    <a:gd name="T0" fmla="*/ 207 w 260"/>
                    <a:gd name="T1" fmla="*/ 39 h 39"/>
                    <a:gd name="T2" fmla="*/ 260 w 260"/>
                    <a:gd name="T3" fmla="*/ 0 h 39"/>
                    <a:gd name="T4" fmla="*/ 48 w 260"/>
                    <a:gd name="T5" fmla="*/ 0 h 39"/>
                    <a:gd name="T6" fmla="*/ 0 w 260"/>
                    <a:gd name="T7" fmla="*/ 39 h 39"/>
                    <a:gd name="T8" fmla="*/ 207 w 26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0" h="39">
                      <a:moveTo>
                        <a:pt x="207" y="39"/>
                      </a:moveTo>
                      <a:lnTo>
                        <a:pt x="260" y="0"/>
                      </a:lnTo>
                      <a:lnTo>
                        <a:pt x="48" y="0"/>
                      </a:lnTo>
                      <a:lnTo>
                        <a:pt x="0" y="39"/>
                      </a:lnTo>
                      <a:lnTo>
                        <a:pt x="207" y="39"/>
                      </a:lnTo>
                      <a:close/>
                    </a:path>
                  </a:pathLst>
                </a:custGeom>
                <a:solidFill>
                  <a:srgbClr val="BF0000"/>
                </a:solidFill>
                <a:ln w="7938">
                  <a:solidFill>
                    <a:srgbClr val="FFFFFF"/>
                  </a:solidFill>
                  <a:prstDash val="solid"/>
                  <a:round/>
                  <a:headEnd/>
                  <a:tailEnd/>
                </a:ln>
                <a:effectLst>
                  <a:outerShdw dist="35921" dir="2700000" algn="ctr" rotWithShape="0">
                    <a:schemeClr val="bg2"/>
                  </a:outerShdw>
                </a:effectLst>
              </p:spPr>
              <p:txBody>
                <a:bodyPr/>
                <a:lstStyle/>
                <a:p>
                  <a:endParaRPr lang="en-US"/>
                </a:p>
              </p:txBody>
            </p:sp>
          </p:grpSp>
          <p:sp>
            <p:nvSpPr>
              <p:cNvPr id="129119" name="Freeform 58"/>
              <p:cNvSpPr>
                <a:spLocks/>
              </p:cNvSpPr>
              <p:nvPr/>
            </p:nvSpPr>
            <p:spPr bwMode="auto">
              <a:xfrm>
                <a:off x="2111" y="2096"/>
                <a:ext cx="47" cy="552"/>
              </a:xfrm>
              <a:custGeom>
                <a:avLst/>
                <a:gdLst>
                  <a:gd name="T0" fmla="*/ 0 w 49"/>
                  <a:gd name="T1" fmla="*/ 1 h 770"/>
                  <a:gd name="T2" fmla="*/ 0 w 49"/>
                  <a:gd name="T3" fmla="*/ 1 h 770"/>
                  <a:gd name="T4" fmla="*/ 21 w 49"/>
                  <a:gd name="T5" fmla="*/ 0 h 770"/>
                  <a:gd name="T6" fmla="*/ 21 w 49"/>
                  <a:gd name="T7" fmla="*/ 1 h 770"/>
                  <a:gd name="T8" fmla="*/ 0 w 49"/>
                  <a:gd name="T9" fmla="*/ 1 h 7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770">
                    <a:moveTo>
                      <a:pt x="0" y="770"/>
                    </a:moveTo>
                    <a:lnTo>
                      <a:pt x="0" y="39"/>
                    </a:lnTo>
                    <a:lnTo>
                      <a:pt x="49" y="0"/>
                    </a:lnTo>
                    <a:lnTo>
                      <a:pt x="49" y="731"/>
                    </a:lnTo>
                    <a:lnTo>
                      <a:pt x="0" y="770"/>
                    </a:lnTo>
                    <a:close/>
                  </a:path>
                </a:pathLst>
              </a:custGeom>
              <a:solidFill>
                <a:srgbClr val="800000"/>
              </a:solidFill>
              <a:ln w="7938">
                <a:solidFill>
                  <a:srgbClr val="FFFFFF"/>
                </a:solidFill>
                <a:prstDash val="solid"/>
                <a:round/>
                <a:headEnd/>
                <a:tailEnd/>
              </a:ln>
              <a:effectLst>
                <a:outerShdw dist="35921" dir="2700000" algn="ctr" rotWithShape="0">
                  <a:schemeClr val="bg2"/>
                </a:outerShdw>
              </a:effectLst>
            </p:spPr>
            <p:txBody>
              <a:bodyPr/>
              <a:lstStyle/>
              <a:p>
                <a:endParaRPr lang="en-US"/>
              </a:p>
            </p:txBody>
          </p:sp>
          <p:sp>
            <p:nvSpPr>
              <p:cNvPr id="129120" name="Rectangle 59"/>
              <p:cNvSpPr>
                <a:spLocks noChangeArrowheads="1"/>
              </p:cNvSpPr>
              <p:nvPr/>
            </p:nvSpPr>
            <p:spPr bwMode="auto">
              <a:xfrm>
                <a:off x="1901" y="2124"/>
                <a:ext cx="211" cy="524"/>
              </a:xfrm>
              <a:prstGeom prst="rect">
                <a:avLst/>
              </a:prstGeom>
              <a:gradFill rotWithShape="0">
                <a:gsLst>
                  <a:gs pos="0">
                    <a:srgbClr val="FF7C80"/>
                  </a:gs>
                  <a:gs pos="100000">
                    <a:srgbClr val="FF0000"/>
                  </a:gs>
                </a:gsLst>
                <a:lin ang="5400000" scaled="1"/>
              </a:gradFill>
              <a:ln w="7938">
                <a:solidFill>
                  <a:srgbClr val="FFFFFF"/>
                </a:solidFill>
                <a:miter lim="800000"/>
                <a:headEnd/>
                <a:tailEnd/>
              </a:ln>
              <a:effectLst>
                <a:outerShdw dist="35921" dir="2700000" algn="ctr" rotWithShape="0">
                  <a:schemeClr val="bg2"/>
                </a:outerShdw>
              </a:effectLst>
            </p:spPr>
            <p:txBody>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endParaRPr lang="en-US" altLang="en-US" sz="1800">
                  <a:solidFill>
                    <a:srgbClr val="FFFFFF"/>
                  </a:solidFill>
                  <a:latin typeface="Garamond" panose="02020404030301010803" pitchFamily="18" charset="0"/>
                </a:endParaRPr>
              </a:p>
            </p:txBody>
          </p:sp>
          <p:sp>
            <p:nvSpPr>
              <p:cNvPr id="129121" name="Freeform 60"/>
              <p:cNvSpPr>
                <a:spLocks/>
              </p:cNvSpPr>
              <p:nvPr/>
            </p:nvSpPr>
            <p:spPr bwMode="auto">
              <a:xfrm>
                <a:off x="1901" y="2096"/>
                <a:ext cx="260" cy="28"/>
              </a:xfrm>
              <a:custGeom>
                <a:avLst/>
                <a:gdLst>
                  <a:gd name="T0" fmla="*/ 211 w 260"/>
                  <a:gd name="T1" fmla="*/ 1 h 39"/>
                  <a:gd name="T2" fmla="*/ 260 w 260"/>
                  <a:gd name="T3" fmla="*/ 0 h 39"/>
                  <a:gd name="T4" fmla="*/ 53 w 260"/>
                  <a:gd name="T5" fmla="*/ 0 h 39"/>
                  <a:gd name="T6" fmla="*/ 0 w 260"/>
                  <a:gd name="T7" fmla="*/ 1 h 39"/>
                  <a:gd name="T8" fmla="*/ 211 w 260"/>
                  <a:gd name="T9" fmla="*/ 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0" h="39">
                    <a:moveTo>
                      <a:pt x="211" y="39"/>
                    </a:moveTo>
                    <a:lnTo>
                      <a:pt x="260" y="0"/>
                    </a:lnTo>
                    <a:lnTo>
                      <a:pt x="53" y="0"/>
                    </a:lnTo>
                    <a:lnTo>
                      <a:pt x="0" y="39"/>
                    </a:lnTo>
                    <a:lnTo>
                      <a:pt x="211" y="39"/>
                    </a:lnTo>
                    <a:close/>
                  </a:path>
                </a:pathLst>
              </a:custGeom>
              <a:gradFill rotWithShape="0">
                <a:gsLst>
                  <a:gs pos="0">
                    <a:srgbClr val="FF5050"/>
                  </a:gs>
                  <a:gs pos="100000">
                    <a:srgbClr val="FF0000"/>
                  </a:gs>
                </a:gsLst>
                <a:lin ang="5400000" scaled="1"/>
              </a:gradFill>
              <a:ln w="7938">
                <a:solidFill>
                  <a:srgbClr val="FFFFFF"/>
                </a:solidFill>
                <a:prstDash val="solid"/>
                <a:round/>
                <a:headEnd/>
                <a:tailEnd/>
              </a:ln>
              <a:effectLst>
                <a:outerShdw dist="35921" dir="2700000" algn="ctr" rotWithShape="0">
                  <a:schemeClr val="bg2"/>
                </a:outerShdw>
              </a:effectLst>
            </p:spPr>
            <p:txBody>
              <a:bodyPr/>
              <a:lstStyle/>
              <a:p>
                <a:endParaRPr lang="en-US"/>
              </a:p>
            </p:txBody>
          </p:sp>
        </p:grpSp>
        <p:sp>
          <p:nvSpPr>
            <p:cNvPr id="129116" name="Text Box 61"/>
            <p:cNvSpPr txBox="1">
              <a:spLocks noChangeArrowheads="1"/>
            </p:cNvSpPr>
            <p:nvPr/>
          </p:nvSpPr>
          <p:spPr bwMode="auto">
            <a:xfrm rot="-5400000">
              <a:off x="1619" y="2515"/>
              <a:ext cx="764" cy="28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2000">
                  <a:solidFill>
                    <a:srgbClr val="FFFFFF"/>
                  </a:solidFill>
                  <a:latin typeface="Garamond" panose="02020404030301010803" pitchFamily="18" charset="0"/>
                </a:rPr>
                <a:t>40 to 60%</a:t>
              </a:r>
            </a:p>
          </p:txBody>
        </p:sp>
      </p:grpSp>
      <p:grpSp>
        <p:nvGrpSpPr>
          <p:cNvPr id="129072" name="Group 62"/>
          <p:cNvGrpSpPr>
            <a:grpSpLocks/>
          </p:cNvGrpSpPr>
          <p:nvPr/>
        </p:nvGrpSpPr>
        <p:grpSpPr bwMode="auto">
          <a:xfrm>
            <a:off x="3625850" y="2917825"/>
            <a:ext cx="2819400" cy="2870200"/>
            <a:chOff x="2570" y="1838"/>
            <a:chExt cx="1997" cy="1808"/>
          </a:xfrm>
        </p:grpSpPr>
        <p:grpSp>
          <p:nvGrpSpPr>
            <p:cNvPr id="129082" name="Group 63"/>
            <p:cNvGrpSpPr>
              <a:grpSpLocks/>
            </p:cNvGrpSpPr>
            <p:nvPr/>
          </p:nvGrpSpPr>
          <p:grpSpPr bwMode="auto">
            <a:xfrm>
              <a:off x="2570" y="2330"/>
              <a:ext cx="393" cy="1316"/>
              <a:chOff x="2570" y="2330"/>
              <a:chExt cx="393" cy="1316"/>
            </a:xfrm>
          </p:grpSpPr>
          <p:grpSp>
            <p:nvGrpSpPr>
              <p:cNvPr id="129105" name="Group 64"/>
              <p:cNvGrpSpPr>
                <a:grpSpLocks/>
              </p:cNvGrpSpPr>
              <p:nvPr/>
            </p:nvGrpSpPr>
            <p:grpSpPr bwMode="auto">
              <a:xfrm>
                <a:off x="2570" y="2330"/>
                <a:ext cx="393" cy="1316"/>
                <a:chOff x="2570" y="2330"/>
                <a:chExt cx="393" cy="1316"/>
              </a:xfrm>
            </p:grpSpPr>
            <p:sp>
              <p:nvSpPr>
                <p:cNvPr id="129107" name="Line 65"/>
                <p:cNvSpPr>
                  <a:spLocks noChangeShapeType="1"/>
                </p:cNvSpPr>
                <p:nvPr/>
              </p:nvSpPr>
              <p:spPr bwMode="auto">
                <a:xfrm>
                  <a:off x="2570" y="3608"/>
                  <a:ext cx="1" cy="38"/>
                </a:xfrm>
                <a:prstGeom prst="line">
                  <a:avLst/>
                </a:prstGeom>
                <a:noFill/>
                <a:ln w="7938">
                  <a:solidFill>
                    <a:srgbClr val="00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nvGrpSpPr>
                <p:cNvPr id="129108" name="Group 66"/>
                <p:cNvGrpSpPr>
                  <a:grpSpLocks/>
                </p:cNvGrpSpPr>
                <p:nvPr/>
              </p:nvGrpSpPr>
              <p:grpSpPr bwMode="auto">
                <a:xfrm>
                  <a:off x="2702" y="2838"/>
                  <a:ext cx="260" cy="770"/>
                  <a:chOff x="2637" y="2806"/>
                  <a:chExt cx="260" cy="770"/>
                </a:xfrm>
              </p:grpSpPr>
              <p:sp>
                <p:nvSpPr>
                  <p:cNvPr id="129112" name="Freeform 67"/>
                  <p:cNvSpPr>
                    <a:spLocks/>
                  </p:cNvSpPr>
                  <p:nvPr/>
                </p:nvSpPr>
                <p:spPr bwMode="auto">
                  <a:xfrm>
                    <a:off x="2848" y="2806"/>
                    <a:ext cx="49" cy="770"/>
                  </a:xfrm>
                  <a:custGeom>
                    <a:avLst/>
                    <a:gdLst>
                      <a:gd name="T0" fmla="*/ 0 w 49"/>
                      <a:gd name="T1" fmla="*/ 770 h 770"/>
                      <a:gd name="T2" fmla="*/ 0 w 49"/>
                      <a:gd name="T3" fmla="*/ 39 h 770"/>
                      <a:gd name="T4" fmla="*/ 49 w 49"/>
                      <a:gd name="T5" fmla="*/ 0 h 770"/>
                      <a:gd name="T6" fmla="*/ 49 w 49"/>
                      <a:gd name="T7" fmla="*/ 731 h 770"/>
                      <a:gd name="T8" fmla="*/ 0 w 49"/>
                      <a:gd name="T9" fmla="*/ 770 h 7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770">
                        <a:moveTo>
                          <a:pt x="0" y="770"/>
                        </a:moveTo>
                        <a:lnTo>
                          <a:pt x="0" y="39"/>
                        </a:lnTo>
                        <a:lnTo>
                          <a:pt x="49" y="0"/>
                        </a:lnTo>
                        <a:lnTo>
                          <a:pt x="49" y="731"/>
                        </a:lnTo>
                        <a:lnTo>
                          <a:pt x="0" y="770"/>
                        </a:lnTo>
                        <a:close/>
                      </a:path>
                    </a:pathLst>
                  </a:custGeom>
                  <a:solidFill>
                    <a:srgbClr val="804D00"/>
                  </a:solidFill>
                  <a:ln w="7938">
                    <a:solidFill>
                      <a:srgbClr val="FFFFFF"/>
                    </a:solidFill>
                    <a:prstDash val="solid"/>
                    <a:round/>
                    <a:headEnd/>
                    <a:tailEnd/>
                  </a:ln>
                  <a:effectLst>
                    <a:outerShdw dist="35921" dir="2700000" algn="ctr" rotWithShape="0">
                      <a:schemeClr val="bg2"/>
                    </a:outerShdw>
                  </a:effectLst>
                </p:spPr>
                <p:txBody>
                  <a:bodyPr/>
                  <a:lstStyle/>
                  <a:p>
                    <a:endParaRPr lang="en-US"/>
                  </a:p>
                </p:txBody>
              </p:sp>
              <p:sp>
                <p:nvSpPr>
                  <p:cNvPr id="129113" name="Rectangle 68"/>
                  <p:cNvSpPr>
                    <a:spLocks noChangeArrowheads="1"/>
                  </p:cNvSpPr>
                  <p:nvPr/>
                </p:nvSpPr>
                <p:spPr bwMode="auto">
                  <a:xfrm>
                    <a:off x="2640" y="2845"/>
                    <a:ext cx="208" cy="731"/>
                  </a:xfrm>
                  <a:prstGeom prst="rect">
                    <a:avLst/>
                  </a:prstGeom>
                  <a:solidFill>
                    <a:srgbClr val="FF9900"/>
                  </a:solidFill>
                  <a:ln w="7938">
                    <a:solidFill>
                      <a:srgbClr val="FFFFFF"/>
                    </a:solidFill>
                    <a:miter lim="800000"/>
                    <a:headEnd/>
                    <a:tailEnd/>
                  </a:ln>
                  <a:effectLst>
                    <a:outerShdw dist="35921" dir="2700000" algn="ctr" rotWithShape="0">
                      <a:schemeClr val="bg2"/>
                    </a:outerShdw>
                  </a:effectLst>
                </p:spPr>
                <p:txBody>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endParaRPr lang="en-US" altLang="en-US" sz="1800">
                      <a:solidFill>
                        <a:srgbClr val="FFFFFF"/>
                      </a:solidFill>
                      <a:latin typeface="Garamond" panose="02020404030301010803" pitchFamily="18" charset="0"/>
                    </a:endParaRPr>
                  </a:p>
                </p:txBody>
              </p:sp>
              <p:sp>
                <p:nvSpPr>
                  <p:cNvPr id="129114" name="Freeform 69"/>
                  <p:cNvSpPr>
                    <a:spLocks/>
                  </p:cNvSpPr>
                  <p:nvPr/>
                </p:nvSpPr>
                <p:spPr bwMode="auto">
                  <a:xfrm>
                    <a:off x="2640" y="2806"/>
                    <a:ext cx="260" cy="39"/>
                  </a:xfrm>
                  <a:custGeom>
                    <a:avLst/>
                    <a:gdLst>
                      <a:gd name="T0" fmla="*/ 211 w 260"/>
                      <a:gd name="T1" fmla="*/ 39 h 39"/>
                      <a:gd name="T2" fmla="*/ 260 w 260"/>
                      <a:gd name="T3" fmla="*/ 0 h 39"/>
                      <a:gd name="T4" fmla="*/ 53 w 260"/>
                      <a:gd name="T5" fmla="*/ 0 h 39"/>
                      <a:gd name="T6" fmla="*/ 0 w 260"/>
                      <a:gd name="T7" fmla="*/ 39 h 39"/>
                      <a:gd name="T8" fmla="*/ 211 w 260"/>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0" h="39">
                        <a:moveTo>
                          <a:pt x="211" y="39"/>
                        </a:moveTo>
                        <a:lnTo>
                          <a:pt x="260" y="0"/>
                        </a:lnTo>
                        <a:lnTo>
                          <a:pt x="53" y="0"/>
                        </a:lnTo>
                        <a:lnTo>
                          <a:pt x="0" y="39"/>
                        </a:lnTo>
                        <a:lnTo>
                          <a:pt x="211" y="39"/>
                        </a:lnTo>
                        <a:close/>
                      </a:path>
                    </a:pathLst>
                  </a:custGeom>
                  <a:solidFill>
                    <a:srgbClr val="BF7300"/>
                  </a:solidFill>
                  <a:ln w="7938">
                    <a:solidFill>
                      <a:srgbClr val="FFFFFF"/>
                    </a:solidFill>
                    <a:prstDash val="solid"/>
                    <a:round/>
                    <a:headEnd/>
                    <a:tailEnd/>
                  </a:ln>
                  <a:effectLst>
                    <a:outerShdw dist="35921" dir="2700000" algn="ctr" rotWithShape="0">
                      <a:schemeClr val="bg2"/>
                    </a:outerShdw>
                  </a:effectLst>
                </p:spPr>
                <p:txBody>
                  <a:bodyPr/>
                  <a:lstStyle/>
                  <a:p>
                    <a:endParaRPr lang="en-US"/>
                  </a:p>
                </p:txBody>
              </p:sp>
            </p:grpSp>
            <p:sp>
              <p:nvSpPr>
                <p:cNvPr id="129109" name="Freeform 70"/>
                <p:cNvSpPr>
                  <a:spLocks/>
                </p:cNvSpPr>
                <p:nvPr/>
              </p:nvSpPr>
              <p:spPr bwMode="auto">
                <a:xfrm>
                  <a:off x="2914" y="2330"/>
                  <a:ext cx="49" cy="552"/>
                </a:xfrm>
                <a:custGeom>
                  <a:avLst/>
                  <a:gdLst>
                    <a:gd name="T0" fmla="*/ 0 w 49"/>
                    <a:gd name="T1" fmla="*/ 1 h 770"/>
                    <a:gd name="T2" fmla="*/ 0 w 49"/>
                    <a:gd name="T3" fmla="*/ 1 h 770"/>
                    <a:gd name="T4" fmla="*/ 49 w 49"/>
                    <a:gd name="T5" fmla="*/ 0 h 770"/>
                    <a:gd name="T6" fmla="*/ 49 w 49"/>
                    <a:gd name="T7" fmla="*/ 1 h 770"/>
                    <a:gd name="T8" fmla="*/ 0 w 49"/>
                    <a:gd name="T9" fmla="*/ 1 h 7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770">
                      <a:moveTo>
                        <a:pt x="0" y="770"/>
                      </a:moveTo>
                      <a:lnTo>
                        <a:pt x="0" y="39"/>
                      </a:lnTo>
                      <a:lnTo>
                        <a:pt x="49" y="0"/>
                      </a:lnTo>
                      <a:lnTo>
                        <a:pt x="49" y="731"/>
                      </a:lnTo>
                      <a:lnTo>
                        <a:pt x="0" y="770"/>
                      </a:lnTo>
                      <a:close/>
                    </a:path>
                  </a:pathLst>
                </a:custGeom>
                <a:solidFill>
                  <a:srgbClr val="996600"/>
                </a:solidFill>
                <a:ln w="7938">
                  <a:solidFill>
                    <a:srgbClr val="FFFFFF"/>
                  </a:solidFill>
                  <a:prstDash val="solid"/>
                  <a:round/>
                  <a:headEnd/>
                  <a:tailEnd/>
                </a:ln>
                <a:effectLst>
                  <a:outerShdw dist="35921" dir="2700000" algn="ctr" rotWithShape="0">
                    <a:schemeClr val="bg2"/>
                  </a:outerShdw>
                </a:effectLst>
              </p:spPr>
              <p:txBody>
                <a:bodyPr/>
                <a:lstStyle/>
                <a:p>
                  <a:endParaRPr lang="en-US"/>
                </a:p>
              </p:txBody>
            </p:sp>
            <p:sp>
              <p:nvSpPr>
                <p:cNvPr id="129110" name="Rectangle 71"/>
                <p:cNvSpPr>
                  <a:spLocks noChangeArrowheads="1"/>
                </p:cNvSpPr>
                <p:nvPr/>
              </p:nvSpPr>
              <p:spPr bwMode="auto">
                <a:xfrm>
                  <a:off x="2703" y="2358"/>
                  <a:ext cx="211" cy="524"/>
                </a:xfrm>
                <a:prstGeom prst="rect">
                  <a:avLst/>
                </a:prstGeom>
                <a:gradFill rotWithShape="0">
                  <a:gsLst>
                    <a:gs pos="0">
                      <a:srgbClr val="FFCC66"/>
                    </a:gs>
                    <a:gs pos="100000">
                      <a:srgbClr val="FF9900"/>
                    </a:gs>
                  </a:gsLst>
                  <a:lin ang="5400000" scaled="1"/>
                </a:gradFill>
                <a:ln w="7938">
                  <a:solidFill>
                    <a:srgbClr val="FFFFFF"/>
                  </a:solidFill>
                  <a:miter lim="800000"/>
                  <a:headEnd/>
                  <a:tailEnd/>
                </a:ln>
                <a:effectLst>
                  <a:outerShdw dist="35921" dir="2700000" algn="ctr" rotWithShape="0">
                    <a:schemeClr val="bg2"/>
                  </a:outerShdw>
                </a:effectLst>
              </p:spPr>
              <p:txBody>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endParaRPr lang="en-US" altLang="en-US" sz="1800">
                    <a:solidFill>
                      <a:srgbClr val="FFFFFF"/>
                    </a:solidFill>
                    <a:latin typeface="Garamond" panose="02020404030301010803" pitchFamily="18" charset="0"/>
                  </a:endParaRPr>
                </a:p>
              </p:txBody>
            </p:sp>
            <p:sp>
              <p:nvSpPr>
                <p:cNvPr id="129111" name="Freeform 72"/>
                <p:cNvSpPr>
                  <a:spLocks/>
                </p:cNvSpPr>
                <p:nvPr/>
              </p:nvSpPr>
              <p:spPr bwMode="auto">
                <a:xfrm>
                  <a:off x="2703" y="2330"/>
                  <a:ext cx="263" cy="28"/>
                </a:xfrm>
                <a:custGeom>
                  <a:avLst/>
                  <a:gdLst>
                    <a:gd name="T0" fmla="*/ 271 w 260"/>
                    <a:gd name="T1" fmla="*/ 1 h 39"/>
                    <a:gd name="T2" fmla="*/ 329 w 260"/>
                    <a:gd name="T3" fmla="*/ 0 h 39"/>
                    <a:gd name="T4" fmla="*/ 74 w 260"/>
                    <a:gd name="T5" fmla="*/ 0 h 39"/>
                    <a:gd name="T6" fmla="*/ 0 w 260"/>
                    <a:gd name="T7" fmla="*/ 1 h 39"/>
                    <a:gd name="T8" fmla="*/ 271 w 260"/>
                    <a:gd name="T9" fmla="*/ 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0" h="39">
                      <a:moveTo>
                        <a:pt x="211" y="39"/>
                      </a:moveTo>
                      <a:lnTo>
                        <a:pt x="260" y="0"/>
                      </a:lnTo>
                      <a:lnTo>
                        <a:pt x="53" y="0"/>
                      </a:lnTo>
                      <a:lnTo>
                        <a:pt x="0" y="39"/>
                      </a:lnTo>
                      <a:lnTo>
                        <a:pt x="211" y="39"/>
                      </a:lnTo>
                      <a:close/>
                    </a:path>
                  </a:pathLst>
                </a:custGeom>
                <a:gradFill rotWithShape="0">
                  <a:gsLst>
                    <a:gs pos="0">
                      <a:srgbClr val="FF9933"/>
                    </a:gs>
                    <a:gs pos="100000">
                      <a:srgbClr val="FF9900"/>
                    </a:gs>
                  </a:gsLst>
                  <a:lin ang="5400000" scaled="1"/>
                </a:gradFill>
                <a:ln w="7938">
                  <a:solidFill>
                    <a:srgbClr val="FFFFFF"/>
                  </a:solidFill>
                  <a:prstDash val="solid"/>
                  <a:round/>
                  <a:headEnd/>
                  <a:tailEnd/>
                </a:ln>
                <a:effectLst>
                  <a:outerShdw dist="35921" dir="2700000" algn="ctr" rotWithShape="0">
                    <a:schemeClr val="bg2"/>
                  </a:outerShdw>
                </a:effectLst>
              </p:spPr>
              <p:txBody>
                <a:bodyPr/>
                <a:lstStyle/>
                <a:p>
                  <a:endParaRPr lang="en-US"/>
                </a:p>
              </p:txBody>
            </p:sp>
          </p:grpSp>
          <p:sp>
            <p:nvSpPr>
              <p:cNvPr id="129106" name="Text Box 73"/>
              <p:cNvSpPr txBox="1">
                <a:spLocks noChangeArrowheads="1"/>
              </p:cNvSpPr>
              <p:nvPr/>
            </p:nvSpPr>
            <p:spPr bwMode="auto">
              <a:xfrm rot="-5400000">
                <a:off x="2413" y="2733"/>
                <a:ext cx="764" cy="28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2000">
                    <a:solidFill>
                      <a:srgbClr val="FFFFFF"/>
                    </a:solidFill>
                    <a:latin typeface="Garamond" panose="02020404030301010803" pitchFamily="18" charset="0"/>
                  </a:rPr>
                  <a:t>30 to 50%</a:t>
                </a:r>
              </a:p>
            </p:txBody>
          </p:sp>
        </p:grpSp>
        <p:grpSp>
          <p:nvGrpSpPr>
            <p:cNvPr id="129083" name="Group 74"/>
            <p:cNvGrpSpPr>
              <a:grpSpLocks/>
            </p:cNvGrpSpPr>
            <p:nvPr/>
          </p:nvGrpSpPr>
          <p:grpSpPr bwMode="auto">
            <a:xfrm>
              <a:off x="3455" y="1838"/>
              <a:ext cx="370" cy="1808"/>
              <a:chOff x="3455" y="1838"/>
              <a:chExt cx="370" cy="1808"/>
            </a:xfrm>
          </p:grpSpPr>
          <p:grpSp>
            <p:nvGrpSpPr>
              <p:cNvPr id="129096" name="Group 75"/>
              <p:cNvGrpSpPr>
                <a:grpSpLocks/>
              </p:cNvGrpSpPr>
              <p:nvPr/>
            </p:nvGrpSpPr>
            <p:grpSpPr bwMode="auto">
              <a:xfrm>
                <a:off x="3507" y="1838"/>
                <a:ext cx="318" cy="1808"/>
                <a:chOff x="3507" y="1838"/>
                <a:chExt cx="318" cy="1808"/>
              </a:xfrm>
            </p:grpSpPr>
            <p:sp>
              <p:nvSpPr>
                <p:cNvPr id="129098" name="Line 76"/>
                <p:cNvSpPr>
                  <a:spLocks noChangeShapeType="1"/>
                </p:cNvSpPr>
                <p:nvPr/>
              </p:nvSpPr>
              <p:spPr bwMode="auto">
                <a:xfrm>
                  <a:off x="3824" y="3608"/>
                  <a:ext cx="1" cy="38"/>
                </a:xfrm>
                <a:prstGeom prst="line">
                  <a:avLst/>
                </a:prstGeom>
                <a:noFill/>
                <a:ln w="7938">
                  <a:solidFill>
                    <a:srgbClr val="00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99" name="Freeform 77"/>
                <p:cNvSpPr>
                  <a:spLocks/>
                </p:cNvSpPr>
                <p:nvPr/>
              </p:nvSpPr>
              <p:spPr bwMode="auto">
                <a:xfrm>
                  <a:off x="3719" y="2348"/>
                  <a:ext cx="53" cy="1260"/>
                </a:xfrm>
                <a:custGeom>
                  <a:avLst/>
                  <a:gdLst>
                    <a:gd name="T0" fmla="*/ 0 w 53"/>
                    <a:gd name="T1" fmla="*/ 1260 h 1260"/>
                    <a:gd name="T2" fmla="*/ 0 w 53"/>
                    <a:gd name="T3" fmla="*/ 38 h 1260"/>
                    <a:gd name="T4" fmla="*/ 53 w 53"/>
                    <a:gd name="T5" fmla="*/ 0 h 1260"/>
                    <a:gd name="T6" fmla="*/ 53 w 53"/>
                    <a:gd name="T7" fmla="*/ 1221 h 1260"/>
                    <a:gd name="T8" fmla="*/ 0 w 53"/>
                    <a:gd name="T9" fmla="*/ 1260 h 12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60">
                      <a:moveTo>
                        <a:pt x="0" y="1260"/>
                      </a:moveTo>
                      <a:lnTo>
                        <a:pt x="0" y="38"/>
                      </a:lnTo>
                      <a:lnTo>
                        <a:pt x="53" y="0"/>
                      </a:lnTo>
                      <a:lnTo>
                        <a:pt x="53" y="1221"/>
                      </a:lnTo>
                      <a:lnTo>
                        <a:pt x="0" y="1260"/>
                      </a:lnTo>
                      <a:close/>
                    </a:path>
                  </a:pathLst>
                </a:custGeom>
                <a:solidFill>
                  <a:srgbClr val="0066CC"/>
                </a:solidFill>
                <a:ln w="7938">
                  <a:solidFill>
                    <a:srgbClr val="FFFFFF"/>
                  </a:solidFill>
                  <a:prstDash val="solid"/>
                  <a:round/>
                  <a:headEnd/>
                  <a:tailEnd/>
                </a:ln>
                <a:effectLst>
                  <a:outerShdw dist="35921" dir="2700000" algn="ctr" rotWithShape="0">
                    <a:schemeClr val="bg2"/>
                  </a:outerShdw>
                </a:effectLst>
              </p:spPr>
              <p:txBody>
                <a:bodyPr/>
                <a:lstStyle/>
                <a:p>
                  <a:endParaRPr lang="en-US"/>
                </a:p>
              </p:txBody>
            </p:sp>
            <p:sp>
              <p:nvSpPr>
                <p:cNvPr id="129100" name="Rectangle 78"/>
                <p:cNvSpPr>
                  <a:spLocks noChangeArrowheads="1"/>
                </p:cNvSpPr>
                <p:nvPr/>
              </p:nvSpPr>
              <p:spPr bwMode="auto">
                <a:xfrm>
                  <a:off x="3511" y="2386"/>
                  <a:ext cx="208" cy="1222"/>
                </a:xfrm>
                <a:prstGeom prst="rect">
                  <a:avLst/>
                </a:prstGeom>
                <a:solidFill>
                  <a:srgbClr val="0099CC"/>
                </a:solidFill>
                <a:ln w="7938">
                  <a:solidFill>
                    <a:srgbClr val="FFFFFF"/>
                  </a:solidFill>
                  <a:miter lim="800000"/>
                  <a:headEnd/>
                  <a:tailEnd/>
                </a:ln>
                <a:effectLst>
                  <a:outerShdw dist="35921" dir="2700000" algn="ctr" rotWithShape="0">
                    <a:schemeClr val="bg2"/>
                  </a:outerShdw>
                </a:effectLst>
              </p:spPr>
              <p:txBody>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endParaRPr lang="en-US" altLang="en-US" sz="1800">
                    <a:solidFill>
                      <a:srgbClr val="FFFFFF"/>
                    </a:solidFill>
                    <a:latin typeface="Garamond" panose="02020404030301010803" pitchFamily="18" charset="0"/>
                  </a:endParaRPr>
                </a:p>
              </p:txBody>
            </p:sp>
            <p:sp>
              <p:nvSpPr>
                <p:cNvPr id="129101" name="Freeform 79"/>
                <p:cNvSpPr>
                  <a:spLocks/>
                </p:cNvSpPr>
                <p:nvPr/>
              </p:nvSpPr>
              <p:spPr bwMode="auto">
                <a:xfrm>
                  <a:off x="3507" y="2348"/>
                  <a:ext cx="259" cy="38"/>
                </a:xfrm>
                <a:custGeom>
                  <a:avLst/>
                  <a:gdLst>
                    <a:gd name="T0" fmla="*/ 206 w 259"/>
                    <a:gd name="T1" fmla="*/ 38 h 38"/>
                    <a:gd name="T2" fmla="*/ 259 w 259"/>
                    <a:gd name="T3" fmla="*/ 0 h 38"/>
                    <a:gd name="T4" fmla="*/ 48 w 259"/>
                    <a:gd name="T5" fmla="*/ 0 h 38"/>
                    <a:gd name="T6" fmla="*/ 0 w 259"/>
                    <a:gd name="T7" fmla="*/ 38 h 38"/>
                    <a:gd name="T8" fmla="*/ 206 w 259"/>
                    <a:gd name="T9" fmla="*/ 3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 h="38">
                      <a:moveTo>
                        <a:pt x="206" y="38"/>
                      </a:moveTo>
                      <a:lnTo>
                        <a:pt x="259" y="0"/>
                      </a:lnTo>
                      <a:lnTo>
                        <a:pt x="48" y="0"/>
                      </a:lnTo>
                      <a:lnTo>
                        <a:pt x="0" y="38"/>
                      </a:lnTo>
                      <a:lnTo>
                        <a:pt x="206" y="38"/>
                      </a:lnTo>
                      <a:close/>
                    </a:path>
                  </a:pathLst>
                </a:custGeom>
                <a:solidFill>
                  <a:srgbClr val="0099CC"/>
                </a:solidFill>
                <a:ln w="7938">
                  <a:solidFill>
                    <a:srgbClr val="000000"/>
                  </a:solidFill>
                  <a:prstDash val="solid"/>
                  <a:round/>
                  <a:headEnd/>
                  <a:tailEnd/>
                </a:ln>
                <a:effectLst>
                  <a:outerShdw dist="35921" dir="2700000" algn="ctr" rotWithShape="0">
                    <a:schemeClr val="bg2"/>
                  </a:outerShdw>
                </a:effectLst>
              </p:spPr>
              <p:txBody>
                <a:bodyPr/>
                <a:lstStyle/>
                <a:p>
                  <a:endParaRPr lang="en-US"/>
                </a:p>
              </p:txBody>
            </p:sp>
            <p:sp>
              <p:nvSpPr>
                <p:cNvPr id="129102" name="Freeform 80"/>
                <p:cNvSpPr>
                  <a:spLocks/>
                </p:cNvSpPr>
                <p:nvPr/>
              </p:nvSpPr>
              <p:spPr bwMode="auto">
                <a:xfrm>
                  <a:off x="3719" y="1838"/>
                  <a:ext cx="46" cy="552"/>
                </a:xfrm>
                <a:custGeom>
                  <a:avLst/>
                  <a:gdLst>
                    <a:gd name="T0" fmla="*/ 0 w 49"/>
                    <a:gd name="T1" fmla="*/ 1 h 770"/>
                    <a:gd name="T2" fmla="*/ 0 w 49"/>
                    <a:gd name="T3" fmla="*/ 1 h 770"/>
                    <a:gd name="T4" fmla="*/ 14 w 49"/>
                    <a:gd name="T5" fmla="*/ 0 h 770"/>
                    <a:gd name="T6" fmla="*/ 14 w 49"/>
                    <a:gd name="T7" fmla="*/ 1 h 770"/>
                    <a:gd name="T8" fmla="*/ 0 w 49"/>
                    <a:gd name="T9" fmla="*/ 1 h 7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770">
                      <a:moveTo>
                        <a:pt x="0" y="770"/>
                      </a:moveTo>
                      <a:lnTo>
                        <a:pt x="0" y="39"/>
                      </a:lnTo>
                      <a:lnTo>
                        <a:pt x="49" y="0"/>
                      </a:lnTo>
                      <a:lnTo>
                        <a:pt x="49" y="731"/>
                      </a:lnTo>
                      <a:lnTo>
                        <a:pt x="0" y="770"/>
                      </a:lnTo>
                      <a:close/>
                    </a:path>
                  </a:pathLst>
                </a:custGeom>
                <a:solidFill>
                  <a:srgbClr val="0066CC"/>
                </a:solidFill>
                <a:ln w="7938">
                  <a:solidFill>
                    <a:srgbClr val="FFFFFF"/>
                  </a:solidFill>
                  <a:prstDash val="solid"/>
                  <a:round/>
                  <a:headEnd/>
                  <a:tailEnd/>
                </a:ln>
                <a:effectLst>
                  <a:outerShdw dist="35921" dir="2700000" algn="ctr" rotWithShape="0">
                    <a:schemeClr val="bg2"/>
                  </a:outerShdw>
                </a:effectLst>
              </p:spPr>
              <p:txBody>
                <a:bodyPr/>
                <a:lstStyle/>
                <a:p>
                  <a:endParaRPr lang="en-US"/>
                </a:p>
              </p:txBody>
            </p:sp>
            <p:sp>
              <p:nvSpPr>
                <p:cNvPr id="129103" name="Rectangle 81"/>
                <p:cNvSpPr>
                  <a:spLocks noChangeArrowheads="1"/>
                </p:cNvSpPr>
                <p:nvPr/>
              </p:nvSpPr>
              <p:spPr bwMode="auto">
                <a:xfrm>
                  <a:off x="3508" y="1866"/>
                  <a:ext cx="211" cy="524"/>
                </a:xfrm>
                <a:prstGeom prst="rect">
                  <a:avLst/>
                </a:prstGeom>
                <a:gradFill rotWithShape="0">
                  <a:gsLst>
                    <a:gs pos="0">
                      <a:srgbClr val="66FFFF"/>
                    </a:gs>
                    <a:gs pos="100000">
                      <a:srgbClr val="0099CC"/>
                    </a:gs>
                  </a:gsLst>
                  <a:lin ang="5400000" scaled="1"/>
                </a:gradFill>
                <a:ln w="7938">
                  <a:solidFill>
                    <a:srgbClr val="FFFFFF"/>
                  </a:solidFill>
                  <a:miter lim="800000"/>
                  <a:headEnd/>
                  <a:tailEnd/>
                </a:ln>
                <a:effectLst>
                  <a:outerShdw dist="35921" dir="2700000" algn="ctr" rotWithShape="0">
                    <a:schemeClr val="bg2"/>
                  </a:outerShdw>
                </a:effectLst>
              </p:spPr>
              <p:txBody>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endParaRPr lang="en-US" altLang="en-US" sz="1800">
                    <a:solidFill>
                      <a:srgbClr val="FFFFFF"/>
                    </a:solidFill>
                    <a:latin typeface="Garamond" panose="02020404030301010803" pitchFamily="18" charset="0"/>
                  </a:endParaRPr>
                </a:p>
              </p:txBody>
            </p:sp>
            <p:sp>
              <p:nvSpPr>
                <p:cNvPr id="129104" name="Freeform 82"/>
                <p:cNvSpPr>
                  <a:spLocks/>
                </p:cNvSpPr>
                <p:nvPr/>
              </p:nvSpPr>
              <p:spPr bwMode="auto">
                <a:xfrm>
                  <a:off x="3508" y="1838"/>
                  <a:ext cx="260" cy="28"/>
                </a:xfrm>
                <a:custGeom>
                  <a:avLst/>
                  <a:gdLst>
                    <a:gd name="T0" fmla="*/ 211 w 260"/>
                    <a:gd name="T1" fmla="*/ 1 h 39"/>
                    <a:gd name="T2" fmla="*/ 260 w 260"/>
                    <a:gd name="T3" fmla="*/ 0 h 39"/>
                    <a:gd name="T4" fmla="*/ 53 w 260"/>
                    <a:gd name="T5" fmla="*/ 0 h 39"/>
                    <a:gd name="T6" fmla="*/ 0 w 260"/>
                    <a:gd name="T7" fmla="*/ 1 h 39"/>
                    <a:gd name="T8" fmla="*/ 211 w 260"/>
                    <a:gd name="T9" fmla="*/ 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0" h="39">
                      <a:moveTo>
                        <a:pt x="211" y="39"/>
                      </a:moveTo>
                      <a:lnTo>
                        <a:pt x="260" y="0"/>
                      </a:lnTo>
                      <a:lnTo>
                        <a:pt x="53" y="0"/>
                      </a:lnTo>
                      <a:lnTo>
                        <a:pt x="0" y="39"/>
                      </a:lnTo>
                      <a:lnTo>
                        <a:pt x="211" y="39"/>
                      </a:lnTo>
                      <a:close/>
                    </a:path>
                  </a:pathLst>
                </a:custGeom>
                <a:gradFill rotWithShape="0">
                  <a:gsLst>
                    <a:gs pos="0">
                      <a:srgbClr val="00CCFF"/>
                    </a:gs>
                    <a:gs pos="100000">
                      <a:srgbClr val="0099CC"/>
                    </a:gs>
                  </a:gsLst>
                  <a:lin ang="5400000" scaled="1"/>
                </a:gradFill>
                <a:ln w="7938">
                  <a:solidFill>
                    <a:srgbClr val="FFFFFF"/>
                  </a:solidFill>
                  <a:prstDash val="solid"/>
                  <a:round/>
                  <a:headEnd/>
                  <a:tailEnd/>
                </a:ln>
                <a:effectLst>
                  <a:outerShdw dist="35921" dir="2700000" algn="ctr" rotWithShape="0">
                    <a:schemeClr val="bg2"/>
                  </a:outerShdw>
                </a:effectLst>
              </p:spPr>
              <p:txBody>
                <a:bodyPr/>
                <a:lstStyle/>
                <a:p>
                  <a:endParaRPr lang="en-US"/>
                </a:p>
              </p:txBody>
            </p:sp>
          </p:grpSp>
          <p:sp>
            <p:nvSpPr>
              <p:cNvPr id="129097" name="Text Box 83"/>
              <p:cNvSpPr txBox="1">
                <a:spLocks noChangeArrowheads="1"/>
              </p:cNvSpPr>
              <p:nvPr/>
            </p:nvSpPr>
            <p:spPr bwMode="auto">
              <a:xfrm rot="-5400000">
                <a:off x="3215" y="2250"/>
                <a:ext cx="764" cy="28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2000">
                    <a:solidFill>
                      <a:srgbClr val="FFFFFF"/>
                    </a:solidFill>
                    <a:latin typeface="Garamond" panose="02020404030301010803" pitchFamily="18" charset="0"/>
                  </a:rPr>
                  <a:t>50 to 70%</a:t>
                </a:r>
              </a:p>
            </p:txBody>
          </p:sp>
        </p:grpSp>
        <p:grpSp>
          <p:nvGrpSpPr>
            <p:cNvPr id="129084" name="Group 84"/>
            <p:cNvGrpSpPr>
              <a:grpSpLocks/>
            </p:cNvGrpSpPr>
            <p:nvPr/>
          </p:nvGrpSpPr>
          <p:grpSpPr bwMode="auto">
            <a:xfrm>
              <a:off x="4268" y="1838"/>
              <a:ext cx="299" cy="1808"/>
              <a:chOff x="4268" y="1838"/>
              <a:chExt cx="299" cy="1808"/>
            </a:xfrm>
          </p:grpSpPr>
          <p:grpSp>
            <p:nvGrpSpPr>
              <p:cNvPr id="129085" name="Group 85"/>
              <p:cNvGrpSpPr>
                <a:grpSpLocks/>
              </p:cNvGrpSpPr>
              <p:nvPr/>
            </p:nvGrpSpPr>
            <p:grpSpPr bwMode="auto">
              <a:xfrm>
                <a:off x="4306" y="1838"/>
                <a:ext cx="261" cy="1808"/>
                <a:chOff x="4306" y="1838"/>
                <a:chExt cx="261" cy="1808"/>
              </a:xfrm>
            </p:grpSpPr>
            <p:sp>
              <p:nvSpPr>
                <p:cNvPr id="129087" name="Line 86"/>
                <p:cNvSpPr>
                  <a:spLocks noChangeShapeType="1"/>
                </p:cNvSpPr>
                <p:nvPr/>
              </p:nvSpPr>
              <p:spPr bwMode="auto">
                <a:xfrm>
                  <a:off x="4455" y="3608"/>
                  <a:ext cx="0" cy="38"/>
                </a:xfrm>
                <a:prstGeom prst="line">
                  <a:avLst/>
                </a:prstGeom>
                <a:noFill/>
                <a:ln w="7938">
                  <a:solidFill>
                    <a:srgbClr val="00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nvGrpSpPr>
                <p:cNvPr id="129088" name="Group 87"/>
                <p:cNvGrpSpPr>
                  <a:grpSpLocks/>
                </p:cNvGrpSpPr>
                <p:nvPr/>
              </p:nvGrpSpPr>
              <p:grpSpPr bwMode="auto">
                <a:xfrm>
                  <a:off x="4306" y="2348"/>
                  <a:ext cx="260" cy="1260"/>
                  <a:chOff x="3891" y="2316"/>
                  <a:chExt cx="260" cy="1260"/>
                </a:xfrm>
              </p:grpSpPr>
              <p:sp>
                <p:nvSpPr>
                  <p:cNvPr id="129093" name="Freeform 88"/>
                  <p:cNvSpPr>
                    <a:spLocks/>
                  </p:cNvSpPr>
                  <p:nvPr/>
                </p:nvSpPr>
                <p:spPr bwMode="auto">
                  <a:xfrm>
                    <a:off x="4103" y="2316"/>
                    <a:ext cx="48" cy="1260"/>
                  </a:xfrm>
                  <a:custGeom>
                    <a:avLst/>
                    <a:gdLst>
                      <a:gd name="T0" fmla="*/ 0 w 48"/>
                      <a:gd name="T1" fmla="*/ 1260 h 1260"/>
                      <a:gd name="T2" fmla="*/ 0 w 48"/>
                      <a:gd name="T3" fmla="*/ 38 h 1260"/>
                      <a:gd name="T4" fmla="*/ 48 w 48"/>
                      <a:gd name="T5" fmla="*/ 0 h 1260"/>
                      <a:gd name="T6" fmla="*/ 48 w 48"/>
                      <a:gd name="T7" fmla="*/ 1221 h 1260"/>
                      <a:gd name="T8" fmla="*/ 0 w 48"/>
                      <a:gd name="T9" fmla="*/ 1260 h 12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260">
                        <a:moveTo>
                          <a:pt x="0" y="1260"/>
                        </a:moveTo>
                        <a:lnTo>
                          <a:pt x="0" y="38"/>
                        </a:lnTo>
                        <a:lnTo>
                          <a:pt x="48" y="0"/>
                        </a:lnTo>
                        <a:lnTo>
                          <a:pt x="48" y="1221"/>
                        </a:lnTo>
                        <a:lnTo>
                          <a:pt x="0" y="1260"/>
                        </a:lnTo>
                        <a:close/>
                      </a:path>
                    </a:pathLst>
                  </a:custGeom>
                  <a:solidFill>
                    <a:srgbClr val="008000"/>
                  </a:solidFill>
                  <a:ln w="7938">
                    <a:solidFill>
                      <a:srgbClr val="FFFFFF"/>
                    </a:solidFill>
                    <a:prstDash val="solid"/>
                    <a:round/>
                    <a:headEnd/>
                    <a:tailEnd/>
                  </a:ln>
                  <a:effectLst>
                    <a:outerShdw dist="35921" dir="2700000" algn="ctr" rotWithShape="0">
                      <a:schemeClr val="bg2"/>
                    </a:outerShdw>
                  </a:effectLst>
                </p:spPr>
                <p:txBody>
                  <a:bodyPr/>
                  <a:lstStyle/>
                  <a:p>
                    <a:endParaRPr lang="en-US"/>
                  </a:p>
                </p:txBody>
              </p:sp>
              <p:sp>
                <p:nvSpPr>
                  <p:cNvPr id="129094" name="Rectangle 89"/>
                  <p:cNvSpPr>
                    <a:spLocks noChangeArrowheads="1"/>
                  </p:cNvSpPr>
                  <p:nvPr/>
                </p:nvSpPr>
                <p:spPr bwMode="auto">
                  <a:xfrm>
                    <a:off x="3891" y="2354"/>
                    <a:ext cx="210" cy="1222"/>
                  </a:xfrm>
                  <a:prstGeom prst="rect">
                    <a:avLst/>
                  </a:prstGeom>
                  <a:solidFill>
                    <a:srgbClr val="00FF00"/>
                  </a:solidFill>
                  <a:ln w="7938">
                    <a:solidFill>
                      <a:srgbClr val="FFFFFF"/>
                    </a:solidFill>
                    <a:miter lim="800000"/>
                    <a:headEnd/>
                    <a:tailEnd/>
                  </a:ln>
                  <a:effectLst>
                    <a:outerShdw dist="35921" dir="2700000" algn="ctr" rotWithShape="0">
                      <a:schemeClr val="bg2"/>
                    </a:outerShdw>
                  </a:effectLst>
                </p:spPr>
                <p:txBody>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endParaRPr lang="en-US" altLang="en-US" sz="1800">
                      <a:solidFill>
                        <a:srgbClr val="FFFFFF"/>
                      </a:solidFill>
                      <a:latin typeface="Garamond" panose="02020404030301010803" pitchFamily="18" charset="0"/>
                    </a:endParaRPr>
                  </a:p>
                </p:txBody>
              </p:sp>
              <p:sp>
                <p:nvSpPr>
                  <p:cNvPr id="129095" name="Freeform 90"/>
                  <p:cNvSpPr>
                    <a:spLocks/>
                  </p:cNvSpPr>
                  <p:nvPr/>
                </p:nvSpPr>
                <p:spPr bwMode="auto">
                  <a:xfrm>
                    <a:off x="3891" y="2316"/>
                    <a:ext cx="260" cy="38"/>
                  </a:xfrm>
                  <a:custGeom>
                    <a:avLst/>
                    <a:gdLst>
                      <a:gd name="T0" fmla="*/ 212 w 260"/>
                      <a:gd name="T1" fmla="*/ 38 h 38"/>
                      <a:gd name="T2" fmla="*/ 260 w 260"/>
                      <a:gd name="T3" fmla="*/ 0 h 38"/>
                      <a:gd name="T4" fmla="*/ 53 w 260"/>
                      <a:gd name="T5" fmla="*/ 0 h 38"/>
                      <a:gd name="T6" fmla="*/ 0 w 260"/>
                      <a:gd name="T7" fmla="*/ 38 h 38"/>
                      <a:gd name="T8" fmla="*/ 212 w 260"/>
                      <a:gd name="T9" fmla="*/ 3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0" h="38">
                        <a:moveTo>
                          <a:pt x="212" y="38"/>
                        </a:moveTo>
                        <a:lnTo>
                          <a:pt x="260" y="0"/>
                        </a:lnTo>
                        <a:lnTo>
                          <a:pt x="53" y="0"/>
                        </a:lnTo>
                        <a:lnTo>
                          <a:pt x="0" y="38"/>
                        </a:lnTo>
                        <a:lnTo>
                          <a:pt x="212" y="38"/>
                        </a:lnTo>
                        <a:close/>
                      </a:path>
                    </a:pathLst>
                  </a:custGeom>
                  <a:solidFill>
                    <a:srgbClr val="00BF00"/>
                  </a:solidFill>
                  <a:ln w="7938">
                    <a:solidFill>
                      <a:srgbClr val="FFFFFF"/>
                    </a:solidFill>
                    <a:prstDash val="solid"/>
                    <a:round/>
                    <a:headEnd/>
                    <a:tailEnd/>
                  </a:ln>
                  <a:effectLst>
                    <a:outerShdw dist="35921" dir="2700000" algn="ctr" rotWithShape="0">
                      <a:schemeClr val="bg2"/>
                    </a:outerShdw>
                  </a:effectLst>
                </p:spPr>
                <p:txBody>
                  <a:bodyPr/>
                  <a:lstStyle/>
                  <a:p>
                    <a:endParaRPr lang="en-US"/>
                  </a:p>
                </p:txBody>
              </p:sp>
            </p:grpSp>
            <p:grpSp>
              <p:nvGrpSpPr>
                <p:cNvPr id="129089" name="Group 91"/>
                <p:cNvGrpSpPr>
                  <a:grpSpLocks/>
                </p:cNvGrpSpPr>
                <p:nvPr/>
              </p:nvGrpSpPr>
              <p:grpSpPr bwMode="auto">
                <a:xfrm>
                  <a:off x="4307" y="1838"/>
                  <a:ext cx="260" cy="552"/>
                  <a:chOff x="4301" y="1832"/>
                  <a:chExt cx="260" cy="552"/>
                </a:xfrm>
              </p:grpSpPr>
              <p:sp>
                <p:nvSpPr>
                  <p:cNvPr id="129090" name="Freeform 92"/>
                  <p:cNvSpPr>
                    <a:spLocks/>
                  </p:cNvSpPr>
                  <p:nvPr/>
                </p:nvSpPr>
                <p:spPr bwMode="auto">
                  <a:xfrm>
                    <a:off x="4512" y="1832"/>
                    <a:ext cx="49" cy="552"/>
                  </a:xfrm>
                  <a:custGeom>
                    <a:avLst/>
                    <a:gdLst>
                      <a:gd name="T0" fmla="*/ 0 w 49"/>
                      <a:gd name="T1" fmla="*/ 1 h 770"/>
                      <a:gd name="T2" fmla="*/ 0 w 49"/>
                      <a:gd name="T3" fmla="*/ 1 h 770"/>
                      <a:gd name="T4" fmla="*/ 49 w 49"/>
                      <a:gd name="T5" fmla="*/ 0 h 770"/>
                      <a:gd name="T6" fmla="*/ 49 w 49"/>
                      <a:gd name="T7" fmla="*/ 1 h 770"/>
                      <a:gd name="T8" fmla="*/ 0 w 49"/>
                      <a:gd name="T9" fmla="*/ 1 h 7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770">
                        <a:moveTo>
                          <a:pt x="0" y="770"/>
                        </a:moveTo>
                        <a:lnTo>
                          <a:pt x="0" y="39"/>
                        </a:lnTo>
                        <a:lnTo>
                          <a:pt x="49" y="0"/>
                        </a:lnTo>
                        <a:lnTo>
                          <a:pt x="49" y="731"/>
                        </a:lnTo>
                        <a:lnTo>
                          <a:pt x="0" y="770"/>
                        </a:lnTo>
                        <a:close/>
                      </a:path>
                    </a:pathLst>
                  </a:custGeom>
                  <a:solidFill>
                    <a:srgbClr val="009900"/>
                  </a:solidFill>
                  <a:ln w="7938">
                    <a:solidFill>
                      <a:srgbClr val="FFFFFF"/>
                    </a:solidFill>
                    <a:prstDash val="solid"/>
                    <a:round/>
                    <a:headEnd/>
                    <a:tailEnd/>
                  </a:ln>
                  <a:effectLst>
                    <a:outerShdw dist="35921" dir="2700000" algn="ctr" rotWithShape="0">
                      <a:schemeClr val="bg2"/>
                    </a:outerShdw>
                  </a:effectLst>
                </p:spPr>
                <p:txBody>
                  <a:bodyPr/>
                  <a:lstStyle/>
                  <a:p>
                    <a:endParaRPr lang="en-US"/>
                  </a:p>
                </p:txBody>
              </p:sp>
              <p:sp>
                <p:nvSpPr>
                  <p:cNvPr id="129091" name="Rectangle 93"/>
                  <p:cNvSpPr>
                    <a:spLocks noChangeArrowheads="1"/>
                  </p:cNvSpPr>
                  <p:nvPr/>
                </p:nvSpPr>
                <p:spPr bwMode="auto">
                  <a:xfrm>
                    <a:off x="4301" y="1860"/>
                    <a:ext cx="210" cy="524"/>
                  </a:xfrm>
                  <a:prstGeom prst="rect">
                    <a:avLst/>
                  </a:prstGeom>
                  <a:gradFill rotWithShape="0">
                    <a:gsLst>
                      <a:gs pos="0">
                        <a:srgbClr val="99FF66"/>
                      </a:gs>
                      <a:gs pos="100000">
                        <a:srgbClr val="00CC00"/>
                      </a:gs>
                    </a:gsLst>
                    <a:lin ang="5400000" scaled="1"/>
                  </a:gradFill>
                  <a:ln w="7938">
                    <a:solidFill>
                      <a:srgbClr val="FFFFFF"/>
                    </a:solidFill>
                    <a:miter lim="800000"/>
                    <a:headEnd/>
                    <a:tailEnd/>
                  </a:ln>
                  <a:effectLst>
                    <a:outerShdw dist="35921" dir="2700000" algn="ctr" rotWithShape="0">
                      <a:schemeClr val="bg2"/>
                    </a:outerShdw>
                  </a:effectLst>
                </p:spPr>
                <p:txBody>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endParaRPr lang="en-US" altLang="en-US" sz="1800">
                      <a:solidFill>
                        <a:srgbClr val="FFFFFF"/>
                      </a:solidFill>
                      <a:latin typeface="Garamond" panose="02020404030301010803" pitchFamily="18" charset="0"/>
                    </a:endParaRPr>
                  </a:p>
                </p:txBody>
              </p:sp>
              <p:sp>
                <p:nvSpPr>
                  <p:cNvPr id="129092" name="Freeform 94"/>
                  <p:cNvSpPr>
                    <a:spLocks/>
                  </p:cNvSpPr>
                  <p:nvPr/>
                </p:nvSpPr>
                <p:spPr bwMode="auto">
                  <a:xfrm>
                    <a:off x="4301" y="1832"/>
                    <a:ext cx="260" cy="28"/>
                  </a:xfrm>
                  <a:custGeom>
                    <a:avLst/>
                    <a:gdLst>
                      <a:gd name="T0" fmla="*/ 211 w 260"/>
                      <a:gd name="T1" fmla="*/ 1 h 39"/>
                      <a:gd name="T2" fmla="*/ 260 w 260"/>
                      <a:gd name="T3" fmla="*/ 0 h 39"/>
                      <a:gd name="T4" fmla="*/ 53 w 260"/>
                      <a:gd name="T5" fmla="*/ 0 h 39"/>
                      <a:gd name="T6" fmla="*/ 0 w 260"/>
                      <a:gd name="T7" fmla="*/ 1 h 39"/>
                      <a:gd name="T8" fmla="*/ 211 w 260"/>
                      <a:gd name="T9" fmla="*/ 1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0" h="39">
                        <a:moveTo>
                          <a:pt x="211" y="39"/>
                        </a:moveTo>
                        <a:lnTo>
                          <a:pt x="260" y="0"/>
                        </a:lnTo>
                        <a:lnTo>
                          <a:pt x="53" y="0"/>
                        </a:lnTo>
                        <a:lnTo>
                          <a:pt x="0" y="39"/>
                        </a:lnTo>
                        <a:lnTo>
                          <a:pt x="211" y="39"/>
                        </a:lnTo>
                        <a:close/>
                      </a:path>
                    </a:pathLst>
                  </a:custGeom>
                  <a:gradFill rotWithShape="0">
                    <a:gsLst>
                      <a:gs pos="0">
                        <a:srgbClr val="00FF00"/>
                      </a:gs>
                      <a:gs pos="100000">
                        <a:schemeClr val="tx2"/>
                      </a:gs>
                    </a:gsLst>
                    <a:lin ang="5400000" scaled="1"/>
                  </a:gradFill>
                  <a:ln w="7938">
                    <a:solidFill>
                      <a:srgbClr val="FFFFFF"/>
                    </a:solidFill>
                    <a:prstDash val="solid"/>
                    <a:round/>
                    <a:headEnd/>
                    <a:tailEnd/>
                  </a:ln>
                  <a:effectLst>
                    <a:outerShdw dist="35921" dir="2700000" algn="ctr" rotWithShape="0">
                      <a:schemeClr val="bg2"/>
                    </a:outerShdw>
                  </a:effectLst>
                </p:spPr>
                <p:txBody>
                  <a:bodyPr/>
                  <a:lstStyle/>
                  <a:p>
                    <a:endParaRPr lang="en-US"/>
                  </a:p>
                </p:txBody>
              </p:sp>
            </p:grpSp>
          </p:grpSp>
          <p:sp>
            <p:nvSpPr>
              <p:cNvPr id="129086" name="Text Box 95"/>
              <p:cNvSpPr txBox="1">
                <a:spLocks noChangeArrowheads="1"/>
              </p:cNvSpPr>
              <p:nvPr/>
            </p:nvSpPr>
            <p:spPr bwMode="auto">
              <a:xfrm rot="-5400000">
                <a:off x="4028" y="2257"/>
                <a:ext cx="764" cy="28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2000">
                    <a:solidFill>
                      <a:srgbClr val="FFFFFF"/>
                    </a:solidFill>
                    <a:latin typeface="Garamond" panose="02020404030301010803" pitchFamily="18" charset="0"/>
                  </a:rPr>
                  <a:t>50 to 70%</a:t>
                </a:r>
              </a:p>
            </p:txBody>
          </p:sp>
        </p:grpSp>
      </p:grpSp>
      <p:sp>
        <p:nvSpPr>
          <p:cNvPr id="38961" name="Text Box 96"/>
          <p:cNvSpPr txBox="1">
            <a:spLocks noChangeArrowheads="1"/>
          </p:cNvSpPr>
          <p:nvPr/>
        </p:nvSpPr>
        <p:spPr bwMode="auto">
          <a:xfrm>
            <a:off x="2166938" y="6400800"/>
            <a:ext cx="4567237" cy="30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a:defRPr/>
            </a:pPr>
            <a:r>
              <a:rPr lang="en-US" altLang="en-US" sz="1400" i="1" dirty="0">
                <a:effectLst>
                  <a:outerShdw blurRad="38100" dist="38100" dir="2700000" algn="tl">
                    <a:srgbClr val="000000">
                      <a:alpha val="43137"/>
                    </a:srgbClr>
                  </a:outerShdw>
                </a:effectLst>
                <a:latin typeface="Garamond" pitchFamily="18" charset="0"/>
              </a:rPr>
              <a:t>Source: McLellan, A.T. et al., JAMA, </a:t>
            </a:r>
            <a:r>
              <a:rPr lang="en-US" altLang="en-US" sz="1400" i="1" dirty="0" err="1">
                <a:effectLst>
                  <a:outerShdw blurRad="38100" dist="38100" dir="2700000" algn="tl">
                    <a:srgbClr val="000000">
                      <a:alpha val="43137"/>
                    </a:srgbClr>
                  </a:outerShdw>
                </a:effectLst>
                <a:latin typeface="Garamond" pitchFamily="18" charset="0"/>
              </a:rPr>
              <a:t>Vol</a:t>
            </a:r>
            <a:r>
              <a:rPr lang="en-US" altLang="en-US" sz="1400" i="1" dirty="0">
                <a:effectLst>
                  <a:outerShdw blurRad="38100" dist="38100" dir="2700000" algn="tl">
                    <a:srgbClr val="000000">
                      <a:alpha val="43137"/>
                    </a:srgbClr>
                  </a:outerShdw>
                </a:effectLst>
                <a:latin typeface="Garamond" pitchFamily="18" charset="0"/>
              </a:rPr>
              <a:t> 284(13), October 4, 2000</a:t>
            </a:r>
            <a:r>
              <a:rPr lang="en-US" altLang="en-US" sz="1400" i="1" dirty="0">
                <a:solidFill>
                  <a:srgbClr val="FFFF00"/>
                </a:solidFill>
                <a:latin typeface="Garamond" pitchFamily="18" charset="0"/>
              </a:rPr>
              <a:t>.</a:t>
            </a:r>
          </a:p>
        </p:txBody>
      </p:sp>
      <p:sp>
        <p:nvSpPr>
          <p:cNvPr id="129074" name="Text Box 97"/>
          <p:cNvSpPr txBox="1">
            <a:spLocks noChangeArrowheads="1"/>
          </p:cNvSpPr>
          <p:nvPr/>
        </p:nvSpPr>
        <p:spPr bwMode="auto">
          <a:xfrm rot="-5400000">
            <a:off x="-558006" y="3499644"/>
            <a:ext cx="3471862" cy="4000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2000">
                <a:latin typeface="Garamond" panose="02020404030301010803" pitchFamily="18" charset="0"/>
              </a:rPr>
              <a:t>Percent of Patients Who Relapse</a:t>
            </a:r>
          </a:p>
        </p:txBody>
      </p:sp>
      <p:sp>
        <p:nvSpPr>
          <p:cNvPr id="129075" name="Freeform 15"/>
          <p:cNvSpPr>
            <a:spLocks/>
          </p:cNvSpPr>
          <p:nvPr/>
        </p:nvSpPr>
        <p:spPr bwMode="auto">
          <a:xfrm>
            <a:off x="1857375" y="2178050"/>
            <a:ext cx="5383213" cy="53975"/>
          </a:xfrm>
          <a:custGeom>
            <a:avLst/>
            <a:gdLst>
              <a:gd name="T0" fmla="*/ 0 w 794"/>
              <a:gd name="T1" fmla="*/ 2147483646 h 7"/>
              <a:gd name="T2" fmla="*/ 2147483646 w 794"/>
              <a:gd name="T3" fmla="*/ 0 h 7"/>
              <a:gd name="T4" fmla="*/ 2147483646 w 794"/>
              <a:gd name="T5" fmla="*/ 0 h 7"/>
              <a:gd name="T6" fmla="*/ 0 60000 65536"/>
              <a:gd name="T7" fmla="*/ 0 60000 65536"/>
              <a:gd name="T8" fmla="*/ 0 60000 65536"/>
            </a:gdLst>
            <a:ahLst/>
            <a:cxnLst>
              <a:cxn ang="T6">
                <a:pos x="T0" y="T1"/>
              </a:cxn>
              <a:cxn ang="T7">
                <a:pos x="T2" y="T3"/>
              </a:cxn>
              <a:cxn ang="T8">
                <a:pos x="T4" y="T5"/>
              </a:cxn>
            </a:cxnLst>
            <a:rect l="0" t="0" r="r" b="b"/>
            <a:pathLst>
              <a:path w="794" h="7">
                <a:moveTo>
                  <a:pt x="0" y="7"/>
                </a:moveTo>
                <a:lnTo>
                  <a:pt x="11" y="0"/>
                </a:lnTo>
                <a:lnTo>
                  <a:pt x="794" y="0"/>
                </a:lnTo>
              </a:path>
            </a:pathLst>
          </a:custGeom>
          <a:noFill/>
          <a:ln w="7938">
            <a:solidFill>
              <a:srgbClr val="FFFFFF"/>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76" name="Freeform 16"/>
          <p:cNvSpPr>
            <a:spLocks/>
          </p:cNvSpPr>
          <p:nvPr/>
        </p:nvSpPr>
        <p:spPr bwMode="auto">
          <a:xfrm>
            <a:off x="1857375" y="1789113"/>
            <a:ext cx="5383213" cy="60325"/>
          </a:xfrm>
          <a:custGeom>
            <a:avLst/>
            <a:gdLst>
              <a:gd name="T0" fmla="*/ 0 w 794"/>
              <a:gd name="T1" fmla="*/ 2147483646 h 8"/>
              <a:gd name="T2" fmla="*/ 2147483646 w 794"/>
              <a:gd name="T3" fmla="*/ 0 h 8"/>
              <a:gd name="T4" fmla="*/ 2147483646 w 794"/>
              <a:gd name="T5" fmla="*/ 0 h 8"/>
              <a:gd name="T6" fmla="*/ 0 60000 65536"/>
              <a:gd name="T7" fmla="*/ 0 60000 65536"/>
              <a:gd name="T8" fmla="*/ 0 60000 65536"/>
            </a:gdLst>
            <a:ahLst/>
            <a:cxnLst>
              <a:cxn ang="T6">
                <a:pos x="T0" y="T1"/>
              </a:cxn>
              <a:cxn ang="T7">
                <a:pos x="T2" y="T3"/>
              </a:cxn>
              <a:cxn ang="T8">
                <a:pos x="T4" y="T5"/>
              </a:cxn>
            </a:cxnLst>
            <a:rect l="0" t="0" r="r" b="b"/>
            <a:pathLst>
              <a:path w="794" h="8">
                <a:moveTo>
                  <a:pt x="0" y="8"/>
                </a:moveTo>
                <a:lnTo>
                  <a:pt x="11" y="0"/>
                </a:lnTo>
                <a:lnTo>
                  <a:pt x="794" y="0"/>
                </a:lnTo>
              </a:path>
            </a:pathLst>
          </a:custGeom>
          <a:noFill/>
          <a:ln w="7938">
            <a:solidFill>
              <a:srgbClr val="FFFFFF"/>
            </a:solidFill>
            <a:prstDash val="solid"/>
            <a:round/>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077" name="Line 30"/>
          <p:cNvSpPr>
            <a:spLocks noChangeShapeType="1"/>
          </p:cNvSpPr>
          <p:nvPr/>
        </p:nvSpPr>
        <p:spPr bwMode="auto">
          <a:xfrm flipH="1">
            <a:off x="1801813" y="2232025"/>
            <a:ext cx="55562" cy="1588"/>
          </a:xfrm>
          <a:prstGeom prst="line">
            <a:avLst/>
          </a:prstGeom>
          <a:noFill/>
          <a:ln w="7938">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78" name="Line 31"/>
          <p:cNvSpPr>
            <a:spLocks noChangeShapeType="1"/>
          </p:cNvSpPr>
          <p:nvPr/>
        </p:nvSpPr>
        <p:spPr bwMode="auto">
          <a:xfrm flipH="1">
            <a:off x="1801813" y="1849438"/>
            <a:ext cx="55562" cy="1587"/>
          </a:xfrm>
          <a:prstGeom prst="line">
            <a:avLst/>
          </a:prstGeom>
          <a:noFill/>
          <a:ln w="7938">
            <a:solidFill>
              <a:srgbClr val="FFFFFF"/>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79" name="Line 100"/>
          <p:cNvSpPr>
            <a:spLocks noChangeShapeType="1"/>
          </p:cNvSpPr>
          <p:nvPr/>
        </p:nvSpPr>
        <p:spPr bwMode="auto">
          <a:xfrm rot="21077632" flipH="1">
            <a:off x="2814638" y="2114550"/>
            <a:ext cx="457200" cy="1077913"/>
          </a:xfrm>
          <a:prstGeom prst="line">
            <a:avLst/>
          </a:prstGeom>
          <a:noFill/>
          <a:ln w="762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29080" name="Rectangle 99"/>
          <p:cNvSpPr>
            <a:spLocks noChangeArrowheads="1"/>
          </p:cNvSpPr>
          <p:nvPr/>
        </p:nvSpPr>
        <p:spPr bwMode="auto">
          <a:xfrm>
            <a:off x="3116263" y="1600200"/>
            <a:ext cx="5080000" cy="609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endParaRPr lang="en-US" altLang="en-US" sz="1800">
              <a:solidFill>
                <a:srgbClr val="FFFFFF"/>
              </a:solidFill>
              <a:latin typeface="Garamond" panose="02020404030301010803" pitchFamily="18" charset="0"/>
            </a:endParaRPr>
          </a:p>
        </p:txBody>
      </p:sp>
      <p:sp>
        <p:nvSpPr>
          <p:cNvPr id="129081" name="Text Box 98"/>
          <p:cNvSpPr txBox="1">
            <a:spLocks noChangeArrowheads="1"/>
          </p:cNvSpPr>
          <p:nvPr/>
        </p:nvSpPr>
        <p:spPr bwMode="auto">
          <a:xfrm>
            <a:off x="3168650" y="1595438"/>
            <a:ext cx="4773613" cy="584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3200" i="1">
                <a:latin typeface="Garamond" panose="02020404030301010803" pitchFamily="18" charset="0"/>
              </a:rPr>
              <a:t>Addiction Treatment Does Work</a:t>
            </a:r>
          </a:p>
        </p:txBody>
      </p:sp>
    </p:spTree>
    <p:extLst>
      <p:ext uri="{BB962C8B-B14F-4D97-AF65-F5344CB8AC3E}">
        <p14:creationId xmlns:p14="http://schemas.microsoft.com/office/powerpoint/2010/main" val="248499137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defRPr/>
            </a:pPr>
            <a:r>
              <a:rPr dirty="0"/>
              <a:t>Seeds of Addiction Medicine</a:t>
            </a:r>
          </a:p>
        </p:txBody>
      </p:sp>
      <p:sp>
        <p:nvSpPr>
          <p:cNvPr id="2" name="Content Placeholder 1"/>
          <p:cNvSpPr>
            <a:spLocks noGrp="1"/>
          </p:cNvSpPr>
          <p:nvPr>
            <p:ph idx="1"/>
          </p:nvPr>
        </p:nvSpPr>
        <p:spPr/>
        <p:txBody>
          <a:bodyPr/>
          <a:lstStyle/>
          <a:p>
            <a:pPr>
              <a:defRPr/>
            </a:pPr>
            <a:endParaRPr lang="en-US" dirty="0"/>
          </a:p>
          <a:p>
            <a:pPr>
              <a:defRPr/>
            </a:pPr>
            <a:r>
              <a:rPr lang="en-US" dirty="0"/>
              <a:t>Problem of Language</a:t>
            </a:r>
          </a:p>
          <a:p>
            <a:pPr marL="0" indent="0">
              <a:buFont typeface="Wingdings 2" panose="05020102010507070707" pitchFamily="18" charset="2"/>
              <a:buNone/>
              <a:defRPr/>
            </a:pPr>
            <a:r>
              <a:rPr lang="en-US" dirty="0"/>
              <a:t>	1784 – Benjamin Rush, An Inquiry into the effects 	of Ardent Spirits</a:t>
            </a:r>
          </a:p>
          <a:p>
            <a:pPr marL="0" indent="0">
              <a:buFont typeface="Wingdings 2" panose="05020102010507070707" pitchFamily="18" charset="2"/>
              <a:buNone/>
              <a:defRPr/>
            </a:pPr>
            <a:r>
              <a:rPr lang="en-US" dirty="0"/>
              <a:t>	Intemperance, Dipsomania, Inebriety</a:t>
            </a:r>
          </a:p>
          <a:p>
            <a:pPr marL="0" indent="0">
              <a:buFont typeface="Wingdings 2" panose="05020102010507070707" pitchFamily="18" charset="2"/>
              <a:buNone/>
              <a:defRPr/>
            </a:pPr>
            <a:endParaRPr lang="en-US" dirty="0"/>
          </a:p>
          <a:p>
            <a:pPr>
              <a:defRPr/>
            </a:pPr>
            <a:r>
              <a:rPr lang="en-US" dirty="0"/>
              <a:t>Magnus Huss – coined Alcoholism 1849</a:t>
            </a:r>
          </a:p>
          <a:p>
            <a:pPr>
              <a:defRPr/>
            </a:pPr>
            <a:r>
              <a:rPr lang="en-US" dirty="0"/>
              <a:t>Alcohol and Substance abuse and dependence</a:t>
            </a:r>
          </a:p>
          <a:p>
            <a:pPr marL="0" indent="0">
              <a:buNone/>
              <a:defRPr/>
            </a:pPr>
            <a:r>
              <a:rPr lang="en-US" dirty="0"/>
              <a:t>chemical dependency, addiction, substance use  disorders </a:t>
            </a:r>
            <a:r>
              <a:rPr lang="en-US" dirty="0" err="1"/>
              <a:t>etc</a:t>
            </a:r>
            <a:r>
              <a:rPr lang="en-US" dirty="0"/>
              <a: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pPr algn="ctr">
              <a:defRPr/>
            </a:pPr>
            <a:r>
              <a:rPr altLang="en-US"/>
              <a:t>Treatment Today</a:t>
            </a:r>
          </a:p>
        </p:txBody>
      </p:sp>
      <p:sp>
        <p:nvSpPr>
          <p:cNvPr id="120835" name="Content Placeholder 2"/>
          <p:cNvSpPr>
            <a:spLocks noGrp="1"/>
          </p:cNvSpPr>
          <p:nvPr>
            <p:ph idx="1"/>
          </p:nvPr>
        </p:nvSpPr>
        <p:spPr/>
        <p:txBody>
          <a:bodyPr/>
          <a:lstStyle/>
          <a:p>
            <a:r>
              <a:rPr lang="en-US" altLang="en-US" sz="2800"/>
              <a:t>Only 1 in 10 Americans who need treatment receive it</a:t>
            </a:r>
          </a:p>
          <a:p>
            <a:r>
              <a:rPr lang="en-US" altLang="en-US" sz="2800"/>
              <a:t>Of those that need it, approximately 95% don’t think they do</a:t>
            </a:r>
          </a:p>
          <a:p>
            <a:r>
              <a:rPr lang="en-US" altLang="en-US" sz="2800"/>
              <a:t>Of the 5% who believe they need it,  2/3 made no effort to obtain it</a:t>
            </a:r>
          </a:p>
          <a:p>
            <a:r>
              <a:rPr lang="en-US" altLang="en-US" sz="2800"/>
              <a:t>Less than 50% of those admitted to publically funded treatment successfully completed treatment</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Harm Reduction </a:t>
            </a:r>
          </a:p>
        </p:txBody>
      </p:sp>
      <p:sp>
        <p:nvSpPr>
          <p:cNvPr id="2" name="Content Placeholder 1"/>
          <p:cNvSpPr>
            <a:spLocks noGrp="1"/>
          </p:cNvSpPr>
          <p:nvPr>
            <p:ph idx="1"/>
          </p:nvPr>
        </p:nvSpPr>
        <p:spPr/>
        <p:txBody>
          <a:bodyPr/>
          <a:lstStyle/>
          <a:p>
            <a:r>
              <a:rPr lang="en-US" sz="2800" dirty="0"/>
              <a:t>Different definitions and often misunderstood</a:t>
            </a:r>
          </a:p>
          <a:p>
            <a:r>
              <a:rPr lang="en-US" sz="2800" dirty="0"/>
              <a:t>In general, refers to policies, programs and projects that aim primarily to reduce health, social and economic harms associated with the use of psychoactive substances WITHOUT necessarily diminishing drug consumption. </a:t>
            </a:r>
          </a:p>
          <a:p>
            <a:r>
              <a:rPr lang="en-US" sz="2800" dirty="0"/>
              <a:t>It does not exclude abstinence as a goal. </a:t>
            </a:r>
          </a:p>
        </p:txBody>
      </p:sp>
    </p:spTree>
    <p:extLst>
      <p:ext uri="{BB962C8B-B14F-4D97-AF65-F5344CB8AC3E}">
        <p14:creationId xmlns:p14="http://schemas.microsoft.com/office/powerpoint/2010/main" val="35344816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Harm Reduction Coalition </a:t>
            </a:r>
          </a:p>
        </p:txBody>
      </p:sp>
      <p:sp>
        <p:nvSpPr>
          <p:cNvPr id="2" name="Content Placeholder 1"/>
          <p:cNvSpPr>
            <a:spLocks noGrp="1"/>
          </p:cNvSpPr>
          <p:nvPr>
            <p:ph idx="1"/>
          </p:nvPr>
        </p:nvSpPr>
        <p:spPr/>
        <p:txBody>
          <a:bodyPr/>
          <a:lstStyle/>
          <a:p>
            <a:r>
              <a:rPr lang="en-US" dirty="0"/>
              <a:t>Defined: “ A set of practical strategies and ideas aimed at reducing negative consequences associated with drug use. Harm Reduction is also a movement for social justice built on a belief in, and respect for, the rights of people who use drugs.” </a:t>
            </a:r>
          </a:p>
          <a:p>
            <a:endParaRPr lang="en-US" dirty="0"/>
          </a:p>
          <a:p>
            <a:r>
              <a:rPr lang="en-US" dirty="0"/>
              <a:t>www.harmreduction.org</a:t>
            </a:r>
          </a:p>
        </p:txBody>
      </p:sp>
    </p:spTree>
    <p:extLst>
      <p:ext uri="{BB962C8B-B14F-4D97-AF65-F5344CB8AC3E}">
        <p14:creationId xmlns:p14="http://schemas.microsoft.com/office/powerpoint/2010/main" val="25121064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a:extLst>
              <a:ext uri="{FF2B5EF4-FFF2-40B4-BE49-F238E27FC236}">
                <a16:creationId xmlns:a16="http://schemas.microsoft.com/office/drawing/2014/main" id="{5BADF935-6511-49DC-A234-7A3BC6C4D377}"/>
              </a:ext>
            </a:extLst>
          </p:cNvPr>
          <p:cNvSpPr>
            <a:spLocks noGrp="1" noChangeArrowheads="1"/>
          </p:cNvSpPr>
          <p:nvPr>
            <p:ph idx="1"/>
          </p:nvPr>
        </p:nvSpPr>
        <p:spPr/>
        <p:txBody>
          <a:bodyPr/>
          <a:lstStyle/>
          <a:p>
            <a:r>
              <a:rPr lang="en-US" altLang="en-US" sz="6600"/>
              <a:t>There are Differences</a:t>
            </a:r>
          </a:p>
        </p:txBody>
      </p:sp>
    </p:spTree>
    <p:extLst>
      <p:ext uri="{BB962C8B-B14F-4D97-AF65-F5344CB8AC3E}">
        <p14:creationId xmlns:p14="http://schemas.microsoft.com/office/powerpoint/2010/main" val="109517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8838"/>
            <a:ext cx="91487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2"/>
          <p:cNvSpPr txBox="1">
            <a:spLocks noChangeArrowheads="1"/>
          </p:cNvSpPr>
          <p:nvPr/>
        </p:nvSpPr>
        <p:spPr bwMode="auto">
          <a:xfrm>
            <a:off x="533400" y="49213"/>
            <a:ext cx="3838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spcBef>
                <a:spcPct val="0"/>
              </a:spcBef>
              <a:buClrTx/>
              <a:buSzTx/>
              <a:buFontTx/>
              <a:buNone/>
            </a:pPr>
            <a:r>
              <a:rPr lang="en-US" altLang="en-US" sz="4500">
                <a:latin typeface="Arial" panose="020B0604020202020204" pitchFamily="34" charset="0"/>
              </a:rPr>
              <a:t>Reason #612*</a:t>
            </a:r>
          </a:p>
        </p:txBody>
      </p:sp>
      <p:sp>
        <p:nvSpPr>
          <p:cNvPr id="4" name="TextBox 3"/>
          <p:cNvSpPr txBox="1"/>
          <p:nvPr/>
        </p:nvSpPr>
        <p:spPr>
          <a:xfrm>
            <a:off x="2057400" y="6096000"/>
            <a:ext cx="7004050" cy="392113"/>
          </a:xfrm>
          <a:prstGeom prst="rect">
            <a:avLst/>
          </a:prstGeom>
          <a:noFill/>
        </p:spPr>
        <p:txBody>
          <a:bodyPr wrap="none">
            <a:spAutoFit/>
          </a:bodyPr>
          <a:lstStyle/>
          <a:p>
            <a:pPr>
              <a:defRPr/>
            </a:pPr>
            <a:r>
              <a:rPr lang="en-US" sz="1950" dirty="0"/>
              <a:t>* Why addiction will never be widely accepted to be a disease</a:t>
            </a:r>
          </a:p>
        </p:txBody>
      </p:sp>
    </p:spTree>
    <p:extLst>
      <p:ext uri="{BB962C8B-B14F-4D97-AF65-F5344CB8AC3E}">
        <p14:creationId xmlns:p14="http://schemas.microsoft.com/office/powerpoint/2010/main" val="30020897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0104" t="28464" r="19555"/>
          <a:stretch/>
        </p:blipFill>
        <p:spPr>
          <a:xfrm>
            <a:off x="3640138" y="1550988"/>
            <a:ext cx="3681412" cy="4046537"/>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2"/>
          <a:srcRect l="54674" t="12352" r="5340" b="82688"/>
          <a:stretch/>
        </p:blipFill>
        <p:spPr>
          <a:xfrm>
            <a:off x="149225" y="1058863"/>
            <a:ext cx="8845550" cy="342900"/>
          </a:xfrm>
          <a:prstGeom prst="rect">
            <a:avLst/>
          </a:prstGeom>
          <a:effectLst>
            <a:outerShdw blurRad="50800" dist="38100" dir="2700000" algn="tl" rotWithShape="0">
              <a:prstClr val="black">
                <a:alpha val="40000"/>
              </a:prstClr>
            </a:outerShdw>
          </a:effectLst>
        </p:spPr>
      </p:pic>
      <p:sp>
        <p:nvSpPr>
          <p:cNvPr id="168964" name="TextBox 5"/>
          <p:cNvSpPr txBox="1">
            <a:spLocks noChangeArrowheads="1"/>
          </p:cNvSpPr>
          <p:nvPr/>
        </p:nvSpPr>
        <p:spPr bwMode="auto">
          <a:xfrm>
            <a:off x="427038" y="187325"/>
            <a:ext cx="3840162"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algn="r" eaLnBrk="1" hangingPunct="1">
              <a:lnSpc>
                <a:spcPct val="90000"/>
              </a:lnSpc>
              <a:spcBef>
                <a:spcPct val="50000"/>
              </a:spcBef>
              <a:buClr>
                <a:schemeClr val="tx1"/>
              </a:buClr>
              <a:buSzTx/>
              <a:buFontTx/>
              <a:buNone/>
            </a:pPr>
            <a:r>
              <a:rPr lang="en-US" altLang="en-US" sz="4500">
                <a:latin typeface="Arial" panose="020B0604020202020204" pitchFamily="34" charset="0"/>
              </a:rPr>
              <a:t>Reason #742*</a:t>
            </a:r>
          </a:p>
        </p:txBody>
      </p:sp>
      <p:sp>
        <p:nvSpPr>
          <p:cNvPr id="23557" name="TextBox 6"/>
          <p:cNvSpPr txBox="1">
            <a:spLocks noChangeArrowheads="1"/>
          </p:cNvSpPr>
          <p:nvPr/>
        </p:nvSpPr>
        <p:spPr bwMode="auto">
          <a:xfrm>
            <a:off x="2039938" y="5867400"/>
            <a:ext cx="70040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60000"/>
              </a:spcBef>
              <a:buClr>
                <a:schemeClr val="tx1"/>
              </a:buClr>
              <a:buChar char="•"/>
              <a:defRPr sz="3000">
                <a:solidFill>
                  <a:schemeClr val="tx1"/>
                </a:solidFill>
                <a:latin typeface="Arial" panose="020B0604020202020204" pitchFamily="34" charset="0"/>
              </a:defRPr>
            </a:lvl1pPr>
            <a:lvl2pPr marL="742950" indent="-285750">
              <a:spcBef>
                <a:spcPct val="40000"/>
              </a:spcBef>
              <a:buClr>
                <a:schemeClr val="tx1"/>
              </a:buClr>
              <a:buChar char="–"/>
              <a:defRPr sz="2600">
                <a:solidFill>
                  <a:schemeClr val="tx1"/>
                </a:solidFill>
                <a:latin typeface="Arial" panose="020B0604020202020204" pitchFamily="34" charset="0"/>
              </a:defRPr>
            </a:lvl2pPr>
            <a:lvl3pPr marL="1143000" indent="-228600">
              <a:lnSpc>
                <a:spcPct val="95000"/>
              </a:lnSpc>
              <a:spcBef>
                <a:spcPct val="35000"/>
              </a:spcBef>
              <a:buClr>
                <a:schemeClr val="tx1"/>
              </a:buClr>
              <a:buChar char="•"/>
              <a:defRPr sz="2400">
                <a:solidFill>
                  <a:schemeClr val="tx1"/>
                </a:solidFill>
                <a:latin typeface="Arial" panose="020B0604020202020204" pitchFamily="34" charset="0"/>
              </a:defRPr>
            </a:lvl3pPr>
            <a:lvl4pPr marL="1600200" indent="-228600">
              <a:lnSpc>
                <a:spcPct val="75000"/>
              </a:lnSpc>
              <a:spcBef>
                <a:spcPct val="30000"/>
              </a:spcBef>
              <a:buClr>
                <a:schemeClr val="tx1"/>
              </a:buClr>
              <a:buChar char="–"/>
              <a:defRPr sz="2000">
                <a:solidFill>
                  <a:schemeClr val="tx1"/>
                </a:solidFill>
                <a:latin typeface="Arial" panose="020B0604020202020204" pitchFamily="34" charset="0"/>
              </a:defRPr>
            </a:lvl4pPr>
            <a:lvl5pPr marL="2057400" indent="-228600">
              <a:lnSpc>
                <a:spcPct val="75000"/>
              </a:lnSpc>
              <a:spcBef>
                <a:spcPct val="30000"/>
              </a:spcBef>
              <a:buClr>
                <a:schemeClr val="tx1"/>
              </a:buClr>
              <a:buChar char="»"/>
              <a:defRPr>
                <a:solidFill>
                  <a:schemeClr val="tx1"/>
                </a:solidFill>
                <a:latin typeface="Arial" panose="020B0604020202020204" pitchFamily="34" charset="0"/>
              </a:defRPr>
            </a:lvl5pPr>
            <a:lvl6pPr marL="2514600" indent="-228600" eaLnBrk="0" fontAlgn="base" hangingPunct="0">
              <a:lnSpc>
                <a:spcPct val="75000"/>
              </a:lnSpc>
              <a:spcBef>
                <a:spcPct val="30000"/>
              </a:spcBef>
              <a:spcAft>
                <a:spcPct val="0"/>
              </a:spcAft>
              <a:buClr>
                <a:schemeClr val="tx1"/>
              </a:buClr>
              <a:buChar char="»"/>
              <a:defRPr>
                <a:solidFill>
                  <a:schemeClr val="tx1"/>
                </a:solidFill>
                <a:latin typeface="Arial" panose="020B0604020202020204" pitchFamily="34" charset="0"/>
              </a:defRPr>
            </a:lvl6pPr>
            <a:lvl7pPr marL="2971800" indent="-228600" eaLnBrk="0" fontAlgn="base" hangingPunct="0">
              <a:lnSpc>
                <a:spcPct val="75000"/>
              </a:lnSpc>
              <a:spcBef>
                <a:spcPct val="30000"/>
              </a:spcBef>
              <a:spcAft>
                <a:spcPct val="0"/>
              </a:spcAft>
              <a:buClr>
                <a:schemeClr val="tx1"/>
              </a:buClr>
              <a:buChar char="»"/>
              <a:defRPr>
                <a:solidFill>
                  <a:schemeClr val="tx1"/>
                </a:solidFill>
                <a:latin typeface="Arial" panose="020B0604020202020204" pitchFamily="34" charset="0"/>
              </a:defRPr>
            </a:lvl7pPr>
            <a:lvl8pPr marL="3429000" indent="-228600" eaLnBrk="0" fontAlgn="base" hangingPunct="0">
              <a:lnSpc>
                <a:spcPct val="75000"/>
              </a:lnSpc>
              <a:spcBef>
                <a:spcPct val="30000"/>
              </a:spcBef>
              <a:spcAft>
                <a:spcPct val="0"/>
              </a:spcAft>
              <a:buClr>
                <a:schemeClr val="tx1"/>
              </a:buClr>
              <a:buChar char="»"/>
              <a:defRPr>
                <a:solidFill>
                  <a:schemeClr val="tx1"/>
                </a:solidFill>
                <a:latin typeface="Arial" panose="020B0604020202020204" pitchFamily="34" charset="0"/>
              </a:defRPr>
            </a:lvl8pPr>
            <a:lvl9pPr marL="3886200" indent="-228600" eaLnBrk="0" fontAlgn="base" hangingPunct="0">
              <a:lnSpc>
                <a:spcPct val="75000"/>
              </a:lnSpc>
              <a:spcBef>
                <a:spcPct val="30000"/>
              </a:spcBef>
              <a:spcAft>
                <a:spcPct val="0"/>
              </a:spcAft>
              <a:buClr>
                <a:schemeClr val="tx1"/>
              </a:buClr>
              <a:buChar char="»"/>
              <a:defRPr>
                <a:solidFill>
                  <a:schemeClr val="tx1"/>
                </a:solidFill>
                <a:latin typeface="Arial" panose="020B0604020202020204" pitchFamily="34" charset="0"/>
              </a:defRPr>
            </a:lvl9pPr>
          </a:lstStyle>
          <a:p>
            <a:pPr algn="r" eaLnBrk="1" hangingPunct="1">
              <a:lnSpc>
                <a:spcPct val="90000"/>
              </a:lnSpc>
              <a:spcBef>
                <a:spcPct val="50000"/>
              </a:spcBef>
              <a:buFontTx/>
              <a:buNone/>
              <a:defRPr/>
            </a:pPr>
            <a:r>
              <a:rPr lang="en-US" altLang="en-US" sz="1950" dirty="0"/>
              <a:t>* Why addiction will never be widely accepted to be a disease</a:t>
            </a:r>
          </a:p>
        </p:txBody>
      </p:sp>
    </p:spTree>
    <p:extLst>
      <p:ext uri="{BB962C8B-B14F-4D97-AF65-F5344CB8AC3E}">
        <p14:creationId xmlns:p14="http://schemas.microsoft.com/office/powerpoint/2010/main" val="13195634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478B19-929B-4051-A69C-947DC56028B0}"/>
              </a:ext>
            </a:extLst>
          </p:cNvPr>
          <p:cNvPicPr>
            <a:picLocks noChangeAspect="1"/>
          </p:cNvPicPr>
          <p:nvPr/>
        </p:nvPicPr>
        <p:blipFill rotWithShape="1">
          <a:blip r:embed="rId2"/>
          <a:srcRect l="11528" t="6334" r="35661" b="12000"/>
          <a:stretch/>
        </p:blipFill>
        <p:spPr>
          <a:xfrm>
            <a:off x="2478088" y="1562100"/>
            <a:ext cx="4187825" cy="4046538"/>
          </a:xfrm>
          <a:prstGeom prst="rect">
            <a:avLst/>
          </a:prstGeom>
          <a:effectLst>
            <a:outerShdw blurRad="50800" dist="38100" dir="2700000" algn="tl" rotWithShape="0">
              <a:prstClr val="black">
                <a:alpha val="40000"/>
              </a:prstClr>
            </a:outerShdw>
          </a:effectLst>
        </p:spPr>
      </p:pic>
      <p:pic>
        <p:nvPicPr>
          <p:cNvPr id="29699" name="Picture 4">
            <a:extLst>
              <a:ext uri="{FF2B5EF4-FFF2-40B4-BE49-F238E27FC236}">
                <a16:creationId xmlns:a16="http://schemas.microsoft.com/office/drawing/2014/main" id="{58DD0CD1-00AA-4FD9-9EEA-60F0D8941852}"/>
              </a:ext>
            </a:extLst>
          </p:cNvPr>
          <p:cNvPicPr>
            <a:picLocks noChangeAspect="1"/>
          </p:cNvPicPr>
          <p:nvPr/>
        </p:nvPicPr>
        <p:blipFill>
          <a:blip r:embed="rId3">
            <a:extLst>
              <a:ext uri="{28A0092B-C50C-407E-A947-70E740481C1C}">
                <a14:useLocalDpi xmlns:a14="http://schemas.microsoft.com/office/drawing/2010/main" val="0"/>
              </a:ext>
            </a:extLst>
          </a:blip>
          <a:srcRect t="16000" r="1244" b="73000"/>
          <a:stretch>
            <a:fillRect/>
          </a:stretch>
        </p:blipFill>
        <p:spPr bwMode="auto">
          <a:xfrm>
            <a:off x="-1588" y="857250"/>
            <a:ext cx="91551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17B42D0-EB1E-4E51-9238-4A39B139FDB0}"/>
              </a:ext>
            </a:extLst>
          </p:cNvPr>
          <p:cNvSpPr txBox="1"/>
          <p:nvPr/>
        </p:nvSpPr>
        <p:spPr>
          <a:xfrm>
            <a:off x="5380038" y="1047750"/>
            <a:ext cx="3762375" cy="715963"/>
          </a:xfrm>
          <a:prstGeom prst="rect">
            <a:avLst/>
          </a:prstGeom>
          <a:solidFill>
            <a:schemeClr val="bg1"/>
          </a:solidFill>
          <a:ln>
            <a:solidFill>
              <a:srgbClr val="FF0000"/>
            </a:solidFill>
          </a:ln>
        </p:spPr>
        <p:txBody>
          <a:bodyPr wrap="none">
            <a:spAutoFit/>
          </a:bodyPr>
          <a:lstStyle/>
          <a:p>
            <a:pPr eaLnBrk="1" fontAlgn="auto" hangingPunct="1">
              <a:spcBef>
                <a:spcPts val="0"/>
              </a:spcBef>
              <a:spcAft>
                <a:spcPts val="0"/>
              </a:spcAft>
              <a:defRPr/>
            </a:pPr>
            <a:r>
              <a:rPr lang="en-US" sz="4050" dirty="0">
                <a:solidFill>
                  <a:srgbClr val="FF0000"/>
                </a:solidFill>
                <a:latin typeface="+mn-lt"/>
              </a:rPr>
              <a:t>Reason #1306*</a:t>
            </a:r>
          </a:p>
        </p:txBody>
      </p:sp>
      <p:sp>
        <p:nvSpPr>
          <p:cNvPr id="7" name="TextBox 6">
            <a:extLst>
              <a:ext uri="{FF2B5EF4-FFF2-40B4-BE49-F238E27FC236}">
                <a16:creationId xmlns:a16="http://schemas.microsoft.com/office/drawing/2014/main" id="{98365A8E-EA93-4676-BD17-F38F7C046429}"/>
              </a:ext>
            </a:extLst>
          </p:cNvPr>
          <p:cNvSpPr txBox="1"/>
          <p:nvPr/>
        </p:nvSpPr>
        <p:spPr>
          <a:xfrm>
            <a:off x="2919413" y="5672138"/>
            <a:ext cx="3648075" cy="392112"/>
          </a:xfrm>
          <a:prstGeom prst="rect">
            <a:avLst/>
          </a:prstGeom>
          <a:noFill/>
          <a:ln>
            <a:noFill/>
          </a:ln>
        </p:spPr>
        <p:txBody>
          <a:bodyPr wrap="none">
            <a:spAutoFit/>
          </a:bodyPr>
          <a:lstStyle/>
          <a:p>
            <a:pPr eaLnBrk="1" fontAlgn="auto" hangingPunct="1">
              <a:spcBef>
                <a:spcPts val="0"/>
              </a:spcBef>
              <a:spcAft>
                <a:spcPts val="0"/>
              </a:spcAft>
              <a:defRPr/>
            </a:pPr>
            <a:r>
              <a:rPr lang="en-US" sz="1050" dirty="0">
                <a:latin typeface="+mn-lt"/>
              </a:rPr>
              <a:t>* Why addiction will never be widely viewed as a disease</a:t>
            </a:r>
            <a:r>
              <a:rPr lang="en-US" sz="1950" dirty="0">
                <a:latin typeface="+mn-lt"/>
              </a:rPr>
              <a:t>.</a:t>
            </a:r>
          </a:p>
        </p:txBody>
      </p:sp>
    </p:spTree>
    <p:extLst>
      <p:ext uri="{BB962C8B-B14F-4D97-AF65-F5344CB8AC3E}">
        <p14:creationId xmlns:p14="http://schemas.microsoft.com/office/powerpoint/2010/main" val="17429794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78B1240E-A594-479A-AE01-B456FEAFA5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14449" b="12547"/>
          <a:stretch>
            <a:fillRect/>
          </a:stretch>
        </p:blipFill>
        <p:spPr bwMode="auto">
          <a:xfrm>
            <a:off x="2133600" y="1273175"/>
            <a:ext cx="4038600"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Right 5">
            <a:extLst>
              <a:ext uri="{FF2B5EF4-FFF2-40B4-BE49-F238E27FC236}">
                <a16:creationId xmlns:a16="http://schemas.microsoft.com/office/drawing/2014/main" id="{73199834-2C1D-4BF1-8866-B4C526CC8040}"/>
              </a:ext>
            </a:extLst>
          </p:cNvPr>
          <p:cNvSpPr/>
          <p:nvPr/>
        </p:nvSpPr>
        <p:spPr>
          <a:xfrm>
            <a:off x="1447800" y="2792413"/>
            <a:ext cx="9779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604" name="Rectangle 6">
            <a:extLst>
              <a:ext uri="{FF2B5EF4-FFF2-40B4-BE49-F238E27FC236}">
                <a16:creationId xmlns:a16="http://schemas.microsoft.com/office/drawing/2014/main" id="{0C71DA4C-9AD4-43E8-89A6-FF552273315E}"/>
              </a:ext>
            </a:extLst>
          </p:cNvPr>
          <p:cNvSpPr>
            <a:spLocks noChangeArrowheads="1"/>
          </p:cNvSpPr>
          <p:nvPr/>
        </p:nvSpPr>
        <p:spPr bwMode="auto">
          <a:xfrm>
            <a:off x="6400800" y="3175000"/>
            <a:ext cx="2362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fontAlgn="base">
              <a:spcBef>
                <a:spcPct val="0"/>
              </a:spcBef>
              <a:spcAft>
                <a:spcPct val="0"/>
              </a:spcAft>
              <a:defRPr>
                <a:solidFill>
                  <a:schemeClr val="tx1"/>
                </a:solidFill>
                <a:latin typeface="Calibri Light" panose="020F0302020204030204" pitchFamily="34" charset="0"/>
              </a:defRPr>
            </a:lvl6pPr>
            <a:lvl7pPr marL="2971800" indent="-228600" defTabSz="457200" fontAlgn="base">
              <a:spcBef>
                <a:spcPct val="0"/>
              </a:spcBef>
              <a:spcAft>
                <a:spcPct val="0"/>
              </a:spcAft>
              <a:defRPr>
                <a:solidFill>
                  <a:schemeClr val="tx1"/>
                </a:solidFill>
                <a:latin typeface="Calibri Light" panose="020F0302020204030204" pitchFamily="34" charset="0"/>
              </a:defRPr>
            </a:lvl7pPr>
            <a:lvl8pPr marL="3429000" indent="-228600" defTabSz="457200" fontAlgn="base">
              <a:spcBef>
                <a:spcPct val="0"/>
              </a:spcBef>
              <a:spcAft>
                <a:spcPct val="0"/>
              </a:spcAft>
              <a:defRPr>
                <a:solidFill>
                  <a:schemeClr val="tx1"/>
                </a:solidFill>
                <a:latin typeface="Calibri Light" panose="020F0302020204030204" pitchFamily="34" charset="0"/>
              </a:defRPr>
            </a:lvl8pPr>
            <a:lvl9pPr marL="3886200" indent="-228600" defTabSz="457200" fontAlgn="base">
              <a:spcBef>
                <a:spcPct val="0"/>
              </a:spcBef>
              <a:spcAft>
                <a:spcPct val="0"/>
              </a:spcAft>
              <a:defRPr>
                <a:solidFill>
                  <a:schemeClr val="tx1"/>
                </a:solidFill>
                <a:latin typeface="Calibri Light" panose="020F0302020204030204" pitchFamily="34" charset="0"/>
              </a:defRPr>
            </a:lvl9pPr>
          </a:lstStyle>
          <a:p>
            <a:pPr eaLnBrk="1" hangingPunct="1"/>
            <a:r>
              <a:rPr lang="en-US" altLang="en-US" sz="3200">
                <a:solidFill>
                  <a:schemeClr val="accent1"/>
                </a:solidFill>
              </a:rPr>
              <a:t>“high negative externalities”</a:t>
            </a:r>
          </a:p>
        </p:txBody>
      </p:sp>
    </p:spTree>
    <p:extLst>
      <p:ext uri="{BB962C8B-B14F-4D97-AF65-F5344CB8AC3E}">
        <p14:creationId xmlns:p14="http://schemas.microsoft.com/office/powerpoint/2010/main" val="24985900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CD274-476D-46C1-A579-17D89FFFB090}"/>
              </a:ext>
            </a:extLst>
          </p:cNvPr>
          <p:cNvSpPr>
            <a:spLocks noGrp="1"/>
          </p:cNvSpPr>
          <p:nvPr>
            <p:ph type="title"/>
          </p:nvPr>
        </p:nvSpPr>
        <p:spPr/>
        <p:txBody>
          <a:bodyPr/>
          <a:lstStyle/>
          <a:p>
            <a:r>
              <a:rPr lang="en-US" dirty="0"/>
              <a:t>Medicalization of Psychoactive Substances </a:t>
            </a:r>
            <a:r>
              <a:rPr lang="en-US"/>
              <a:t>- Review</a:t>
            </a:r>
            <a:endParaRPr lang="en-US" dirty="0"/>
          </a:p>
        </p:txBody>
      </p:sp>
      <p:sp>
        <p:nvSpPr>
          <p:cNvPr id="3" name="Content Placeholder 2">
            <a:extLst>
              <a:ext uri="{FF2B5EF4-FFF2-40B4-BE49-F238E27FC236}">
                <a16:creationId xmlns:a16="http://schemas.microsoft.com/office/drawing/2014/main" id="{5E0AD921-B79F-459B-A8D0-37DD09605AF8}"/>
              </a:ext>
            </a:extLst>
          </p:cNvPr>
          <p:cNvSpPr>
            <a:spLocks noGrp="1"/>
          </p:cNvSpPr>
          <p:nvPr>
            <p:ph idx="1"/>
          </p:nvPr>
        </p:nvSpPr>
        <p:spPr/>
        <p:txBody>
          <a:bodyPr>
            <a:normAutofit/>
          </a:bodyPr>
          <a:lstStyle/>
          <a:p>
            <a:r>
              <a:rPr lang="en-US" sz="2800" dirty="0"/>
              <a:t>Opioids, Marijuana, Ketamine, Hallucinogens</a:t>
            </a:r>
          </a:p>
          <a:p>
            <a:r>
              <a:rPr lang="en-US" sz="2800" dirty="0"/>
              <a:t>How good is the science?</a:t>
            </a:r>
          </a:p>
          <a:p>
            <a:r>
              <a:rPr lang="en-US" sz="2800" dirty="0"/>
              <a:t>Unintended consequences</a:t>
            </a:r>
          </a:p>
          <a:p>
            <a:r>
              <a:rPr lang="en-US" sz="2800" dirty="0"/>
              <a:t>Policy &amp; politics</a:t>
            </a:r>
          </a:p>
        </p:txBody>
      </p:sp>
    </p:spTree>
    <p:extLst>
      <p:ext uri="{BB962C8B-B14F-4D97-AF65-F5344CB8AC3E}">
        <p14:creationId xmlns:p14="http://schemas.microsoft.com/office/powerpoint/2010/main" val="15492241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6489E-1ECF-403D-9E26-12ACE60BBFC0}"/>
              </a:ext>
            </a:extLst>
          </p:cNvPr>
          <p:cNvSpPr>
            <a:spLocks noGrp="1"/>
          </p:cNvSpPr>
          <p:nvPr>
            <p:ph type="title"/>
          </p:nvPr>
        </p:nvSpPr>
        <p:spPr/>
        <p:txBody>
          <a:bodyPr/>
          <a:lstStyle/>
          <a:p>
            <a:r>
              <a:rPr lang="en-US" dirty="0"/>
              <a:t>Medicalization of Psychoactive Drugs – To be Considered:</a:t>
            </a:r>
          </a:p>
        </p:txBody>
      </p:sp>
      <p:sp>
        <p:nvSpPr>
          <p:cNvPr id="3" name="Content Placeholder 2">
            <a:extLst>
              <a:ext uri="{FF2B5EF4-FFF2-40B4-BE49-F238E27FC236}">
                <a16:creationId xmlns:a16="http://schemas.microsoft.com/office/drawing/2014/main" id="{288A7EEA-46EC-4AC0-A250-BE0D03DC242E}"/>
              </a:ext>
            </a:extLst>
          </p:cNvPr>
          <p:cNvSpPr>
            <a:spLocks noGrp="1"/>
          </p:cNvSpPr>
          <p:nvPr>
            <p:ph idx="1"/>
          </p:nvPr>
        </p:nvSpPr>
        <p:spPr/>
        <p:txBody>
          <a:bodyPr>
            <a:normAutofit/>
          </a:bodyPr>
          <a:lstStyle/>
          <a:p>
            <a:r>
              <a:rPr lang="en-US" dirty="0"/>
              <a:t>Large public health burden</a:t>
            </a:r>
          </a:p>
          <a:p>
            <a:pPr lvl="1"/>
            <a:r>
              <a:rPr lang="en-US" sz="2400" dirty="0"/>
              <a:t>Mental health issues including SUD/Addiction classified as “chronic Illnesses”</a:t>
            </a:r>
          </a:p>
          <a:p>
            <a:r>
              <a:rPr lang="en-US" dirty="0"/>
              <a:t>Question of inadequate treatment for SUD and MH </a:t>
            </a:r>
            <a:r>
              <a:rPr lang="en-US" dirty="0" err="1"/>
              <a:t>Dx”s</a:t>
            </a:r>
            <a:endParaRPr lang="en-US" dirty="0"/>
          </a:p>
          <a:p>
            <a:pPr lvl="1"/>
            <a:r>
              <a:rPr lang="en-US" sz="2400" dirty="0"/>
              <a:t>33 - 50% of people with MDD do not respond to antidepressants (TRD)</a:t>
            </a:r>
          </a:p>
          <a:p>
            <a:pPr lvl="1"/>
            <a:r>
              <a:rPr lang="en-US" sz="2400" dirty="0"/>
              <a:t>Long time to response </a:t>
            </a:r>
          </a:p>
          <a:p>
            <a:pPr lvl="1"/>
            <a:r>
              <a:rPr lang="en-US" sz="2400" dirty="0"/>
              <a:t>Significant side effects</a:t>
            </a:r>
          </a:p>
          <a:p>
            <a:r>
              <a:rPr lang="en-US" dirty="0"/>
              <a:t>Changes in drug policies</a:t>
            </a:r>
          </a:p>
          <a:p>
            <a:pPr lvl="1"/>
            <a:r>
              <a:rPr lang="en-US" sz="2400" dirty="0"/>
              <a:t>All changes are being questioned</a:t>
            </a:r>
          </a:p>
        </p:txBody>
      </p:sp>
    </p:spTree>
    <p:extLst>
      <p:ext uri="{BB962C8B-B14F-4D97-AF65-F5344CB8AC3E}">
        <p14:creationId xmlns:p14="http://schemas.microsoft.com/office/powerpoint/2010/main" val="783177733"/>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TM04033923[[fn=Depth]]</Template>
  <TotalTime>80090</TotalTime>
  <Words>7147</Words>
  <Application>Microsoft Office PowerPoint</Application>
  <PresentationFormat>On-screen Show (4:3)</PresentationFormat>
  <Paragraphs>827</Paragraphs>
  <Slides>160</Slides>
  <Notes>40</Notes>
  <HiddenSlides>0</HiddenSlides>
  <MMClips>4</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160</vt:i4>
      </vt:variant>
    </vt:vector>
  </HeadingPairs>
  <TitlesOfParts>
    <vt:vector size="186" baseType="lpstr">
      <vt:lpstr>ＭＳ Ｐゴシック</vt:lpstr>
      <vt:lpstr>ＭＳ Ｐゴシック</vt:lpstr>
      <vt:lpstr>Americana BT</vt:lpstr>
      <vt:lpstr>Andy</vt:lpstr>
      <vt:lpstr>Arial</vt:lpstr>
      <vt:lpstr>Arial Black</vt:lpstr>
      <vt:lpstr>Arial Narrow</vt:lpstr>
      <vt:lpstr>Book Antiqua</vt:lpstr>
      <vt:lpstr>Calibri</vt:lpstr>
      <vt:lpstr>Calibri Light</vt:lpstr>
      <vt:lpstr>Candara</vt:lpstr>
      <vt:lpstr>Century Schoolbook</vt:lpstr>
      <vt:lpstr>Comic Sans MS</vt:lpstr>
      <vt:lpstr>Constantia</vt:lpstr>
      <vt:lpstr>Corbel</vt:lpstr>
      <vt:lpstr>Garamond</vt:lpstr>
      <vt:lpstr>Georgia</vt:lpstr>
      <vt:lpstr>Gill Sans</vt:lpstr>
      <vt:lpstr>Helvetica</vt:lpstr>
      <vt:lpstr>Symbol</vt:lpstr>
      <vt:lpstr>Tahoma</vt:lpstr>
      <vt:lpstr>Times New Roman</vt:lpstr>
      <vt:lpstr>Verdana</vt:lpstr>
      <vt:lpstr>Wingdings</vt:lpstr>
      <vt:lpstr>Wingdings 2</vt:lpstr>
      <vt:lpstr>Depth</vt:lpstr>
      <vt:lpstr>PowerPoint Presentation</vt:lpstr>
      <vt:lpstr>Disclosure</vt:lpstr>
      <vt:lpstr>PowerPoint Presentation</vt:lpstr>
      <vt:lpstr>PowerPoint Presentation</vt:lpstr>
      <vt:lpstr>PowerPoint Presentation</vt:lpstr>
      <vt:lpstr>Like Minded Docs        (beginnings)</vt:lpstr>
      <vt:lpstr>Objectives</vt:lpstr>
      <vt:lpstr>PowerPoint Presentation</vt:lpstr>
      <vt:lpstr>Seeds of Addiction Medicine</vt:lpstr>
      <vt:lpstr>Early Professionalization  (1730 – 1900)</vt:lpstr>
      <vt:lpstr>PowerPoint Presentation</vt:lpstr>
      <vt:lpstr>Bylaws of the American Association for the Study and Cure of Inebriety (1870)</vt:lpstr>
      <vt:lpstr>Abraham Lincoln on Alcoholism</vt:lpstr>
      <vt:lpstr>Professionalized Treatment of Addiction in the Nineteenth Century</vt:lpstr>
      <vt:lpstr>NY State Inebriate Asylum</vt:lpstr>
      <vt:lpstr>Treatment Franchises</vt:lpstr>
      <vt:lpstr>Keeley League No. 1 in Open Air Session, Dwight, Illinois</vt:lpstr>
      <vt:lpstr>PowerPoint Presentation</vt:lpstr>
      <vt:lpstr>PowerPoint Presentation</vt:lpstr>
      <vt:lpstr>Miracle Cures </vt:lpstr>
      <vt:lpstr>PowerPoint Presentation</vt:lpstr>
      <vt:lpstr>PowerPoint Presentation</vt:lpstr>
      <vt:lpstr>PowerPoint Presentation</vt:lpstr>
      <vt:lpstr>Might Not Meet Today’s FDA Standards</vt:lpstr>
      <vt:lpstr>Religious Influences</vt:lpstr>
      <vt:lpstr>PowerPoint Presentation</vt:lpstr>
      <vt:lpstr>Early Seeds</vt:lpstr>
      <vt:lpstr>The Gospel Temperance Pledge</vt:lpstr>
      <vt:lpstr>Washingtonian Revival</vt:lpstr>
      <vt:lpstr>PowerPoint Presentation</vt:lpstr>
      <vt:lpstr>Washingtonians Movement</vt:lpstr>
      <vt:lpstr>Fall of 19th Century Treatment</vt:lpstr>
      <vt:lpstr>  De-medicalization and Collapse of Addiction Treatment (1900 – 1935)</vt:lpstr>
      <vt:lpstr>A Shameful Regression</vt:lpstr>
      <vt:lpstr>PowerPoint Presentation</vt:lpstr>
      <vt:lpstr>Treatment Setting 1900 - 1940</vt:lpstr>
      <vt:lpstr>PowerPoint Presentation</vt:lpstr>
      <vt:lpstr>Previous Medical Approaches to Alcoholism</vt:lpstr>
      <vt:lpstr>Psychiatry Influence</vt:lpstr>
      <vt:lpstr>Addiction to Narcotics and Other Drugs 1880 - 1925</vt:lpstr>
      <vt:lpstr> </vt:lpstr>
      <vt:lpstr>The Rebirth of Addiction Medicine (1935-1970)</vt:lpstr>
      <vt:lpstr>Narcotics and Other Drugs 1925 - 1950</vt:lpstr>
      <vt:lpstr>1920 – 1950 Opioid Hidden Maintenance</vt:lpstr>
      <vt:lpstr>Narcotic Farms</vt:lpstr>
      <vt:lpstr>Federal “Narcotics Farm,” Lexington, Kentucky</vt:lpstr>
      <vt:lpstr>1956: American Medical Association Alcoholism is a Disease</vt:lpstr>
      <vt:lpstr>Modern Alcoholism Movement</vt:lpstr>
      <vt:lpstr>The Modern Alcoholism Movement</vt:lpstr>
      <vt:lpstr>Anderson and Mann’s Five “Kinetic” Ideas</vt:lpstr>
      <vt:lpstr>Birth of AA</vt:lpstr>
      <vt:lpstr> Key Influences on Alcoholics Anonymous Recovery Movement </vt:lpstr>
      <vt:lpstr>Dr. Robert Smith and Bill Wilson – A.A. Co-founders</vt:lpstr>
      <vt:lpstr>PowerPoint Presentation</vt:lpstr>
      <vt:lpstr>Circa 1938</vt:lpstr>
      <vt:lpstr>Three of AA’s Historical Innovations</vt:lpstr>
      <vt:lpstr>Program  Prescribed beliefs, values and behaviors of 12-Step Organizations.  The 12-Steps.  Fellowship  Practice, activities and experience of a 12-Step organization:  e.g. service, helping others, sharing, “working the Steps” etc.</vt:lpstr>
      <vt:lpstr>“Alcoholics Anonymous has been called the most significant phenomenon in the history of ideas in the 20th Century”  Quote from Lasker Award Citation to AA, 1951.</vt:lpstr>
      <vt:lpstr>Mid-Century Medical Treatment</vt:lpstr>
      <vt:lpstr>PowerPoint Presentation</vt:lpstr>
      <vt:lpstr>Mid Century Addiction Treatment</vt:lpstr>
      <vt:lpstr>Dr. Vincent Dole and Dr. Marie Nyswander  Methadone Pioneers</vt:lpstr>
      <vt:lpstr>PowerPoint Presentation</vt:lpstr>
      <vt:lpstr>Integrating Spirituality  and Professional Treatment</vt:lpstr>
      <vt:lpstr>Willmar State Hospital, 1940’s</vt:lpstr>
      <vt:lpstr>Elements of MN Model</vt:lpstr>
      <vt:lpstr>Elements of MN Model cont..</vt:lpstr>
      <vt:lpstr>Achievements 1960-1980</vt:lpstr>
      <vt:lpstr>1980’s &amp; 1990’s</vt:lpstr>
      <vt:lpstr>1980’s &amp; 1990’s cont.…</vt:lpstr>
      <vt:lpstr>Retreat Through the  1980’s and Early 1990’s</vt:lpstr>
      <vt:lpstr>Disease ?</vt:lpstr>
      <vt:lpstr>Modern Evolution of Addiction Treatment </vt:lpstr>
      <vt:lpstr>Addiction Medicine Comes of Age (1970 - Present)</vt:lpstr>
      <vt:lpstr>Where We Are Now</vt:lpstr>
      <vt:lpstr>PowerPoint Presentation</vt:lpstr>
      <vt:lpstr>Brain of the addicted is fundamentally different:</vt:lpstr>
      <vt:lpstr>ASAM Definition of Addiction </vt:lpstr>
      <vt:lpstr>PowerPoint Presentation</vt:lpstr>
      <vt:lpstr>ASAM NEW  DEFINITION OF ADDICTION </vt:lpstr>
      <vt:lpstr>Designer Drugs: What’s New &amp; Ongoing</vt:lpstr>
      <vt:lpstr>PowerPoint Presentation</vt:lpstr>
      <vt:lpstr>PowerPoint Presentation</vt:lpstr>
      <vt:lpstr>PowerPoint Presentation</vt:lpstr>
      <vt:lpstr>PowerPoint Presentation</vt:lpstr>
      <vt:lpstr>Past Year Initiates of Substances Among People Aged 12 or Older: 2018</vt:lpstr>
      <vt:lpstr>Drug overdoses now the leading cause of accidental death</vt:lpstr>
      <vt:lpstr>PowerPoint Presentation</vt:lpstr>
      <vt:lpstr>PowerPoint Presentation</vt:lpstr>
      <vt:lpstr>Treatment Today</vt:lpstr>
      <vt:lpstr>Harm Reduction </vt:lpstr>
      <vt:lpstr>Harm Reduction Coalition </vt:lpstr>
      <vt:lpstr>PowerPoint Presentation</vt:lpstr>
      <vt:lpstr>PowerPoint Presentation</vt:lpstr>
      <vt:lpstr>PowerPoint Presentation</vt:lpstr>
      <vt:lpstr>PowerPoint Presentation</vt:lpstr>
      <vt:lpstr>PowerPoint Presentation</vt:lpstr>
      <vt:lpstr>Medicalization of Psychoactive Substances - Review</vt:lpstr>
      <vt:lpstr>Medicalization of Psychoactive Drugs – To be Considered:</vt:lpstr>
      <vt:lpstr>Eight Factors in Scheduling Drugs</vt:lpstr>
      <vt:lpstr>Abuse Liability Defined</vt:lpstr>
      <vt:lpstr>PowerPoint Presentation</vt:lpstr>
      <vt:lpstr>Public Health Model of an Epidemic</vt:lpstr>
      <vt:lpstr>When Evidence Goes Awry</vt:lpstr>
      <vt:lpstr>PowerPoint Presentation</vt:lpstr>
      <vt:lpstr>Florida Fun Facts</vt:lpstr>
      <vt:lpstr>Major opioid-caused deaths, Florida, 2007-2016</vt:lpstr>
      <vt:lpstr>PowerPoint Presentation</vt:lpstr>
      <vt:lpstr>Analogs Potency vs Morphine </vt:lpstr>
      <vt:lpstr>PowerPoint Presentation</vt:lpstr>
      <vt:lpstr>PowerPoint Presentation</vt:lpstr>
      <vt:lpstr>PowerPoint Presentation</vt:lpstr>
      <vt:lpstr>PowerPoint Presentation</vt:lpstr>
      <vt:lpstr>Cannabis sativa</vt:lpstr>
      <vt:lpstr>Public Opinion</vt:lpstr>
      <vt:lpstr>Cannabis legal status</vt:lpstr>
      <vt:lpstr>The National Academies Press</vt:lpstr>
      <vt:lpstr>PowerPoint Presentation</vt:lpstr>
      <vt:lpstr>PowerPoint Presentation</vt:lpstr>
      <vt:lpstr>PowerPoint Presentation</vt:lpstr>
      <vt:lpstr>Cannabis use disorders, 2018-2022 Ages 12+</vt:lpstr>
      <vt:lpstr>Cannabis use disorders, 2018-2022 Ages 12+</vt:lpstr>
      <vt:lpstr>Marijuana Medicalization</vt:lpstr>
      <vt:lpstr>PowerPoint Presentation</vt:lpstr>
      <vt:lpstr>PowerPoint Presentation</vt:lpstr>
      <vt:lpstr>Is Marijuana a Worrisome Precedent?</vt:lpstr>
      <vt:lpstr>PowerPoint Presentation</vt:lpstr>
      <vt:lpstr>PowerPoint Presentation</vt:lpstr>
      <vt:lpstr>PowerPoint Presentation</vt:lpstr>
      <vt:lpstr>Chemical Mechanism of Psychedelics</vt:lpstr>
      <vt:lpstr>PowerPoint Presentation</vt:lpstr>
      <vt:lpstr>But wait…</vt:lpstr>
      <vt:lpstr>10 hallucinogen clinical trial limitations</vt:lpstr>
      <vt:lpstr>How solid is the science?</vt:lpstr>
      <vt:lpstr>PowerPoint Presentation</vt:lpstr>
      <vt:lpstr>Hallucinogen Emergencies</vt:lpstr>
      <vt:lpstr>PowerPoint Presentation</vt:lpstr>
      <vt:lpstr>PowerPoint Presentation</vt:lpstr>
      <vt:lpstr>PowerPoint Presentation</vt:lpstr>
      <vt:lpstr>PowerPoint Presentation</vt:lpstr>
      <vt:lpstr>PowerPoint Presentation</vt:lpstr>
      <vt:lpstr>Ketamine for Treatment-Resistant Depression (TRD)</vt:lpstr>
      <vt:lpstr>PowerPoint Presentation</vt:lpstr>
      <vt:lpstr>PowerPoint Presentation</vt:lpstr>
      <vt:lpstr>PowerPoint Presentation</vt:lpstr>
      <vt:lpstr>PowerPoint Presentation</vt:lpstr>
      <vt:lpstr>Trends in self-reported past-year ketamine use Ages 12-34, United States, 2006-2019</vt:lpstr>
      <vt:lpstr>PowerPoint Presentation</vt:lpstr>
      <vt:lpstr>PowerPoint Presentation</vt:lpstr>
      <vt:lpstr>PowerPoint Presentation</vt:lpstr>
      <vt:lpstr>PowerPoint Presentation</vt:lpstr>
      <vt:lpstr>PowerPoint Presentation</vt:lpstr>
      <vt:lpstr>Bill’s Writing on Medications</vt:lpstr>
      <vt:lpstr>PowerPoint Presentation</vt:lpstr>
      <vt:lpstr>Conclusions</vt:lpstr>
      <vt:lpstr>What Have We Learned????</vt:lpstr>
      <vt:lpstr>Lessons From History</vt:lpstr>
      <vt:lpstr>The Great Challenge For Addiction Medicine in 21st Century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Addiction Treatment and Recovery in America</dc:title>
  <dc:creator>Scott Teitelbaum</dc:creator>
  <cp:lastModifiedBy>Teitelbaum,Scott Alan</cp:lastModifiedBy>
  <cp:revision>503</cp:revision>
  <cp:lastPrinted>2014-02-05T21:11:26Z</cp:lastPrinted>
  <dcterms:created xsi:type="dcterms:W3CDTF">2011-02-18T14:55:40Z</dcterms:created>
  <dcterms:modified xsi:type="dcterms:W3CDTF">2024-01-18T16:41:09Z</dcterms:modified>
</cp:coreProperties>
</file>