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59"/>
  </p:notesMasterIdLst>
  <p:handoutMasterIdLst>
    <p:handoutMasterId r:id="rId60"/>
  </p:handoutMasterIdLst>
  <p:sldIdLst>
    <p:sldId id="256" r:id="rId2"/>
    <p:sldId id="276" r:id="rId3"/>
    <p:sldId id="303" r:id="rId4"/>
    <p:sldId id="279" r:id="rId5"/>
    <p:sldId id="338" r:id="rId6"/>
    <p:sldId id="260" r:id="rId7"/>
    <p:sldId id="282" r:id="rId8"/>
    <p:sldId id="340" r:id="rId9"/>
    <p:sldId id="339" r:id="rId10"/>
    <p:sldId id="341" r:id="rId11"/>
    <p:sldId id="342" r:id="rId12"/>
    <p:sldId id="343" r:id="rId13"/>
    <p:sldId id="344" r:id="rId14"/>
    <p:sldId id="278" r:id="rId15"/>
    <p:sldId id="332" r:id="rId16"/>
    <p:sldId id="261" r:id="rId17"/>
    <p:sldId id="257" r:id="rId18"/>
    <p:sldId id="299" r:id="rId19"/>
    <p:sldId id="325" r:id="rId20"/>
    <p:sldId id="262" r:id="rId21"/>
    <p:sldId id="277" r:id="rId22"/>
    <p:sldId id="266" r:id="rId23"/>
    <p:sldId id="258" r:id="rId24"/>
    <p:sldId id="291" r:id="rId25"/>
    <p:sldId id="285" r:id="rId26"/>
    <p:sldId id="322" r:id="rId27"/>
    <p:sldId id="287" r:id="rId28"/>
    <p:sldId id="295" r:id="rId29"/>
    <p:sldId id="320" r:id="rId30"/>
    <p:sldId id="309" r:id="rId31"/>
    <p:sldId id="292" r:id="rId32"/>
    <p:sldId id="289" r:id="rId33"/>
    <p:sldId id="263" r:id="rId34"/>
    <p:sldId id="345" r:id="rId35"/>
    <p:sldId id="346" r:id="rId36"/>
    <p:sldId id="335" r:id="rId37"/>
    <p:sldId id="268" r:id="rId38"/>
    <p:sldId id="323" r:id="rId39"/>
    <p:sldId id="315" r:id="rId40"/>
    <p:sldId id="304" r:id="rId41"/>
    <p:sldId id="336" r:id="rId42"/>
    <p:sldId id="337" r:id="rId43"/>
    <p:sldId id="272" r:id="rId44"/>
    <p:sldId id="293" r:id="rId45"/>
    <p:sldId id="280" r:id="rId46"/>
    <p:sldId id="321" r:id="rId47"/>
    <p:sldId id="298" r:id="rId48"/>
    <p:sldId id="290" r:id="rId49"/>
    <p:sldId id="327" r:id="rId50"/>
    <p:sldId id="319" r:id="rId51"/>
    <p:sldId id="347" r:id="rId52"/>
    <p:sldId id="348" r:id="rId53"/>
    <p:sldId id="326" r:id="rId54"/>
    <p:sldId id="329" r:id="rId55"/>
    <p:sldId id="265" r:id="rId56"/>
    <p:sldId id="283" r:id="rId57"/>
    <p:sldId id="328"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4"/>
    <p:restoredTop sz="94650"/>
  </p:normalViewPr>
  <p:slideViewPr>
    <p:cSldViewPr snapToGrid="0" snapToObjects="1">
      <p:cViewPr varScale="1">
        <p:scale>
          <a:sx n="95" d="100"/>
          <a:sy n="95" d="100"/>
        </p:scale>
        <p:origin x="334" y="3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1" d="100"/>
          <a:sy n="81" d="100"/>
        </p:scale>
        <p:origin x="281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0FF03-3BAB-46C7-9634-07C3C8AF846D}"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3740A33A-9FA5-4FED-8EA4-8038D523DA13}">
      <dgm:prSet/>
      <dgm:spPr/>
      <dgm:t>
        <a:bodyPr/>
        <a:lstStyle/>
        <a:p>
          <a:r>
            <a:rPr lang="en-US" dirty="0"/>
            <a:t>Discuss diagnosis and common client presentations related to screen addiction</a:t>
          </a:r>
        </a:p>
      </dgm:t>
    </dgm:pt>
    <dgm:pt modelId="{75CB748C-3518-47FF-8B86-DF214E30BE60}" type="parTrans" cxnId="{791EA3CF-D172-4592-B280-5CFA2A135489}">
      <dgm:prSet/>
      <dgm:spPr/>
      <dgm:t>
        <a:bodyPr/>
        <a:lstStyle/>
        <a:p>
          <a:endParaRPr lang="en-US"/>
        </a:p>
      </dgm:t>
    </dgm:pt>
    <dgm:pt modelId="{7B208904-097D-4287-869F-2030C946DC0E}" type="sibTrans" cxnId="{791EA3CF-D172-4592-B280-5CFA2A135489}">
      <dgm:prSet phldrT="1" phldr="0"/>
      <dgm:spPr/>
      <dgm:t>
        <a:bodyPr/>
        <a:lstStyle/>
        <a:p>
          <a:r>
            <a:rPr lang="en-US"/>
            <a:t>1</a:t>
          </a:r>
        </a:p>
      </dgm:t>
    </dgm:pt>
    <dgm:pt modelId="{2B43A7ED-6448-4157-B54E-0008E0EFD479}">
      <dgm:prSet/>
      <dgm:spPr/>
      <dgm:t>
        <a:bodyPr/>
        <a:lstStyle/>
        <a:p>
          <a:r>
            <a:rPr lang="en-US" b="0" dirty="0"/>
            <a:t>Illustrate common client presentations related to screen addiction</a:t>
          </a:r>
          <a:br>
            <a:rPr lang="en-US" b="0" dirty="0"/>
          </a:br>
          <a:endParaRPr lang="en-US" dirty="0"/>
        </a:p>
      </dgm:t>
    </dgm:pt>
    <dgm:pt modelId="{8AD756BF-8F30-435A-85FE-3F86A8B888A3}" type="parTrans" cxnId="{5571E715-FB74-45EE-9F2C-E73F0B2EF72E}">
      <dgm:prSet/>
      <dgm:spPr/>
      <dgm:t>
        <a:bodyPr/>
        <a:lstStyle/>
        <a:p>
          <a:endParaRPr lang="en-US"/>
        </a:p>
      </dgm:t>
    </dgm:pt>
    <dgm:pt modelId="{E2D88ADC-83C9-4165-AA51-B775A73B045F}" type="sibTrans" cxnId="{5571E715-FB74-45EE-9F2C-E73F0B2EF72E}">
      <dgm:prSet phldrT="2" phldr="0"/>
      <dgm:spPr/>
      <dgm:t>
        <a:bodyPr/>
        <a:lstStyle/>
        <a:p>
          <a:r>
            <a:rPr lang="en-US"/>
            <a:t>2</a:t>
          </a:r>
        </a:p>
      </dgm:t>
    </dgm:pt>
    <dgm:pt modelId="{EEEFDF8C-B375-4E0D-A6E9-CE40DE4F94C6}">
      <dgm:prSet/>
      <dgm:spPr/>
      <dgm:t>
        <a:bodyPr/>
        <a:lstStyle/>
        <a:p>
          <a:r>
            <a:rPr lang="en-US" dirty="0"/>
            <a:t>Provide overview of treatment methods through an addiction model with an attachment focus</a:t>
          </a:r>
        </a:p>
      </dgm:t>
    </dgm:pt>
    <dgm:pt modelId="{DDAF13AB-D5AE-4196-BE94-7E03DB598605}" type="parTrans" cxnId="{03FBE23C-59BF-4AA6-98DB-C43CB49EF4E2}">
      <dgm:prSet/>
      <dgm:spPr/>
      <dgm:t>
        <a:bodyPr/>
        <a:lstStyle/>
        <a:p>
          <a:endParaRPr lang="en-US"/>
        </a:p>
      </dgm:t>
    </dgm:pt>
    <dgm:pt modelId="{41A895C2-7B98-4BA1-A4B3-79C4A68E9394}" type="sibTrans" cxnId="{03FBE23C-59BF-4AA6-98DB-C43CB49EF4E2}">
      <dgm:prSet phldrT="3" phldr="0"/>
      <dgm:spPr/>
      <dgm:t>
        <a:bodyPr/>
        <a:lstStyle/>
        <a:p>
          <a:r>
            <a:rPr lang="en-US"/>
            <a:t>3</a:t>
          </a:r>
        </a:p>
      </dgm:t>
    </dgm:pt>
    <dgm:pt modelId="{D3971357-5E48-D04D-8E89-A9C97F52E9E5}" type="pres">
      <dgm:prSet presAssocID="{40C0FF03-3BAB-46C7-9634-07C3C8AF846D}" presName="Name0" presStyleCnt="0">
        <dgm:presLayoutVars>
          <dgm:animLvl val="lvl"/>
          <dgm:resizeHandles val="exact"/>
        </dgm:presLayoutVars>
      </dgm:prSet>
      <dgm:spPr/>
    </dgm:pt>
    <dgm:pt modelId="{27F72ACF-7400-E140-9853-CFC2BD399BA1}" type="pres">
      <dgm:prSet presAssocID="{3740A33A-9FA5-4FED-8EA4-8038D523DA13}" presName="compositeNode" presStyleCnt="0">
        <dgm:presLayoutVars>
          <dgm:bulletEnabled val="1"/>
        </dgm:presLayoutVars>
      </dgm:prSet>
      <dgm:spPr/>
    </dgm:pt>
    <dgm:pt modelId="{D8DE4FD7-6531-A344-9280-46D68AE32803}" type="pres">
      <dgm:prSet presAssocID="{3740A33A-9FA5-4FED-8EA4-8038D523DA13}" presName="bgRect" presStyleLbl="bgAccFollowNode1" presStyleIdx="0" presStyleCnt="3"/>
      <dgm:spPr/>
    </dgm:pt>
    <dgm:pt modelId="{C029BE95-927A-C14A-A7A7-0907483553CC}" type="pres">
      <dgm:prSet presAssocID="{7B208904-097D-4287-869F-2030C946DC0E}" presName="sibTransNodeCircle" presStyleLbl="alignNode1" presStyleIdx="0" presStyleCnt="6">
        <dgm:presLayoutVars>
          <dgm:chMax val="0"/>
          <dgm:bulletEnabled/>
        </dgm:presLayoutVars>
      </dgm:prSet>
      <dgm:spPr/>
    </dgm:pt>
    <dgm:pt modelId="{9C9A7612-FCB4-494F-BDCB-7E2B5C00C3AB}" type="pres">
      <dgm:prSet presAssocID="{3740A33A-9FA5-4FED-8EA4-8038D523DA13}" presName="bottomLine" presStyleLbl="alignNode1" presStyleIdx="1" presStyleCnt="6">
        <dgm:presLayoutVars/>
      </dgm:prSet>
      <dgm:spPr/>
    </dgm:pt>
    <dgm:pt modelId="{C09C850A-2FAE-4F49-8180-4A07009CDCFD}" type="pres">
      <dgm:prSet presAssocID="{3740A33A-9FA5-4FED-8EA4-8038D523DA13}" presName="nodeText" presStyleLbl="bgAccFollowNode1" presStyleIdx="0" presStyleCnt="3">
        <dgm:presLayoutVars>
          <dgm:bulletEnabled val="1"/>
        </dgm:presLayoutVars>
      </dgm:prSet>
      <dgm:spPr/>
    </dgm:pt>
    <dgm:pt modelId="{8DC0BBB2-C65B-CD43-9D91-F08FF944C6EC}" type="pres">
      <dgm:prSet presAssocID="{7B208904-097D-4287-869F-2030C946DC0E}" presName="sibTrans" presStyleCnt="0"/>
      <dgm:spPr/>
    </dgm:pt>
    <dgm:pt modelId="{ED014F74-6902-3E4E-9729-972EC5F0E01E}" type="pres">
      <dgm:prSet presAssocID="{2B43A7ED-6448-4157-B54E-0008E0EFD479}" presName="compositeNode" presStyleCnt="0">
        <dgm:presLayoutVars>
          <dgm:bulletEnabled val="1"/>
        </dgm:presLayoutVars>
      </dgm:prSet>
      <dgm:spPr/>
    </dgm:pt>
    <dgm:pt modelId="{97C37110-7ED9-E14A-B160-0EF6A0DDDBD1}" type="pres">
      <dgm:prSet presAssocID="{2B43A7ED-6448-4157-B54E-0008E0EFD479}" presName="bgRect" presStyleLbl="bgAccFollowNode1" presStyleIdx="1" presStyleCnt="3"/>
      <dgm:spPr/>
    </dgm:pt>
    <dgm:pt modelId="{FC5D000D-FBB3-8841-978E-D0A3AF7D6AA8}" type="pres">
      <dgm:prSet presAssocID="{E2D88ADC-83C9-4165-AA51-B775A73B045F}" presName="sibTransNodeCircle" presStyleLbl="alignNode1" presStyleIdx="2" presStyleCnt="6">
        <dgm:presLayoutVars>
          <dgm:chMax val="0"/>
          <dgm:bulletEnabled/>
        </dgm:presLayoutVars>
      </dgm:prSet>
      <dgm:spPr/>
    </dgm:pt>
    <dgm:pt modelId="{3FC3980D-E7D8-7D43-B0C6-A0BC571DA275}" type="pres">
      <dgm:prSet presAssocID="{2B43A7ED-6448-4157-B54E-0008E0EFD479}" presName="bottomLine" presStyleLbl="alignNode1" presStyleIdx="3" presStyleCnt="6">
        <dgm:presLayoutVars/>
      </dgm:prSet>
      <dgm:spPr/>
    </dgm:pt>
    <dgm:pt modelId="{71761174-BBCD-C84F-A0CC-75EDD1A2F259}" type="pres">
      <dgm:prSet presAssocID="{2B43A7ED-6448-4157-B54E-0008E0EFD479}" presName="nodeText" presStyleLbl="bgAccFollowNode1" presStyleIdx="1" presStyleCnt="3">
        <dgm:presLayoutVars>
          <dgm:bulletEnabled val="1"/>
        </dgm:presLayoutVars>
      </dgm:prSet>
      <dgm:spPr/>
    </dgm:pt>
    <dgm:pt modelId="{B386407B-DCAC-8B49-940E-28461EF7D257}" type="pres">
      <dgm:prSet presAssocID="{E2D88ADC-83C9-4165-AA51-B775A73B045F}" presName="sibTrans" presStyleCnt="0"/>
      <dgm:spPr/>
    </dgm:pt>
    <dgm:pt modelId="{128763CE-6334-1342-9B85-7FD447EBC114}" type="pres">
      <dgm:prSet presAssocID="{EEEFDF8C-B375-4E0D-A6E9-CE40DE4F94C6}" presName="compositeNode" presStyleCnt="0">
        <dgm:presLayoutVars>
          <dgm:bulletEnabled val="1"/>
        </dgm:presLayoutVars>
      </dgm:prSet>
      <dgm:spPr/>
    </dgm:pt>
    <dgm:pt modelId="{F170E390-D3E2-0344-AA92-AEAE2A3F3E73}" type="pres">
      <dgm:prSet presAssocID="{EEEFDF8C-B375-4E0D-A6E9-CE40DE4F94C6}" presName="bgRect" presStyleLbl="bgAccFollowNode1" presStyleIdx="2" presStyleCnt="3"/>
      <dgm:spPr/>
    </dgm:pt>
    <dgm:pt modelId="{31D1231F-91DD-4B48-9A0A-FE7486D77B22}" type="pres">
      <dgm:prSet presAssocID="{41A895C2-7B98-4BA1-A4B3-79C4A68E9394}" presName="sibTransNodeCircle" presStyleLbl="alignNode1" presStyleIdx="4" presStyleCnt="6">
        <dgm:presLayoutVars>
          <dgm:chMax val="0"/>
          <dgm:bulletEnabled/>
        </dgm:presLayoutVars>
      </dgm:prSet>
      <dgm:spPr/>
    </dgm:pt>
    <dgm:pt modelId="{B934D704-831A-C547-A015-FB77A1D6870E}" type="pres">
      <dgm:prSet presAssocID="{EEEFDF8C-B375-4E0D-A6E9-CE40DE4F94C6}" presName="bottomLine" presStyleLbl="alignNode1" presStyleIdx="5" presStyleCnt="6">
        <dgm:presLayoutVars/>
      </dgm:prSet>
      <dgm:spPr/>
    </dgm:pt>
    <dgm:pt modelId="{4E2701F6-36AC-004A-9200-9A86BB4EC114}" type="pres">
      <dgm:prSet presAssocID="{EEEFDF8C-B375-4E0D-A6E9-CE40DE4F94C6}" presName="nodeText" presStyleLbl="bgAccFollowNode1" presStyleIdx="2" presStyleCnt="3">
        <dgm:presLayoutVars>
          <dgm:bulletEnabled val="1"/>
        </dgm:presLayoutVars>
      </dgm:prSet>
      <dgm:spPr/>
    </dgm:pt>
  </dgm:ptLst>
  <dgm:cxnLst>
    <dgm:cxn modelId="{BF791F02-015C-AE4C-B106-8DFD23147CBC}" type="presOf" srcId="{E2D88ADC-83C9-4165-AA51-B775A73B045F}" destId="{FC5D000D-FBB3-8841-978E-D0A3AF7D6AA8}" srcOrd="0" destOrd="0" presId="urn:microsoft.com/office/officeart/2016/7/layout/BasicLinearProcessNumbered"/>
    <dgm:cxn modelId="{35FA6909-BF61-4F4A-B39C-F5C6D11DE93B}" type="presOf" srcId="{3740A33A-9FA5-4FED-8EA4-8038D523DA13}" destId="{D8DE4FD7-6531-A344-9280-46D68AE32803}" srcOrd="0" destOrd="0" presId="urn:microsoft.com/office/officeart/2016/7/layout/BasicLinearProcessNumbered"/>
    <dgm:cxn modelId="{5571E715-FB74-45EE-9F2C-E73F0B2EF72E}" srcId="{40C0FF03-3BAB-46C7-9634-07C3C8AF846D}" destId="{2B43A7ED-6448-4157-B54E-0008E0EFD479}" srcOrd="1" destOrd="0" parTransId="{8AD756BF-8F30-435A-85FE-3F86A8B888A3}" sibTransId="{E2D88ADC-83C9-4165-AA51-B775A73B045F}"/>
    <dgm:cxn modelId="{03FBE23C-59BF-4AA6-98DB-C43CB49EF4E2}" srcId="{40C0FF03-3BAB-46C7-9634-07C3C8AF846D}" destId="{EEEFDF8C-B375-4E0D-A6E9-CE40DE4F94C6}" srcOrd="2" destOrd="0" parTransId="{DDAF13AB-D5AE-4196-BE94-7E03DB598605}" sibTransId="{41A895C2-7B98-4BA1-A4B3-79C4A68E9394}"/>
    <dgm:cxn modelId="{62C9E174-7A7E-184F-9347-508A054B844B}" type="presOf" srcId="{3740A33A-9FA5-4FED-8EA4-8038D523DA13}" destId="{C09C850A-2FAE-4F49-8180-4A07009CDCFD}" srcOrd="1" destOrd="0" presId="urn:microsoft.com/office/officeart/2016/7/layout/BasicLinearProcessNumbered"/>
    <dgm:cxn modelId="{B8A0D058-A55D-0943-B460-58435273E05C}" type="presOf" srcId="{41A895C2-7B98-4BA1-A4B3-79C4A68E9394}" destId="{31D1231F-91DD-4B48-9A0A-FE7486D77B22}" srcOrd="0" destOrd="0" presId="urn:microsoft.com/office/officeart/2016/7/layout/BasicLinearProcessNumbered"/>
    <dgm:cxn modelId="{5FABD38D-4376-CB40-A558-C5A57C17534C}" type="presOf" srcId="{EEEFDF8C-B375-4E0D-A6E9-CE40DE4F94C6}" destId="{F170E390-D3E2-0344-AA92-AEAE2A3F3E73}" srcOrd="0" destOrd="0" presId="urn:microsoft.com/office/officeart/2016/7/layout/BasicLinearProcessNumbered"/>
    <dgm:cxn modelId="{AE8B97A4-DF12-FE49-8AF2-0437CC32EC64}" type="presOf" srcId="{7B208904-097D-4287-869F-2030C946DC0E}" destId="{C029BE95-927A-C14A-A7A7-0907483553CC}" srcOrd="0" destOrd="0" presId="urn:microsoft.com/office/officeart/2016/7/layout/BasicLinearProcessNumbered"/>
    <dgm:cxn modelId="{D33D36CA-D907-8F4D-A8D7-4AE2D80ED34A}" type="presOf" srcId="{2B43A7ED-6448-4157-B54E-0008E0EFD479}" destId="{97C37110-7ED9-E14A-B160-0EF6A0DDDBD1}" srcOrd="0" destOrd="0" presId="urn:microsoft.com/office/officeart/2016/7/layout/BasicLinearProcessNumbered"/>
    <dgm:cxn modelId="{351E00CB-6730-F249-997C-210403D02F1D}" type="presOf" srcId="{EEEFDF8C-B375-4E0D-A6E9-CE40DE4F94C6}" destId="{4E2701F6-36AC-004A-9200-9A86BB4EC114}" srcOrd="1" destOrd="0" presId="urn:microsoft.com/office/officeart/2016/7/layout/BasicLinearProcessNumbered"/>
    <dgm:cxn modelId="{791EA3CF-D172-4592-B280-5CFA2A135489}" srcId="{40C0FF03-3BAB-46C7-9634-07C3C8AF846D}" destId="{3740A33A-9FA5-4FED-8EA4-8038D523DA13}" srcOrd="0" destOrd="0" parTransId="{75CB748C-3518-47FF-8B86-DF214E30BE60}" sibTransId="{7B208904-097D-4287-869F-2030C946DC0E}"/>
    <dgm:cxn modelId="{2D3647E5-8178-0642-BBA2-E4A16580A788}" type="presOf" srcId="{2B43A7ED-6448-4157-B54E-0008E0EFD479}" destId="{71761174-BBCD-C84F-A0CC-75EDD1A2F259}" srcOrd="1" destOrd="0" presId="urn:microsoft.com/office/officeart/2016/7/layout/BasicLinearProcessNumbered"/>
    <dgm:cxn modelId="{8A9F36F6-1F61-8F4F-A1D1-7C954CCC5898}" type="presOf" srcId="{40C0FF03-3BAB-46C7-9634-07C3C8AF846D}" destId="{D3971357-5E48-D04D-8E89-A9C97F52E9E5}" srcOrd="0" destOrd="0" presId="urn:microsoft.com/office/officeart/2016/7/layout/BasicLinearProcessNumbered"/>
    <dgm:cxn modelId="{84329795-0EB6-5A4E-A798-8478A8BAC549}" type="presParOf" srcId="{D3971357-5E48-D04D-8E89-A9C97F52E9E5}" destId="{27F72ACF-7400-E140-9853-CFC2BD399BA1}" srcOrd="0" destOrd="0" presId="urn:microsoft.com/office/officeart/2016/7/layout/BasicLinearProcessNumbered"/>
    <dgm:cxn modelId="{9DF41F7A-F499-ED4B-9AC3-CAB08E9977D3}" type="presParOf" srcId="{27F72ACF-7400-E140-9853-CFC2BD399BA1}" destId="{D8DE4FD7-6531-A344-9280-46D68AE32803}" srcOrd="0" destOrd="0" presId="urn:microsoft.com/office/officeart/2016/7/layout/BasicLinearProcessNumbered"/>
    <dgm:cxn modelId="{EE63FB34-3015-894D-9028-120F7B31EEEC}" type="presParOf" srcId="{27F72ACF-7400-E140-9853-CFC2BD399BA1}" destId="{C029BE95-927A-C14A-A7A7-0907483553CC}" srcOrd="1" destOrd="0" presId="urn:microsoft.com/office/officeart/2016/7/layout/BasicLinearProcessNumbered"/>
    <dgm:cxn modelId="{96D1DEC9-6C53-FA42-B936-B2A936EEB661}" type="presParOf" srcId="{27F72ACF-7400-E140-9853-CFC2BD399BA1}" destId="{9C9A7612-FCB4-494F-BDCB-7E2B5C00C3AB}" srcOrd="2" destOrd="0" presId="urn:microsoft.com/office/officeart/2016/7/layout/BasicLinearProcessNumbered"/>
    <dgm:cxn modelId="{FAE0F048-155F-5D4A-B595-59450C7A847F}" type="presParOf" srcId="{27F72ACF-7400-E140-9853-CFC2BD399BA1}" destId="{C09C850A-2FAE-4F49-8180-4A07009CDCFD}" srcOrd="3" destOrd="0" presId="urn:microsoft.com/office/officeart/2016/7/layout/BasicLinearProcessNumbered"/>
    <dgm:cxn modelId="{467B65AE-C8E0-0043-9191-6A7F2E5C2F91}" type="presParOf" srcId="{D3971357-5E48-D04D-8E89-A9C97F52E9E5}" destId="{8DC0BBB2-C65B-CD43-9D91-F08FF944C6EC}" srcOrd="1" destOrd="0" presId="urn:microsoft.com/office/officeart/2016/7/layout/BasicLinearProcessNumbered"/>
    <dgm:cxn modelId="{93A59FBF-62A2-C746-9EC8-5B035D3B8AB8}" type="presParOf" srcId="{D3971357-5E48-D04D-8E89-A9C97F52E9E5}" destId="{ED014F74-6902-3E4E-9729-972EC5F0E01E}" srcOrd="2" destOrd="0" presId="urn:microsoft.com/office/officeart/2016/7/layout/BasicLinearProcessNumbered"/>
    <dgm:cxn modelId="{088082FB-434F-E24E-A636-619A301095F9}" type="presParOf" srcId="{ED014F74-6902-3E4E-9729-972EC5F0E01E}" destId="{97C37110-7ED9-E14A-B160-0EF6A0DDDBD1}" srcOrd="0" destOrd="0" presId="urn:microsoft.com/office/officeart/2016/7/layout/BasicLinearProcessNumbered"/>
    <dgm:cxn modelId="{FF9FBFAF-C214-3D40-8C9E-75608549202C}" type="presParOf" srcId="{ED014F74-6902-3E4E-9729-972EC5F0E01E}" destId="{FC5D000D-FBB3-8841-978E-D0A3AF7D6AA8}" srcOrd="1" destOrd="0" presId="urn:microsoft.com/office/officeart/2016/7/layout/BasicLinearProcessNumbered"/>
    <dgm:cxn modelId="{A967B02A-04E5-CD46-ABB8-D76FA6B794BE}" type="presParOf" srcId="{ED014F74-6902-3E4E-9729-972EC5F0E01E}" destId="{3FC3980D-E7D8-7D43-B0C6-A0BC571DA275}" srcOrd="2" destOrd="0" presId="urn:microsoft.com/office/officeart/2016/7/layout/BasicLinearProcessNumbered"/>
    <dgm:cxn modelId="{6A831920-4479-8841-BC35-084C15EE03E5}" type="presParOf" srcId="{ED014F74-6902-3E4E-9729-972EC5F0E01E}" destId="{71761174-BBCD-C84F-A0CC-75EDD1A2F259}" srcOrd="3" destOrd="0" presId="urn:microsoft.com/office/officeart/2016/7/layout/BasicLinearProcessNumbered"/>
    <dgm:cxn modelId="{4CC2E47D-D7FF-E541-8D71-EDE741260FA2}" type="presParOf" srcId="{D3971357-5E48-D04D-8E89-A9C97F52E9E5}" destId="{B386407B-DCAC-8B49-940E-28461EF7D257}" srcOrd="3" destOrd="0" presId="urn:microsoft.com/office/officeart/2016/7/layout/BasicLinearProcessNumbered"/>
    <dgm:cxn modelId="{69F58EC2-A10E-0141-91EE-DB325291C524}" type="presParOf" srcId="{D3971357-5E48-D04D-8E89-A9C97F52E9E5}" destId="{128763CE-6334-1342-9B85-7FD447EBC114}" srcOrd="4" destOrd="0" presId="urn:microsoft.com/office/officeart/2016/7/layout/BasicLinearProcessNumbered"/>
    <dgm:cxn modelId="{C6AFB29A-6823-BE41-8F86-FF43CC090A10}" type="presParOf" srcId="{128763CE-6334-1342-9B85-7FD447EBC114}" destId="{F170E390-D3E2-0344-AA92-AEAE2A3F3E73}" srcOrd="0" destOrd="0" presId="urn:microsoft.com/office/officeart/2016/7/layout/BasicLinearProcessNumbered"/>
    <dgm:cxn modelId="{58CCF15C-7672-E74B-A3CD-8991F0239CA6}" type="presParOf" srcId="{128763CE-6334-1342-9B85-7FD447EBC114}" destId="{31D1231F-91DD-4B48-9A0A-FE7486D77B22}" srcOrd="1" destOrd="0" presId="urn:microsoft.com/office/officeart/2016/7/layout/BasicLinearProcessNumbered"/>
    <dgm:cxn modelId="{45B366A3-AA55-484E-A923-E8099651B98C}" type="presParOf" srcId="{128763CE-6334-1342-9B85-7FD447EBC114}" destId="{B934D704-831A-C547-A015-FB77A1D6870E}" srcOrd="2" destOrd="0" presId="urn:microsoft.com/office/officeart/2016/7/layout/BasicLinearProcessNumbered"/>
    <dgm:cxn modelId="{30C28E96-D03D-AB46-B0B1-06C1E5823C8F}" type="presParOf" srcId="{128763CE-6334-1342-9B85-7FD447EBC114}" destId="{4E2701F6-36AC-004A-9200-9A86BB4EC11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04881E-5DDB-4985-B284-10B63DBFE87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CD2F167F-937D-4285-A165-FB201E73C030}">
      <dgm:prSet/>
      <dgm:spPr/>
      <dgm:t>
        <a:bodyPr/>
        <a:lstStyle/>
        <a:p>
          <a:r>
            <a:rPr lang="en-US"/>
            <a:t>In 2018 the World Health Organization included in the ICD-11 both </a:t>
          </a:r>
          <a:r>
            <a:rPr lang="en-US" i="1"/>
            <a:t>Compulsive Sexual Behavior Disorder </a:t>
          </a:r>
          <a:r>
            <a:rPr lang="en-US"/>
            <a:t>and </a:t>
          </a:r>
          <a:r>
            <a:rPr lang="en-US" i="1"/>
            <a:t>Internet Gaming Disorder</a:t>
          </a:r>
          <a:endParaRPr lang="en-US"/>
        </a:p>
      </dgm:t>
    </dgm:pt>
    <dgm:pt modelId="{7A7AD536-B03D-4D6C-8BAC-B049A2492760}" type="parTrans" cxnId="{55208476-DF05-4DD7-B148-868DE312506D}">
      <dgm:prSet/>
      <dgm:spPr/>
      <dgm:t>
        <a:bodyPr/>
        <a:lstStyle/>
        <a:p>
          <a:endParaRPr lang="en-US"/>
        </a:p>
      </dgm:t>
    </dgm:pt>
    <dgm:pt modelId="{F383C330-97DF-4776-8466-12E89F198D3C}" type="sibTrans" cxnId="{55208476-DF05-4DD7-B148-868DE312506D}">
      <dgm:prSet/>
      <dgm:spPr/>
      <dgm:t>
        <a:bodyPr/>
        <a:lstStyle/>
        <a:p>
          <a:endParaRPr lang="en-US"/>
        </a:p>
      </dgm:t>
    </dgm:pt>
    <dgm:pt modelId="{16CBB1F0-CC18-4B68-92B9-2654B344F659}">
      <dgm:prSet/>
      <dgm:spPr/>
      <dgm:t>
        <a:bodyPr/>
        <a:lstStyle/>
        <a:p>
          <a:r>
            <a:rPr lang="en-US" dirty="0"/>
            <a:t>The DSM-V included </a:t>
          </a:r>
          <a:r>
            <a:rPr lang="en-US" i="1" dirty="0"/>
            <a:t>Internet Gaming Disorder </a:t>
          </a:r>
          <a:r>
            <a:rPr lang="en-US" dirty="0"/>
            <a:t>in the section: conditions requiring more research. </a:t>
          </a:r>
        </a:p>
      </dgm:t>
    </dgm:pt>
    <dgm:pt modelId="{1D07BACB-A58B-44F9-9791-A7D4B1BC55FC}" type="parTrans" cxnId="{5954F8F8-EBD2-477D-83B0-60193021A0D7}">
      <dgm:prSet/>
      <dgm:spPr/>
      <dgm:t>
        <a:bodyPr/>
        <a:lstStyle/>
        <a:p>
          <a:endParaRPr lang="en-US"/>
        </a:p>
      </dgm:t>
    </dgm:pt>
    <dgm:pt modelId="{22A40DCD-B156-4179-88AF-8986EC0FB098}" type="sibTrans" cxnId="{5954F8F8-EBD2-477D-83B0-60193021A0D7}">
      <dgm:prSet/>
      <dgm:spPr/>
      <dgm:t>
        <a:bodyPr/>
        <a:lstStyle/>
        <a:p>
          <a:endParaRPr lang="en-US"/>
        </a:p>
      </dgm:t>
    </dgm:pt>
    <dgm:pt modelId="{A0C10869-B457-9545-A659-06EC091F0843}" type="pres">
      <dgm:prSet presAssocID="{2D04881E-5DDB-4985-B284-10B63DBFE878}" presName="hierChild1" presStyleCnt="0">
        <dgm:presLayoutVars>
          <dgm:chPref val="1"/>
          <dgm:dir/>
          <dgm:animOne val="branch"/>
          <dgm:animLvl val="lvl"/>
          <dgm:resizeHandles/>
        </dgm:presLayoutVars>
      </dgm:prSet>
      <dgm:spPr/>
    </dgm:pt>
    <dgm:pt modelId="{AA712E44-A6ED-5E49-A1FC-6CB16D2659FC}" type="pres">
      <dgm:prSet presAssocID="{CD2F167F-937D-4285-A165-FB201E73C030}" presName="hierRoot1" presStyleCnt="0"/>
      <dgm:spPr/>
    </dgm:pt>
    <dgm:pt modelId="{2BAB7E67-C287-3340-8382-2E24EEB86AC2}" type="pres">
      <dgm:prSet presAssocID="{CD2F167F-937D-4285-A165-FB201E73C030}" presName="composite" presStyleCnt="0"/>
      <dgm:spPr/>
    </dgm:pt>
    <dgm:pt modelId="{79F3790E-4FB1-EF41-9019-38FC240F857A}" type="pres">
      <dgm:prSet presAssocID="{CD2F167F-937D-4285-A165-FB201E73C030}" presName="background" presStyleLbl="node0" presStyleIdx="0" presStyleCnt="2"/>
      <dgm:spPr/>
    </dgm:pt>
    <dgm:pt modelId="{3FA0CDF7-E0C5-D045-868F-D883665AA5E9}" type="pres">
      <dgm:prSet presAssocID="{CD2F167F-937D-4285-A165-FB201E73C030}" presName="text" presStyleLbl="fgAcc0" presStyleIdx="0" presStyleCnt="2">
        <dgm:presLayoutVars>
          <dgm:chPref val="3"/>
        </dgm:presLayoutVars>
      </dgm:prSet>
      <dgm:spPr/>
    </dgm:pt>
    <dgm:pt modelId="{344DAB5A-6455-A541-A14F-4905A56CBB89}" type="pres">
      <dgm:prSet presAssocID="{CD2F167F-937D-4285-A165-FB201E73C030}" presName="hierChild2" presStyleCnt="0"/>
      <dgm:spPr/>
    </dgm:pt>
    <dgm:pt modelId="{89CD7C1D-660F-2042-A1DF-F2444AA93B73}" type="pres">
      <dgm:prSet presAssocID="{16CBB1F0-CC18-4B68-92B9-2654B344F659}" presName="hierRoot1" presStyleCnt="0"/>
      <dgm:spPr/>
    </dgm:pt>
    <dgm:pt modelId="{870E1D94-7098-7042-AA70-B3E65B7E0631}" type="pres">
      <dgm:prSet presAssocID="{16CBB1F0-CC18-4B68-92B9-2654B344F659}" presName="composite" presStyleCnt="0"/>
      <dgm:spPr/>
    </dgm:pt>
    <dgm:pt modelId="{20F44890-CF4C-864E-A63D-35830B228DB4}" type="pres">
      <dgm:prSet presAssocID="{16CBB1F0-CC18-4B68-92B9-2654B344F659}" presName="background" presStyleLbl="node0" presStyleIdx="1" presStyleCnt="2"/>
      <dgm:spPr/>
    </dgm:pt>
    <dgm:pt modelId="{ACEA0E72-41FF-F247-BD33-C59A1A8D46D0}" type="pres">
      <dgm:prSet presAssocID="{16CBB1F0-CC18-4B68-92B9-2654B344F659}" presName="text" presStyleLbl="fgAcc0" presStyleIdx="1" presStyleCnt="2">
        <dgm:presLayoutVars>
          <dgm:chPref val="3"/>
        </dgm:presLayoutVars>
      </dgm:prSet>
      <dgm:spPr/>
    </dgm:pt>
    <dgm:pt modelId="{41E86FBA-8418-1749-9B23-9D7641CD2ADC}" type="pres">
      <dgm:prSet presAssocID="{16CBB1F0-CC18-4B68-92B9-2654B344F659}" presName="hierChild2" presStyleCnt="0"/>
      <dgm:spPr/>
    </dgm:pt>
  </dgm:ptLst>
  <dgm:cxnLst>
    <dgm:cxn modelId="{AF3F5F64-B2F0-8B42-982B-8CF138092E63}" type="presOf" srcId="{2D04881E-5DDB-4985-B284-10B63DBFE878}" destId="{A0C10869-B457-9545-A659-06EC091F0843}" srcOrd="0" destOrd="0" presId="urn:microsoft.com/office/officeart/2005/8/layout/hierarchy1"/>
    <dgm:cxn modelId="{55208476-DF05-4DD7-B148-868DE312506D}" srcId="{2D04881E-5DDB-4985-B284-10B63DBFE878}" destId="{CD2F167F-937D-4285-A165-FB201E73C030}" srcOrd="0" destOrd="0" parTransId="{7A7AD536-B03D-4D6C-8BAC-B049A2492760}" sibTransId="{F383C330-97DF-4776-8466-12E89F198D3C}"/>
    <dgm:cxn modelId="{80F87284-0586-6048-9FBD-2A28FC29A1B9}" type="presOf" srcId="{16CBB1F0-CC18-4B68-92B9-2654B344F659}" destId="{ACEA0E72-41FF-F247-BD33-C59A1A8D46D0}" srcOrd="0" destOrd="0" presId="urn:microsoft.com/office/officeart/2005/8/layout/hierarchy1"/>
    <dgm:cxn modelId="{72011DF1-9799-3D4D-A11C-276D1C76EE4F}" type="presOf" srcId="{CD2F167F-937D-4285-A165-FB201E73C030}" destId="{3FA0CDF7-E0C5-D045-868F-D883665AA5E9}" srcOrd="0" destOrd="0" presId="urn:microsoft.com/office/officeart/2005/8/layout/hierarchy1"/>
    <dgm:cxn modelId="{5954F8F8-EBD2-477D-83B0-60193021A0D7}" srcId="{2D04881E-5DDB-4985-B284-10B63DBFE878}" destId="{16CBB1F0-CC18-4B68-92B9-2654B344F659}" srcOrd="1" destOrd="0" parTransId="{1D07BACB-A58B-44F9-9791-A7D4B1BC55FC}" sibTransId="{22A40DCD-B156-4179-88AF-8986EC0FB098}"/>
    <dgm:cxn modelId="{B7DAE4B0-441D-A04A-80A0-62BC87C33BB7}" type="presParOf" srcId="{A0C10869-B457-9545-A659-06EC091F0843}" destId="{AA712E44-A6ED-5E49-A1FC-6CB16D2659FC}" srcOrd="0" destOrd="0" presId="urn:microsoft.com/office/officeart/2005/8/layout/hierarchy1"/>
    <dgm:cxn modelId="{25E8963E-ECAF-A44E-A8A4-742CA6A53EDC}" type="presParOf" srcId="{AA712E44-A6ED-5E49-A1FC-6CB16D2659FC}" destId="{2BAB7E67-C287-3340-8382-2E24EEB86AC2}" srcOrd="0" destOrd="0" presId="urn:microsoft.com/office/officeart/2005/8/layout/hierarchy1"/>
    <dgm:cxn modelId="{B95CF229-6435-1649-A9A6-B06E0C836A85}" type="presParOf" srcId="{2BAB7E67-C287-3340-8382-2E24EEB86AC2}" destId="{79F3790E-4FB1-EF41-9019-38FC240F857A}" srcOrd="0" destOrd="0" presId="urn:microsoft.com/office/officeart/2005/8/layout/hierarchy1"/>
    <dgm:cxn modelId="{636837B4-461F-E446-A125-A04F5109EF54}" type="presParOf" srcId="{2BAB7E67-C287-3340-8382-2E24EEB86AC2}" destId="{3FA0CDF7-E0C5-D045-868F-D883665AA5E9}" srcOrd="1" destOrd="0" presId="urn:microsoft.com/office/officeart/2005/8/layout/hierarchy1"/>
    <dgm:cxn modelId="{5D649BCE-A295-E846-BD43-3B332FB911E7}" type="presParOf" srcId="{AA712E44-A6ED-5E49-A1FC-6CB16D2659FC}" destId="{344DAB5A-6455-A541-A14F-4905A56CBB89}" srcOrd="1" destOrd="0" presId="urn:microsoft.com/office/officeart/2005/8/layout/hierarchy1"/>
    <dgm:cxn modelId="{C701B955-0297-9045-98C5-D86A562F663A}" type="presParOf" srcId="{A0C10869-B457-9545-A659-06EC091F0843}" destId="{89CD7C1D-660F-2042-A1DF-F2444AA93B73}" srcOrd="1" destOrd="0" presId="urn:microsoft.com/office/officeart/2005/8/layout/hierarchy1"/>
    <dgm:cxn modelId="{0BC0CEA7-A6DB-D148-8668-B62EBFBF6A75}" type="presParOf" srcId="{89CD7C1D-660F-2042-A1DF-F2444AA93B73}" destId="{870E1D94-7098-7042-AA70-B3E65B7E0631}" srcOrd="0" destOrd="0" presId="urn:microsoft.com/office/officeart/2005/8/layout/hierarchy1"/>
    <dgm:cxn modelId="{289CF6E4-31FD-304A-8B67-BF5704F84D01}" type="presParOf" srcId="{870E1D94-7098-7042-AA70-B3E65B7E0631}" destId="{20F44890-CF4C-864E-A63D-35830B228DB4}" srcOrd="0" destOrd="0" presId="urn:microsoft.com/office/officeart/2005/8/layout/hierarchy1"/>
    <dgm:cxn modelId="{C2DA234D-E595-9C42-8D36-CF936E2C2628}" type="presParOf" srcId="{870E1D94-7098-7042-AA70-B3E65B7E0631}" destId="{ACEA0E72-41FF-F247-BD33-C59A1A8D46D0}" srcOrd="1" destOrd="0" presId="urn:microsoft.com/office/officeart/2005/8/layout/hierarchy1"/>
    <dgm:cxn modelId="{E64AE804-E5A1-B041-903E-72DC8D4CF7C5}" type="presParOf" srcId="{89CD7C1D-660F-2042-A1DF-F2444AA93B73}" destId="{41E86FBA-8418-1749-9B23-9D7641CD2AD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27C296-B5DB-47DC-A120-9857AE772BCF}"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222867F9-5027-4E6D-86D7-31F0BB8ECB6E}">
      <dgm:prSet/>
      <dgm:spPr/>
      <dgm:t>
        <a:bodyPr/>
        <a:lstStyle/>
        <a:p>
          <a:r>
            <a:rPr lang="en-US" dirty="0"/>
            <a:t>Pornography, gaming, discussion forums (sexting), social media, </a:t>
          </a:r>
          <a:r>
            <a:rPr lang="en-US" dirty="0" err="1"/>
            <a:t>Youtube</a:t>
          </a:r>
          <a:r>
            <a:rPr lang="en-US" dirty="0"/>
            <a:t>—super stimulus</a:t>
          </a:r>
        </a:p>
      </dgm:t>
    </dgm:pt>
    <dgm:pt modelId="{52A4567C-05A6-43E0-ACD1-1BCB11E02428}" type="parTrans" cxnId="{2F09EEDD-81A8-4052-8E65-5F5DCFCF51A7}">
      <dgm:prSet/>
      <dgm:spPr/>
      <dgm:t>
        <a:bodyPr/>
        <a:lstStyle/>
        <a:p>
          <a:endParaRPr lang="en-US"/>
        </a:p>
      </dgm:t>
    </dgm:pt>
    <dgm:pt modelId="{83E0C5DF-BE81-4BA7-B9BE-26E7E8409774}" type="sibTrans" cxnId="{2F09EEDD-81A8-4052-8E65-5F5DCFCF51A7}">
      <dgm:prSet/>
      <dgm:spPr/>
      <dgm:t>
        <a:bodyPr/>
        <a:lstStyle/>
        <a:p>
          <a:endParaRPr lang="en-US"/>
        </a:p>
      </dgm:t>
    </dgm:pt>
    <dgm:pt modelId="{36FA14E6-8FF0-4401-9B55-38CF16A1EE16}">
      <dgm:prSet/>
      <dgm:spPr/>
      <dgm:t>
        <a:bodyPr/>
        <a:lstStyle/>
        <a:p>
          <a:r>
            <a:rPr lang="en-US"/>
            <a:t>Abnormal super stimulus has the brain register false evolutionary benefit </a:t>
          </a:r>
        </a:p>
      </dgm:t>
    </dgm:pt>
    <dgm:pt modelId="{5EEB9C60-2E5F-4B9A-ADC1-C04121951DB1}" type="parTrans" cxnId="{4118A9F6-0CA4-47CC-BBB0-8A122AC9BC3B}">
      <dgm:prSet/>
      <dgm:spPr/>
      <dgm:t>
        <a:bodyPr/>
        <a:lstStyle/>
        <a:p>
          <a:endParaRPr lang="en-US"/>
        </a:p>
      </dgm:t>
    </dgm:pt>
    <dgm:pt modelId="{1CAA889D-BA44-43E0-88E0-198121ED93B3}" type="sibTrans" cxnId="{4118A9F6-0CA4-47CC-BBB0-8A122AC9BC3B}">
      <dgm:prSet/>
      <dgm:spPr/>
      <dgm:t>
        <a:bodyPr/>
        <a:lstStyle/>
        <a:p>
          <a:endParaRPr lang="en-US"/>
        </a:p>
      </dgm:t>
    </dgm:pt>
    <dgm:pt modelId="{AB5200D9-4073-4E93-83BB-D273ABED9C3E}">
      <dgm:prSet/>
      <dgm:spPr/>
      <dgm:t>
        <a:bodyPr/>
        <a:lstStyle/>
        <a:p>
          <a:r>
            <a:rPr lang="en-US" dirty="0"/>
            <a:t>Games including sexualized avatars &amp; embedded gambling (loot boxes)</a:t>
          </a:r>
        </a:p>
      </dgm:t>
    </dgm:pt>
    <dgm:pt modelId="{6E011E1B-295E-4DCD-9558-DF7DA38EAC39}" type="parTrans" cxnId="{A5E92EDA-9EA6-4F35-BC7C-E8C1C4946C42}">
      <dgm:prSet/>
      <dgm:spPr/>
      <dgm:t>
        <a:bodyPr/>
        <a:lstStyle/>
        <a:p>
          <a:endParaRPr lang="en-US"/>
        </a:p>
      </dgm:t>
    </dgm:pt>
    <dgm:pt modelId="{506E7105-F387-4D9E-B53A-6629DEDF5D3C}" type="sibTrans" cxnId="{A5E92EDA-9EA6-4F35-BC7C-E8C1C4946C42}">
      <dgm:prSet/>
      <dgm:spPr/>
      <dgm:t>
        <a:bodyPr/>
        <a:lstStyle/>
        <a:p>
          <a:endParaRPr lang="en-US"/>
        </a:p>
      </dgm:t>
    </dgm:pt>
    <dgm:pt modelId="{349F3760-CAC8-4C31-B48F-452189EAC492}">
      <dgm:prSet/>
      <dgm:spPr/>
      <dgm:t>
        <a:bodyPr/>
        <a:lstStyle/>
        <a:p>
          <a:r>
            <a:rPr lang="en-US"/>
            <a:t>Rhythmic novelty seeking</a:t>
          </a:r>
        </a:p>
      </dgm:t>
    </dgm:pt>
    <dgm:pt modelId="{6EB42785-C685-4352-9246-EF3ADD3EF7A0}" type="parTrans" cxnId="{C3A43B85-7CF3-4769-9D9D-C1C69A8B2D12}">
      <dgm:prSet/>
      <dgm:spPr/>
      <dgm:t>
        <a:bodyPr/>
        <a:lstStyle/>
        <a:p>
          <a:endParaRPr lang="en-US"/>
        </a:p>
      </dgm:t>
    </dgm:pt>
    <dgm:pt modelId="{5B154F00-B5C4-4905-8539-59DEB074300C}" type="sibTrans" cxnId="{C3A43B85-7CF3-4769-9D9D-C1C69A8B2D12}">
      <dgm:prSet/>
      <dgm:spPr/>
      <dgm:t>
        <a:bodyPr/>
        <a:lstStyle/>
        <a:p>
          <a:endParaRPr lang="en-US"/>
        </a:p>
      </dgm:t>
    </dgm:pt>
    <dgm:pt modelId="{6E33DC9C-C161-B844-9954-8BB436953654}" type="pres">
      <dgm:prSet presAssocID="{3A27C296-B5DB-47DC-A120-9857AE772BCF}" presName="matrix" presStyleCnt="0">
        <dgm:presLayoutVars>
          <dgm:chMax val="1"/>
          <dgm:dir/>
          <dgm:resizeHandles val="exact"/>
        </dgm:presLayoutVars>
      </dgm:prSet>
      <dgm:spPr/>
    </dgm:pt>
    <dgm:pt modelId="{A30622E3-5BB1-4041-B0D1-4BFBEA699D3B}" type="pres">
      <dgm:prSet presAssocID="{3A27C296-B5DB-47DC-A120-9857AE772BCF}" presName="diamond" presStyleLbl="bgShp" presStyleIdx="0" presStyleCnt="1"/>
      <dgm:spPr/>
    </dgm:pt>
    <dgm:pt modelId="{473869F5-02BF-674A-A559-973F23037353}" type="pres">
      <dgm:prSet presAssocID="{3A27C296-B5DB-47DC-A120-9857AE772BCF}" presName="quad1" presStyleLbl="node1" presStyleIdx="0" presStyleCnt="4">
        <dgm:presLayoutVars>
          <dgm:chMax val="0"/>
          <dgm:chPref val="0"/>
          <dgm:bulletEnabled val="1"/>
        </dgm:presLayoutVars>
      </dgm:prSet>
      <dgm:spPr/>
    </dgm:pt>
    <dgm:pt modelId="{816746FB-D203-F34B-927F-8A8ECDB62BF7}" type="pres">
      <dgm:prSet presAssocID="{3A27C296-B5DB-47DC-A120-9857AE772BCF}" presName="quad2" presStyleLbl="node1" presStyleIdx="1" presStyleCnt="4">
        <dgm:presLayoutVars>
          <dgm:chMax val="0"/>
          <dgm:chPref val="0"/>
          <dgm:bulletEnabled val="1"/>
        </dgm:presLayoutVars>
      </dgm:prSet>
      <dgm:spPr/>
    </dgm:pt>
    <dgm:pt modelId="{0D30530B-B79D-8948-A77D-87352697B7A6}" type="pres">
      <dgm:prSet presAssocID="{3A27C296-B5DB-47DC-A120-9857AE772BCF}" presName="quad3" presStyleLbl="node1" presStyleIdx="2" presStyleCnt="4">
        <dgm:presLayoutVars>
          <dgm:chMax val="0"/>
          <dgm:chPref val="0"/>
          <dgm:bulletEnabled val="1"/>
        </dgm:presLayoutVars>
      </dgm:prSet>
      <dgm:spPr/>
    </dgm:pt>
    <dgm:pt modelId="{AD926AEC-41DC-C846-9844-131E15A1FA19}" type="pres">
      <dgm:prSet presAssocID="{3A27C296-B5DB-47DC-A120-9857AE772BCF}" presName="quad4" presStyleLbl="node1" presStyleIdx="3" presStyleCnt="4">
        <dgm:presLayoutVars>
          <dgm:chMax val="0"/>
          <dgm:chPref val="0"/>
          <dgm:bulletEnabled val="1"/>
        </dgm:presLayoutVars>
      </dgm:prSet>
      <dgm:spPr/>
    </dgm:pt>
  </dgm:ptLst>
  <dgm:cxnLst>
    <dgm:cxn modelId="{F6694E08-09C4-0B4A-B59C-AB14DB0F25D0}" type="presOf" srcId="{AB5200D9-4073-4E93-83BB-D273ABED9C3E}" destId="{0D30530B-B79D-8948-A77D-87352697B7A6}" srcOrd="0" destOrd="0" presId="urn:microsoft.com/office/officeart/2005/8/layout/matrix3"/>
    <dgm:cxn modelId="{36E4B765-EEA6-3C49-8023-6EC3B872BF1F}" type="presOf" srcId="{3A27C296-B5DB-47DC-A120-9857AE772BCF}" destId="{6E33DC9C-C161-B844-9954-8BB436953654}" srcOrd="0" destOrd="0" presId="urn:microsoft.com/office/officeart/2005/8/layout/matrix3"/>
    <dgm:cxn modelId="{7F21A669-FF06-EC4F-ADAD-32CC3E99F3B8}" type="presOf" srcId="{222867F9-5027-4E6D-86D7-31F0BB8ECB6E}" destId="{473869F5-02BF-674A-A559-973F23037353}" srcOrd="0" destOrd="0" presId="urn:microsoft.com/office/officeart/2005/8/layout/matrix3"/>
    <dgm:cxn modelId="{DF4B406A-EBE6-A340-B6E1-FA566543FAF1}" type="presOf" srcId="{36FA14E6-8FF0-4401-9B55-38CF16A1EE16}" destId="{816746FB-D203-F34B-927F-8A8ECDB62BF7}" srcOrd="0" destOrd="0" presId="urn:microsoft.com/office/officeart/2005/8/layout/matrix3"/>
    <dgm:cxn modelId="{C3A43B85-7CF3-4769-9D9D-C1C69A8B2D12}" srcId="{3A27C296-B5DB-47DC-A120-9857AE772BCF}" destId="{349F3760-CAC8-4C31-B48F-452189EAC492}" srcOrd="3" destOrd="0" parTransId="{6EB42785-C685-4352-9246-EF3ADD3EF7A0}" sibTransId="{5B154F00-B5C4-4905-8539-59DEB074300C}"/>
    <dgm:cxn modelId="{A5E92EDA-9EA6-4F35-BC7C-E8C1C4946C42}" srcId="{3A27C296-B5DB-47DC-A120-9857AE772BCF}" destId="{AB5200D9-4073-4E93-83BB-D273ABED9C3E}" srcOrd="2" destOrd="0" parTransId="{6E011E1B-295E-4DCD-9558-DF7DA38EAC39}" sibTransId="{506E7105-F387-4D9E-B53A-6629DEDF5D3C}"/>
    <dgm:cxn modelId="{2F09EEDD-81A8-4052-8E65-5F5DCFCF51A7}" srcId="{3A27C296-B5DB-47DC-A120-9857AE772BCF}" destId="{222867F9-5027-4E6D-86D7-31F0BB8ECB6E}" srcOrd="0" destOrd="0" parTransId="{52A4567C-05A6-43E0-ACD1-1BCB11E02428}" sibTransId="{83E0C5DF-BE81-4BA7-B9BE-26E7E8409774}"/>
    <dgm:cxn modelId="{1A0E37E4-523B-BB46-BBD4-05208AC7B281}" type="presOf" srcId="{349F3760-CAC8-4C31-B48F-452189EAC492}" destId="{AD926AEC-41DC-C846-9844-131E15A1FA19}" srcOrd="0" destOrd="0" presId="urn:microsoft.com/office/officeart/2005/8/layout/matrix3"/>
    <dgm:cxn modelId="{4118A9F6-0CA4-47CC-BBB0-8A122AC9BC3B}" srcId="{3A27C296-B5DB-47DC-A120-9857AE772BCF}" destId="{36FA14E6-8FF0-4401-9B55-38CF16A1EE16}" srcOrd="1" destOrd="0" parTransId="{5EEB9C60-2E5F-4B9A-ADC1-C04121951DB1}" sibTransId="{1CAA889D-BA44-43E0-88E0-198121ED93B3}"/>
    <dgm:cxn modelId="{9B0E3C54-5315-094A-BCA8-CAF2FA81047A}" type="presParOf" srcId="{6E33DC9C-C161-B844-9954-8BB436953654}" destId="{A30622E3-5BB1-4041-B0D1-4BFBEA699D3B}" srcOrd="0" destOrd="0" presId="urn:microsoft.com/office/officeart/2005/8/layout/matrix3"/>
    <dgm:cxn modelId="{F67EEFE3-B5FD-6D47-920F-A4C7E44D76AC}" type="presParOf" srcId="{6E33DC9C-C161-B844-9954-8BB436953654}" destId="{473869F5-02BF-674A-A559-973F23037353}" srcOrd="1" destOrd="0" presId="urn:microsoft.com/office/officeart/2005/8/layout/matrix3"/>
    <dgm:cxn modelId="{29C1E6AA-6ACB-F34B-BBD5-4E268E8F404C}" type="presParOf" srcId="{6E33DC9C-C161-B844-9954-8BB436953654}" destId="{816746FB-D203-F34B-927F-8A8ECDB62BF7}" srcOrd="2" destOrd="0" presId="urn:microsoft.com/office/officeart/2005/8/layout/matrix3"/>
    <dgm:cxn modelId="{B62B5144-07CD-6844-AB1D-584B6A5C09CC}" type="presParOf" srcId="{6E33DC9C-C161-B844-9954-8BB436953654}" destId="{0D30530B-B79D-8948-A77D-87352697B7A6}" srcOrd="3" destOrd="0" presId="urn:microsoft.com/office/officeart/2005/8/layout/matrix3"/>
    <dgm:cxn modelId="{F3F1C964-4C26-5F4A-B922-06973D2A3EBB}" type="presParOf" srcId="{6E33DC9C-C161-B844-9954-8BB436953654}" destId="{AD926AEC-41DC-C846-9844-131E15A1FA19}"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8B496F-96F7-42FB-89D1-B0AF00C42CC2}" type="doc">
      <dgm:prSet loTypeId="urn:microsoft.com/office/officeart/2018/5/layout/IconCircle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33F4ED3E-ADBE-42E0-804C-E81C2A071982}">
      <dgm:prSet/>
      <dgm:spPr/>
      <dgm:t>
        <a:bodyPr/>
        <a:lstStyle/>
        <a:p>
          <a:pPr>
            <a:lnSpc>
              <a:spcPct val="100000"/>
            </a:lnSpc>
            <a:defRPr cap="all"/>
          </a:pPr>
          <a:r>
            <a:rPr lang="en-US"/>
            <a:t>Handheld devices are capable of housing all the same entertainment content </a:t>
          </a:r>
        </a:p>
      </dgm:t>
    </dgm:pt>
    <dgm:pt modelId="{C05C7227-24BE-45C3-90EA-0A2D6ABC1683}" type="parTrans" cxnId="{0BFE941A-9370-4305-9E8E-90AC6E415680}">
      <dgm:prSet/>
      <dgm:spPr/>
      <dgm:t>
        <a:bodyPr/>
        <a:lstStyle/>
        <a:p>
          <a:endParaRPr lang="en-US"/>
        </a:p>
      </dgm:t>
    </dgm:pt>
    <dgm:pt modelId="{E54DB4A9-D58B-4DC0-A87F-A20365A80B2C}" type="sibTrans" cxnId="{0BFE941A-9370-4305-9E8E-90AC6E415680}">
      <dgm:prSet/>
      <dgm:spPr/>
      <dgm:t>
        <a:bodyPr/>
        <a:lstStyle/>
        <a:p>
          <a:endParaRPr lang="en-US"/>
        </a:p>
      </dgm:t>
    </dgm:pt>
    <dgm:pt modelId="{906FEEE0-957A-4CB1-AF0A-77D9A58D8EB1}">
      <dgm:prSet/>
      <dgm:spPr/>
      <dgm:t>
        <a:bodyPr/>
        <a:lstStyle/>
        <a:p>
          <a:pPr>
            <a:lnSpc>
              <a:spcPct val="100000"/>
            </a:lnSpc>
            <a:defRPr cap="all"/>
          </a:pPr>
          <a:r>
            <a:rPr lang="en-US"/>
            <a:t>Devices are all used for the same purpose as opposed to distinct separation based on tasks</a:t>
          </a:r>
        </a:p>
      </dgm:t>
    </dgm:pt>
    <dgm:pt modelId="{BE1971B1-63A3-45D5-8ED7-2B9662D3AE67}" type="parTrans" cxnId="{4A38F8E6-2200-4FD6-9231-264735871183}">
      <dgm:prSet/>
      <dgm:spPr/>
      <dgm:t>
        <a:bodyPr/>
        <a:lstStyle/>
        <a:p>
          <a:endParaRPr lang="en-US"/>
        </a:p>
      </dgm:t>
    </dgm:pt>
    <dgm:pt modelId="{C590AC40-12CC-4E59-AF19-D3EB8E77A8F8}" type="sibTrans" cxnId="{4A38F8E6-2200-4FD6-9231-264735871183}">
      <dgm:prSet/>
      <dgm:spPr/>
      <dgm:t>
        <a:bodyPr/>
        <a:lstStyle/>
        <a:p>
          <a:endParaRPr lang="en-US"/>
        </a:p>
      </dgm:t>
    </dgm:pt>
    <dgm:pt modelId="{8259977F-863B-4B52-A354-52281098B498}">
      <dgm:prSet/>
      <dgm:spPr/>
      <dgm:t>
        <a:bodyPr/>
        <a:lstStyle/>
        <a:p>
          <a:pPr>
            <a:lnSpc>
              <a:spcPct val="100000"/>
            </a:lnSpc>
            <a:defRPr cap="all"/>
          </a:pPr>
          <a:r>
            <a:rPr lang="en-US"/>
            <a:t>Education system becoming more screen dependent at earlier stages of development</a:t>
          </a:r>
        </a:p>
      </dgm:t>
    </dgm:pt>
    <dgm:pt modelId="{CBF7E89E-11E7-478C-94D2-66A05C1A0D51}" type="parTrans" cxnId="{500EBBEC-9FCC-4DFC-BBB1-06D1B9AC056A}">
      <dgm:prSet/>
      <dgm:spPr/>
      <dgm:t>
        <a:bodyPr/>
        <a:lstStyle/>
        <a:p>
          <a:endParaRPr lang="en-US"/>
        </a:p>
      </dgm:t>
    </dgm:pt>
    <dgm:pt modelId="{3C07D304-958F-457E-BD64-7E918634626B}" type="sibTrans" cxnId="{500EBBEC-9FCC-4DFC-BBB1-06D1B9AC056A}">
      <dgm:prSet/>
      <dgm:spPr/>
      <dgm:t>
        <a:bodyPr/>
        <a:lstStyle/>
        <a:p>
          <a:endParaRPr lang="en-US"/>
        </a:p>
      </dgm:t>
    </dgm:pt>
    <dgm:pt modelId="{CE7C6DDF-B038-4C05-8EC2-970D4187E897}" type="pres">
      <dgm:prSet presAssocID="{A18B496F-96F7-42FB-89D1-B0AF00C42CC2}" presName="root" presStyleCnt="0">
        <dgm:presLayoutVars>
          <dgm:dir/>
          <dgm:resizeHandles val="exact"/>
        </dgm:presLayoutVars>
      </dgm:prSet>
      <dgm:spPr/>
    </dgm:pt>
    <dgm:pt modelId="{097E0723-F15F-441E-B1C8-7793C2AC39C2}" type="pres">
      <dgm:prSet presAssocID="{33F4ED3E-ADBE-42E0-804C-E81C2A071982}" presName="compNode" presStyleCnt="0"/>
      <dgm:spPr/>
    </dgm:pt>
    <dgm:pt modelId="{09FFE74A-4124-4960-B195-C95E3619AC13}" type="pres">
      <dgm:prSet presAssocID="{33F4ED3E-ADBE-42E0-804C-E81C2A071982}" presName="iconBgRect" presStyleLbl="bgShp" presStyleIdx="0" presStyleCnt="3"/>
      <dgm:spPr/>
    </dgm:pt>
    <dgm:pt modelId="{51AFFFB8-7E0C-4EF3-824A-181044757330}" type="pres">
      <dgm:prSet presAssocID="{33F4ED3E-ADBE-42E0-804C-E81C2A07198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A93594F1-4415-4614-99F9-BF9EC11871AC}" type="pres">
      <dgm:prSet presAssocID="{33F4ED3E-ADBE-42E0-804C-E81C2A071982}" presName="spaceRect" presStyleCnt="0"/>
      <dgm:spPr/>
    </dgm:pt>
    <dgm:pt modelId="{9310736A-FB3C-4331-8658-5733B2A3ED1F}" type="pres">
      <dgm:prSet presAssocID="{33F4ED3E-ADBE-42E0-804C-E81C2A071982}" presName="textRect" presStyleLbl="revTx" presStyleIdx="0" presStyleCnt="3">
        <dgm:presLayoutVars>
          <dgm:chMax val="1"/>
          <dgm:chPref val="1"/>
        </dgm:presLayoutVars>
      </dgm:prSet>
      <dgm:spPr/>
    </dgm:pt>
    <dgm:pt modelId="{AFDF2585-6C6E-4536-8F85-043FA9DC0C73}" type="pres">
      <dgm:prSet presAssocID="{E54DB4A9-D58B-4DC0-A87F-A20365A80B2C}" presName="sibTrans" presStyleCnt="0"/>
      <dgm:spPr/>
    </dgm:pt>
    <dgm:pt modelId="{1556FBE4-57B0-45F2-9560-CC1297AD4FAD}" type="pres">
      <dgm:prSet presAssocID="{906FEEE0-957A-4CB1-AF0A-77D9A58D8EB1}" presName="compNode" presStyleCnt="0"/>
      <dgm:spPr/>
    </dgm:pt>
    <dgm:pt modelId="{2F84CFBC-4163-4682-B409-4F19BE9837D5}" type="pres">
      <dgm:prSet presAssocID="{906FEEE0-957A-4CB1-AF0A-77D9A58D8EB1}" presName="iconBgRect" presStyleLbl="bgShp" presStyleIdx="1" presStyleCnt="3"/>
      <dgm:spPr/>
    </dgm:pt>
    <dgm:pt modelId="{78E3F7E7-8528-4856-BBC7-35CB44503788}" type="pres">
      <dgm:prSet presAssocID="{906FEEE0-957A-4CB1-AF0A-77D9A58D8EB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A4498C91-A2F1-43D8-AEB1-87EA55A194A0}" type="pres">
      <dgm:prSet presAssocID="{906FEEE0-957A-4CB1-AF0A-77D9A58D8EB1}" presName="spaceRect" presStyleCnt="0"/>
      <dgm:spPr/>
    </dgm:pt>
    <dgm:pt modelId="{5A317A61-1662-4F7C-B011-CC56112ABE6F}" type="pres">
      <dgm:prSet presAssocID="{906FEEE0-957A-4CB1-AF0A-77D9A58D8EB1}" presName="textRect" presStyleLbl="revTx" presStyleIdx="1" presStyleCnt="3">
        <dgm:presLayoutVars>
          <dgm:chMax val="1"/>
          <dgm:chPref val="1"/>
        </dgm:presLayoutVars>
      </dgm:prSet>
      <dgm:spPr/>
    </dgm:pt>
    <dgm:pt modelId="{A1F8B342-5001-40D4-935C-87FC0E5C3CA9}" type="pres">
      <dgm:prSet presAssocID="{C590AC40-12CC-4E59-AF19-D3EB8E77A8F8}" presName="sibTrans" presStyleCnt="0"/>
      <dgm:spPr/>
    </dgm:pt>
    <dgm:pt modelId="{72D9310E-6A7E-4039-A726-059915EEA115}" type="pres">
      <dgm:prSet presAssocID="{8259977F-863B-4B52-A354-52281098B498}" presName="compNode" presStyleCnt="0"/>
      <dgm:spPr/>
    </dgm:pt>
    <dgm:pt modelId="{BE1FFEE2-36F4-4DC8-8ABA-7453A52B07BC}" type="pres">
      <dgm:prSet presAssocID="{8259977F-863B-4B52-A354-52281098B498}" presName="iconBgRect" presStyleLbl="bgShp" presStyleIdx="2" presStyleCnt="3"/>
      <dgm:spPr/>
    </dgm:pt>
    <dgm:pt modelId="{468D1875-990B-48D0-8E94-6E68B19C044E}" type="pres">
      <dgm:prSet presAssocID="{8259977F-863B-4B52-A354-52281098B4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113083E-3017-456A-A9AD-5DBDCAE1DDBA}" type="pres">
      <dgm:prSet presAssocID="{8259977F-863B-4B52-A354-52281098B498}" presName="spaceRect" presStyleCnt="0"/>
      <dgm:spPr/>
    </dgm:pt>
    <dgm:pt modelId="{5B366492-6064-4527-97F4-C40B3FEF276D}" type="pres">
      <dgm:prSet presAssocID="{8259977F-863B-4B52-A354-52281098B498}" presName="textRect" presStyleLbl="revTx" presStyleIdx="2" presStyleCnt="3">
        <dgm:presLayoutVars>
          <dgm:chMax val="1"/>
          <dgm:chPref val="1"/>
        </dgm:presLayoutVars>
      </dgm:prSet>
      <dgm:spPr/>
    </dgm:pt>
  </dgm:ptLst>
  <dgm:cxnLst>
    <dgm:cxn modelId="{0BFE941A-9370-4305-9E8E-90AC6E415680}" srcId="{A18B496F-96F7-42FB-89D1-B0AF00C42CC2}" destId="{33F4ED3E-ADBE-42E0-804C-E81C2A071982}" srcOrd="0" destOrd="0" parTransId="{C05C7227-24BE-45C3-90EA-0A2D6ABC1683}" sibTransId="{E54DB4A9-D58B-4DC0-A87F-A20365A80B2C}"/>
    <dgm:cxn modelId="{B3A4B356-2E6C-5F4A-8E27-E275B008CB27}" type="presOf" srcId="{906FEEE0-957A-4CB1-AF0A-77D9A58D8EB1}" destId="{5A317A61-1662-4F7C-B011-CC56112ABE6F}" srcOrd="0" destOrd="0" presId="urn:microsoft.com/office/officeart/2018/5/layout/IconCircleLabelList"/>
    <dgm:cxn modelId="{BC551479-4B3B-E644-95C2-6B7B64C99447}" type="presOf" srcId="{A18B496F-96F7-42FB-89D1-B0AF00C42CC2}" destId="{CE7C6DDF-B038-4C05-8EC2-970D4187E897}" srcOrd="0" destOrd="0" presId="urn:microsoft.com/office/officeart/2018/5/layout/IconCircleLabelList"/>
    <dgm:cxn modelId="{93A4057D-2F56-644C-B8AF-D4F8EB71FDD3}" type="presOf" srcId="{8259977F-863B-4B52-A354-52281098B498}" destId="{5B366492-6064-4527-97F4-C40B3FEF276D}" srcOrd="0" destOrd="0" presId="urn:microsoft.com/office/officeart/2018/5/layout/IconCircleLabelList"/>
    <dgm:cxn modelId="{8C90EE92-4DA9-7A45-9F31-EC22D566A8F9}" type="presOf" srcId="{33F4ED3E-ADBE-42E0-804C-E81C2A071982}" destId="{9310736A-FB3C-4331-8658-5733B2A3ED1F}" srcOrd="0" destOrd="0" presId="urn:microsoft.com/office/officeart/2018/5/layout/IconCircleLabelList"/>
    <dgm:cxn modelId="{4A38F8E6-2200-4FD6-9231-264735871183}" srcId="{A18B496F-96F7-42FB-89D1-B0AF00C42CC2}" destId="{906FEEE0-957A-4CB1-AF0A-77D9A58D8EB1}" srcOrd="1" destOrd="0" parTransId="{BE1971B1-63A3-45D5-8ED7-2B9662D3AE67}" sibTransId="{C590AC40-12CC-4E59-AF19-D3EB8E77A8F8}"/>
    <dgm:cxn modelId="{500EBBEC-9FCC-4DFC-BBB1-06D1B9AC056A}" srcId="{A18B496F-96F7-42FB-89D1-B0AF00C42CC2}" destId="{8259977F-863B-4B52-A354-52281098B498}" srcOrd="2" destOrd="0" parTransId="{CBF7E89E-11E7-478C-94D2-66A05C1A0D51}" sibTransId="{3C07D304-958F-457E-BD64-7E918634626B}"/>
    <dgm:cxn modelId="{9D5028F4-6A55-5A48-8644-F0629D6C8034}" type="presParOf" srcId="{CE7C6DDF-B038-4C05-8EC2-970D4187E897}" destId="{097E0723-F15F-441E-B1C8-7793C2AC39C2}" srcOrd="0" destOrd="0" presId="urn:microsoft.com/office/officeart/2018/5/layout/IconCircleLabelList"/>
    <dgm:cxn modelId="{F74C8051-1147-3F42-9E9A-B1D351975796}" type="presParOf" srcId="{097E0723-F15F-441E-B1C8-7793C2AC39C2}" destId="{09FFE74A-4124-4960-B195-C95E3619AC13}" srcOrd="0" destOrd="0" presId="urn:microsoft.com/office/officeart/2018/5/layout/IconCircleLabelList"/>
    <dgm:cxn modelId="{B00B15D1-6DBB-F442-B832-1299089CC66D}" type="presParOf" srcId="{097E0723-F15F-441E-B1C8-7793C2AC39C2}" destId="{51AFFFB8-7E0C-4EF3-824A-181044757330}" srcOrd="1" destOrd="0" presId="urn:microsoft.com/office/officeart/2018/5/layout/IconCircleLabelList"/>
    <dgm:cxn modelId="{E0BB4E29-47A1-0D40-BD01-B39BC5543FC2}" type="presParOf" srcId="{097E0723-F15F-441E-B1C8-7793C2AC39C2}" destId="{A93594F1-4415-4614-99F9-BF9EC11871AC}" srcOrd="2" destOrd="0" presId="urn:microsoft.com/office/officeart/2018/5/layout/IconCircleLabelList"/>
    <dgm:cxn modelId="{0B06C6B0-EF1A-F045-91CA-37D0D5E222C1}" type="presParOf" srcId="{097E0723-F15F-441E-B1C8-7793C2AC39C2}" destId="{9310736A-FB3C-4331-8658-5733B2A3ED1F}" srcOrd="3" destOrd="0" presId="urn:microsoft.com/office/officeart/2018/5/layout/IconCircleLabelList"/>
    <dgm:cxn modelId="{2A580F83-2597-6144-86F6-5EA1091FCA0D}" type="presParOf" srcId="{CE7C6DDF-B038-4C05-8EC2-970D4187E897}" destId="{AFDF2585-6C6E-4536-8F85-043FA9DC0C73}" srcOrd="1" destOrd="0" presId="urn:microsoft.com/office/officeart/2018/5/layout/IconCircleLabelList"/>
    <dgm:cxn modelId="{CA1506DC-4100-BC4F-A4D3-95FD2533C16D}" type="presParOf" srcId="{CE7C6DDF-B038-4C05-8EC2-970D4187E897}" destId="{1556FBE4-57B0-45F2-9560-CC1297AD4FAD}" srcOrd="2" destOrd="0" presId="urn:microsoft.com/office/officeart/2018/5/layout/IconCircleLabelList"/>
    <dgm:cxn modelId="{41E1FCE5-E689-8849-99AA-DA265FC2A611}" type="presParOf" srcId="{1556FBE4-57B0-45F2-9560-CC1297AD4FAD}" destId="{2F84CFBC-4163-4682-B409-4F19BE9837D5}" srcOrd="0" destOrd="0" presId="urn:microsoft.com/office/officeart/2018/5/layout/IconCircleLabelList"/>
    <dgm:cxn modelId="{0E41C809-6E90-554A-9739-AF434DFED224}" type="presParOf" srcId="{1556FBE4-57B0-45F2-9560-CC1297AD4FAD}" destId="{78E3F7E7-8528-4856-BBC7-35CB44503788}" srcOrd="1" destOrd="0" presId="urn:microsoft.com/office/officeart/2018/5/layout/IconCircleLabelList"/>
    <dgm:cxn modelId="{2B196CF1-1C98-FE4D-817A-722C007BCBD8}" type="presParOf" srcId="{1556FBE4-57B0-45F2-9560-CC1297AD4FAD}" destId="{A4498C91-A2F1-43D8-AEB1-87EA55A194A0}" srcOrd="2" destOrd="0" presId="urn:microsoft.com/office/officeart/2018/5/layout/IconCircleLabelList"/>
    <dgm:cxn modelId="{E90C5725-6A9D-1D4F-9245-0F7E27D9EA44}" type="presParOf" srcId="{1556FBE4-57B0-45F2-9560-CC1297AD4FAD}" destId="{5A317A61-1662-4F7C-B011-CC56112ABE6F}" srcOrd="3" destOrd="0" presId="urn:microsoft.com/office/officeart/2018/5/layout/IconCircleLabelList"/>
    <dgm:cxn modelId="{99F4444D-0134-E540-929A-E9A45DD29CF4}" type="presParOf" srcId="{CE7C6DDF-B038-4C05-8EC2-970D4187E897}" destId="{A1F8B342-5001-40D4-935C-87FC0E5C3CA9}" srcOrd="3" destOrd="0" presId="urn:microsoft.com/office/officeart/2018/5/layout/IconCircleLabelList"/>
    <dgm:cxn modelId="{A67150A0-93E2-3C47-8837-5B2510E00FE9}" type="presParOf" srcId="{CE7C6DDF-B038-4C05-8EC2-970D4187E897}" destId="{72D9310E-6A7E-4039-A726-059915EEA115}" srcOrd="4" destOrd="0" presId="urn:microsoft.com/office/officeart/2018/5/layout/IconCircleLabelList"/>
    <dgm:cxn modelId="{11D671B5-6CAF-7441-8CEF-32B73D05BB50}" type="presParOf" srcId="{72D9310E-6A7E-4039-A726-059915EEA115}" destId="{BE1FFEE2-36F4-4DC8-8ABA-7453A52B07BC}" srcOrd="0" destOrd="0" presId="urn:microsoft.com/office/officeart/2018/5/layout/IconCircleLabelList"/>
    <dgm:cxn modelId="{E0798F90-A73A-9649-B06A-B93B6CAA2702}" type="presParOf" srcId="{72D9310E-6A7E-4039-A726-059915EEA115}" destId="{468D1875-990B-48D0-8E94-6E68B19C044E}" srcOrd="1" destOrd="0" presId="urn:microsoft.com/office/officeart/2018/5/layout/IconCircleLabelList"/>
    <dgm:cxn modelId="{07EFCAB2-E557-DB49-BEE0-A3896B6B1FA2}" type="presParOf" srcId="{72D9310E-6A7E-4039-A726-059915EEA115}" destId="{7113083E-3017-456A-A9AD-5DBDCAE1DDBA}" srcOrd="2" destOrd="0" presId="urn:microsoft.com/office/officeart/2018/5/layout/IconCircleLabelList"/>
    <dgm:cxn modelId="{89FA518F-B752-794E-BCF3-5CDA95E411B7}" type="presParOf" srcId="{72D9310E-6A7E-4039-A726-059915EEA115}" destId="{5B366492-6064-4527-97F4-C40B3FEF276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282A7A-4A95-4E98-ABB7-BE7299232DC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E85FABA-CAD6-4437-948C-203113817AC7}">
      <dgm:prSet/>
      <dgm:spPr/>
      <dgm:t>
        <a:bodyPr/>
        <a:lstStyle/>
        <a:p>
          <a:r>
            <a:rPr lang="en-US" dirty="0"/>
            <a:t>Early exposure to interactive screen use &amp; poor screen use modeling </a:t>
          </a:r>
        </a:p>
      </dgm:t>
    </dgm:pt>
    <dgm:pt modelId="{B1A2FB72-80A7-428C-A70B-874EA023CDD2}" type="parTrans" cxnId="{723269EB-90C2-48E5-AFEB-274AFDF2AA23}">
      <dgm:prSet/>
      <dgm:spPr/>
      <dgm:t>
        <a:bodyPr/>
        <a:lstStyle/>
        <a:p>
          <a:endParaRPr lang="en-US"/>
        </a:p>
      </dgm:t>
    </dgm:pt>
    <dgm:pt modelId="{17B4A644-AB63-4EB4-9CA2-B7A816677E71}" type="sibTrans" cxnId="{723269EB-90C2-48E5-AFEB-274AFDF2AA23}">
      <dgm:prSet/>
      <dgm:spPr/>
      <dgm:t>
        <a:bodyPr/>
        <a:lstStyle/>
        <a:p>
          <a:endParaRPr lang="en-US"/>
        </a:p>
      </dgm:t>
    </dgm:pt>
    <dgm:pt modelId="{22165498-626F-4185-B30D-72A480660EF5}">
      <dgm:prSet/>
      <dgm:spPr/>
      <dgm:t>
        <a:bodyPr/>
        <a:lstStyle/>
        <a:p>
          <a:r>
            <a:rPr lang="en-US"/>
            <a:t>Parental encouragement to use screens when distressed/absence of necessary boundaries</a:t>
          </a:r>
        </a:p>
      </dgm:t>
    </dgm:pt>
    <dgm:pt modelId="{4BFE49FE-D880-4486-AC57-3EAF0FB44064}" type="parTrans" cxnId="{C062CE3F-C29F-4B4B-A6EF-12A423F96BC3}">
      <dgm:prSet/>
      <dgm:spPr/>
      <dgm:t>
        <a:bodyPr/>
        <a:lstStyle/>
        <a:p>
          <a:endParaRPr lang="en-US"/>
        </a:p>
      </dgm:t>
    </dgm:pt>
    <dgm:pt modelId="{54FDDFB3-0976-4948-9FC9-31BD6CA455EA}" type="sibTrans" cxnId="{C062CE3F-C29F-4B4B-A6EF-12A423F96BC3}">
      <dgm:prSet/>
      <dgm:spPr/>
      <dgm:t>
        <a:bodyPr/>
        <a:lstStyle/>
        <a:p>
          <a:endParaRPr lang="en-US"/>
        </a:p>
      </dgm:t>
    </dgm:pt>
    <dgm:pt modelId="{1C01BA5C-0392-4EEA-8788-614F88E925DE}">
      <dgm:prSet/>
      <dgm:spPr/>
      <dgm:t>
        <a:bodyPr/>
        <a:lstStyle/>
        <a:p>
          <a:r>
            <a:rPr lang="en-US" dirty="0"/>
            <a:t>ACE’s</a:t>
          </a:r>
        </a:p>
      </dgm:t>
    </dgm:pt>
    <dgm:pt modelId="{53E53FC8-25EA-401A-A254-E339ACCF661E}" type="parTrans" cxnId="{4B48D816-7AB7-4A26-A20A-F8798A93CEEE}">
      <dgm:prSet/>
      <dgm:spPr/>
      <dgm:t>
        <a:bodyPr/>
        <a:lstStyle/>
        <a:p>
          <a:endParaRPr lang="en-US"/>
        </a:p>
      </dgm:t>
    </dgm:pt>
    <dgm:pt modelId="{61574A6E-1572-4FA0-81EF-145FA13B2DB8}" type="sibTrans" cxnId="{4B48D816-7AB7-4A26-A20A-F8798A93CEEE}">
      <dgm:prSet/>
      <dgm:spPr/>
      <dgm:t>
        <a:bodyPr/>
        <a:lstStyle/>
        <a:p>
          <a:endParaRPr lang="en-US"/>
        </a:p>
      </dgm:t>
    </dgm:pt>
    <dgm:pt modelId="{96E95F28-97A1-449B-BAAB-7384A12B5B08}">
      <dgm:prSet/>
      <dgm:spPr/>
      <dgm:t>
        <a:bodyPr/>
        <a:lstStyle/>
        <a:p>
          <a:r>
            <a:rPr lang="en-US"/>
            <a:t>Addiction in family history</a:t>
          </a:r>
        </a:p>
      </dgm:t>
    </dgm:pt>
    <dgm:pt modelId="{D9785A6E-7938-45F9-9F76-360B0966AE9D}" type="parTrans" cxnId="{0EBAA317-8DEF-481B-9001-CAE3B63D2D14}">
      <dgm:prSet/>
      <dgm:spPr/>
      <dgm:t>
        <a:bodyPr/>
        <a:lstStyle/>
        <a:p>
          <a:endParaRPr lang="en-US"/>
        </a:p>
      </dgm:t>
    </dgm:pt>
    <dgm:pt modelId="{74ADBC70-5A07-40F6-AEB8-D366BCE2B82E}" type="sibTrans" cxnId="{0EBAA317-8DEF-481B-9001-CAE3B63D2D14}">
      <dgm:prSet/>
      <dgm:spPr/>
      <dgm:t>
        <a:bodyPr/>
        <a:lstStyle/>
        <a:p>
          <a:endParaRPr lang="en-US"/>
        </a:p>
      </dgm:t>
    </dgm:pt>
    <dgm:pt modelId="{D1B25AB5-DBE6-4A9E-B2A9-1A0168796873}">
      <dgm:prSet/>
      <dgm:spPr/>
      <dgm:t>
        <a:bodyPr/>
        <a:lstStyle/>
        <a:p>
          <a:r>
            <a:rPr lang="en-US"/>
            <a:t>Limited access to well-regulated caregiver</a:t>
          </a:r>
        </a:p>
      </dgm:t>
    </dgm:pt>
    <dgm:pt modelId="{D1B84EC2-2513-42FB-AFF6-485D282BF62E}" type="parTrans" cxnId="{74540A9E-4D63-488D-949C-296D3E8ACA76}">
      <dgm:prSet/>
      <dgm:spPr/>
      <dgm:t>
        <a:bodyPr/>
        <a:lstStyle/>
        <a:p>
          <a:endParaRPr lang="en-US"/>
        </a:p>
      </dgm:t>
    </dgm:pt>
    <dgm:pt modelId="{36E1F119-16B3-464A-8E07-4C9872B096E6}" type="sibTrans" cxnId="{74540A9E-4D63-488D-949C-296D3E8ACA76}">
      <dgm:prSet/>
      <dgm:spPr/>
      <dgm:t>
        <a:bodyPr/>
        <a:lstStyle/>
        <a:p>
          <a:endParaRPr lang="en-US"/>
        </a:p>
      </dgm:t>
    </dgm:pt>
    <dgm:pt modelId="{F0A9AECF-515C-C945-BABF-5F5C72AEA6AA}">
      <dgm:prSet/>
      <dgm:spPr/>
      <dgm:t>
        <a:bodyPr/>
        <a:lstStyle/>
        <a:p>
          <a:r>
            <a:rPr lang="en-US" dirty="0"/>
            <a:t>High conflict/violence between caregivers, rigid and disengaged family system</a:t>
          </a:r>
        </a:p>
      </dgm:t>
    </dgm:pt>
    <dgm:pt modelId="{241BD7FF-CF00-8B40-9AEC-0667C3DEBABA}" type="parTrans" cxnId="{82F337C0-9070-1645-B0B2-380E382FA07F}">
      <dgm:prSet/>
      <dgm:spPr/>
      <dgm:t>
        <a:bodyPr/>
        <a:lstStyle/>
        <a:p>
          <a:endParaRPr lang="en-US"/>
        </a:p>
      </dgm:t>
    </dgm:pt>
    <dgm:pt modelId="{7AAA1FAF-9C55-B54D-A2C4-AA02BFE9BDFE}" type="sibTrans" cxnId="{82F337C0-9070-1645-B0B2-380E382FA07F}">
      <dgm:prSet/>
      <dgm:spPr/>
      <dgm:t>
        <a:bodyPr/>
        <a:lstStyle/>
        <a:p>
          <a:endParaRPr lang="en-US"/>
        </a:p>
      </dgm:t>
    </dgm:pt>
    <dgm:pt modelId="{E9076117-1C3B-584B-B174-E5F590FA78A4}">
      <dgm:prSet/>
      <dgm:spPr/>
      <dgm:t>
        <a:bodyPr/>
        <a:lstStyle/>
        <a:p>
          <a:r>
            <a:rPr lang="en-US" dirty="0"/>
            <a:t>Poverty and reduced access to resources</a:t>
          </a:r>
        </a:p>
      </dgm:t>
    </dgm:pt>
    <dgm:pt modelId="{A6A202EF-A642-A24B-B7BB-03E1A92C4FE1}" type="parTrans" cxnId="{767682BC-2427-7E4B-AB6E-6C507DF6BF13}">
      <dgm:prSet/>
      <dgm:spPr/>
      <dgm:t>
        <a:bodyPr/>
        <a:lstStyle/>
        <a:p>
          <a:endParaRPr lang="en-US"/>
        </a:p>
      </dgm:t>
    </dgm:pt>
    <dgm:pt modelId="{B981C957-28B6-F84B-A6FD-7279114DB476}" type="sibTrans" cxnId="{767682BC-2427-7E4B-AB6E-6C507DF6BF13}">
      <dgm:prSet/>
      <dgm:spPr/>
      <dgm:t>
        <a:bodyPr/>
        <a:lstStyle/>
        <a:p>
          <a:endParaRPr lang="en-US"/>
        </a:p>
      </dgm:t>
    </dgm:pt>
    <dgm:pt modelId="{04D69E7D-20C2-C849-8D53-284D6BDE1716}">
      <dgm:prSet/>
      <dgm:spPr/>
      <dgm:t>
        <a:bodyPr/>
        <a:lstStyle/>
        <a:p>
          <a:r>
            <a:rPr lang="en-US" dirty="0"/>
            <a:t>Lack of united front in parent-driven screen use boundaries</a:t>
          </a:r>
        </a:p>
      </dgm:t>
    </dgm:pt>
    <dgm:pt modelId="{F2349A65-AF63-4947-8581-9C7EFAF6FDEE}" type="parTrans" cxnId="{7F0A6EF7-C501-3A41-ADE3-CDE4F5A00433}">
      <dgm:prSet/>
      <dgm:spPr/>
      <dgm:t>
        <a:bodyPr/>
        <a:lstStyle/>
        <a:p>
          <a:endParaRPr lang="en-US"/>
        </a:p>
      </dgm:t>
    </dgm:pt>
    <dgm:pt modelId="{59438D5C-1148-CA43-B493-2912B1868426}" type="sibTrans" cxnId="{7F0A6EF7-C501-3A41-ADE3-CDE4F5A00433}">
      <dgm:prSet/>
      <dgm:spPr/>
      <dgm:t>
        <a:bodyPr/>
        <a:lstStyle/>
        <a:p>
          <a:endParaRPr lang="en-US"/>
        </a:p>
      </dgm:t>
    </dgm:pt>
    <dgm:pt modelId="{F1FF7BE5-BB33-5545-96F3-F6FA13271A65}" type="pres">
      <dgm:prSet presAssocID="{F7282A7A-4A95-4E98-ABB7-BE7299232DC0}" presName="diagram" presStyleCnt="0">
        <dgm:presLayoutVars>
          <dgm:dir/>
          <dgm:resizeHandles val="exact"/>
        </dgm:presLayoutVars>
      </dgm:prSet>
      <dgm:spPr/>
    </dgm:pt>
    <dgm:pt modelId="{E3B1576A-BA6E-DC4F-8384-A76D59E2802D}" type="pres">
      <dgm:prSet presAssocID="{7E85FABA-CAD6-4437-948C-203113817AC7}" presName="node" presStyleLbl="node1" presStyleIdx="0" presStyleCnt="8">
        <dgm:presLayoutVars>
          <dgm:bulletEnabled val="1"/>
        </dgm:presLayoutVars>
      </dgm:prSet>
      <dgm:spPr/>
    </dgm:pt>
    <dgm:pt modelId="{F656DBEE-11B4-B246-848C-85D2D123C2A1}" type="pres">
      <dgm:prSet presAssocID="{17B4A644-AB63-4EB4-9CA2-B7A816677E71}" presName="sibTrans" presStyleCnt="0"/>
      <dgm:spPr/>
    </dgm:pt>
    <dgm:pt modelId="{549FB9DD-D386-CD4E-AE69-C4213AFBF366}" type="pres">
      <dgm:prSet presAssocID="{04D69E7D-20C2-C849-8D53-284D6BDE1716}" presName="node" presStyleLbl="node1" presStyleIdx="1" presStyleCnt="8">
        <dgm:presLayoutVars>
          <dgm:bulletEnabled val="1"/>
        </dgm:presLayoutVars>
      </dgm:prSet>
      <dgm:spPr/>
    </dgm:pt>
    <dgm:pt modelId="{294B3F30-98E5-9745-A026-7C2C3B530311}" type="pres">
      <dgm:prSet presAssocID="{59438D5C-1148-CA43-B493-2912B1868426}" presName="sibTrans" presStyleCnt="0"/>
      <dgm:spPr/>
    </dgm:pt>
    <dgm:pt modelId="{EF09AB7E-B033-D24A-A713-0BEDC0D1519B}" type="pres">
      <dgm:prSet presAssocID="{E9076117-1C3B-584B-B174-E5F590FA78A4}" presName="node" presStyleLbl="node1" presStyleIdx="2" presStyleCnt="8">
        <dgm:presLayoutVars>
          <dgm:bulletEnabled val="1"/>
        </dgm:presLayoutVars>
      </dgm:prSet>
      <dgm:spPr/>
    </dgm:pt>
    <dgm:pt modelId="{29F80211-15C5-7647-A74C-66C02AFF7002}" type="pres">
      <dgm:prSet presAssocID="{B981C957-28B6-F84B-A6FD-7279114DB476}" presName="sibTrans" presStyleCnt="0"/>
      <dgm:spPr/>
    </dgm:pt>
    <dgm:pt modelId="{D18F223F-1965-2E4E-9055-FFD37ECB4CCC}" type="pres">
      <dgm:prSet presAssocID="{22165498-626F-4185-B30D-72A480660EF5}" presName="node" presStyleLbl="node1" presStyleIdx="3" presStyleCnt="8">
        <dgm:presLayoutVars>
          <dgm:bulletEnabled val="1"/>
        </dgm:presLayoutVars>
      </dgm:prSet>
      <dgm:spPr/>
    </dgm:pt>
    <dgm:pt modelId="{BE60FC37-FD2C-B447-866A-63DE451FF9DD}" type="pres">
      <dgm:prSet presAssocID="{54FDDFB3-0976-4948-9FC9-31BD6CA455EA}" presName="sibTrans" presStyleCnt="0"/>
      <dgm:spPr/>
    </dgm:pt>
    <dgm:pt modelId="{4157B6CA-105E-DC43-8D4F-F9D0700B0484}" type="pres">
      <dgm:prSet presAssocID="{1C01BA5C-0392-4EEA-8788-614F88E925DE}" presName="node" presStyleLbl="node1" presStyleIdx="4" presStyleCnt="8">
        <dgm:presLayoutVars>
          <dgm:bulletEnabled val="1"/>
        </dgm:presLayoutVars>
      </dgm:prSet>
      <dgm:spPr/>
    </dgm:pt>
    <dgm:pt modelId="{18DA0C66-A9FC-664E-809A-416C546C8315}" type="pres">
      <dgm:prSet presAssocID="{61574A6E-1572-4FA0-81EF-145FA13B2DB8}" presName="sibTrans" presStyleCnt="0"/>
      <dgm:spPr/>
    </dgm:pt>
    <dgm:pt modelId="{6FE4EA15-9D8A-EA45-AF45-54F6776CF52D}" type="pres">
      <dgm:prSet presAssocID="{F0A9AECF-515C-C945-BABF-5F5C72AEA6AA}" presName="node" presStyleLbl="node1" presStyleIdx="5" presStyleCnt="8">
        <dgm:presLayoutVars>
          <dgm:bulletEnabled val="1"/>
        </dgm:presLayoutVars>
      </dgm:prSet>
      <dgm:spPr/>
    </dgm:pt>
    <dgm:pt modelId="{2CC90F94-9C6D-9542-B8C6-69B03956E92D}" type="pres">
      <dgm:prSet presAssocID="{7AAA1FAF-9C55-B54D-A2C4-AA02BFE9BDFE}" presName="sibTrans" presStyleCnt="0"/>
      <dgm:spPr/>
    </dgm:pt>
    <dgm:pt modelId="{DB8AFCAF-6D92-624E-BB5D-11A70C7ADE99}" type="pres">
      <dgm:prSet presAssocID="{96E95F28-97A1-449B-BAAB-7384A12B5B08}" presName="node" presStyleLbl="node1" presStyleIdx="6" presStyleCnt="8">
        <dgm:presLayoutVars>
          <dgm:bulletEnabled val="1"/>
        </dgm:presLayoutVars>
      </dgm:prSet>
      <dgm:spPr/>
    </dgm:pt>
    <dgm:pt modelId="{A5BB4720-9A27-B940-805C-E6DE07DA39B7}" type="pres">
      <dgm:prSet presAssocID="{74ADBC70-5A07-40F6-AEB8-D366BCE2B82E}" presName="sibTrans" presStyleCnt="0"/>
      <dgm:spPr/>
    </dgm:pt>
    <dgm:pt modelId="{0E84084D-2E98-3342-A901-3267BADEEE03}" type="pres">
      <dgm:prSet presAssocID="{D1B25AB5-DBE6-4A9E-B2A9-1A0168796873}" presName="node" presStyleLbl="node1" presStyleIdx="7" presStyleCnt="8">
        <dgm:presLayoutVars>
          <dgm:bulletEnabled val="1"/>
        </dgm:presLayoutVars>
      </dgm:prSet>
      <dgm:spPr/>
    </dgm:pt>
  </dgm:ptLst>
  <dgm:cxnLst>
    <dgm:cxn modelId="{6513F608-CBF7-FB45-9E9D-1A14391DE0CC}" type="presOf" srcId="{F0A9AECF-515C-C945-BABF-5F5C72AEA6AA}" destId="{6FE4EA15-9D8A-EA45-AF45-54F6776CF52D}" srcOrd="0" destOrd="0" presId="urn:microsoft.com/office/officeart/2005/8/layout/default"/>
    <dgm:cxn modelId="{4B48D816-7AB7-4A26-A20A-F8798A93CEEE}" srcId="{F7282A7A-4A95-4E98-ABB7-BE7299232DC0}" destId="{1C01BA5C-0392-4EEA-8788-614F88E925DE}" srcOrd="4" destOrd="0" parTransId="{53E53FC8-25EA-401A-A254-E339ACCF661E}" sibTransId="{61574A6E-1572-4FA0-81EF-145FA13B2DB8}"/>
    <dgm:cxn modelId="{0EBAA317-8DEF-481B-9001-CAE3B63D2D14}" srcId="{F7282A7A-4A95-4E98-ABB7-BE7299232DC0}" destId="{96E95F28-97A1-449B-BAAB-7384A12B5B08}" srcOrd="6" destOrd="0" parTransId="{D9785A6E-7938-45F9-9F76-360B0966AE9D}" sibTransId="{74ADBC70-5A07-40F6-AEB8-D366BCE2B82E}"/>
    <dgm:cxn modelId="{8CAD3928-7240-C241-BD91-D3B666F8DFEE}" type="presOf" srcId="{7E85FABA-CAD6-4437-948C-203113817AC7}" destId="{E3B1576A-BA6E-DC4F-8384-A76D59E2802D}" srcOrd="0" destOrd="0" presId="urn:microsoft.com/office/officeart/2005/8/layout/default"/>
    <dgm:cxn modelId="{C062CE3F-C29F-4B4B-A6EF-12A423F96BC3}" srcId="{F7282A7A-4A95-4E98-ABB7-BE7299232DC0}" destId="{22165498-626F-4185-B30D-72A480660EF5}" srcOrd="3" destOrd="0" parTransId="{4BFE49FE-D880-4486-AC57-3EAF0FB44064}" sibTransId="{54FDDFB3-0976-4948-9FC9-31BD6CA455EA}"/>
    <dgm:cxn modelId="{7C085C7B-F179-8C4D-98F7-4D41D3611CF9}" type="presOf" srcId="{96E95F28-97A1-449B-BAAB-7384A12B5B08}" destId="{DB8AFCAF-6D92-624E-BB5D-11A70C7ADE99}" srcOrd="0" destOrd="0" presId="urn:microsoft.com/office/officeart/2005/8/layout/default"/>
    <dgm:cxn modelId="{74540A9E-4D63-488D-949C-296D3E8ACA76}" srcId="{F7282A7A-4A95-4E98-ABB7-BE7299232DC0}" destId="{D1B25AB5-DBE6-4A9E-B2A9-1A0168796873}" srcOrd="7" destOrd="0" parTransId="{D1B84EC2-2513-42FB-AFF6-485D282BF62E}" sibTransId="{36E1F119-16B3-464A-8E07-4C9872B096E6}"/>
    <dgm:cxn modelId="{77B71BA6-8AF3-4E44-BEBF-461255356A3A}" type="presOf" srcId="{D1B25AB5-DBE6-4A9E-B2A9-1A0168796873}" destId="{0E84084D-2E98-3342-A901-3267BADEEE03}" srcOrd="0" destOrd="0" presId="urn:microsoft.com/office/officeart/2005/8/layout/default"/>
    <dgm:cxn modelId="{134927A8-7F33-914D-8FF4-89757CDBB96F}" type="presOf" srcId="{04D69E7D-20C2-C849-8D53-284D6BDE1716}" destId="{549FB9DD-D386-CD4E-AE69-C4213AFBF366}" srcOrd="0" destOrd="0" presId="urn:microsoft.com/office/officeart/2005/8/layout/default"/>
    <dgm:cxn modelId="{D7E8DDAF-1D00-B243-AA21-92C1770DE52A}" type="presOf" srcId="{F7282A7A-4A95-4E98-ABB7-BE7299232DC0}" destId="{F1FF7BE5-BB33-5545-96F3-F6FA13271A65}" srcOrd="0" destOrd="0" presId="urn:microsoft.com/office/officeart/2005/8/layout/default"/>
    <dgm:cxn modelId="{767682BC-2427-7E4B-AB6E-6C507DF6BF13}" srcId="{F7282A7A-4A95-4E98-ABB7-BE7299232DC0}" destId="{E9076117-1C3B-584B-B174-E5F590FA78A4}" srcOrd="2" destOrd="0" parTransId="{A6A202EF-A642-A24B-B7BB-03E1A92C4FE1}" sibTransId="{B981C957-28B6-F84B-A6FD-7279114DB476}"/>
    <dgm:cxn modelId="{82F337C0-9070-1645-B0B2-380E382FA07F}" srcId="{F7282A7A-4A95-4E98-ABB7-BE7299232DC0}" destId="{F0A9AECF-515C-C945-BABF-5F5C72AEA6AA}" srcOrd="5" destOrd="0" parTransId="{241BD7FF-CF00-8B40-9AEC-0667C3DEBABA}" sibTransId="{7AAA1FAF-9C55-B54D-A2C4-AA02BFE9BDFE}"/>
    <dgm:cxn modelId="{723269EB-90C2-48E5-AFEB-274AFDF2AA23}" srcId="{F7282A7A-4A95-4E98-ABB7-BE7299232DC0}" destId="{7E85FABA-CAD6-4437-948C-203113817AC7}" srcOrd="0" destOrd="0" parTransId="{B1A2FB72-80A7-428C-A70B-874EA023CDD2}" sibTransId="{17B4A644-AB63-4EB4-9CA2-B7A816677E71}"/>
    <dgm:cxn modelId="{7F0A6EF7-C501-3A41-ADE3-CDE4F5A00433}" srcId="{F7282A7A-4A95-4E98-ABB7-BE7299232DC0}" destId="{04D69E7D-20C2-C849-8D53-284D6BDE1716}" srcOrd="1" destOrd="0" parTransId="{F2349A65-AF63-4947-8581-9C7EFAF6FDEE}" sibTransId="{59438D5C-1148-CA43-B493-2912B1868426}"/>
    <dgm:cxn modelId="{2BA043FA-02C2-2A49-8743-1428C0ACE77B}" type="presOf" srcId="{1C01BA5C-0392-4EEA-8788-614F88E925DE}" destId="{4157B6CA-105E-DC43-8D4F-F9D0700B0484}" srcOrd="0" destOrd="0" presId="urn:microsoft.com/office/officeart/2005/8/layout/default"/>
    <dgm:cxn modelId="{91FF49FA-43DB-8E4D-AF88-E601FA862731}" type="presOf" srcId="{22165498-626F-4185-B30D-72A480660EF5}" destId="{D18F223F-1965-2E4E-9055-FFD37ECB4CCC}" srcOrd="0" destOrd="0" presId="urn:microsoft.com/office/officeart/2005/8/layout/default"/>
    <dgm:cxn modelId="{8B35BDFD-B643-854C-B1A3-0CABC35C4D43}" type="presOf" srcId="{E9076117-1C3B-584B-B174-E5F590FA78A4}" destId="{EF09AB7E-B033-D24A-A713-0BEDC0D1519B}" srcOrd="0" destOrd="0" presId="urn:microsoft.com/office/officeart/2005/8/layout/default"/>
    <dgm:cxn modelId="{F78706C4-5AFD-6A43-A56F-5A32AE47C428}" type="presParOf" srcId="{F1FF7BE5-BB33-5545-96F3-F6FA13271A65}" destId="{E3B1576A-BA6E-DC4F-8384-A76D59E2802D}" srcOrd="0" destOrd="0" presId="urn:microsoft.com/office/officeart/2005/8/layout/default"/>
    <dgm:cxn modelId="{392D8A0E-8D33-A841-A0E0-59FD7EDDFA42}" type="presParOf" srcId="{F1FF7BE5-BB33-5545-96F3-F6FA13271A65}" destId="{F656DBEE-11B4-B246-848C-85D2D123C2A1}" srcOrd="1" destOrd="0" presId="urn:microsoft.com/office/officeart/2005/8/layout/default"/>
    <dgm:cxn modelId="{344700F6-7FE8-0042-9A89-F38AC3B615FD}" type="presParOf" srcId="{F1FF7BE5-BB33-5545-96F3-F6FA13271A65}" destId="{549FB9DD-D386-CD4E-AE69-C4213AFBF366}" srcOrd="2" destOrd="0" presId="urn:microsoft.com/office/officeart/2005/8/layout/default"/>
    <dgm:cxn modelId="{088C88A2-C915-AF41-9433-CE88234C16A4}" type="presParOf" srcId="{F1FF7BE5-BB33-5545-96F3-F6FA13271A65}" destId="{294B3F30-98E5-9745-A026-7C2C3B530311}" srcOrd="3" destOrd="0" presId="urn:microsoft.com/office/officeart/2005/8/layout/default"/>
    <dgm:cxn modelId="{EC15D108-5CF7-3343-9B01-77CBA9AAF22E}" type="presParOf" srcId="{F1FF7BE5-BB33-5545-96F3-F6FA13271A65}" destId="{EF09AB7E-B033-D24A-A713-0BEDC0D1519B}" srcOrd="4" destOrd="0" presId="urn:microsoft.com/office/officeart/2005/8/layout/default"/>
    <dgm:cxn modelId="{DB1CE0CE-971B-114A-A56B-3B581C4CC39D}" type="presParOf" srcId="{F1FF7BE5-BB33-5545-96F3-F6FA13271A65}" destId="{29F80211-15C5-7647-A74C-66C02AFF7002}" srcOrd="5" destOrd="0" presId="urn:microsoft.com/office/officeart/2005/8/layout/default"/>
    <dgm:cxn modelId="{A4A89331-9A91-A744-8C52-E9BB1BF7553B}" type="presParOf" srcId="{F1FF7BE5-BB33-5545-96F3-F6FA13271A65}" destId="{D18F223F-1965-2E4E-9055-FFD37ECB4CCC}" srcOrd="6" destOrd="0" presId="urn:microsoft.com/office/officeart/2005/8/layout/default"/>
    <dgm:cxn modelId="{204A4BF1-4648-C547-90E3-DAF60337CC13}" type="presParOf" srcId="{F1FF7BE5-BB33-5545-96F3-F6FA13271A65}" destId="{BE60FC37-FD2C-B447-866A-63DE451FF9DD}" srcOrd="7" destOrd="0" presId="urn:microsoft.com/office/officeart/2005/8/layout/default"/>
    <dgm:cxn modelId="{231656AD-FD3B-CB49-9796-D1E151DFACBC}" type="presParOf" srcId="{F1FF7BE5-BB33-5545-96F3-F6FA13271A65}" destId="{4157B6CA-105E-DC43-8D4F-F9D0700B0484}" srcOrd="8" destOrd="0" presId="urn:microsoft.com/office/officeart/2005/8/layout/default"/>
    <dgm:cxn modelId="{D0B7E6D3-B228-C946-8785-4FEAB3535A28}" type="presParOf" srcId="{F1FF7BE5-BB33-5545-96F3-F6FA13271A65}" destId="{18DA0C66-A9FC-664E-809A-416C546C8315}" srcOrd="9" destOrd="0" presId="urn:microsoft.com/office/officeart/2005/8/layout/default"/>
    <dgm:cxn modelId="{3B33547E-04A9-8443-8497-5E2683F38E60}" type="presParOf" srcId="{F1FF7BE5-BB33-5545-96F3-F6FA13271A65}" destId="{6FE4EA15-9D8A-EA45-AF45-54F6776CF52D}" srcOrd="10" destOrd="0" presId="urn:microsoft.com/office/officeart/2005/8/layout/default"/>
    <dgm:cxn modelId="{5809FCC0-E0A9-504B-9565-8ADFBCFA43BB}" type="presParOf" srcId="{F1FF7BE5-BB33-5545-96F3-F6FA13271A65}" destId="{2CC90F94-9C6D-9542-B8C6-69B03956E92D}" srcOrd="11" destOrd="0" presId="urn:microsoft.com/office/officeart/2005/8/layout/default"/>
    <dgm:cxn modelId="{FF324018-3832-B541-BD31-149D91EFBFB8}" type="presParOf" srcId="{F1FF7BE5-BB33-5545-96F3-F6FA13271A65}" destId="{DB8AFCAF-6D92-624E-BB5D-11A70C7ADE99}" srcOrd="12" destOrd="0" presId="urn:microsoft.com/office/officeart/2005/8/layout/default"/>
    <dgm:cxn modelId="{C1198CED-AF41-9B4C-B1CE-88ADF8D50FA2}" type="presParOf" srcId="{F1FF7BE5-BB33-5545-96F3-F6FA13271A65}" destId="{A5BB4720-9A27-B940-805C-E6DE07DA39B7}" srcOrd="13" destOrd="0" presId="urn:microsoft.com/office/officeart/2005/8/layout/default"/>
    <dgm:cxn modelId="{17B6016F-D7D1-1749-A8D9-33500388BBA1}" type="presParOf" srcId="{F1FF7BE5-BB33-5545-96F3-F6FA13271A65}" destId="{0E84084D-2E98-3342-A901-3267BADEEE0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95B8F4-2D1A-6E4C-B8A3-1CED1A14DA73}" type="doc">
      <dgm:prSet loTypeId="urn:microsoft.com/office/officeart/2005/8/layout/cycle2" loCatId="" qsTypeId="urn:microsoft.com/office/officeart/2005/8/quickstyle/simple2" qsCatId="simple" csTypeId="urn:microsoft.com/office/officeart/2005/8/colors/accent3_1" csCatId="accent3" phldr="1"/>
      <dgm:spPr/>
      <dgm:t>
        <a:bodyPr/>
        <a:lstStyle/>
        <a:p>
          <a:endParaRPr lang="en-US"/>
        </a:p>
      </dgm:t>
    </dgm:pt>
    <dgm:pt modelId="{FA57D608-C4BC-1842-A77D-FA7282F9201E}">
      <dgm:prSet phldrT="[Text]" custT="1"/>
      <dgm:spPr/>
      <dgm:t>
        <a:bodyPr/>
        <a:lstStyle/>
        <a:p>
          <a:r>
            <a:rPr lang="en-US" sz="1000"/>
            <a:t>Divert attention to area I have control and mastery (gaming, social media, pornography)</a:t>
          </a:r>
        </a:p>
      </dgm:t>
    </dgm:pt>
    <dgm:pt modelId="{18A24BEE-F2D6-AA44-B1CE-F2A941BEEF9B}" type="parTrans" cxnId="{674C6300-C194-9346-A8A1-DAADD4783DF5}">
      <dgm:prSet/>
      <dgm:spPr/>
      <dgm:t>
        <a:bodyPr/>
        <a:lstStyle/>
        <a:p>
          <a:endParaRPr lang="en-US" sz="4800"/>
        </a:p>
      </dgm:t>
    </dgm:pt>
    <dgm:pt modelId="{51495CDE-2627-EF4F-A966-FA3315494F59}" type="sibTrans" cxnId="{674C6300-C194-9346-A8A1-DAADD4783DF5}">
      <dgm:prSet custT="1"/>
      <dgm:spPr/>
      <dgm:t>
        <a:bodyPr/>
        <a:lstStyle/>
        <a:p>
          <a:endParaRPr lang="en-US" sz="900"/>
        </a:p>
      </dgm:t>
    </dgm:pt>
    <dgm:pt modelId="{9CADB23A-A968-7742-9E97-789F2811014B}">
      <dgm:prSet phldrT="[Text]" custT="1"/>
      <dgm:spPr/>
      <dgm:t>
        <a:bodyPr/>
        <a:lstStyle/>
        <a:p>
          <a:r>
            <a:rPr lang="en-US" sz="1000" dirty="0"/>
            <a:t>Shake off feelings of shame,  sense of self restored, and pattern reinforced by dopamine hit</a:t>
          </a:r>
        </a:p>
      </dgm:t>
    </dgm:pt>
    <dgm:pt modelId="{691D1D8A-8883-224B-A971-D67F319464DB}" type="parTrans" cxnId="{13A47481-2BA9-CC47-8B81-5A0D6BE4C4DE}">
      <dgm:prSet/>
      <dgm:spPr/>
      <dgm:t>
        <a:bodyPr/>
        <a:lstStyle/>
        <a:p>
          <a:endParaRPr lang="en-US" sz="4800"/>
        </a:p>
      </dgm:t>
    </dgm:pt>
    <dgm:pt modelId="{CC397EFC-A900-CF41-94A4-6A409D90BFCA}" type="sibTrans" cxnId="{13A47481-2BA9-CC47-8B81-5A0D6BE4C4DE}">
      <dgm:prSet custT="1"/>
      <dgm:spPr/>
      <dgm:t>
        <a:bodyPr/>
        <a:lstStyle/>
        <a:p>
          <a:endParaRPr lang="en-US" sz="900"/>
        </a:p>
      </dgm:t>
    </dgm:pt>
    <dgm:pt modelId="{E8DCC4CD-0FDB-C543-8FD8-45766CB81D85}">
      <dgm:prSet phldrT="[Text]" custT="1"/>
      <dgm:spPr/>
      <dgm:t>
        <a:bodyPr/>
        <a:lstStyle/>
        <a:p>
          <a:r>
            <a:rPr lang="en-US" sz="1000"/>
            <a:t>Becomes rigid and compulsive if my only outlet for competence/belonging/relief exists virtually</a:t>
          </a:r>
        </a:p>
      </dgm:t>
    </dgm:pt>
    <dgm:pt modelId="{A5DDEB24-363E-7F4F-93B1-0865F5CCFC13}" type="parTrans" cxnId="{91C190FD-C02E-1D46-9368-6FC889895003}">
      <dgm:prSet/>
      <dgm:spPr/>
      <dgm:t>
        <a:bodyPr/>
        <a:lstStyle/>
        <a:p>
          <a:endParaRPr lang="en-US" sz="4800"/>
        </a:p>
      </dgm:t>
    </dgm:pt>
    <dgm:pt modelId="{245CD87A-FAA8-364F-952A-839F5DA2DFA4}" type="sibTrans" cxnId="{91C190FD-C02E-1D46-9368-6FC889895003}">
      <dgm:prSet custT="1"/>
      <dgm:spPr/>
      <dgm:t>
        <a:bodyPr/>
        <a:lstStyle/>
        <a:p>
          <a:endParaRPr lang="en-US" sz="900"/>
        </a:p>
      </dgm:t>
    </dgm:pt>
    <dgm:pt modelId="{5DA8E0C5-6DB5-F749-B16E-2AA01CC87A26}">
      <dgm:prSet phldrT="[Text]" custT="1"/>
      <dgm:spPr/>
      <dgm:t>
        <a:bodyPr/>
        <a:lstStyle/>
        <a:p>
          <a:r>
            <a:rPr lang="en-US" sz="1000"/>
            <a:t>Experience shame in school setting (belonging, academic performance, extra-curricular)</a:t>
          </a:r>
        </a:p>
      </dgm:t>
    </dgm:pt>
    <dgm:pt modelId="{4E0DBD0C-9CC7-E24E-9777-1D79EFC7280B}" type="parTrans" cxnId="{5916EFA6-CE88-DB42-8179-85878F7F43BB}">
      <dgm:prSet/>
      <dgm:spPr/>
      <dgm:t>
        <a:bodyPr/>
        <a:lstStyle/>
        <a:p>
          <a:endParaRPr lang="en-US" sz="4800"/>
        </a:p>
      </dgm:t>
    </dgm:pt>
    <dgm:pt modelId="{2EB41576-2EBA-DE49-94BF-92C584E8F5A7}" type="sibTrans" cxnId="{5916EFA6-CE88-DB42-8179-85878F7F43BB}">
      <dgm:prSet custT="1"/>
      <dgm:spPr/>
      <dgm:t>
        <a:bodyPr/>
        <a:lstStyle/>
        <a:p>
          <a:endParaRPr lang="en-US" sz="900"/>
        </a:p>
      </dgm:t>
    </dgm:pt>
    <dgm:pt modelId="{AE54A10C-D188-A84F-B29A-C5AD9DF256DA}" type="pres">
      <dgm:prSet presAssocID="{DC95B8F4-2D1A-6E4C-B8A3-1CED1A14DA73}" presName="cycle" presStyleCnt="0">
        <dgm:presLayoutVars>
          <dgm:dir/>
          <dgm:resizeHandles val="exact"/>
        </dgm:presLayoutVars>
      </dgm:prSet>
      <dgm:spPr/>
    </dgm:pt>
    <dgm:pt modelId="{A0C5BEA1-B66E-FE4B-8FB7-5C6F20F914EE}" type="pres">
      <dgm:prSet presAssocID="{FA57D608-C4BC-1842-A77D-FA7282F9201E}" presName="node" presStyleLbl="node1" presStyleIdx="0" presStyleCnt="4">
        <dgm:presLayoutVars>
          <dgm:bulletEnabled val="1"/>
        </dgm:presLayoutVars>
      </dgm:prSet>
      <dgm:spPr/>
    </dgm:pt>
    <dgm:pt modelId="{9988010F-CAD0-904C-9D0B-41F562029F94}" type="pres">
      <dgm:prSet presAssocID="{51495CDE-2627-EF4F-A966-FA3315494F59}" presName="sibTrans" presStyleLbl="sibTrans2D1" presStyleIdx="0" presStyleCnt="4"/>
      <dgm:spPr/>
    </dgm:pt>
    <dgm:pt modelId="{DDB63A04-E030-3049-97EB-562E5CB7FB3F}" type="pres">
      <dgm:prSet presAssocID="{51495CDE-2627-EF4F-A966-FA3315494F59}" presName="connectorText" presStyleLbl="sibTrans2D1" presStyleIdx="0" presStyleCnt="4"/>
      <dgm:spPr/>
    </dgm:pt>
    <dgm:pt modelId="{49929BF3-6778-F341-B493-6B13325E5986}" type="pres">
      <dgm:prSet presAssocID="{9CADB23A-A968-7742-9E97-789F2811014B}" presName="node" presStyleLbl="node1" presStyleIdx="1" presStyleCnt="4">
        <dgm:presLayoutVars>
          <dgm:bulletEnabled val="1"/>
        </dgm:presLayoutVars>
      </dgm:prSet>
      <dgm:spPr/>
    </dgm:pt>
    <dgm:pt modelId="{C7E013F8-9251-7C48-95AB-FBE36514E029}" type="pres">
      <dgm:prSet presAssocID="{CC397EFC-A900-CF41-94A4-6A409D90BFCA}" presName="sibTrans" presStyleLbl="sibTrans2D1" presStyleIdx="1" presStyleCnt="4"/>
      <dgm:spPr/>
    </dgm:pt>
    <dgm:pt modelId="{3A72ABED-B333-E442-82E1-A84784B7D4E4}" type="pres">
      <dgm:prSet presAssocID="{CC397EFC-A900-CF41-94A4-6A409D90BFCA}" presName="connectorText" presStyleLbl="sibTrans2D1" presStyleIdx="1" presStyleCnt="4"/>
      <dgm:spPr/>
    </dgm:pt>
    <dgm:pt modelId="{C358650B-F2AF-1A4F-89AF-BAACA24E5825}" type="pres">
      <dgm:prSet presAssocID="{E8DCC4CD-0FDB-C543-8FD8-45766CB81D85}" presName="node" presStyleLbl="node1" presStyleIdx="2" presStyleCnt="4">
        <dgm:presLayoutVars>
          <dgm:bulletEnabled val="1"/>
        </dgm:presLayoutVars>
      </dgm:prSet>
      <dgm:spPr/>
    </dgm:pt>
    <dgm:pt modelId="{827AD8AE-8C8E-8B48-B27B-EFB141ED03F0}" type="pres">
      <dgm:prSet presAssocID="{245CD87A-FAA8-364F-952A-839F5DA2DFA4}" presName="sibTrans" presStyleLbl="sibTrans2D1" presStyleIdx="2" presStyleCnt="4"/>
      <dgm:spPr/>
    </dgm:pt>
    <dgm:pt modelId="{4414C931-331F-4947-874F-913775AE0B76}" type="pres">
      <dgm:prSet presAssocID="{245CD87A-FAA8-364F-952A-839F5DA2DFA4}" presName="connectorText" presStyleLbl="sibTrans2D1" presStyleIdx="2" presStyleCnt="4"/>
      <dgm:spPr/>
    </dgm:pt>
    <dgm:pt modelId="{1FC16646-4C2F-064F-879D-A3836B6959D5}" type="pres">
      <dgm:prSet presAssocID="{5DA8E0C5-6DB5-F749-B16E-2AA01CC87A26}" presName="node" presStyleLbl="node1" presStyleIdx="3" presStyleCnt="4">
        <dgm:presLayoutVars>
          <dgm:bulletEnabled val="1"/>
        </dgm:presLayoutVars>
      </dgm:prSet>
      <dgm:spPr/>
    </dgm:pt>
    <dgm:pt modelId="{176B7B02-72AB-7B4D-BFEC-62B82DB15193}" type="pres">
      <dgm:prSet presAssocID="{2EB41576-2EBA-DE49-94BF-92C584E8F5A7}" presName="sibTrans" presStyleLbl="sibTrans2D1" presStyleIdx="3" presStyleCnt="4"/>
      <dgm:spPr/>
    </dgm:pt>
    <dgm:pt modelId="{73A8A625-1153-D244-A772-0E844179611B}" type="pres">
      <dgm:prSet presAssocID="{2EB41576-2EBA-DE49-94BF-92C584E8F5A7}" presName="connectorText" presStyleLbl="sibTrans2D1" presStyleIdx="3" presStyleCnt="4"/>
      <dgm:spPr/>
    </dgm:pt>
  </dgm:ptLst>
  <dgm:cxnLst>
    <dgm:cxn modelId="{674C6300-C194-9346-A8A1-DAADD4783DF5}" srcId="{DC95B8F4-2D1A-6E4C-B8A3-1CED1A14DA73}" destId="{FA57D608-C4BC-1842-A77D-FA7282F9201E}" srcOrd="0" destOrd="0" parTransId="{18A24BEE-F2D6-AA44-B1CE-F2A941BEEF9B}" sibTransId="{51495CDE-2627-EF4F-A966-FA3315494F59}"/>
    <dgm:cxn modelId="{8CCA7301-D043-A147-ABF7-CAB28C05DCAA}" type="presOf" srcId="{245CD87A-FAA8-364F-952A-839F5DA2DFA4}" destId="{4414C931-331F-4947-874F-913775AE0B76}" srcOrd="1" destOrd="0" presId="urn:microsoft.com/office/officeart/2005/8/layout/cycle2"/>
    <dgm:cxn modelId="{A7F56E06-C9EE-0F42-8797-F603317FD0AA}" type="presOf" srcId="{5DA8E0C5-6DB5-F749-B16E-2AA01CC87A26}" destId="{1FC16646-4C2F-064F-879D-A3836B6959D5}" srcOrd="0" destOrd="0" presId="urn:microsoft.com/office/officeart/2005/8/layout/cycle2"/>
    <dgm:cxn modelId="{57DD241D-9B6C-7149-AC47-CBAD1B0B9015}" type="presOf" srcId="{245CD87A-FAA8-364F-952A-839F5DA2DFA4}" destId="{827AD8AE-8C8E-8B48-B27B-EFB141ED03F0}" srcOrd="0" destOrd="0" presId="urn:microsoft.com/office/officeart/2005/8/layout/cycle2"/>
    <dgm:cxn modelId="{9B353230-845A-7D4E-99F6-6F305F899F04}" type="presOf" srcId="{CC397EFC-A900-CF41-94A4-6A409D90BFCA}" destId="{3A72ABED-B333-E442-82E1-A84784B7D4E4}" srcOrd="1" destOrd="0" presId="urn:microsoft.com/office/officeart/2005/8/layout/cycle2"/>
    <dgm:cxn modelId="{4C7DCB3F-C542-784F-B6CE-47DB23FAF442}" type="presOf" srcId="{CC397EFC-A900-CF41-94A4-6A409D90BFCA}" destId="{C7E013F8-9251-7C48-95AB-FBE36514E029}" srcOrd="0" destOrd="0" presId="urn:microsoft.com/office/officeart/2005/8/layout/cycle2"/>
    <dgm:cxn modelId="{81B1D65A-1F2C-884A-814F-58D11ABF6522}" type="presOf" srcId="{FA57D608-C4BC-1842-A77D-FA7282F9201E}" destId="{A0C5BEA1-B66E-FE4B-8FB7-5C6F20F914EE}" srcOrd="0" destOrd="0" presId="urn:microsoft.com/office/officeart/2005/8/layout/cycle2"/>
    <dgm:cxn modelId="{13A47481-2BA9-CC47-8B81-5A0D6BE4C4DE}" srcId="{DC95B8F4-2D1A-6E4C-B8A3-1CED1A14DA73}" destId="{9CADB23A-A968-7742-9E97-789F2811014B}" srcOrd="1" destOrd="0" parTransId="{691D1D8A-8883-224B-A971-D67F319464DB}" sibTransId="{CC397EFC-A900-CF41-94A4-6A409D90BFCA}"/>
    <dgm:cxn modelId="{7976C896-4DC4-3A46-BAF9-FE3651EBAFE9}" type="presOf" srcId="{DC95B8F4-2D1A-6E4C-B8A3-1CED1A14DA73}" destId="{AE54A10C-D188-A84F-B29A-C5AD9DF256DA}" srcOrd="0" destOrd="0" presId="urn:microsoft.com/office/officeart/2005/8/layout/cycle2"/>
    <dgm:cxn modelId="{4EA5499F-85C8-1D49-B0D0-B15878B92047}" type="presOf" srcId="{2EB41576-2EBA-DE49-94BF-92C584E8F5A7}" destId="{176B7B02-72AB-7B4D-BFEC-62B82DB15193}" srcOrd="0" destOrd="0" presId="urn:microsoft.com/office/officeart/2005/8/layout/cycle2"/>
    <dgm:cxn modelId="{5916EFA6-CE88-DB42-8179-85878F7F43BB}" srcId="{DC95B8F4-2D1A-6E4C-B8A3-1CED1A14DA73}" destId="{5DA8E0C5-6DB5-F749-B16E-2AA01CC87A26}" srcOrd="3" destOrd="0" parTransId="{4E0DBD0C-9CC7-E24E-9777-1D79EFC7280B}" sibTransId="{2EB41576-2EBA-DE49-94BF-92C584E8F5A7}"/>
    <dgm:cxn modelId="{A136CEA8-A40B-B74C-92E4-9B17874DEABB}" type="presOf" srcId="{9CADB23A-A968-7742-9E97-789F2811014B}" destId="{49929BF3-6778-F341-B493-6B13325E5986}" srcOrd="0" destOrd="0" presId="urn:microsoft.com/office/officeart/2005/8/layout/cycle2"/>
    <dgm:cxn modelId="{4FA39FBB-0ACE-2341-9417-92313DD9439E}" type="presOf" srcId="{51495CDE-2627-EF4F-A966-FA3315494F59}" destId="{9988010F-CAD0-904C-9D0B-41F562029F94}" srcOrd="0" destOrd="0" presId="urn:microsoft.com/office/officeart/2005/8/layout/cycle2"/>
    <dgm:cxn modelId="{18E80DC0-4359-0F49-B721-37014FC5D53A}" type="presOf" srcId="{51495CDE-2627-EF4F-A966-FA3315494F59}" destId="{DDB63A04-E030-3049-97EB-562E5CB7FB3F}" srcOrd="1" destOrd="0" presId="urn:microsoft.com/office/officeart/2005/8/layout/cycle2"/>
    <dgm:cxn modelId="{862755CE-BD21-4943-82E0-64DF24E1DE7F}" type="presOf" srcId="{2EB41576-2EBA-DE49-94BF-92C584E8F5A7}" destId="{73A8A625-1153-D244-A772-0E844179611B}" srcOrd="1" destOrd="0" presId="urn:microsoft.com/office/officeart/2005/8/layout/cycle2"/>
    <dgm:cxn modelId="{6522BBF1-A97B-3E47-A662-E8940F44224D}" type="presOf" srcId="{E8DCC4CD-0FDB-C543-8FD8-45766CB81D85}" destId="{C358650B-F2AF-1A4F-89AF-BAACA24E5825}" srcOrd="0" destOrd="0" presId="urn:microsoft.com/office/officeart/2005/8/layout/cycle2"/>
    <dgm:cxn modelId="{91C190FD-C02E-1D46-9368-6FC889895003}" srcId="{DC95B8F4-2D1A-6E4C-B8A3-1CED1A14DA73}" destId="{E8DCC4CD-0FDB-C543-8FD8-45766CB81D85}" srcOrd="2" destOrd="0" parTransId="{A5DDEB24-363E-7F4F-93B1-0865F5CCFC13}" sibTransId="{245CD87A-FAA8-364F-952A-839F5DA2DFA4}"/>
    <dgm:cxn modelId="{E287AC42-B70C-0045-BAF3-A0BFBDFB9F62}" type="presParOf" srcId="{AE54A10C-D188-A84F-B29A-C5AD9DF256DA}" destId="{A0C5BEA1-B66E-FE4B-8FB7-5C6F20F914EE}" srcOrd="0" destOrd="0" presId="urn:microsoft.com/office/officeart/2005/8/layout/cycle2"/>
    <dgm:cxn modelId="{950F34AC-BE85-7E4C-90A4-7F61414F7ACE}" type="presParOf" srcId="{AE54A10C-D188-A84F-B29A-C5AD9DF256DA}" destId="{9988010F-CAD0-904C-9D0B-41F562029F94}" srcOrd="1" destOrd="0" presId="urn:microsoft.com/office/officeart/2005/8/layout/cycle2"/>
    <dgm:cxn modelId="{81BB09AC-7C68-5940-BCA8-926C90936262}" type="presParOf" srcId="{9988010F-CAD0-904C-9D0B-41F562029F94}" destId="{DDB63A04-E030-3049-97EB-562E5CB7FB3F}" srcOrd="0" destOrd="0" presId="urn:microsoft.com/office/officeart/2005/8/layout/cycle2"/>
    <dgm:cxn modelId="{3C9E278B-E0DE-8548-949E-CF63E173E500}" type="presParOf" srcId="{AE54A10C-D188-A84F-B29A-C5AD9DF256DA}" destId="{49929BF3-6778-F341-B493-6B13325E5986}" srcOrd="2" destOrd="0" presId="urn:microsoft.com/office/officeart/2005/8/layout/cycle2"/>
    <dgm:cxn modelId="{394EE288-5D91-5944-810E-AA900649A403}" type="presParOf" srcId="{AE54A10C-D188-A84F-B29A-C5AD9DF256DA}" destId="{C7E013F8-9251-7C48-95AB-FBE36514E029}" srcOrd="3" destOrd="0" presId="urn:microsoft.com/office/officeart/2005/8/layout/cycle2"/>
    <dgm:cxn modelId="{3BB21093-51F4-3746-A9D1-D656862B966D}" type="presParOf" srcId="{C7E013F8-9251-7C48-95AB-FBE36514E029}" destId="{3A72ABED-B333-E442-82E1-A84784B7D4E4}" srcOrd="0" destOrd="0" presId="urn:microsoft.com/office/officeart/2005/8/layout/cycle2"/>
    <dgm:cxn modelId="{0A35DF6B-15C4-ED4C-86B9-0336FB169C5C}" type="presParOf" srcId="{AE54A10C-D188-A84F-B29A-C5AD9DF256DA}" destId="{C358650B-F2AF-1A4F-89AF-BAACA24E5825}" srcOrd="4" destOrd="0" presId="urn:microsoft.com/office/officeart/2005/8/layout/cycle2"/>
    <dgm:cxn modelId="{B44FF86D-851B-7F41-A0BA-1235A88BE963}" type="presParOf" srcId="{AE54A10C-D188-A84F-B29A-C5AD9DF256DA}" destId="{827AD8AE-8C8E-8B48-B27B-EFB141ED03F0}" srcOrd="5" destOrd="0" presId="urn:microsoft.com/office/officeart/2005/8/layout/cycle2"/>
    <dgm:cxn modelId="{97217A78-C8F6-D34E-BFC5-6E161A930407}" type="presParOf" srcId="{827AD8AE-8C8E-8B48-B27B-EFB141ED03F0}" destId="{4414C931-331F-4947-874F-913775AE0B76}" srcOrd="0" destOrd="0" presId="urn:microsoft.com/office/officeart/2005/8/layout/cycle2"/>
    <dgm:cxn modelId="{770D4110-2FBF-194F-8538-7476C6B2098E}" type="presParOf" srcId="{AE54A10C-D188-A84F-B29A-C5AD9DF256DA}" destId="{1FC16646-4C2F-064F-879D-A3836B6959D5}" srcOrd="6" destOrd="0" presId="urn:microsoft.com/office/officeart/2005/8/layout/cycle2"/>
    <dgm:cxn modelId="{677D9AA9-C1C1-CE4B-94B9-143E8CBA8B4D}" type="presParOf" srcId="{AE54A10C-D188-A84F-B29A-C5AD9DF256DA}" destId="{176B7B02-72AB-7B4D-BFEC-62B82DB15193}" srcOrd="7" destOrd="0" presId="urn:microsoft.com/office/officeart/2005/8/layout/cycle2"/>
    <dgm:cxn modelId="{04DA2A52-CB93-FE4B-A73B-0A360B91E5BE}" type="presParOf" srcId="{176B7B02-72AB-7B4D-BFEC-62B82DB15193}" destId="{73A8A625-1153-D244-A772-0E844179611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22F422-7EA8-4F8D-8EE9-A51F26C5A795}"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5BF569CF-5770-41C3-ACC7-2B6355EDE199}">
      <dgm:prSet/>
      <dgm:spPr/>
      <dgm:t>
        <a:bodyPr/>
        <a:lstStyle/>
        <a:p>
          <a:r>
            <a:rPr lang="en-US"/>
            <a:t>Abstinence period or Reset </a:t>
          </a:r>
        </a:p>
      </dgm:t>
    </dgm:pt>
    <dgm:pt modelId="{70A98A01-A148-432B-A0CC-A1DC0151476A}" type="parTrans" cxnId="{85D1F4BE-47AA-4E04-BFCC-56FC05F1FFD6}">
      <dgm:prSet/>
      <dgm:spPr/>
      <dgm:t>
        <a:bodyPr/>
        <a:lstStyle/>
        <a:p>
          <a:endParaRPr lang="en-US"/>
        </a:p>
      </dgm:t>
    </dgm:pt>
    <dgm:pt modelId="{6070D2AA-EF5F-403F-9C4B-126A751C9373}" type="sibTrans" cxnId="{85D1F4BE-47AA-4E04-BFCC-56FC05F1FFD6}">
      <dgm:prSet/>
      <dgm:spPr/>
      <dgm:t>
        <a:bodyPr/>
        <a:lstStyle/>
        <a:p>
          <a:endParaRPr lang="en-US"/>
        </a:p>
      </dgm:t>
    </dgm:pt>
    <dgm:pt modelId="{33771B09-E20F-432A-80E1-B4679FEAFA49}">
      <dgm:prSet/>
      <dgm:spPr/>
      <dgm:t>
        <a:bodyPr/>
        <a:lstStyle/>
        <a:p>
          <a:r>
            <a:rPr lang="en-US"/>
            <a:t>Integrate group therapy, 12-step, individual therapy, family therapy and psycho-education as needed</a:t>
          </a:r>
        </a:p>
      </dgm:t>
    </dgm:pt>
    <dgm:pt modelId="{08317A3A-F998-4A13-A464-E1302373064E}" type="parTrans" cxnId="{2A4CD58A-DE73-4D50-A1C8-6E0C52D2306A}">
      <dgm:prSet/>
      <dgm:spPr/>
      <dgm:t>
        <a:bodyPr/>
        <a:lstStyle/>
        <a:p>
          <a:endParaRPr lang="en-US"/>
        </a:p>
      </dgm:t>
    </dgm:pt>
    <dgm:pt modelId="{E6F02B78-BEF9-4E5E-8484-3C5024C5268B}" type="sibTrans" cxnId="{2A4CD58A-DE73-4D50-A1C8-6E0C52D2306A}">
      <dgm:prSet/>
      <dgm:spPr/>
      <dgm:t>
        <a:bodyPr/>
        <a:lstStyle/>
        <a:p>
          <a:endParaRPr lang="en-US"/>
        </a:p>
      </dgm:t>
    </dgm:pt>
    <dgm:pt modelId="{3734E4B4-0DA1-4EBE-8385-00CF6E5F1429}">
      <dgm:prSet/>
      <dgm:spPr/>
      <dgm:t>
        <a:bodyPr/>
        <a:lstStyle/>
        <a:p>
          <a:r>
            <a:rPr lang="en-US" dirty="0"/>
            <a:t>Re-integrate screen use </a:t>
          </a:r>
        </a:p>
      </dgm:t>
    </dgm:pt>
    <dgm:pt modelId="{75198D9B-EC79-4535-BC15-1FAF0B733671}" type="parTrans" cxnId="{55BCD87E-B840-4F73-A5A9-92F7A41385D6}">
      <dgm:prSet/>
      <dgm:spPr/>
      <dgm:t>
        <a:bodyPr/>
        <a:lstStyle/>
        <a:p>
          <a:endParaRPr lang="en-US"/>
        </a:p>
      </dgm:t>
    </dgm:pt>
    <dgm:pt modelId="{E96276B2-E646-4057-8EBB-B3D1A8B77B12}" type="sibTrans" cxnId="{55BCD87E-B840-4F73-A5A9-92F7A41385D6}">
      <dgm:prSet/>
      <dgm:spPr/>
      <dgm:t>
        <a:bodyPr/>
        <a:lstStyle/>
        <a:p>
          <a:endParaRPr lang="en-US"/>
        </a:p>
      </dgm:t>
    </dgm:pt>
    <dgm:pt modelId="{388A5A25-9FF5-D34C-9F0D-58B0692E02A4}" type="pres">
      <dgm:prSet presAssocID="{E522F422-7EA8-4F8D-8EE9-A51F26C5A795}" presName="outerComposite" presStyleCnt="0">
        <dgm:presLayoutVars>
          <dgm:chMax val="5"/>
          <dgm:dir/>
          <dgm:resizeHandles val="exact"/>
        </dgm:presLayoutVars>
      </dgm:prSet>
      <dgm:spPr/>
    </dgm:pt>
    <dgm:pt modelId="{4956FEF8-DEC3-1541-881E-D753F7330EC5}" type="pres">
      <dgm:prSet presAssocID="{E522F422-7EA8-4F8D-8EE9-A51F26C5A795}" presName="dummyMaxCanvas" presStyleCnt="0">
        <dgm:presLayoutVars/>
      </dgm:prSet>
      <dgm:spPr/>
    </dgm:pt>
    <dgm:pt modelId="{16933AB8-1FF2-7945-9CDE-A2D1DAFA9DB2}" type="pres">
      <dgm:prSet presAssocID="{E522F422-7EA8-4F8D-8EE9-A51F26C5A795}" presName="ThreeNodes_1" presStyleLbl="node1" presStyleIdx="0" presStyleCnt="3">
        <dgm:presLayoutVars>
          <dgm:bulletEnabled val="1"/>
        </dgm:presLayoutVars>
      </dgm:prSet>
      <dgm:spPr/>
    </dgm:pt>
    <dgm:pt modelId="{7DC0FB7E-FF2B-324A-BD0F-59E37ACF14A6}" type="pres">
      <dgm:prSet presAssocID="{E522F422-7EA8-4F8D-8EE9-A51F26C5A795}" presName="ThreeNodes_2" presStyleLbl="node1" presStyleIdx="1" presStyleCnt="3">
        <dgm:presLayoutVars>
          <dgm:bulletEnabled val="1"/>
        </dgm:presLayoutVars>
      </dgm:prSet>
      <dgm:spPr/>
    </dgm:pt>
    <dgm:pt modelId="{BBD06A26-E593-BD4B-8CBA-452FEAF65948}" type="pres">
      <dgm:prSet presAssocID="{E522F422-7EA8-4F8D-8EE9-A51F26C5A795}" presName="ThreeNodes_3" presStyleLbl="node1" presStyleIdx="2" presStyleCnt="3">
        <dgm:presLayoutVars>
          <dgm:bulletEnabled val="1"/>
        </dgm:presLayoutVars>
      </dgm:prSet>
      <dgm:spPr/>
    </dgm:pt>
    <dgm:pt modelId="{B77CA41E-0D5C-9945-8BA8-104938B81B67}" type="pres">
      <dgm:prSet presAssocID="{E522F422-7EA8-4F8D-8EE9-A51F26C5A795}" presName="ThreeConn_1-2" presStyleLbl="fgAccFollowNode1" presStyleIdx="0" presStyleCnt="2">
        <dgm:presLayoutVars>
          <dgm:bulletEnabled val="1"/>
        </dgm:presLayoutVars>
      </dgm:prSet>
      <dgm:spPr/>
    </dgm:pt>
    <dgm:pt modelId="{FA421A4F-70E3-9146-A2C8-E747673EA62B}" type="pres">
      <dgm:prSet presAssocID="{E522F422-7EA8-4F8D-8EE9-A51F26C5A795}" presName="ThreeConn_2-3" presStyleLbl="fgAccFollowNode1" presStyleIdx="1" presStyleCnt="2">
        <dgm:presLayoutVars>
          <dgm:bulletEnabled val="1"/>
        </dgm:presLayoutVars>
      </dgm:prSet>
      <dgm:spPr/>
    </dgm:pt>
    <dgm:pt modelId="{092BBF05-D739-7543-9DA8-6471E7C37AB4}" type="pres">
      <dgm:prSet presAssocID="{E522F422-7EA8-4F8D-8EE9-A51F26C5A795}" presName="ThreeNodes_1_text" presStyleLbl="node1" presStyleIdx="2" presStyleCnt="3">
        <dgm:presLayoutVars>
          <dgm:bulletEnabled val="1"/>
        </dgm:presLayoutVars>
      </dgm:prSet>
      <dgm:spPr/>
    </dgm:pt>
    <dgm:pt modelId="{F3C10E46-9A23-004D-B595-971D4192B8AF}" type="pres">
      <dgm:prSet presAssocID="{E522F422-7EA8-4F8D-8EE9-A51F26C5A795}" presName="ThreeNodes_2_text" presStyleLbl="node1" presStyleIdx="2" presStyleCnt="3">
        <dgm:presLayoutVars>
          <dgm:bulletEnabled val="1"/>
        </dgm:presLayoutVars>
      </dgm:prSet>
      <dgm:spPr/>
    </dgm:pt>
    <dgm:pt modelId="{EA8F18A3-561D-CF40-821E-996E280D91FF}" type="pres">
      <dgm:prSet presAssocID="{E522F422-7EA8-4F8D-8EE9-A51F26C5A795}" presName="ThreeNodes_3_text" presStyleLbl="node1" presStyleIdx="2" presStyleCnt="3">
        <dgm:presLayoutVars>
          <dgm:bulletEnabled val="1"/>
        </dgm:presLayoutVars>
      </dgm:prSet>
      <dgm:spPr/>
    </dgm:pt>
  </dgm:ptLst>
  <dgm:cxnLst>
    <dgm:cxn modelId="{5B78660F-25D5-9346-A781-A105B50AADC8}" type="presOf" srcId="{3734E4B4-0DA1-4EBE-8385-00CF6E5F1429}" destId="{EA8F18A3-561D-CF40-821E-996E280D91FF}" srcOrd="1" destOrd="0" presId="urn:microsoft.com/office/officeart/2005/8/layout/vProcess5"/>
    <dgm:cxn modelId="{37A05630-20CB-0A4E-A769-AADCB883EEE6}" type="presOf" srcId="{E6F02B78-BEF9-4E5E-8484-3C5024C5268B}" destId="{FA421A4F-70E3-9146-A2C8-E747673EA62B}" srcOrd="0" destOrd="0" presId="urn:microsoft.com/office/officeart/2005/8/layout/vProcess5"/>
    <dgm:cxn modelId="{76708D33-DBAE-A54E-BA7B-C0AFC336577D}" type="presOf" srcId="{33771B09-E20F-432A-80E1-B4679FEAFA49}" destId="{F3C10E46-9A23-004D-B595-971D4192B8AF}" srcOrd="1" destOrd="0" presId="urn:microsoft.com/office/officeart/2005/8/layout/vProcess5"/>
    <dgm:cxn modelId="{8E00A24C-2D30-3045-AEF9-CC85041F61CD}" type="presOf" srcId="{5BF569CF-5770-41C3-ACC7-2B6355EDE199}" destId="{092BBF05-D739-7543-9DA8-6471E7C37AB4}" srcOrd="1" destOrd="0" presId="urn:microsoft.com/office/officeart/2005/8/layout/vProcess5"/>
    <dgm:cxn modelId="{A8FB8170-56FE-C542-8AE9-4F6348473A95}" type="presOf" srcId="{E522F422-7EA8-4F8D-8EE9-A51F26C5A795}" destId="{388A5A25-9FF5-D34C-9F0D-58B0692E02A4}" srcOrd="0" destOrd="0" presId="urn:microsoft.com/office/officeart/2005/8/layout/vProcess5"/>
    <dgm:cxn modelId="{55BCD87E-B840-4F73-A5A9-92F7A41385D6}" srcId="{E522F422-7EA8-4F8D-8EE9-A51F26C5A795}" destId="{3734E4B4-0DA1-4EBE-8385-00CF6E5F1429}" srcOrd="2" destOrd="0" parTransId="{75198D9B-EC79-4535-BC15-1FAF0B733671}" sibTransId="{E96276B2-E646-4057-8EBB-B3D1A8B77B12}"/>
    <dgm:cxn modelId="{2A4CD58A-DE73-4D50-A1C8-6E0C52D2306A}" srcId="{E522F422-7EA8-4F8D-8EE9-A51F26C5A795}" destId="{33771B09-E20F-432A-80E1-B4679FEAFA49}" srcOrd="1" destOrd="0" parTransId="{08317A3A-F998-4A13-A464-E1302373064E}" sibTransId="{E6F02B78-BEF9-4E5E-8484-3C5024C5268B}"/>
    <dgm:cxn modelId="{B9A12EA2-5B19-0846-B308-ADACD0BD9198}" type="presOf" srcId="{5BF569CF-5770-41C3-ACC7-2B6355EDE199}" destId="{16933AB8-1FF2-7945-9CDE-A2D1DAFA9DB2}" srcOrd="0" destOrd="0" presId="urn:microsoft.com/office/officeart/2005/8/layout/vProcess5"/>
    <dgm:cxn modelId="{100745A3-74B3-B74C-BF3F-1F30AC3D689D}" type="presOf" srcId="{6070D2AA-EF5F-403F-9C4B-126A751C9373}" destId="{B77CA41E-0D5C-9945-8BA8-104938B81B67}" srcOrd="0" destOrd="0" presId="urn:microsoft.com/office/officeart/2005/8/layout/vProcess5"/>
    <dgm:cxn modelId="{85D1F4BE-47AA-4E04-BFCC-56FC05F1FFD6}" srcId="{E522F422-7EA8-4F8D-8EE9-A51F26C5A795}" destId="{5BF569CF-5770-41C3-ACC7-2B6355EDE199}" srcOrd="0" destOrd="0" parTransId="{70A98A01-A148-432B-A0CC-A1DC0151476A}" sibTransId="{6070D2AA-EF5F-403F-9C4B-126A751C9373}"/>
    <dgm:cxn modelId="{87F1EDC7-C8A0-104D-877B-0CF913652AB6}" type="presOf" srcId="{33771B09-E20F-432A-80E1-B4679FEAFA49}" destId="{7DC0FB7E-FF2B-324A-BD0F-59E37ACF14A6}" srcOrd="0" destOrd="0" presId="urn:microsoft.com/office/officeart/2005/8/layout/vProcess5"/>
    <dgm:cxn modelId="{AF4C47F6-39D5-C94C-B6DA-7E6D0CDA55C5}" type="presOf" srcId="{3734E4B4-0DA1-4EBE-8385-00CF6E5F1429}" destId="{BBD06A26-E593-BD4B-8CBA-452FEAF65948}" srcOrd="0" destOrd="0" presId="urn:microsoft.com/office/officeart/2005/8/layout/vProcess5"/>
    <dgm:cxn modelId="{21D9117F-E2AF-D549-B0BB-765079DFF4CD}" type="presParOf" srcId="{388A5A25-9FF5-D34C-9F0D-58B0692E02A4}" destId="{4956FEF8-DEC3-1541-881E-D753F7330EC5}" srcOrd="0" destOrd="0" presId="urn:microsoft.com/office/officeart/2005/8/layout/vProcess5"/>
    <dgm:cxn modelId="{24C0941F-583D-CB42-B332-9C47EE001494}" type="presParOf" srcId="{388A5A25-9FF5-D34C-9F0D-58B0692E02A4}" destId="{16933AB8-1FF2-7945-9CDE-A2D1DAFA9DB2}" srcOrd="1" destOrd="0" presId="urn:microsoft.com/office/officeart/2005/8/layout/vProcess5"/>
    <dgm:cxn modelId="{C829331D-5E08-D14B-A84E-AA48432CDBBE}" type="presParOf" srcId="{388A5A25-9FF5-D34C-9F0D-58B0692E02A4}" destId="{7DC0FB7E-FF2B-324A-BD0F-59E37ACF14A6}" srcOrd="2" destOrd="0" presId="urn:microsoft.com/office/officeart/2005/8/layout/vProcess5"/>
    <dgm:cxn modelId="{D90D9B7D-A01C-7646-9768-59125B296D20}" type="presParOf" srcId="{388A5A25-9FF5-D34C-9F0D-58B0692E02A4}" destId="{BBD06A26-E593-BD4B-8CBA-452FEAF65948}" srcOrd="3" destOrd="0" presId="urn:microsoft.com/office/officeart/2005/8/layout/vProcess5"/>
    <dgm:cxn modelId="{97F30C17-ADA9-E544-8983-A9948FE03FE0}" type="presParOf" srcId="{388A5A25-9FF5-D34C-9F0D-58B0692E02A4}" destId="{B77CA41E-0D5C-9945-8BA8-104938B81B67}" srcOrd="4" destOrd="0" presId="urn:microsoft.com/office/officeart/2005/8/layout/vProcess5"/>
    <dgm:cxn modelId="{9F7B35DF-432E-CE4E-959A-D79F58C0CC62}" type="presParOf" srcId="{388A5A25-9FF5-D34C-9F0D-58B0692E02A4}" destId="{FA421A4F-70E3-9146-A2C8-E747673EA62B}" srcOrd="5" destOrd="0" presId="urn:microsoft.com/office/officeart/2005/8/layout/vProcess5"/>
    <dgm:cxn modelId="{13E99BD7-616A-0F48-B419-2D4991F45273}" type="presParOf" srcId="{388A5A25-9FF5-D34C-9F0D-58B0692E02A4}" destId="{092BBF05-D739-7543-9DA8-6471E7C37AB4}" srcOrd="6" destOrd="0" presId="urn:microsoft.com/office/officeart/2005/8/layout/vProcess5"/>
    <dgm:cxn modelId="{4F95748D-BF44-0D43-9128-056EAD1B408D}" type="presParOf" srcId="{388A5A25-9FF5-D34C-9F0D-58B0692E02A4}" destId="{F3C10E46-9A23-004D-B595-971D4192B8AF}" srcOrd="7" destOrd="0" presId="urn:microsoft.com/office/officeart/2005/8/layout/vProcess5"/>
    <dgm:cxn modelId="{54EEC44A-BF17-694D-873E-6BCB78A45F52}" type="presParOf" srcId="{388A5A25-9FF5-D34C-9F0D-58B0692E02A4}" destId="{EA8F18A3-561D-CF40-821E-996E280D91F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425DB9-842A-4867-A61A-6078731E059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DC89CF0-BC3D-4226-8261-55B443C63152}">
      <dgm:prSet/>
      <dgm:spPr/>
      <dgm:t>
        <a:bodyPr/>
        <a:lstStyle/>
        <a:p>
          <a:r>
            <a:rPr lang="en-US"/>
            <a:t>Recovery</a:t>
          </a:r>
        </a:p>
      </dgm:t>
    </dgm:pt>
    <dgm:pt modelId="{B47F37A8-AA47-4817-AFBA-5718946052C6}" type="parTrans" cxnId="{EB525F3E-7BB0-4BCC-80B8-A98F0AEC8E78}">
      <dgm:prSet/>
      <dgm:spPr/>
      <dgm:t>
        <a:bodyPr/>
        <a:lstStyle/>
        <a:p>
          <a:endParaRPr lang="en-US"/>
        </a:p>
      </dgm:t>
    </dgm:pt>
    <dgm:pt modelId="{111EBA39-E8D1-4DD9-9E0E-B445A2A6CDC8}" type="sibTrans" cxnId="{EB525F3E-7BB0-4BCC-80B8-A98F0AEC8E78}">
      <dgm:prSet/>
      <dgm:spPr/>
      <dgm:t>
        <a:bodyPr/>
        <a:lstStyle/>
        <a:p>
          <a:endParaRPr lang="en-US"/>
        </a:p>
      </dgm:t>
    </dgm:pt>
    <dgm:pt modelId="{C157F2E1-B09B-44FF-8638-85335210B764}">
      <dgm:prSet/>
      <dgm:spPr/>
      <dgm:t>
        <a:bodyPr/>
        <a:lstStyle/>
        <a:p>
          <a:r>
            <a:rPr lang="en-US"/>
            <a:t>Bonding with others in 12-step community or peer led groups	</a:t>
          </a:r>
        </a:p>
      </dgm:t>
    </dgm:pt>
    <dgm:pt modelId="{4A8F8B57-EA20-402F-B044-84B848187376}" type="parTrans" cxnId="{93C69104-8AA6-462F-A532-C753C2DDFBC6}">
      <dgm:prSet/>
      <dgm:spPr/>
      <dgm:t>
        <a:bodyPr/>
        <a:lstStyle/>
        <a:p>
          <a:endParaRPr lang="en-US"/>
        </a:p>
      </dgm:t>
    </dgm:pt>
    <dgm:pt modelId="{2915EAB7-DC33-4676-A1B1-A06E9D0469F1}" type="sibTrans" cxnId="{93C69104-8AA6-462F-A532-C753C2DDFBC6}">
      <dgm:prSet/>
      <dgm:spPr/>
      <dgm:t>
        <a:bodyPr/>
        <a:lstStyle/>
        <a:p>
          <a:endParaRPr lang="en-US"/>
        </a:p>
      </dgm:t>
    </dgm:pt>
    <dgm:pt modelId="{5498F1D2-6492-45AD-ABC3-2025E9750FF8}">
      <dgm:prSet/>
      <dgm:spPr/>
      <dgm:t>
        <a:bodyPr/>
        <a:lstStyle/>
        <a:p>
          <a:r>
            <a:rPr lang="en-US" dirty="0"/>
            <a:t>Online Gamers Anonymous, Sex Addicts Anonymous, Internet and Technology Addiction Anonymous (small but growing communities)</a:t>
          </a:r>
        </a:p>
      </dgm:t>
    </dgm:pt>
    <dgm:pt modelId="{E15459DB-68CF-4B29-B9A9-FB01CB7FB506}" type="parTrans" cxnId="{9C19CE04-8E28-42BF-80BD-B715664841F7}">
      <dgm:prSet/>
      <dgm:spPr/>
      <dgm:t>
        <a:bodyPr/>
        <a:lstStyle/>
        <a:p>
          <a:endParaRPr lang="en-US"/>
        </a:p>
      </dgm:t>
    </dgm:pt>
    <dgm:pt modelId="{4C4A2C3C-7F0D-4A4B-8C1C-19B23E38C149}" type="sibTrans" cxnId="{9C19CE04-8E28-42BF-80BD-B715664841F7}">
      <dgm:prSet/>
      <dgm:spPr/>
      <dgm:t>
        <a:bodyPr/>
        <a:lstStyle/>
        <a:p>
          <a:endParaRPr lang="en-US"/>
        </a:p>
      </dgm:t>
    </dgm:pt>
    <dgm:pt modelId="{EE6C2F2F-6E0D-48D8-BEF7-C2E1DD65F9E2}">
      <dgm:prSet/>
      <dgm:spPr/>
      <dgm:t>
        <a:bodyPr/>
        <a:lstStyle/>
        <a:p>
          <a:r>
            <a:rPr lang="en-US"/>
            <a:t>Psycho-education</a:t>
          </a:r>
        </a:p>
      </dgm:t>
    </dgm:pt>
    <dgm:pt modelId="{ADE29A77-99E5-46D3-87C3-91EF1AEAA05F}" type="parTrans" cxnId="{167D7A0F-FDC0-4FA2-9CB8-298A95DD7178}">
      <dgm:prSet/>
      <dgm:spPr/>
      <dgm:t>
        <a:bodyPr/>
        <a:lstStyle/>
        <a:p>
          <a:endParaRPr lang="en-US"/>
        </a:p>
      </dgm:t>
    </dgm:pt>
    <dgm:pt modelId="{A78E4324-309D-424C-9C27-C2467325C84D}" type="sibTrans" cxnId="{167D7A0F-FDC0-4FA2-9CB8-298A95DD7178}">
      <dgm:prSet/>
      <dgm:spPr/>
      <dgm:t>
        <a:bodyPr/>
        <a:lstStyle/>
        <a:p>
          <a:endParaRPr lang="en-US"/>
        </a:p>
      </dgm:t>
    </dgm:pt>
    <dgm:pt modelId="{DF7FE0BF-25BE-4440-8497-36E856CD3913}">
      <dgm:prSet/>
      <dgm:spPr/>
      <dgm:t>
        <a:bodyPr/>
        <a:lstStyle/>
        <a:p>
          <a:r>
            <a:rPr lang="en-US"/>
            <a:t>Neuroscience related to addiction, hyperarousal, and interactive screen use</a:t>
          </a:r>
        </a:p>
      </dgm:t>
    </dgm:pt>
    <dgm:pt modelId="{AFEB9A12-33EE-4DB9-A787-0C244C82C932}" type="parTrans" cxnId="{72D69BCD-1AFE-48AF-AC2A-0C3650966656}">
      <dgm:prSet/>
      <dgm:spPr/>
      <dgm:t>
        <a:bodyPr/>
        <a:lstStyle/>
        <a:p>
          <a:endParaRPr lang="en-US"/>
        </a:p>
      </dgm:t>
    </dgm:pt>
    <dgm:pt modelId="{265D9F11-EF50-49AE-8DF8-ACF9859DCE1E}" type="sibTrans" cxnId="{72D69BCD-1AFE-48AF-AC2A-0C3650966656}">
      <dgm:prSet/>
      <dgm:spPr/>
      <dgm:t>
        <a:bodyPr/>
        <a:lstStyle/>
        <a:p>
          <a:endParaRPr lang="en-US"/>
        </a:p>
      </dgm:t>
    </dgm:pt>
    <dgm:pt modelId="{3BB04DBA-A446-4B96-B206-13679E43A1CE}">
      <dgm:prSet/>
      <dgm:spPr/>
      <dgm:t>
        <a:bodyPr/>
        <a:lstStyle/>
        <a:p>
          <a:r>
            <a:rPr lang="en-US" dirty="0"/>
            <a:t>Intent is to reduce shame &amp; confusion related to screen/gaming/porn use and provide accurate explanation </a:t>
          </a:r>
        </a:p>
      </dgm:t>
    </dgm:pt>
    <dgm:pt modelId="{CFC5A4FC-05B9-4723-8645-9CCE361B78A1}" type="parTrans" cxnId="{D87B17B7-8C10-48E2-B936-0B6DD31292B4}">
      <dgm:prSet/>
      <dgm:spPr/>
      <dgm:t>
        <a:bodyPr/>
        <a:lstStyle/>
        <a:p>
          <a:endParaRPr lang="en-US"/>
        </a:p>
      </dgm:t>
    </dgm:pt>
    <dgm:pt modelId="{E3ECF558-F887-49E4-90FA-72EDC60EB249}" type="sibTrans" cxnId="{D87B17B7-8C10-48E2-B936-0B6DD31292B4}">
      <dgm:prSet/>
      <dgm:spPr/>
      <dgm:t>
        <a:bodyPr/>
        <a:lstStyle/>
        <a:p>
          <a:endParaRPr lang="en-US"/>
        </a:p>
      </dgm:t>
    </dgm:pt>
    <dgm:pt modelId="{E3A03EF4-6494-415F-91BC-25E4C9B58B33}">
      <dgm:prSet/>
      <dgm:spPr/>
      <dgm:t>
        <a:bodyPr/>
        <a:lstStyle/>
        <a:p>
          <a:r>
            <a:rPr lang="en-US"/>
            <a:t>Individual Therapy</a:t>
          </a:r>
        </a:p>
      </dgm:t>
    </dgm:pt>
    <dgm:pt modelId="{86F09723-4965-4073-8642-FC4AE725C49A}" type="parTrans" cxnId="{BBE6306A-04C0-4E9B-B0BF-2980F8AB4B0F}">
      <dgm:prSet/>
      <dgm:spPr/>
      <dgm:t>
        <a:bodyPr/>
        <a:lstStyle/>
        <a:p>
          <a:endParaRPr lang="en-US"/>
        </a:p>
      </dgm:t>
    </dgm:pt>
    <dgm:pt modelId="{7C1DAEBD-0580-4D86-B810-EDFEF7DE8505}" type="sibTrans" cxnId="{BBE6306A-04C0-4E9B-B0BF-2980F8AB4B0F}">
      <dgm:prSet/>
      <dgm:spPr/>
      <dgm:t>
        <a:bodyPr/>
        <a:lstStyle/>
        <a:p>
          <a:endParaRPr lang="en-US"/>
        </a:p>
      </dgm:t>
    </dgm:pt>
    <dgm:pt modelId="{C795A49B-C3C7-47BB-91A2-14DBB1CB83BE}">
      <dgm:prSet/>
      <dgm:spPr/>
      <dgm:t>
        <a:bodyPr/>
        <a:lstStyle/>
        <a:p>
          <a:r>
            <a:rPr lang="en-US"/>
            <a:t>Focus on developing new regulation strategies that are pro-social</a:t>
          </a:r>
        </a:p>
      </dgm:t>
    </dgm:pt>
    <dgm:pt modelId="{0CF1045E-1D79-4B20-9899-2C23F076839A}" type="parTrans" cxnId="{0DD5E764-15F7-4A3F-9251-0D29588A8C64}">
      <dgm:prSet/>
      <dgm:spPr/>
      <dgm:t>
        <a:bodyPr/>
        <a:lstStyle/>
        <a:p>
          <a:endParaRPr lang="en-US"/>
        </a:p>
      </dgm:t>
    </dgm:pt>
    <dgm:pt modelId="{8A3B56EF-99D5-4283-B388-4A8C947B4BC4}" type="sibTrans" cxnId="{0DD5E764-15F7-4A3F-9251-0D29588A8C64}">
      <dgm:prSet/>
      <dgm:spPr/>
      <dgm:t>
        <a:bodyPr/>
        <a:lstStyle/>
        <a:p>
          <a:endParaRPr lang="en-US"/>
        </a:p>
      </dgm:t>
    </dgm:pt>
    <dgm:pt modelId="{BEE36B84-02AD-414D-B2E5-716396CC964D}">
      <dgm:prSet/>
      <dgm:spPr/>
      <dgm:t>
        <a:bodyPr/>
        <a:lstStyle/>
        <a:p>
          <a:r>
            <a:rPr lang="en-US"/>
            <a:t>EMDR </a:t>
          </a:r>
        </a:p>
      </dgm:t>
    </dgm:pt>
    <dgm:pt modelId="{A6FC69B3-535D-44FF-8B5E-59208148598C}" type="parTrans" cxnId="{54322FC6-AABA-4984-988F-9F6BD36F0D46}">
      <dgm:prSet/>
      <dgm:spPr/>
      <dgm:t>
        <a:bodyPr/>
        <a:lstStyle/>
        <a:p>
          <a:endParaRPr lang="en-US"/>
        </a:p>
      </dgm:t>
    </dgm:pt>
    <dgm:pt modelId="{353BC162-49E7-4E46-B807-4380983C21D6}" type="sibTrans" cxnId="{54322FC6-AABA-4984-988F-9F6BD36F0D46}">
      <dgm:prSet/>
      <dgm:spPr/>
      <dgm:t>
        <a:bodyPr/>
        <a:lstStyle/>
        <a:p>
          <a:endParaRPr lang="en-US"/>
        </a:p>
      </dgm:t>
    </dgm:pt>
    <dgm:pt modelId="{079F7FCC-4531-4AA0-B277-71D8D3A226DA}">
      <dgm:prSet/>
      <dgm:spPr/>
      <dgm:t>
        <a:bodyPr/>
        <a:lstStyle/>
        <a:p>
          <a:r>
            <a:rPr lang="en-US"/>
            <a:t>Navigating missed developmental milestones to improve functioning </a:t>
          </a:r>
        </a:p>
      </dgm:t>
    </dgm:pt>
    <dgm:pt modelId="{6DF951D5-5053-4AFE-B26B-39379AFA33DD}" type="parTrans" cxnId="{2F001066-0640-4C60-9AD7-FE67BD743255}">
      <dgm:prSet/>
      <dgm:spPr/>
      <dgm:t>
        <a:bodyPr/>
        <a:lstStyle/>
        <a:p>
          <a:endParaRPr lang="en-US"/>
        </a:p>
      </dgm:t>
    </dgm:pt>
    <dgm:pt modelId="{3E9315C5-8566-40EB-B568-CCD0DCCABCB3}" type="sibTrans" cxnId="{2F001066-0640-4C60-9AD7-FE67BD743255}">
      <dgm:prSet/>
      <dgm:spPr/>
      <dgm:t>
        <a:bodyPr/>
        <a:lstStyle/>
        <a:p>
          <a:endParaRPr lang="en-US"/>
        </a:p>
      </dgm:t>
    </dgm:pt>
    <dgm:pt modelId="{90AEE8B3-D841-4FA7-B341-DA09386CBDD7}">
      <dgm:prSet/>
      <dgm:spPr/>
      <dgm:t>
        <a:bodyPr/>
        <a:lstStyle/>
        <a:p>
          <a:r>
            <a:rPr lang="en-US" dirty="0"/>
            <a:t>Create needed boundaries for tech use with addiction potential in mind</a:t>
          </a:r>
        </a:p>
      </dgm:t>
    </dgm:pt>
    <dgm:pt modelId="{7D18A7FB-6E74-4C60-92A1-2C584A997367}" type="parTrans" cxnId="{73E1D54C-562C-4E02-BD7F-708F45B11709}">
      <dgm:prSet/>
      <dgm:spPr/>
      <dgm:t>
        <a:bodyPr/>
        <a:lstStyle/>
        <a:p>
          <a:endParaRPr lang="en-US"/>
        </a:p>
      </dgm:t>
    </dgm:pt>
    <dgm:pt modelId="{DB0E06DC-7F73-4C0D-B7E7-6B2E4C0A4C78}" type="sibTrans" cxnId="{73E1D54C-562C-4E02-BD7F-708F45B11709}">
      <dgm:prSet/>
      <dgm:spPr/>
      <dgm:t>
        <a:bodyPr/>
        <a:lstStyle/>
        <a:p>
          <a:endParaRPr lang="en-US"/>
        </a:p>
      </dgm:t>
    </dgm:pt>
    <dgm:pt modelId="{E65C2F10-D26F-4A7A-BDDE-2C7DCE319578}">
      <dgm:prSet/>
      <dgm:spPr/>
      <dgm:t>
        <a:bodyPr/>
        <a:lstStyle/>
        <a:p>
          <a:r>
            <a:rPr lang="en-US"/>
            <a:t>Family therapy</a:t>
          </a:r>
        </a:p>
      </dgm:t>
    </dgm:pt>
    <dgm:pt modelId="{8B4C5557-116C-49DF-89BE-89C868B5210F}" type="parTrans" cxnId="{E1D00557-4B81-4AB3-887D-553817DC54FF}">
      <dgm:prSet/>
      <dgm:spPr/>
      <dgm:t>
        <a:bodyPr/>
        <a:lstStyle/>
        <a:p>
          <a:endParaRPr lang="en-US"/>
        </a:p>
      </dgm:t>
    </dgm:pt>
    <dgm:pt modelId="{10CB650E-F27D-4C71-BB3B-1A414E273EF8}" type="sibTrans" cxnId="{E1D00557-4B81-4AB3-887D-553817DC54FF}">
      <dgm:prSet/>
      <dgm:spPr/>
      <dgm:t>
        <a:bodyPr/>
        <a:lstStyle/>
        <a:p>
          <a:endParaRPr lang="en-US"/>
        </a:p>
      </dgm:t>
    </dgm:pt>
    <dgm:pt modelId="{CF5C3B5E-1AC2-4D7A-9F0D-DF417E3D70CC}">
      <dgm:prSet/>
      <dgm:spPr/>
      <dgm:t>
        <a:bodyPr/>
        <a:lstStyle/>
        <a:p>
          <a:r>
            <a:rPr lang="en-US"/>
            <a:t>Addressing how relationship with screen use began and spun out of control</a:t>
          </a:r>
        </a:p>
      </dgm:t>
    </dgm:pt>
    <dgm:pt modelId="{3650CAA4-E43B-4F0C-89F5-6DEB7308D303}" type="parTrans" cxnId="{4FBA5423-29B5-4206-85F0-8A5E75233C56}">
      <dgm:prSet/>
      <dgm:spPr/>
      <dgm:t>
        <a:bodyPr/>
        <a:lstStyle/>
        <a:p>
          <a:endParaRPr lang="en-US"/>
        </a:p>
      </dgm:t>
    </dgm:pt>
    <dgm:pt modelId="{3F0B5D3F-472F-41AC-B448-26B40022C237}" type="sibTrans" cxnId="{4FBA5423-29B5-4206-85F0-8A5E75233C56}">
      <dgm:prSet/>
      <dgm:spPr/>
      <dgm:t>
        <a:bodyPr/>
        <a:lstStyle/>
        <a:p>
          <a:endParaRPr lang="en-US"/>
        </a:p>
      </dgm:t>
    </dgm:pt>
    <dgm:pt modelId="{3CFBBDC5-E984-4710-A8AC-C85A9DB6FE26}">
      <dgm:prSet/>
      <dgm:spPr/>
      <dgm:t>
        <a:bodyPr/>
        <a:lstStyle/>
        <a:p>
          <a:r>
            <a:rPr lang="en-US" dirty="0"/>
            <a:t>Address emotional injuries, attachment disruptions during screen addiction</a:t>
          </a:r>
        </a:p>
      </dgm:t>
    </dgm:pt>
    <dgm:pt modelId="{9342998D-C021-4A33-8362-AF2673B375B4}" type="parTrans" cxnId="{4960E12B-0B0E-4EC0-A0FE-F7FCC81C3526}">
      <dgm:prSet/>
      <dgm:spPr/>
      <dgm:t>
        <a:bodyPr/>
        <a:lstStyle/>
        <a:p>
          <a:endParaRPr lang="en-US"/>
        </a:p>
      </dgm:t>
    </dgm:pt>
    <dgm:pt modelId="{CEF0BAB5-39C6-4630-9160-CF13A6D5E855}" type="sibTrans" cxnId="{4960E12B-0B0E-4EC0-A0FE-F7FCC81C3526}">
      <dgm:prSet/>
      <dgm:spPr/>
      <dgm:t>
        <a:bodyPr/>
        <a:lstStyle/>
        <a:p>
          <a:endParaRPr lang="en-US"/>
        </a:p>
      </dgm:t>
    </dgm:pt>
    <dgm:pt modelId="{58409531-5890-904E-9E9D-C100DC0BBF37}">
      <dgm:prSet/>
      <dgm:spPr/>
      <dgm:t>
        <a:bodyPr/>
        <a:lstStyle/>
        <a:p>
          <a:r>
            <a:rPr lang="en-US" dirty="0"/>
            <a:t>Provide support for abstinence period accountability</a:t>
          </a:r>
        </a:p>
      </dgm:t>
    </dgm:pt>
    <dgm:pt modelId="{90244C33-308A-CC49-85D9-E63962AA370F}" type="parTrans" cxnId="{22FD5DBB-82B6-E647-B8FF-5701027532F3}">
      <dgm:prSet/>
      <dgm:spPr/>
      <dgm:t>
        <a:bodyPr/>
        <a:lstStyle/>
        <a:p>
          <a:endParaRPr lang="en-US"/>
        </a:p>
      </dgm:t>
    </dgm:pt>
    <dgm:pt modelId="{03772240-A64B-CF42-B31D-726ECA882E9D}" type="sibTrans" cxnId="{22FD5DBB-82B6-E647-B8FF-5701027532F3}">
      <dgm:prSet/>
      <dgm:spPr/>
      <dgm:t>
        <a:bodyPr/>
        <a:lstStyle/>
        <a:p>
          <a:endParaRPr lang="en-US"/>
        </a:p>
      </dgm:t>
    </dgm:pt>
    <dgm:pt modelId="{9F4F052A-17A1-CA4F-8C71-97086F832D61}">
      <dgm:prSet/>
      <dgm:spPr/>
      <dgm:t>
        <a:bodyPr/>
        <a:lstStyle/>
        <a:p>
          <a:r>
            <a:rPr lang="en-US" dirty="0"/>
            <a:t>IFS</a:t>
          </a:r>
        </a:p>
      </dgm:t>
    </dgm:pt>
    <dgm:pt modelId="{91EEF2F1-4951-2643-BEBA-AD4B7FC1207C}" type="parTrans" cxnId="{C4FC0A96-7367-8042-B4E4-03C3F66A2C83}">
      <dgm:prSet/>
      <dgm:spPr/>
      <dgm:t>
        <a:bodyPr/>
        <a:lstStyle/>
        <a:p>
          <a:endParaRPr lang="en-US"/>
        </a:p>
      </dgm:t>
    </dgm:pt>
    <dgm:pt modelId="{6F1552F7-1360-6C4D-8376-3845F6A922F0}" type="sibTrans" cxnId="{C4FC0A96-7367-8042-B4E4-03C3F66A2C83}">
      <dgm:prSet/>
      <dgm:spPr/>
      <dgm:t>
        <a:bodyPr/>
        <a:lstStyle/>
        <a:p>
          <a:endParaRPr lang="en-US"/>
        </a:p>
      </dgm:t>
    </dgm:pt>
    <dgm:pt modelId="{AC752382-9009-B746-A3EF-48A2C7E401C7}">
      <dgm:prSet/>
      <dgm:spPr/>
      <dgm:t>
        <a:bodyPr/>
        <a:lstStyle/>
        <a:p>
          <a:r>
            <a:rPr lang="en-US" dirty="0"/>
            <a:t>3 circles for sex addiction, gaming disorder, and/or screen addiction</a:t>
          </a:r>
        </a:p>
      </dgm:t>
    </dgm:pt>
    <dgm:pt modelId="{6AAD5557-69F8-9048-A850-A77E529610C4}" type="parTrans" cxnId="{9D5AD705-1B7A-E84F-834B-EF17AC6245E3}">
      <dgm:prSet/>
      <dgm:spPr/>
      <dgm:t>
        <a:bodyPr/>
        <a:lstStyle/>
        <a:p>
          <a:endParaRPr lang="en-US"/>
        </a:p>
      </dgm:t>
    </dgm:pt>
    <dgm:pt modelId="{54D9B0F4-36EB-6941-B6CA-E8DD55D32443}" type="sibTrans" cxnId="{9D5AD705-1B7A-E84F-834B-EF17AC6245E3}">
      <dgm:prSet/>
      <dgm:spPr/>
      <dgm:t>
        <a:bodyPr/>
        <a:lstStyle/>
        <a:p>
          <a:endParaRPr lang="en-US"/>
        </a:p>
      </dgm:t>
    </dgm:pt>
    <dgm:pt modelId="{D7539318-4F51-9142-AE84-529D99577EED}">
      <dgm:prSet/>
      <dgm:spPr/>
      <dgm:t>
        <a:bodyPr/>
        <a:lstStyle/>
        <a:p>
          <a:r>
            <a:rPr lang="en-US" dirty="0"/>
            <a:t>Arousal management skills</a:t>
          </a:r>
        </a:p>
      </dgm:t>
    </dgm:pt>
    <dgm:pt modelId="{2DA5F9DF-793E-B24D-8278-9FAE18AA678C}" type="parTrans" cxnId="{6F71D8AB-3AD8-2749-9A26-FFD96A1D2704}">
      <dgm:prSet/>
      <dgm:spPr/>
      <dgm:t>
        <a:bodyPr/>
        <a:lstStyle/>
        <a:p>
          <a:endParaRPr lang="en-US"/>
        </a:p>
      </dgm:t>
    </dgm:pt>
    <dgm:pt modelId="{29395A55-C536-9340-A461-0448F3DB44B0}" type="sibTrans" cxnId="{6F71D8AB-3AD8-2749-9A26-FFD96A1D2704}">
      <dgm:prSet/>
      <dgm:spPr/>
      <dgm:t>
        <a:bodyPr/>
        <a:lstStyle/>
        <a:p>
          <a:endParaRPr lang="en-US"/>
        </a:p>
      </dgm:t>
    </dgm:pt>
    <dgm:pt modelId="{7D76D0CF-CD4B-7A41-91B5-3BFE0F1615F0}">
      <dgm:prSet/>
      <dgm:spPr/>
      <dgm:t>
        <a:bodyPr/>
        <a:lstStyle/>
        <a:p>
          <a:r>
            <a:rPr lang="en-US" dirty="0"/>
            <a:t>Family addresses modeling of appropriate screen use</a:t>
          </a:r>
        </a:p>
      </dgm:t>
    </dgm:pt>
    <dgm:pt modelId="{8CC683C6-2300-F543-BEE8-9D642F2B6B43}" type="parTrans" cxnId="{FFB44842-506E-6E44-83BE-A60B2AFC3234}">
      <dgm:prSet/>
      <dgm:spPr/>
      <dgm:t>
        <a:bodyPr/>
        <a:lstStyle/>
        <a:p>
          <a:endParaRPr lang="en-US"/>
        </a:p>
      </dgm:t>
    </dgm:pt>
    <dgm:pt modelId="{9E5EEDC7-9741-884B-A6AE-51F90ABE7E12}" type="sibTrans" cxnId="{FFB44842-506E-6E44-83BE-A60B2AFC3234}">
      <dgm:prSet/>
      <dgm:spPr/>
      <dgm:t>
        <a:bodyPr/>
        <a:lstStyle/>
        <a:p>
          <a:endParaRPr lang="en-US"/>
        </a:p>
      </dgm:t>
    </dgm:pt>
    <dgm:pt modelId="{59CEBFC6-2FA8-EC4C-ACD7-7EA34447A46B}">
      <dgm:prSet/>
      <dgm:spPr/>
      <dgm:t>
        <a:bodyPr/>
        <a:lstStyle/>
        <a:p>
          <a:r>
            <a:rPr lang="en-US" dirty="0" err="1"/>
            <a:t>Psyhco</a:t>
          </a:r>
          <a:r>
            <a:rPr lang="en-US" dirty="0"/>
            <a:t>-ed for parents related to emotional boundaries, support towards autonomy </a:t>
          </a:r>
        </a:p>
      </dgm:t>
    </dgm:pt>
    <dgm:pt modelId="{ADE23217-9F20-B142-962C-AE26D21FE933}" type="parTrans" cxnId="{81F8F2F1-FF53-6A41-BF59-AFADFC9D66E0}">
      <dgm:prSet/>
      <dgm:spPr/>
      <dgm:t>
        <a:bodyPr/>
        <a:lstStyle/>
        <a:p>
          <a:endParaRPr lang="en-US"/>
        </a:p>
      </dgm:t>
    </dgm:pt>
    <dgm:pt modelId="{71033054-86B5-C943-80AB-92AA9360BB06}" type="sibTrans" cxnId="{81F8F2F1-FF53-6A41-BF59-AFADFC9D66E0}">
      <dgm:prSet/>
      <dgm:spPr/>
      <dgm:t>
        <a:bodyPr/>
        <a:lstStyle/>
        <a:p>
          <a:endParaRPr lang="en-US"/>
        </a:p>
      </dgm:t>
    </dgm:pt>
    <dgm:pt modelId="{1AA9E71E-AB27-BA49-AF7B-763C1B240049}" type="pres">
      <dgm:prSet presAssocID="{4A425DB9-842A-4867-A61A-6078731E0598}" presName="Name0" presStyleCnt="0">
        <dgm:presLayoutVars>
          <dgm:dir/>
          <dgm:animLvl val="lvl"/>
          <dgm:resizeHandles val="exact"/>
        </dgm:presLayoutVars>
      </dgm:prSet>
      <dgm:spPr/>
    </dgm:pt>
    <dgm:pt modelId="{4556B130-1832-EC47-809D-3DC38C27D8BA}" type="pres">
      <dgm:prSet presAssocID="{3DC89CF0-BC3D-4226-8261-55B443C63152}" presName="composite" presStyleCnt="0"/>
      <dgm:spPr/>
    </dgm:pt>
    <dgm:pt modelId="{416375AD-47EC-5A42-9E1B-9EEA878E5E58}" type="pres">
      <dgm:prSet presAssocID="{3DC89CF0-BC3D-4226-8261-55B443C63152}" presName="parTx" presStyleLbl="alignNode1" presStyleIdx="0" presStyleCnt="4">
        <dgm:presLayoutVars>
          <dgm:chMax val="0"/>
          <dgm:chPref val="0"/>
          <dgm:bulletEnabled val="1"/>
        </dgm:presLayoutVars>
      </dgm:prSet>
      <dgm:spPr/>
    </dgm:pt>
    <dgm:pt modelId="{3968DD06-4257-5444-A7CB-ABEBFDAC5025}" type="pres">
      <dgm:prSet presAssocID="{3DC89CF0-BC3D-4226-8261-55B443C63152}" presName="desTx" presStyleLbl="alignAccFollowNode1" presStyleIdx="0" presStyleCnt="4">
        <dgm:presLayoutVars>
          <dgm:bulletEnabled val="1"/>
        </dgm:presLayoutVars>
      </dgm:prSet>
      <dgm:spPr/>
    </dgm:pt>
    <dgm:pt modelId="{88492A81-E5F3-1C44-9686-2044E19C42B8}" type="pres">
      <dgm:prSet presAssocID="{111EBA39-E8D1-4DD9-9E0E-B445A2A6CDC8}" presName="space" presStyleCnt="0"/>
      <dgm:spPr/>
    </dgm:pt>
    <dgm:pt modelId="{EBFC132B-1B72-3B4F-BD53-794F178F76F9}" type="pres">
      <dgm:prSet presAssocID="{EE6C2F2F-6E0D-48D8-BEF7-C2E1DD65F9E2}" presName="composite" presStyleCnt="0"/>
      <dgm:spPr/>
    </dgm:pt>
    <dgm:pt modelId="{7B6CE6B9-5F03-8647-9A95-D21BD3BBCCBD}" type="pres">
      <dgm:prSet presAssocID="{EE6C2F2F-6E0D-48D8-BEF7-C2E1DD65F9E2}" presName="parTx" presStyleLbl="alignNode1" presStyleIdx="1" presStyleCnt="4">
        <dgm:presLayoutVars>
          <dgm:chMax val="0"/>
          <dgm:chPref val="0"/>
          <dgm:bulletEnabled val="1"/>
        </dgm:presLayoutVars>
      </dgm:prSet>
      <dgm:spPr/>
    </dgm:pt>
    <dgm:pt modelId="{E489B9DA-AD74-CD41-9BE3-657FA7CC0F8F}" type="pres">
      <dgm:prSet presAssocID="{EE6C2F2F-6E0D-48D8-BEF7-C2E1DD65F9E2}" presName="desTx" presStyleLbl="alignAccFollowNode1" presStyleIdx="1" presStyleCnt="4">
        <dgm:presLayoutVars>
          <dgm:bulletEnabled val="1"/>
        </dgm:presLayoutVars>
      </dgm:prSet>
      <dgm:spPr/>
    </dgm:pt>
    <dgm:pt modelId="{8196DABD-8BAF-8B4D-B9B9-33C4BCC9C727}" type="pres">
      <dgm:prSet presAssocID="{A78E4324-309D-424C-9C27-C2467325C84D}" presName="space" presStyleCnt="0"/>
      <dgm:spPr/>
    </dgm:pt>
    <dgm:pt modelId="{65A81FE6-E6B3-1B4A-A524-586FC47A896A}" type="pres">
      <dgm:prSet presAssocID="{E3A03EF4-6494-415F-91BC-25E4C9B58B33}" presName="composite" presStyleCnt="0"/>
      <dgm:spPr/>
    </dgm:pt>
    <dgm:pt modelId="{4F802C9E-0CC5-C44E-BD52-097A00D6D645}" type="pres">
      <dgm:prSet presAssocID="{E3A03EF4-6494-415F-91BC-25E4C9B58B33}" presName="parTx" presStyleLbl="alignNode1" presStyleIdx="2" presStyleCnt="4">
        <dgm:presLayoutVars>
          <dgm:chMax val="0"/>
          <dgm:chPref val="0"/>
          <dgm:bulletEnabled val="1"/>
        </dgm:presLayoutVars>
      </dgm:prSet>
      <dgm:spPr/>
    </dgm:pt>
    <dgm:pt modelId="{B384EB1F-2B4E-7543-959D-C9A273A01DDE}" type="pres">
      <dgm:prSet presAssocID="{E3A03EF4-6494-415F-91BC-25E4C9B58B33}" presName="desTx" presStyleLbl="alignAccFollowNode1" presStyleIdx="2" presStyleCnt="4">
        <dgm:presLayoutVars>
          <dgm:bulletEnabled val="1"/>
        </dgm:presLayoutVars>
      </dgm:prSet>
      <dgm:spPr/>
    </dgm:pt>
    <dgm:pt modelId="{F8F7A86F-8270-214C-98F6-EDAF060D7041}" type="pres">
      <dgm:prSet presAssocID="{7C1DAEBD-0580-4D86-B810-EDFEF7DE8505}" presName="space" presStyleCnt="0"/>
      <dgm:spPr/>
    </dgm:pt>
    <dgm:pt modelId="{301A4E39-DDCC-7847-A367-6980E4A41190}" type="pres">
      <dgm:prSet presAssocID="{E65C2F10-D26F-4A7A-BDDE-2C7DCE319578}" presName="composite" presStyleCnt="0"/>
      <dgm:spPr/>
    </dgm:pt>
    <dgm:pt modelId="{0F5EA6D1-CBE3-6A42-8F38-2BFBD6677BCF}" type="pres">
      <dgm:prSet presAssocID="{E65C2F10-D26F-4A7A-BDDE-2C7DCE319578}" presName="parTx" presStyleLbl="alignNode1" presStyleIdx="3" presStyleCnt="4">
        <dgm:presLayoutVars>
          <dgm:chMax val="0"/>
          <dgm:chPref val="0"/>
          <dgm:bulletEnabled val="1"/>
        </dgm:presLayoutVars>
      </dgm:prSet>
      <dgm:spPr/>
    </dgm:pt>
    <dgm:pt modelId="{CF8F7090-F364-F944-8B8F-AF53AC18BD31}" type="pres">
      <dgm:prSet presAssocID="{E65C2F10-D26F-4A7A-BDDE-2C7DCE319578}" presName="desTx" presStyleLbl="alignAccFollowNode1" presStyleIdx="3" presStyleCnt="4">
        <dgm:presLayoutVars>
          <dgm:bulletEnabled val="1"/>
        </dgm:presLayoutVars>
      </dgm:prSet>
      <dgm:spPr/>
    </dgm:pt>
  </dgm:ptLst>
  <dgm:cxnLst>
    <dgm:cxn modelId="{93C69104-8AA6-462F-A532-C753C2DDFBC6}" srcId="{3DC89CF0-BC3D-4226-8261-55B443C63152}" destId="{C157F2E1-B09B-44FF-8638-85335210B764}" srcOrd="0" destOrd="0" parTransId="{4A8F8B57-EA20-402F-B044-84B848187376}" sibTransId="{2915EAB7-DC33-4676-A1B1-A06E9D0469F1}"/>
    <dgm:cxn modelId="{9C19CE04-8E28-42BF-80BD-B715664841F7}" srcId="{3DC89CF0-BC3D-4226-8261-55B443C63152}" destId="{5498F1D2-6492-45AD-ABC3-2025E9750FF8}" srcOrd="1" destOrd="0" parTransId="{E15459DB-68CF-4B29-B9A9-FB01CB7FB506}" sibTransId="{4C4A2C3C-7F0D-4A4B-8C1C-19B23E38C149}"/>
    <dgm:cxn modelId="{9D5AD705-1B7A-E84F-834B-EF17AC6245E3}" srcId="{3DC89CF0-BC3D-4226-8261-55B443C63152}" destId="{AC752382-9009-B746-A3EF-48A2C7E401C7}" srcOrd="2" destOrd="0" parTransId="{6AAD5557-69F8-9048-A850-A77E529610C4}" sibTransId="{54D9B0F4-36EB-6941-B6CA-E8DD55D32443}"/>
    <dgm:cxn modelId="{AAFFE50D-6C4D-DC40-B0A0-FA4BD1726EF4}" type="presOf" srcId="{9F4F052A-17A1-CA4F-8C71-97086F832D61}" destId="{B384EB1F-2B4E-7543-959D-C9A273A01DDE}" srcOrd="0" destOrd="4" presId="urn:microsoft.com/office/officeart/2005/8/layout/hList1"/>
    <dgm:cxn modelId="{167D7A0F-FDC0-4FA2-9CB8-298A95DD7178}" srcId="{4A425DB9-842A-4867-A61A-6078731E0598}" destId="{EE6C2F2F-6E0D-48D8-BEF7-C2E1DD65F9E2}" srcOrd="1" destOrd="0" parTransId="{ADE29A77-99E5-46D3-87C3-91EF1AEAA05F}" sibTransId="{A78E4324-309D-424C-9C27-C2467325C84D}"/>
    <dgm:cxn modelId="{4FBA5423-29B5-4206-85F0-8A5E75233C56}" srcId="{E65C2F10-D26F-4A7A-BDDE-2C7DCE319578}" destId="{CF5C3B5E-1AC2-4D7A-9F0D-DF417E3D70CC}" srcOrd="0" destOrd="0" parTransId="{3650CAA4-E43B-4F0C-89F5-6DEB7308D303}" sibTransId="{3F0B5D3F-472F-41AC-B448-26B40022C237}"/>
    <dgm:cxn modelId="{36C53E27-B539-EC4D-AC3B-365C5E4F6032}" type="presOf" srcId="{3CFBBDC5-E984-4710-A8AC-C85A9DB6FE26}" destId="{CF8F7090-F364-F944-8B8F-AF53AC18BD31}" srcOrd="0" destOrd="1" presId="urn:microsoft.com/office/officeart/2005/8/layout/hList1"/>
    <dgm:cxn modelId="{4960E12B-0B0E-4EC0-A0FE-F7FCC81C3526}" srcId="{E65C2F10-D26F-4A7A-BDDE-2C7DCE319578}" destId="{3CFBBDC5-E984-4710-A8AC-C85A9DB6FE26}" srcOrd="1" destOrd="0" parTransId="{9342998D-C021-4A33-8362-AF2673B375B4}" sibTransId="{CEF0BAB5-39C6-4630-9160-CF13A6D5E855}"/>
    <dgm:cxn modelId="{EC5A4636-6EA6-4344-8042-F5AF7A309C5D}" type="presOf" srcId="{EE6C2F2F-6E0D-48D8-BEF7-C2E1DD65F9E2}" destId="{7B6CE6B9-5F03-8647-9A95-D21BD3BBCCBD}" srcOrd="0" destOrd="0" presId="urn:microsoft.com/office/officeart/2005/8/layout/hList1"/>
    <dgm:cxn modelId="{EB525F3E-7BB0-4BCC-80B8-A98F0AEC8E78}" srcId="{4A425DB9-842A-4867-A61A-6078731E0598}" destId="{3DC89CF0-BC3D-4226-8261-55B443C63152}" srcOrd="0" destOrd="0" parTransId="{B47F37A8-AA47-4817-AFBA-5718946052C6}" sibTransId="{111EBA39-E8D1-4DD9-9E0E-B445A2A6CDC8}"/>
    <dgm:cxn modelId="{47E8673F-8819-C443-BC58-398C37283242}" type="presOf" srcId="{C795A49B-C3C7-47BB-91A2-14DBB1CB83BE}" destId="{B384EB1F-2B4E-7543-959D-C9A273A01DDE}" srcOrd="0" destOrd="0" presId="urn:microsoft.com/office/officeart/2005/8/layout/hList1"/>
    <dgm:cxn modelId="{CBE7ED5C-674F-494C-8CAF-08FE2E4FE72D}" type="presOf" srcId="{3DC89CF0-BC3D-4226-8261-55B443C63152}" destId="{416375AD-47EC-5A42-9E1B-9EEA878E5E58}" srcOrd="0" destOrd="0" presId="urn:microsoft.com/office/officeart/2005/8/layout/hList1"/>
    <dgm:cxn modelId="{FFB44842-506E-6E44-83BE-A60B2AFC3234}" srcId="{E65C2F10-D26F-4A7A-BDDE-2C7DCE319578}" destId="{7D76D0CF-CD4B-7A41-91B5-3BFE0F1615F0}" srcOrd="3" destOrd="0" parTransId="{8CC683C6-2300-F543-BEE8-9D642F2B6B43}" sibTransId="{9E5EEDC7-9741-884B-A6AE-51F90ABE7E12}"/>
    <dgm:cxn modelId="{5F82A643-418E-1D4F-B35E-ADB66B3FDF9A}" type="presOf" srcId="{DF7FE0BF-25BE-4440-8497-36E856CD3913}" destId="{E489B9DA-AD74-CD41-9BE3-657FA7CC0F8F}" srcOrd="0" destOrd="0" presId="urn:microsoft.com/office/officeart/2005/8/layout/hList1"/>
    <dgm:cxn modelId="{0DD5E764-15F7-4A3F-9251-0D29588A8C64}" srcId="{E3A03EF4-6494-415F-91BC-25E4C9B58B33}" destId="{C795A49B-C3C7-47BB-91A2-14DBB1CB83BE}" srcOrd="0" destOrd="0" parTransId="{0CF1045E-1D79-4B20-9899-2C23F076839A}" sibTransId="{8A3B56EF-99D5-4283-B388-4A8C947B4BC4}"/>
    <dgm:cxn modelId="{A678CD65-FC55-4240-8125-D1E9A2B5816B}" type="presOf" srcId="{3BB04DBA-A446-4B96-B206-13679E43A1CE}" destId="{E489B9DA-AD74-CD41-9BE3-657FA7CC0F8F}" srcOrd="0" destOrd="1" presId="urn:microsoft.com/office/officeart/2005/8/layout/hList1"/>
    <dgm:cxn modelId="{2F001066-0640-4C60-9AD7-FE67BD743255}" srcId="{E3A03EF4-6494-415F-91BC-25E4C9B58B33}" destId="{079F7FCC-4531-4AA0-B277-71D8D3A226DA}" srcOrd="2" destOrd="0" parTransId="{6DF951D5-5053-4AFE-B26B-39379AFA33DD}" sibTransId="{3E9315C5-8566-40EB-B568-CCD0DCCABCB3}"/>
    <dgm:cxn modelId="{BBE6306A-04C0-4E9B-B0BF-2980F8AB4B0F}" srcId="{4A425DB9-842A-4867-A61A-6078731E0598}" destId="{E3A03EF4-6494-415F-91BC-25E4C9B58B33}" srcOrd="2" destOrd="0" parTransId="{86F09723-4965-4073-8642-FC4AE725C49A}" sibTransId="{7C1DAEBD-0580-4D86-B810-EDFEF7DE8505}"/>
    <dgm:cxn modelId="{67B20D4B-C30E-1F48-BFE4-2F966D22F2CA}" type="presOf" srcId="{BEE36B84-02AD-414D-B2E5-716396CC964D}" destId="{B384EB1F-2B4E-7543-959D-C9A273A01DDE}" srcOrd="0" destOrd="1" presId="urn:microsoft.com/office/officeart/2005/8/layout/hList1"/>
    <dgm:cxn modelId="{73E1D54C-562C-4E02-BD7F-708F45B11709}" srcId="{E3A03EF4-6494-415F-91BC-25E4C9B58B33}" destId="{90AEE8B3-D841-4FA7-B341-DA09386CBDD7}" srcOrd="3" destOrd="0" parTransId="{7D18A7FB-6E74-4C60-92A1-2C584A997367}" sibTransId="{DB0E06DC-7F73-4C0D-B7E7-6B2E4C0A4C78}"/>
    <dgm:cxn modelId="{E1D00557-4B81-4AB3-887D-553817DC54FF}" srcId="{4A425DB9-842A-4867-A61A-6078731E0598}" destId="{E65C2F10-D26F-4A7A-BDDE-2C7DCE319578}" srcOrd="3" destOrd="0" parTransId="{8B4C5557-116C-49DF-89BE-89C868B5210F}" sibTransId="{10CB650E-F27D-4C71-BB3B-1A414E273EF8}"/>
    <dgm:cxn modelId="{66D2F45A-CBC9-584C-AD6D-7092A6279605}" type="presOf" srcId="{C157F2E1-B09B-44FF-8638-85335210B764}" destId="{3968DD06-4257-5444-A7CB-ABEBFDAC5025}" srcOrd="0" destOrd="0" presId="urn:microsoft.com/office/officeart/2005/8/layout/hList1"/>
    <dgm:cxn modelId="{CF9E9981-7403-DD49-AD37-65F4B3901C9A}" type="presOf" srcId="{5498F1D2-6492-45AD-ABC3-2025E9750FF8}" destId="{3968DD06-4257-5444-A7CB-ABEBFDAC5025}" srcOrd="0" destOrd="1" presId="urn:microsoft.com/office/officeart/2005/8/layout/hList1"/>
    <dgm:cxn modelId="{B1E5408D-24B4-C34B-B679-EEE03E317F78}" type="presOf" srcId="{AC752382-9009-B746-A3EF-48A2C7E401C7}" destId="{3968DD06-4257-5444-A7CB-ABEBFDAC5025}" srcOrd="0" destOrd="2" presId="urn:microsoft.com/office/officeart/2005/8/layout/hList1"/>
    <dgm:cxn modelId="{C4FC0A96-7367-8042-B4E4-03C3F66A2C83}" srcId="{E3A03EF4-6494-415F-91BC-25E4C9B58B33}" destId="{9F4F052A-17A1-CA4F-8C71-97086F832D61}" srcOrd="4" destOrd="0" parTransId="{91EEF2F1-4951-2643-BEBA-AD4B7FC1207C}" sibTransId="{6F1552F7-1360-6C4D-8376-3845F6A922F0}"/>
    <dgm:cxn modelId="{E61A449E-A3A3-BC40-94B0-D93BF9082F4F}" type="presOf" srcId="{079F7FCC-4531-4AA0-B277-71D8D3A226DA}" destId="{B384EB1F-2B4E-7543-959D-C9A273A01DDE}" srcOrd="0" destOrd="2" presId="urn:microsoft.com/office/officeart/2005/8/layout/hList1"/>
    <dgm:cxn modelId="{47BFB8A0-5690-7C42-8301-C10D2781727B}" type="presOf" srcId="{E65C2F10-D26F-4A7A-BDDE-2C7DCE319578}" destId="{0F5EA6D1-CBE3-6A42-8F38-2BFBD6677BCF}" srcOrd="0" destOrd="0" presId="urn:microsoft.com/office/officeart/2005/8/layout/hList1"/>
    <dgm:cxn modelId="{DEAE98A1-6366-ED4A-8D5B-7047A75BAE7E}" type="presOf" srcId="{4A425DB9-842A-4867-A61A-6078731E0598}" destId="{1AA9E71E-AB27-BA49-AF7B-763C1B240049}" srcOrd="0" destOrd="0" presId="urn:microsoft.com/office/officeart/2005/8/layout/hList1"/>
    <dgm:cxn modelId="{23CCB7A6-F8D8-3441-8206-BFFC07800239}" type="presOf" srcId="{E3A03EF4-6494-415F-91BC-25E4C9B58B33}" destId="{4F802C9E-0CC5-C44E-BD52-097A00D6D645}" srcOrd="0" destOrd="0" presId="urn:microsoft.com/office/officeart/2005/8/layout/hList1"/>
    <dgm:cxn modelId="{6F71D8AB-3AD8-2749-9A26-FFD96A1D2704}" srcId="{E3A03EF4-6494-415F-91BC-25E4C9B58B33}" destId="{D7539318-4F51-9142-AE84-529D99577EED}" srcOrd="5" destOrd="0" parTransId="{2DA5F9DF-793E-B24D-8278-9FAE18AA678C}" sibTransId="{29395A55-C536-9340-A461-0448F3DB44B0}"/>
    <dgm:cxn modelId="{5F8B99B5-B72F-F244-8AF9-A13FFF27D4DF}" type="presOf" srcId="{59CEBFC6-2FA8-EC4C-ACD7-7EA34447A46B}" destId="{E489B9DA-AD74-CD41-9BE3-657FA7CC0F8F}" srcOrd="0" destOrd="2" presId="urn:microsoft.com/office/officeart/2005/8/layout/hList1"/>
    <dgm:cxn modelId="{D87B17B7-8C10-48E2-B936-0B6DD31292B4}" srcId="{EE6C2F2F-6E0D-48D8-BEF7-C2E1DD65F9E2}" destId="{3BB04DBA-A446-4B96-B206-13679E43A1CE}" srcOrd="1" destOrd="0" parTransId="{CFC5A4FC-05B9-4723-8645-9CCE361B78A1}" sibTransId="{E3ECF558-F887-49E4-90FA-72EDC60EB249}"/>
    <dgm:cxn modelId="{EC6D00B8-0C5D-2042-BA8A-1B8EEBBF21C7}" type="presOf" srcId="{D7539318-4F51-9142-AE84-529D99577EED}" destId="{B384EB1F-2B4E-7543-959D-C9A273A01DDE}" srcOrd="0" destOrd="5" presId="urn:microsoft.com/office/officeart/2005/8/layout/hList1"/>
    <dgm:cxn modelId="{C30D69B9-93F9-DD49-8AEE-7B2C970E9933}" type="presOf" srcId="{7D76D0CF-CD4B-7A41-91B5-3BFE0F1615F0}" destId="{CF8F7090-F364-F944-8B8F-AF53AC18BD31}" srcOrd="0" destOrd="3" presId="urn:microsoft.com/office/officeart/2005/8/layout/hList1"/>
    <dgm:cxn modelId="{22FD5DBB-82B6-E647-B8FF-5701027532F3}" srcId="{E65C2F10-D26F-4A7A-BDDE-2C7DCE319578}" destId="{58409531-5890-904E-9E9D-C100DC0BBF37}" srcOrd="2" destOrd="0" parTransId="{90244C33-308A-CC49-85D9-E63962AA370F}" sibTransId="{03772240-A64B-CF42-B31D-726ECA882E9D}"/>
    <dgm:cxn modelId="{54322FC6-AABA-4984-988F-9F6BD36F0D46}" srcId="{E3A03EF4-6494-415F-91BC-25E4C9B58B33}" destId="{BEE36B84-02AD-414D-B2E5-716396CC964D}" srcOrd="1" destOrd="0" parTransId="{A6FC69B3-535D-44FF-8B5E-59208148598C}" sibTransId="{353BC162-49E7-4E46-B807-4380983C21D6}"/>
    <dgm:cxn modelId="{72D69BCD-1AFE-48AF-AC2A-0C3650966656}" srcId="{EE6C2F2F-6E0D-48D8-BEF7-C2E1DD65F9E2}" destId="{DF7FE0BF-25BE-4440-8497-36E856CD3913}" srcOrd="0" destOrd="0" parTransId="{AFEB9A12-33EE-4DB9-A787-0C244C82C932}" sibTransId="{265D9F11-EF50-49AE-8DF8-ACF9859DCE1E}"/>
    <dgm:cxn modelId="{03E36FCF-E25B-564C-9B1F-EDCEEBB51C7B}" type="presOf" srcId="{CF5C3B5E-1AC2-4D7A-9F0D-DF417E3D70CC}" destId="{CF8F7090-F364-F944-8B8F-AF53AC18BD31}" srcOrd="0" destOrd="0" presId="urn:microsoft.com/office/officeart/2005/8/layout/hList1"/>
    <dgm:cxn modelId="{0F81E0D5-445A-A747-A062-2342ED162CC0}" type="presOf" srcId="{58409531-5890-904E-9E9D-C100DC0BBF37}" destId="{CF8F7090-F364-F944-8B8F-AF53AC18BD31}" srcOrd="0" destOrd="2" presId="urn:microsoft.com/office/officeart/2005/8/layout/hList1"/>
    <dgm:cxn modelId="{A73827E0-02C8-034F-841A-DF0C25A09A9D}" type="presOf" srcId="{90AEE8B3-D841-4FA7-B341-DA09386CBDD7}" destId="{B384EB1F-2B4E-7543-959D-C9A273A01DDE}" srcOrd="0" destOrd="3" presId="urn:microsoft.com/office/officeart/2005/8/layout/hList1"/>
    <dgm:cxn modelId="{81F8F2F1-FF53-6A41-BF59-AFADFC9D66E0}" srcId="{EE6C2F2F-6E0D-48D8-BEF7-C2E1DD65F9E2}" destId="{59CEBFC6-2FA8-EC4C-ACD7-7EA34447A46B}" srcOrd="2" destOrd="0" parTransId="{ADE23217-9F20-B142-962C-AE26D21FE933}" sibTransId="{71033054-86B5-C943-80AB-92AA9360BB06}"/>
    <dgm:cxn modelId="{63AE4C41-B75D-0B4E-9902-26A12BC3DA37}" type="presParOf" srcId="{1AA9E71E-AB27-BA49-AF7B-763C1B240049}" destId="{4556B130-1832-EC47-809D-3DC38C27D8BA}" srcOrd="0" destOrd="0" presId="urn:microsoft.com/office/officeart/2005/8/layout/hList1"/>
    <dgm:cxn modelId="{BF87E74C-9899-B942-8419-BA18EE1DE928}" type="presParOf" srcId="{4556B130-1832-EC47-809D-3DC38C27D8BA}" destId="{416375AD-47EC-5A42-9E1B-9EEA878E5E58}" srcOrd="0" destOrd="0" presId="urn:microsoft.com/office/officeart/2005/8/layout/hList1"/>
    <dgm:cxn modelId="{2BFE6104-84C1-A243-BFD8-0312F66D43D5}" type="presParOf" srcId="{4556B130-1832-EC47-809D-3DC38C27D8BA}" destId="{3968DD06-4257-5444-A7CB-ABEBFDAC5025}" srcOrd="1" destOrd="0" presId="urn:microsoft.com/office/officeart/2005/8/layout/hList1"/>
    <dgm:cxn modelId="{72CB77ED-CA30-FF48-ABC9-D34D1C40246B}" type="presParOf" srcId="{1AA9E71E-AB27-BA49-AF7B-763C1B240049}" destId="{88492A81-E5F3-1C44-9686-2044E19C42B8}" srcOrd="1" destOrd="0" presId="urn:microsoft.com/office/officeart/2005/8/layout/hList1"/>
    <dgm:cxn modelId="{C91D2E5A-FA03-C747-A428-2E978E581BEB}" type="presParOf" srcId="{1AA9E71E-AB27-BA49-AF7B-763C1B240049}" destId="{EBFC132B-1B72-3B4F-BD53-794F178F76F9}" srcOrd="2" destOrd="0" presId="urn:microsoft.com/office/officeart/2005/8/layout/hList1"/>
    <dgm:cxn modelId="{587416C5-874F-FF44-86C9-75B313C099D8}" type="presParOf" srcId="{EBFC132B-1B72-3B4F-BD53-794F178F76F9}" destId="{7B6CE6B9-5F03-8647-9A95-D21BD3BBCCBD}" srcOrd="0" destOrd="0" presId="urn:microsoft.com/office/officeart/2005/8/layout/hList1"/>
    <dgm:cxn modelId="{27C25103-0ACF-1E44-9414-0478E30A7B87}" type="presParOf" srcId="{EBFC132B-1B72-3B4F-BD53-794F178F76F9}" destId="{E489B9DA-AD74-CD41-9BE3-657FA7CC0F8F}" srcOrd="1" destOrd="0" presId="urn:microsoft.com/office/officeart/2005/8/layout/hList1"/>
    <dgm:cxn modelId="{79F04DAA-7019-5D4C-9FF0-110395304B21}" type="presParOf" srcId="{1AA9E71E-AB27-BA49-AF7B-763C1B240049}" destId="{8196DABD-8BAF-8B4D-B9B9-33C4BCC9C727}" srcOrd="3" destOrd="0" presId="urn:microsoft.com/office/officeart/2005/8/layout/hList1"/>
    <dgm:cxn modelId="{6B82B8A6-2926-B546-92D2-B0DC0C21F7C0}" type="presParOf" srcId="{1AA9E71E-AB27-BA49-AF7B-763C1B240049}" destId="{65A81FE6-E6B3-1B4A-A524-586FC47A896A}" srcOrd="4" destOrd="0" presId="urn:microsoft.com/office/officeart/2005/8/layout/hList1"/>
    <dgm:cxn modelId="{1F4080C2-6D7B-D247-A2B2-1551CA1F6A56}" type="presParOf" srcId="{65A81FE6-E6B3-1B4A-A524-586FC47A896A}" destId="{4F802C9E-0CC5-C44E-BD52-097A00D6D645}" srcOrd="0" destOrd="0" presId="urn:microsoft.com/office/officeart/2005/8/layout/hList1"/>
    <dgm:cxn modelId="{B4D2AA76-0B80-454D-A25B-3971A720FD65}" type="presParOf" srcId="{65A81FE6-E6B3-1B4A-A524-586FC47A896A}" destId="{B384EB1F-2B4E-7543-959D-C9A273A01DDE}" srcOrd="1" destOrd="0" presId="urn:microsoft.com/office/officeart/2005/8/layout/hList1"/>
    <dgm:cxn modelId="{3352B598-F893-2B43-8B83-1C63057571BB}" type="presParOf" srcId="{1AA9E71E-AB27-BA49-AF7B-763C1B240049}" destId="{F8F7A86F-8270-214C-98F6-EDAF060D7041}" srcOrd="5" destOrd="0" presId="urn:microsoft.com/office/officeart/2005/8/layout/hList1"/>
    <dgm:cxn modelId="{20ECA65E-590B-5E4F-861E-C2045E535CE3}" type="presParOf" srcId="{1AA9E71E-AB27-BA49-AF7B-763C1B240049}" destId="{301A4E39-DDCC-7847-A367-6980E4A41190}" srcOrd="6" destOrd="0" presId="urn:microsoft.com/office/officeart/2005/8/layout/hList1"/>
    <dgm:cxn modelId="{B418C806-7440-D24B-B951-E65C11951A19}" type="presParOf" srcId="{301A4E39-DDCC-7847-A367-6980E4A41190}" destId="{0F5EA6D1-CBE3-6A42-8F38-2BFBD6677BCF}" srcOrd="0" destOrd="0" presId="urn:microsoft.com/office/officeart/2005/8/layout/hList1"/>
    <dgm:cxn modelId="{4A0BEB2A-5854-9B45-A6A6-9000C18A9D51}" type="presParOf" srcId="{301A4E39-DDCC-7847-A367-6980E4A41190}" destId="{CF8F7090-F364-F944-8B8F-AF53AC18BD3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82FC84-D008-4A7C-8C94-F3B6726C5E0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AC84F63-1824-45F5-BF03-A0AC2D2A3F0B}">
      <dgm:prSet/>
      <dgm:spPr/>
      <dgm:t>
        <a:bodyPr/>
        <a:lstStyle/>
        <a:p>
          <a:r>
            <a:rPr lang="en-US"/>
            <a:t>Doing homework in common area of house, where my use can be monitored, on a PC with content blockers for social media, gaming, pornography &amp; Youtube</a:t>
          </a:r>
        </a:p>
      </dgm:t>
    </dgm:pt>
    <dgm:pt modelId="{D88C07EE-DFA3-49DB-974D-CD8D76422053}" type="parTrans" cxnId="{91FD4A25-C676-42A0-978B-84F038F9D66F}">
      <dgm:prSet/>
      <dgm:spPr/>
      <dgm:t>
        <a:bodyPr/>
        <a:lstStyle/>
        <a:p>
          <a:endParaRPr lang="en-US"/>
        </a:p>
      </dgm:t>
    </dgm:pt>
    <dgm:pt modelId="{83685A91-E020-450F-AE8B-ADAA03563407}" type="sibTrans" cxnId="{91FD4A25-C676-42A0-978B-84F038F9D66F}">
      <dgm:prSet/>
      <dgm:spPr/>
      <dgm:t>
        <a:bodyPr/>
        <a:lstStyle/>
        <a:p>
          <a:endParaRPr lang="en-US"/>
        </a:p>
      </dgm:t>
    </dgm:pt>
    <dgm:pt modelId="{A8163465-4B14-49CE-AC22-14428BF6519B}">
      <dgm:prSet/>
      <dgm:spPr/>
      <dgm:t>
        <a:bodyPr/>
        <a:lstStyle/>
        <a:p>
          <a:r>
            <a:rPr lang="en-US"/>
            <a:t>Only using 1 screen at a time with intentional time limits</a:t>
          </a:r>
        </a:p>
      </dgm:t>
    </dgm:pt>
    <dgm:pt modelId="{1ACBA557-B75E-4278-BB61-3BFF880BECAE}" type="parTrans" cxnId="{E267FCD8-4A52-4615-9697-B18B22734B4E}">
      <dgm:prSet/>
      <dgm:spPr/>
      <dgm:t>
        <a:bodyPr/>
        <a:lstStyle/>
        <a:p>
          <a:endParaRPr lang="en-US"/>
        </a:p>
      </dgm:t>
    </dgm:pt>
    <dgm:pt modelId="{30BE5E2C-3503-4A9A-9731-730C2EBA2D40}" type="sibTrans" cxnId="{E267FCD8-4A52-4615-9697-B18B22734B4E}">
      <dgm:prSet/>
      <dgm:spPr/>
      <dgm:t>
        <a:bodyPr/>
        <a:lstStyle/>
        <a:p>
          <a:endParaRPr lang="en-US"/>
        </a:p>
      </dgm:t>
    </dgm:pt>
    <dgm:pt modelId="{1B13B97B-176D-4033-9CE6-6879E7267909}">
      <dgm:prSet/>
      <dgm:spPr/>
      <dgm:t>
        <a:bodyPr/>
        <a:lstStyle/>
        <a:p>
          <a:r>
            <a:rPr lang="en-US" dirty="0"/>
            <a:t>Maintain balance through structured daily activities &amp; set screen time (not 'earned' time)</a:t>
          </a:r>
        </a:p>
      </dgm:t>
    </dgm:pt>
    <dgm:pt modelId="{AAD7660C-38C0-4B21-8191-8EA63B44B3C7}" type="parTrans" cxnId="{D2B43549-4AC8-4C56-99F1-52E83698F996}">
      <dgm:prSet/>
      <dgm:spPr/>
      <dgm:t>
        <a:bodyPr/>
        <a:lstStyle/>
        <a:p>
          <a:endParaRPr lang="en-US"/>
        </a:p>
      </dgm:t>
    </dgm:pt>
    <dgm:pt modelId="{011C726D-55F4-407C-B368-CF08DFB90E3C}" type="sibTrans" cxnId="{D2B43549-4AC8-4C56-99F1-52E83698F996}">
      <dgm:prSet/>
      <dgm:spPr/>
      <dgm:t>
        <a:bodyPr/>
        <a:lstStyle/>
        <a:p>
          <a:endParaRPr lang="en-US"/>
        </a:p>
      </dgm:t>
    </dgm:pt>
    <dgm:pt modelId="{FC69F42E-ADEC-4527-B624-AA9726A4E9D5}">
      <dgm:prSet/>
      <dgm:spPr/>
      <dgm:t>
        <a:bodyPr/>
        <a:lstStyle/>
        <a:p>
          <a:r>
            <a:rPr lang="en-US" dirty="0"/>
            <a:t>Using a </a:t>
          </a:r>
          <a:r>
            <a:rPr lang="en-US" dirty="0" err="1"/>
            <a:t>Gabb</a:t>
          </a:r>
          <a:r>
            <a:rPr lang="en-US" dirty="0"/>
            <a:t> phone or “dumb” phone</a:t>
          </a:r>
        </a:p>
      </dgm:t>
    </dgm:pt>
    <dgm:pt modelId="{0D48AA2A-85B6-4759-B02D-0D0E196B59F7}" type="parTrans" cxnId="{8F49F021-8051-4A59-A529-82B12F2FC2EB}">
      <dgm:prSet/>
      <dgm:spPr/>
      <dgm:t>
        <a:bodyPr/>
        <a:lstStyle/>
        <a:p>
          <a:endParaRPr lang="en-US"/>
        </a:p>
      </dgm:t>
    </dgm:pt>
    <dgm:pt modelId="{D1108951-9FF0-4BD3-8CE3-DE0578437931}" type="sibTrans" cxnId="{8F49F021-8051-4A59-A529-82B12F2FC2EB}">
      <dgm:prSet/>
      <dgm:spPr/>
      <dgm:t>
        <a:bodyPr/>
        <a:lstStyle/>
        <a:p>
          <a:endParaRPr lang="en-US"/>
        </a:p>
      </dgm:t>
    </dgm:pt>
    <dgm:pt modelId="{4625DCC8-52A2-604E-8F5D-D2BA5E5A5911}">
      <dgm:prSet/>
      <dgm:spPr/>
      <dgm:t>
        <a:bodyPr/>
        <a:lstStyle/>
        <a:p>
          <a:r>
            <a:rPr lang="en-US" dirty="0"/>
            <a:t>Identify internal mechanisms of elevated arousal &amp; use cool down periods</a:t>
          </a:r>
        </a:p>
      </dgm:t>
    </dgm:pt>
    <dgm:pt modelId="{4B61B458-E71B-104D-8509-E9F97044295B}" type="parTrans" cxnId="{BB2B141B-DE7D-A94F-A039-0CE7D3D9A7EC}">
      <dgm:prSet/>
      <dgm:spPr/>
      <dgm:t>
        <a:bodyPr/>
        <a:lstStyle/>
        <a:p>
          <a:endParaRPr lang="en-US"/>
        </a:p>
      </dgm:t>
    </dgm:pt>
    <dgm:pt modelId="{E8F38A71-CF08-564A-A366-BB18BA23E5D0}" type="sibTrans" cxnId="{BB2B141B-DE7D-A94F-A039-0CE7D3D9A7EC}">
      <dgm:prSet/>
      <dgm:spPr/>
      <dgm:t>
        <a:bodyPr/>
        <a:lstStyle/>
        <a:p>
          <a:endParaRPr lang="en-US"/>
        </a:p>
      </dgm:t>
    </dgm:pt>
    <dgm:pt modelId="{E9327AA2-BD40-5B40-B85C-EA7F519BA9AC}">
      <dgm:prSet/>
      <dgm:spPr/>
      <dgm:t>
        <a:bodyPr/>
        <a:lstStyle/>
        <a:p>
          <a:r>
            <a:rPr lang="en-US" dirty="0"/>
            <a:t>Bookending screen time with sensory deprivation &amp; mindfulness meditation (sitting or walking)</a:t>
          </a:r>
        </a:p>
      </dgm:t>
    </dgm:pt>
    <dgm:pt modelId="{1EBBA71C-E385-4B45-88BB-CF8635A59A2F}" type="parTrans" cxnId="{1A90BAB1-670A-874E-894B-810B147BAD23}">
      <dgm:prSet/>
      <dgm:spPr/>
      <dgm:t>
        <a:bodyPr/>
        <a:lstStyle/>
        <a:p>
          <a:endParaRPr lang="en-US"/>
        </a:p>
      </dgm:t>
    </dgm:pt>
    <dgm:pt modelId="{CC8CCEC3-1494-4E41-8828-9277F2305AC0}" type="sibTrans" cxnId="{1A90BAB1-670A-874E-894B-810B147BAD23}">
      <dgm:prSet/>
      <dgm:spPr/>
      <dgm:t>
        <a:bodyPr/>
        <a:lstStyle/>
        <a:p>
          <a:endParaRPr lang="en-US"/>
        </a:p>
      </dgm:t>
    </dgm:pt>
    <dgm:pt modelId="{D6F8D221-BFD8-8142-BAD6-F0CB9582E7AD}" type="pres">
      <dgm:prSet presAssocID="{D382FC84-D008-4A7C-8C94-F3B6726C5E02}" presName="diagram" presStyleCnt="0">
        <dgm:presLayoutVars>
          <dgm:dir/>
          <dgm:resizeHandles val="exact"/>
        </dgm:presLayoutVars>
      </dgm:prSet>
      <dgm:spPr/>
    </dgm:pt>
    <dgm:pt modelId="{B7560E60-CD6B-844E-805C-F4F80AB7A9CC}" type="pres">
      <dgm:prSet presAssocID="{4AC84F63-1824-45F5-BF03-A0AC2D2A3F0B}" presName="node" presStyleLbl="node1" presStyleIdx="0" presStyleCnt="6">
        <dgm:presLayoutVars>
          <dgm:bulletEnabled val="1"/>
        </dgm:presLayoutVars>
      </dgm:prSet>
      <dgm:spPr/>
    </dgm:pt>
    <dgm:pt modelId="{0E97B414-EC3E-7A40-91E9-B1D8E416D9B5}" type="pres">
      <dgm:prSet presAssocID="{83685A91-E020-450F-AE8B-ADAA03563407}" presName="sibTrans" presStyleCnt="0"/>
      <dgm:spPr/>
    </dgm:pt>
    <dgm:pt modelId="{93892606-7A83-4649-8288-A572185E17D5}" type="pres">
      <dgm:prSet presAssocID="{A8163465-4B14-49CE-AC22-14428BF6519B}" presName="node" presStyleLbl="node1" presStyleIdx="1" presStyleCnt="6">
        <dgm:presLayoutVars>
          <dgm:bulletEnabled val="1"/>
        </dgm:presLayoutVars>
      </dgm:prSet>
      <dgm:spPr/>
    </dgm:pt>
    <dgm:pt modelId="{E6719013-6505-7147-985C-603625B46A32}" type="pres">
      <dgm:prSet presAssocID="{30BE5E2C-3503-4A9A-9731-730C2EBA2D40}" presName="sibTrans" presStyleCnt="0"/>
      <dgm:spPr/>
    </dgm:pt>
    <dgm:pt modelId="{8DAC78CF-FC76-3A47-87EB-9B8C649CFE8C}" type="pres">
      <dgm:prSet presAssocID="{1B13B97B-176D-4033-9CE6-6879E7267909}" presName="node" presStyleLbl="node1" presStyleIdx="2" presStyleCnt="6">
        <dgm:presLayoutVars>
          <dgm:bulletEnabled val="1"/>
        </dgm:presLayoutVars>
      </dgm:prSet>
      <dgm:spPr/>
    </dgm:pt>
    <dgm:pt modelId="{E2514DCF-A109-8545-B59D-1C8445EE591F}" type="pres">
      <dgm:prSet presAssocID="{011C726D-55F4-407C-B368-CF08DFB90E3C}" presName="sibTrans" presStyleCnt="0"/>
      <dgm:spPr/>
    </dgm:pt>
    <dgm:pt modelId="{F5F9A635-DC98-194E-80D9-83E5E5377990}" type="pres">
      <dgm:prSet presAssocID="{FC69F42E-ADEC-4527-B624-AA9726A4E9D5}" presName="node" presStyleLbl="node1" presStyleIdx="3" presStyleCnt="6">
        <dgm:presLayoutVars>
          <dgm:bulletEnabled val="1"/>
        </dgm:presLayoutVars>
      </dgm:prSet>
      <dgm:spPr/>
    </dgm:pt>
    <dgm:pt modelId="{10CCAF07-6060-404C-9996-1DAF73550CC5}" type="pres">
      <dgm:prSet presAssocID="{D1108951-9FF0-4BD3-8CE3-DE0578437931}" presName="sibTrans" presStyleCnt="0"/>
      <dgm:spPr/>
    </dgm:pt>
    <dgm:pt modelId="{96C78EC0-8458-3147-A1D1-4A59E6E165FD}" type="pres">
      <dgm:prSet presAssocID="{4625DCC8-52A2-604E-8F5D-D2BA5E5A5911}" presName="node" presStyleLbl="node1" presStyleIdx="4" presStyleCnt="6">
        <dgm:presLayoutVars>
          <dgm:bulletEnabled val="1"/>
        </dgm:presLayoutVars>
      </dgm:prSet>
      <dgm:spPr/>
    </dgm:pt>
    <dgm:pt modelId="{B658060F-A187-004A-BE76-CC6CA14F10CF}" type="pres">
      <dgm:prSet presAssocID="{E8F38A71-CF08-564A-A366-BB18BA23E5D0}" presName="sibTrans" presStyleCnt="0"/>
      <dgm:spPr/>
    </dgm:pt>
    <dgm:pt modelId="{A0E7F052-2F01-C44B-904E-C2A65949BFD2}" type="pres">
      <dgm:prSet presAssocID="{E9327AA2-BD40-5B40-B85C-EA7F519BA9AC}" presName="node" presStyleLbl="node1" presStyleIdx="5" presStyleCnt="6">
        <dgm:presLayoutVars>
          <dgm:bulletEnabled val="1"/>
        </dgm:presLayoutVars>
      </dgm:prSet>
      <dgm:spPr/>
    </dgm:pt>
  </dgm:ptLst>
  <dgm:cxnLst>
    <dgm:cxn modelId="{9426FD03-0775-AA4A-BEF6-26C72D031A3C}" type="presOf" srcId="{D382FC84-D008-4A7C-8C94-F3B6726C5E02}" destId="{D6F8D221-BFD8-8142-BAD6-F0CB9582E7AD}" srcOrd="0" destOrd="0" presId="urn:microsoft.com/office/officeart/2005/8/layout/default"/>
    <dgm:cxn modelId="{01E72B15-0341-5B43-A52C-1F505486831E}" type="presOf" srcId="{A8163465-4B14-49CE-AC22-14428BF6519B}" destId="{93892606-7A83-4649-8288-A572185E17D5}" srcOrd="0" destOrd="0" presId="urn:microsoft.com/office/officeart/2005/8/layout/default"/>
    <dgm:cxn modelId="{BB2B141B-DE7D-A94F-A039-0CE7D3D9A7EC}" srcId="{D382FC84-D008-4A7C-8C94-F3B6726C5E02}" destId="{4625DCC8-52A2-604E-8F5D-D2BA5E5A5911}" srcOrd="4" destOrd="0" parTransId="{4B61B458-E71B-104D-8509-E9F97044295B}" sibTransId="{E8F38A71-CF08-564A-A366-BB18BA23E5D0}"/>
    <dgm:cxn modelId="{8F49F021-8051-4A59-A529-82B12F2FC2EB}" srcId="{D382FC84-D008-4A7C-8C94-F3B6726C5E02}" destId="{FC69F42E-ADEC-4527-B624-AA9726A4E9D5}" srcOrd="3" destOrd="0" parTransId="{0D48AA2A-85B6-4759-B02D-0D0E196B59F7}" sibTransId="{D1108951-9FF0-4BD3-8CE3-DE0578437931}"/>
    <dgm:cxn modelId="{91FD4A25-C676-42A0-978B-84F038F9D66F}" srcId="{D382FC84-D008-4A7C-8C94-F3B6726C5E02}" destId="{4AC84F63-1824-45F5-BF03-A0AC2D2A3F0B}" srcOrd="0" destOrd="0" parTransId="{D88C07EE-DFA3-49DB-974D-CD8D76422053}" sibTransId="{83685A91-E020-450F-AE8B-ADAA03563407}"/>
    <dgm:cxn modelId="{5E10155E-C8AF-BA48-8ECA-A6F7FEFBA1D8}" type="presOf" srcId="{4AC84F63-1824-45F5-BF03-A0AC2D2A3F0B}" destId="{B7560E60-CD6B-844E-805C-F4F80AB7A9CC}" srcOrd="0" destOrd="0" presId="urn:microsoft.com/office/officeart/2005/8/layout/default"/>
    <dgm:cxn modelId="{D2B43549-4AC8-4C56-99F1-52E83698F996}" srcId="{D382FC84-D008-4A7C-8C94-F3B6726C5E02}" destId="{1B13B97B-176D-4033-9CE6-6879E7267909}" srcOrd="2" destOrd="0" parTransId="{AAD7660C-38C0-4B21-8191-8EA63B44B3C7}" sibTransId="{011C726D-55F4-407C-B368-CF08DFB90E3C}"/>
    <dgm:cxn modelId="{E0FFD54E-3730-4141-82EB-88F2670EFF82}" type="presOf" srcId="{1B13B97B-176D-4033-9CE6-6879E7267909}" destId="{8DAC78CF-FC76-3A47-87EB-9B8C649CFE8C}" srcOrd="0" destOrd="0" presId="urn:microsoft.com/office/officeart/2005/8/layout/default"/>
    <dgm:cxn modelId="{001B546F-D132-AC49-BC86-BE9D770659DB}" type="presOf" srcId="{4625DCC8-52A2-604E-8F5D-D2BA5E5A5911}" destId="{96C78EC0-8458-3147-A1D1-4A59E6E165FD}" srcOrd="0" destOrd="0" presId="urn:microsoft.com/office/officeart/2005/8/layout/default"/>
    <dgm:cxn modelId="{CDC3A671-C125-E84D-B350-E35DF846A4DC}" type="presOf" srcId="{FC69F42E-ADEC-4527-B624-AA9726A4E9D5}" destId="{F5F9A635-DC98-194E-80D9-83E5E5377990}" srcOrd="0" destOrd="0" presId="urn:microsoft.com/office/officeart/2005/8/layout/default"/>
    <dgm:cxn modelId="{0650D996-A61B-6E4C-9CC3-D7C7DFE1F2A4}" type="presOf" srcId="{E9327AA2-BD40-5B40-B85C-EA7F519BA9AC}" destId="{A0E7F052-2F01-C44B-904E-C2A65949BFD2}" srcOrd="0" destOrd="0" presId="urn:microsoft.com/office/officeart/2005/8/layout/default"/>
    <dgm:cxn modelId="{1A90BAB1-670A-874E-894B-810B147BAD23}" srcId="{D382FC84-D008-4A7C-8C94-F3B6726C5E02}" destId="{E9327AA2-BD40-5B40-B85C-EA7F519BA9AC}" srcOrd="5" destOrd="0" parTransId="{1EBBA71C-E385-4B45-88BB-CF8635A59A2F}" sibTransId="{CC8CCEC3-1494-4E41-8828-9277F2305AC0}"/>
    <dgm:cxn modelId="{E267FCD8-4A52-4615-9697-B18B22734B4E}" srcId="{D382FC84-D008-4A7C-8C94-F3B6726C5E02}" destId="{A8163465-4B14-49CE-AC22-14428BF6519B}" srcOrd="1" destOrd="0" parTransId="{1ACBA557-B75E-4278-BB61-3BFF880BECAE}" sibTransId="{30BE5E2C-3503-4A9A-9731-730C2EBA2D40}"/>
    <dgm:cxn modelId="{3636D175-28DE-A845-A9CC-2E29AE5528F0}" type="presParOf" srcId="{D6F8D221-BFD8-8142-BAD6-F0CB9582E7AD}" destId="{B7560E60-CD6B-844E-805C-F4F80AB7A9CC}" srcOrd="0" destOrd="0" presId="urn:microsoft.com/office/officeart/2005/8/layout/default"/>
    <dgm:cxn modelId="{8FD942F9-AC71-A549-A3BB-949EF4926FF9}" type="presParOf" srcId="{D6F8D221-BFD8-8142-BAD6-F0CB9582E7AD}" destId="{0E97B414-EC3E-7A40-91E9-B1D8E416D9B5}" srcOrd="1" destOrd="0" presId="urn:microsoft.com/office/officeart/2005/8/layout/default"/>
    <dgm:cxn modelId="{B9F20F75-4E50-F645-888E-9D8B291D77CC}" type="presParOf" srcId="{D6F8D221-BFD8-8142-BAD6-F0CB9582E7AD}" destId="{93892606-7A83-4649-8288-A572185E17D5}" srcOrd="2" destOrd="0" presId="urn:microsoft.com/office/officeart/2005/8/layout/default"/>
    <dgm:cxn modelId="{1ED64E5D-E8FD-B244-B1F0-40D76CA75A7B}" type="presParOf" srcId="{D6F8D221-BFD8-8142-BAD6-F0CB9582E7AD}" destId="{E6719013-6505-7147-985C-603625B46A32}" srcOrd="3" destOrd="0" presId="urn:microsoft.com/office/officeart/2005/8/layout/default"/>
    <dgm:cxn modelId="{BE935EE8-49FB-9044-A85B-DB4C0AB330D0}" type="presParOf" srcId="{D6F8D221-BFD8-8142-BAD6-F0CB9582E7AD}" destId="{8DAC78CF-FC76-3A47-87EB-9B8C649CFE8C}" srcOrd="4" destOrd="0" presId="urn:microsoft.com/office/officeart/2005/8/layout/default"/>
    <dgm:cxn modelId="{CD44BDD4-3BC2-F446-A83D-BDBC939F322E}" type="presParOf" srcId="{D6F8D221-BFD8-8142-BAD6-F0CB9582E7AD}" destId="{E2514DCF-A109-8545-B59D-1C8445EE591F}" srcOrd="5" destOrd="0" presId="urn:microsoft.com/office/officeart/2005/8/layout/default"/>
    <dgm:cxn modelId="{0A614767-A219-9D49-83AD-DA8BCA46CF8D}" type="presParOf" srcId="{D6F8D221-BFD8-8142-BAD6-F0CB9582E7AD}" destId="{F5F9A635-DC98-194E-80D9-83E5E5377990}" srcOrd="6" destOrd="0" presId="urn:microsoft.com/office/officeart/2005/8/layout/default"/>
    <dgm:cxn modelId="{7A617673-A402-724A-87C3-2C2BEC1DDF5B}" type="presParOf" srcId="{D6F8D221-BFD8-8142-BAD6-F0CB9582E7AD}" destId="{10CCAF07-6060-404C-9996-1DAF73550CC5}" srcOrd="7" destOrd="0" presId="urn:microsoft.com/office/officeart/2005/8/layout/default"/>
    <dgm:cxn modelId="{7AC62828-9927-684A-A7AA-33894A2CC80C}" type="presParOf" srcId="{D6F8D221-BFD8-8142-BAD6-F0CB9582E7AD}" destId="{96C78EC0-8458-3147-A1D1-4A59E6E165FD}" srcOrd="8" destOrd="0" presId="urn:microsoft.com/office/officeart/2005/8/layout/default"/>
    <dgm:cxn modelId="{669CC48C-73C0-2A49-A27E-ECEFA5C69C5D}" type="presParOf" srcId="{D6F8D221-BFD8-8142-BAD6-F0CB9582E7AD}" destId="{B658060F-A187-004A-BE76-CC6CA14F10CF}" srcOrd="9" destOrd="0" presId="urn:microsoft.com/office/officeart/2005/8/layout/default"/>
    <dgm:cxn modelId="{CA9D0861-258F-084A-9AE1-13E54BB49590}" type="presParOf" srcId="{D6F8D221-BFD8-8142-BAD6-F0CB9582E7AD}" destId="{A0E7F052-2F01-C44B-904E-C2A65949BFD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E4FD7-6531-A344-9280-46D68AE32803}">
      <dsp:nvSpPr>
        <dsp:cNvPr id="0" name=""/>
        <dsp:cNvSpPr/>
      </dsp:nvSpPr>
      <dsp:spPr>
        <a:xfrm>
          <a:off x="0" y="1014065"/>
          <a:ext cx="2159495" cy="302329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363" tIns="330200" rIns="168363" bIns="330200" numCol="1" spcCol="1270" anchor="t" anchorCtr="0">
          <a:noAutofit/>
        </a:bodyPr>
        <a:lstStyle/>
        <a:p>
          <a:pPr marL="0" lvl="0" indent="0" algn="l" defTabSz="622300">
            <a:lnSpc>
              <a:spcPct val="90000"/>
            </a:lnSpc>
            <a:spcBef>
              <a:spcPct val="0"/>
            </a:spcBef>
            <a:spcAft>
              <a:spcPct val="35000"/>
            </a:spcAft>
            <a:buNone/>
          </a:pPr>
          <a:r>
            <a:rPr lang="en-US" sz="1400" kern="1200" dirty="0"/>
            <a:t>Discuss diagnosis and common client presentations related to screen addiction</a:t>
          </a:r>
        </a:p>
      </dsp:txBody>
      <dsp:txXfrm>
        <a:off x="0" y="2162917"/>
        <a:ext cx="2159495" cy="1813976"/>
      </dsp:txXfrm>
    </dsp:sp>
    <dsp:sp modelId="{C029BE95-927A-C14A-A7A7-0907483553CC}">
      <dsp:nvSpPr>
        <dsp:cNvPr id="0" name=""/>
        <dsp:cNvSpPr/>
      </dsp:nvSpPr>
      <dsp:spPr>
        <a:xfrm>
          <a:off x="626253" y="1316394"/>
          <a:ext cx="906988" cy="906988"/>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712" tIns="12700" rIns="70712" bIns="12700" numCol="1" spcCol="1270" anchor="ctr" anchorCtr="0">
          <a:noAutofit/>
        </a:bodyPr>
        <a:lstStyle/>
        <a:p>
          <a:pPr marL="0" lvl="0" indent="0" algn="ctr" defTabSz="1911350">
            <a:lnSpc>
              <a:spcPct val="90000"/>
            </a:lnSpc>
            <a:spcBef>
              <a:spcPct val="0"/>
            </a:spcBef>
            <a:spcAft>
              <a:spcPct val="35000"/>
            </a:spcAft>
            <a:buNone/>
          </a:pPr>
          <a:r>
            <a:rPr lang="en-US" sz="4300" kern="1200"/>
            <a:t>1</a:t>
          </a:r>
        </a:p>
      </dsp:txBody>
      <dsp:txXfrm>
        <a:off x="759078" y="1449219"/>
        <a:ext cx="641338" cy="641338"/>
      </dsp:txXfrm>
    </dsp:sp>
    <dsp:sp modelId="{9C9A7612-FCB4-494F-BDCB-7E2B5C00C3AB}">
      <dsp:nvSpPr>
        <dsp:cNvPr id="0" name=""/>
        <dsp:cNvSpPr/>
      </dsp:nvSpPr>
      <dsp:spPr>
        <a:xfrm>
          <a:off x="0" y="4037287"/>
          <a:ext cx="2159495"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37110-7ED9-E14A-B160-0EF6A0DDDBD1}">
      <dsp:nvSpPr>
        <dsp:cNvPr id="0" name=""/>
        <dsp:cNvSpPr/>
      </dsp:nvSpPr>
      <dsp:spPr>
        <a:xfrm>
          <a:off x="2375445" y="1014065"/>
          <a:ext cx="2159495" cy="302329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363" tIns="330200" rIns="168363" bIns="330200" numCol="1" spcCol="1270" anchor="t" anchorCtr="0">
          <a:noAutofit/>
        </a:bodyPr>
        <a:lstStyle/>
        <a:p>
          <a:pPr marL="0" lvl="0" indent="0" algn="l" defTabSz="622300">
            <a:lnSpc>
              <a:spcPct val="90000"/>
            </a:lnSpc>
            <a:spcBef>
              <a:spcPct val="0"/>
            </a:spcBef>
            <a:spcAft>
              <a:spcPct val="35000"/>
            </a:spcAft>
            <a:buNone/>
          </a:pPr>
          <a:r>
            <a:rPr lang="en-US" sz="1400" b="0" kern="1200" dirty="0"/>
            <a:t>Illustrate common client presentations related to screen addiction</a:t>
          </a:r>
          <a:br>
            <a:rPr lang="en-US" sz="1400" b="0" kern="1200" dirty="0"/>
          </a:br>
          <a:endParaRPr lang="en-US" sz="1400" kern="1200" dirty="0"/>
        </a:p>
      </dsp:txBody>
      <dsp:txXfrm>
        <a:off x="2375445" y="2162917"/>
        <a:ext cx="2159495" cy="1813976"/>
      </dsp:txXfrm>
    </dsp:sp>
    <dsp:sp modelId="{FC5D000D-FBB3-8841-978E-D0A3AF7D6AA8}">
      <dsp:nvSpPr>
        <dsp:cNvPr id="0" name=""/>
        <dsp:cNvSpPr/>
      </dsp:nvSpPr>
      <dsp:spPr>
        <a:xfrm>
          <a:off x="3001699" y="1316394"/>
          <a:ext cx="906988" cy="906988"/>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712" tIns="12700" rIns="70712" bIns="12700" numCol="1" spcCol="1270" anchor="ctr" anchorCtr="0">
          <a:noAutofit/>
        </a:bodyPr>
        <a:lstStyle/>
        <a:p>
          <a:pPr marL="0" lvl="0" indent="0" algn="ctr" defTabSz="1911350">
            <a:lnSpc>
              <a:spcPct val="90000"/>
            </a:lnSpc>
            <a:spcBef>
              <a:spcPct val="0"/>
            </a:spcBef>
            <a:spcAft>
              <a:spcPct val="35000"/>
            </a:spcAft>
            <a:buNone/>
          </a:pPr>
          <a:r>
            <a:rPr lang="en-US" sz="4300" kern="1200"/>
            <a:t>2</a:t>
          </a:r>
        </a:p>
      </dsp:txBody>
      <dsp:txXfrm>
        <a:off x="3134524" y="1449219"/>
        <a:ext cx="641338" cy="641338"/>
      </dsp:txXfrm>
    </dsp:sp>
    <dsp:sp modelId="{3FC3980D-E7D8-7D43-B0C6-A0BC571DA275}">
      <dsp:nvSpPr>
        <dsp:cNvPr id="0" name=""/>
        <dsp:cNvSpPr/>
      </dsp:nvSpPr>
      <dsp:spPr>
        <a:xfrm>
          <a:off x="2375445" y="4037287"/>
          <a:ext cx="2159495"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0E390-D3E2-0344-AA92-AEAE2A3F3E73}">
      <dsp:nvSpPr>
        <dsp:cNvPr id="0" name=""/>
        <dsp:cNvSpPr/>
      </dsp:nvSpPr>
      <dsp:spPr>
        <a:xfrm>
          <a:off x="4750891" y="1014065"/>
          <a:ext cx="2159495" cy="302329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8363" tIns="330200" rIns="168363" bIns="330200" numCol="1" spcCol="1270" anchor="t" anchorCtr="0">
          <a:noAutofit/>
        </a:bodyPr>
        <a:lstStyle/>
        <a:p>
          <a:pPr marL="0" lvl="0" indent="0" algn="l" defTabSz="622300">
            <a:lnSpc>
              <a:spcPct val="90000"/>
            </a:lnSpc>
            <a:spcBef>
              <a:spcPct val="0"/>
            </a:spcBef>
            <a:spcAft>
              <a:spcPct val="35000"/>
            </a:spcAft>
            <a:buNone/>
          </a:pPr>
          <a:r>
            <a:rPr lang="en-US" sz="1400" kern="1200" dirty="0"/>
            <a:t>Provide overview of treatment methods through an addiction model with an attachment focus</a:t>
          </a:r>
        </a:p>
      </dsp:txBody>
      <dsp:txXfrm>
        <a:off x="4750891" y="2162917"/>
        <a:ext cx="2159495" cy="1813976"/>
      </dsp:txXfrm>
    </dsp:sp>
    <dsp:sp modelId="{31D1231F-91DD-4B48-9A0A-FE7486D77B22}">
      <dsp:nvSpPr>
        <dsp:cNvPr id="0" name=""/>
        <dsp:cNvSpPr/>
      </dsp:nvSpPr>
      <dsp:spPr>
        <a:xfrm>
          <a:off x="5377144" y="1316394"/>
          <a:ext cx="906988" cy="906988"/>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712" tIns="12700" rIns="70712" bIns="12700" numCol="1" spcCol="1270" anchor="ctr" anchorCtr="0">
          <a:noAutofit/>
        </a:bodyPr>
        <a:lstStyle/>
        <a:p>
          <a:pPr marL="0" lvl="0" indent="0" algn="ctr" defTabSz="1911350">
            <a:lnSpc>
              <a:spcPct val="90000"/>
            </a:lnSpc>
            <a:spcBef>
              <a:spcPct val="0"/>
            </a:spcBef>
            <a:spcAft>
              <a:spcPct val="35000"/>
            </a:spcAft>
            <a:buNone/>
          </a:pPr>
          <a:r>
            <a:rPr lang="en-US" sz="4300" kern="1200"/>
            <a:t>3</a:t>
          </a:r>
        </a:p>
      </dsp:txBody>
      <dsp:txXfrm>
        <a:off x="5509969" y="1449219"/>
        <a:ext cx="641338" cy="641338"/>
      </dsp:txXfrm>
    </dsp:sp>
    <dsp:sp modelId="{B934D704-831A-C547-A015-FB77A1D6870E}">
      <dsp:nvSpPr>
        <dsp:cNvPr id="0" name=""/>
        <dsp:cNvSpPr/>
      </dsp:nvSpPr>
      <dsp:spPr>
        <a:xfrm>
          <a:off x="4750891" y="4037287"/>
          <a:ext cx="2159495"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3790E-4FB1-EF41-9019-38FC240F857A}">
      <dsp:nvSpPr>
        <dsp:cNvPr id="0" name=""/>
        <dsp:cNvSpPr/>
      </dsp:nvSpPr>
      <dsp:spPr>
        <a:xfrm>
          <a:off x="1227" y="297257"/>
          <a:ext cx="4309690" cy="2736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A0CDF7-E0C5-D045-868F-D883665AA5E9}">
      <dsp:nvSpPr>
        <dsp:cNvPr id="0" name=""/>
        <dsp:cNvSpPr/>
      </dsp:nvSpPr>
      <dsp:spPr>
        <a:xfrm>
          <a:off x="480082" y="752169"/>
          <a:ext cx="4309690" cy="2736653"/>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In 2018 the World Health Organization included in the ICD-11 both </a:t>
          </a:r>
          <a:r>
            <a:rPr lang="en-US" sz="2500" i="1" kern="1200"/>
            <a:t>Compulsive Sexual Behavior Disorder </a:t>
          </a:r>
          <a:r>
            <a:rPr lang="en-US" sz="2500" kern="1200"/>
            <a:t>and </a:t>
          </a:r>
          <a:r>
            <a:rPr lang="en-US" sz="2500" i="1" kern="1200"/>
            <a:t>Internet Gaming Disorder</a:t>
          </a:r>
          <a:endParaRPr lang="en-US" sz="2500" kern="1200"/>
        </a:p>
      </dsp:txBody>
      <dsp:txXfrm>
        <a:off x="560236" y="832323"/>
        <a:ext cx="4149382" cy="2576345"/>
      </dsp:txXfrm>
    </dsp:sp>
    <dsp:sp modelId="{20F44890-CF4C-864E-A63D-35830B228DB4}">
      <dsp:nvSpPr>
        <dsp:cNvPr id="0" name=""/>
        <dsp:cNvSpPr/>
      </dsp:nvSpPr>
      <dsp:spPr>
        <a:xfrm>
          <a:off x="5268627" y="297257"/>
          <a:ext cx="4309690" cy="2736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A0E72-41FF-F247-BD33-C59A1A8D46D0}">
      <dsp:nvSpPr>
        <dsp:cNvPr id="0" name=""/>
        <dsp:cNvSpPr/>
      </dsp:nvSpPr>
      <dsp:spPr>
        <a:xfrm>
          <a:off x="5747481" y="752169"/>
          <a:ext cx="4309690" cy="2736653"/>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DSM-V included </a:t>
          </a:r>
          <a:r>
            <a:rPr lang="en-US" sz="2500" i="1" kern="1200" dirty="0"/>
            <a:t>Internet Gaming Disorder </a:t>
          </a:r>
          <a:r>
            <a:rPr lang="en-US" sz="2500" kern="1200" dirty="0"/>
            <a:t>in the section: conditions requiring more research. </a:t>
          </a:r>
        </a:p>
      </dsp:txBody>
      <dsp:txXfrm>
        <a:off x="5827635" y="832323"/>
        <a:ext cx="4149382" cy="2576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622E3-5BB1-4041-B0D1-4BFBEA699D3B}">
      <dsp:nvSpPr>
        <dsp:cNvPr id="0" name=""/>
        <dsp:cNvSpPr/>
      </dsp:nvSpPr>
      <dsp:spPr>
        <a:xfrm>
          <a:off x="929481" y="0"/>
          <a:ext cx="5051424" cy="505142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869F5-02BF-674A-A559-973F23037353}">
      <dsp:nvSpPr>
        <dsp:cNvPr id="0" name=""/>
        <dsp:cNvSpPr/>
      </dsp:nvSpPr>
      <dsp:spPr>
        <a:xfrm>
          <a:off x="1409366" y="479885"/>
          <a:ext cx="1970055" cy="19700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Pornography, gaming, discussion forums (sexting), social media, </a:t>
          </a:r>
          <a:r>
            <a:rPr lang="en-US" sz="1600" kern="1200" dirty="0" err="1"/>
            <a:t>Youtube</a:t>
          </a:r>
          <a:r>
            <a:rPr lang="en-US" sz="1600" kern="1200" dirty="0"/>
            <a:t>—super stimulus</a:t>
          </a:r>
        </a:p>
      </dsp:txBody>
      <dsp:txXfrm>
        <a:off x="1505536" y="576055"/>
        <a:ext cx="1777715" cy="1777715"/>
      </dsp:txXfrm>
    </dsp:sp>
    <dsp:sp modelId="{816746FB-D203-F34B-927F-8A8ECDB62BF7}">
      <dsp:nvSpPr>
        <dsp:cNvPr id="0" name=""/>
        <dsp:cNvSpPr/>
      </dsp:nvSpPr>
      <dsp:spPr>
        <a:xfrm>
          <a:off x="3530964" y="479885"/>
          <a:ext cx="1970055" cy="19700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Abnormal super stimulus has the brain register false evolutionary benefit </a:t>
          </a:r>
        </a:p>
      </dsp:txBody>
      <dsp:txXfrm>
        <a:off x="3627134" y="576055"/>
        <a:ext cx="1777715" cy="1777715"/>
      </dsp:txXfrm>
    </dsp:sp>
    <dsp:sp modelId="{0D30530B-B79D-8948-A77D-87352697B7A6}">
      <dsp:nvSpPr>
        <dsp:cNvPr id="0" name=""/>
        <dsp:cNvSpPr/>
      </dsp:nvSpPr>
      <dsp:spPr>
        <a:xfrm>
          <a:off x="1409366" y="2601483"/>
          <a:ext cx="1970055" cy="197005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Games including sexualized avatars &amp; embedded gambling (loot boxes)</a:t>
          </a:r>
        </a:p>
      </dsp:txBody>
      <dsp:txXfrm>
        <a:off x="1505536" y="2697653"/>
        <a:ext cx="1777715" cy="1777715"/>
      </dsp:txXfrm>
    </dsp:sp>
    <dsp:sp modelId="{AD926AEC-41DC-C846-9844-131E15A1FA19}">
      <dsp:nvSpPr>
        <dsp:cNvPr id="0" name=""/>
        <dsp:cNvSpPr/>
      </dsp:nvSpPr>
      <dsp:spPr>
        <a:xfrm>
          <a:off x="3530964" y="2601483"/>
          <a:ext cx="1970055" cy="19700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Rhythmic novelty seeking</a:t>
          </a:r>
        </a:p>
      </dsp:txBody>
      <dsp:txXfrm>
        <a:off x="3627134" y="2697653"/>
        <a:ext cx="1777715" cy="1777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FE74A-4124-4960-B195-C95E3619AC13}">
      <dsp:nvSpPr>
        <dsp:cNvPr id="0" name=""/>
        <dsp:cNvSpPr/>
      </dsp:nvSpPr>
      <dsp:spPr>
        <a:xfrm>
          <a:off x="348383" y="522807"/>
          <a:ext cx="1088349" cy="108834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FFFB8-7E0C-4EF3-824A-181044757330}">
      <dsp:nvSpPr>
        <dsp:cNvPr id="0" name=""/>
        <dsp:cNvSpPr/>
      </dsp:nvSpPr>
      <dsp:spPr>
        <a:xfrm>
          <a:off x="580326" y="754751"/>
          <a:ext cx="624462" cy="6244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10736A-FB3C-4331-8658-5733B2A3ED1F}">
      <dsp:nvSpPr>
        <dsp:cNvPr id="0" name=""/>
        <dsp:cNvSpPr/>
      </dsp:nvSpPr>
      <dsp:spPr>
        <a:xfrm>
          <a:off x="468" y="1950151"/>
          <a:ext cx="1784179" cy="86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Handheld devices are capable of housing all the same entertainment content </a:t>
          </a:r>
        </a:p>
      </dsp:txBody>
      <dsp:txXfrm>
        <a:off x="468" y="1950151"/>
        <a:ext cx="1784179" cy="869787"/>
      </dsp:txXfrm>
    </dsp:sp>
    <dsp:sp modelId="{2F84CFBC-4163-4682-B409-4F19BE9837D5}">
      <dsp:nvSpPr>
        <dsp:cNvPr id="0" name=""/>
        <dsp:cNvSpPr/>
      </dsp:nvSpPr>
      <dsp:spPr>
        <a:xfrm>
          <a:off x="2444794" y="522807"/>
          <a:ext cx="1088349" cy="108834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E3F7E7-8528-4856-BBC7-35CB44503788}">
      <dsp:nvSpPr>
        <dsp:cNvPr id="0" name=""/>
        <dsp:cNvSpPr/>
      </dsp:nvSpPr>
      <dsp:spPr>
        <a:xfrm>
          <a:off x="2676737" y="754751"/>
          <a:ext cx="624462" cy="6244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317A61-1662-4F7C-B011-CC56112ABE6F}">
      <dsp:nvSpPr>
        <dsp:cNvPr id="0" name=""/>
        <dsp:cNvSpPr/>
      </dsp:nvSpPr>
      <dsp:spPr>
        <a:xfrm>
          <a:off x="2096879" y="1950151"/>
          <a:ext cx="1784179" cy="86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Devices are all used for the same purpose as opposed to distinct separation based on tasks</a:t>
          </a:r>
        </a:p>
      </dsp:txBody>
      <dsp:txXfrm>
        <a:off x="2096879" y="1950151"/>
        <a:ext cx="1784179" cy="869787"/>
      </dsp:txXfrm>
    </dsp:sp>
    <dsp:sp modelId="{BE1FFEE2-36F4-4DC8-8ABA-7453A52B07BC}">
      <dsp:nvSpPr>
        <dsp:cNvPr id="0" name=""/>
        <dsp:cNvSpPr/>
      </dsp:nvSpPr>
      <dsp:spPr>
        <a:xfrm>
          <a:off x="4541205" y="522807"/>
          <a:ext cx="1088349" cy="108834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8D1875-990B-48D0-8E94-6E68B19C044E}">
      <dsp:nvSpPr>
        <dsp:cNvPr id="0" name=""/>
        <dsp:cNvSpPr/>
      </dsp:nvSpPr>
      <dsp:spPr>
        <a:xfrm>
          <a:off x="4773148" y="754751"/>
          <a:ext cx="624462" cy="6244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366492-6064-4527-97F4-C40B3FEF276D}">
      <dsp:nvSpPr>
        <dsp:cNvPr id="0" name=""/>
        <dsp:cNvSpPr/>
      </dsp:nvSpPr>
      <dsp:spPr>
        <a:xfrm>
          <a:off x="4193290" y="1950151"/>
          <a:ext cx="1784179" cy="86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Education system becoming more screen dependent at earlier stages of development</a:t>
          </a:r>
        </a:p>
      </dsp:txBody>
      <dsp:txXfrm>
        <a:off x="4193290" y="1950151"/>
        <a:ext cx="1784179" cy="869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1576A-BA6E-DC4F-8384-A76D59E2802D}">
      <dsp:nvSpPr>
        <dsp:cNvPr id="0" name=""/>
        <dsp:cNvSpPr/>
      </dsp:nvSpPr>
      <dsp:spPr>
        <a:xfrm>
          <a:off x="2946" y="373475"/>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Early exposure to interactive screen use &amp; poor screen use modeling </a:t>
          </a:r>
        </a:p>
      </dsp:txBody>
      <dsp:txXfrm>
        <a:off x="2946" y="373475"/>
        <a:ext cx="2337792" cy="1402675"/>
      </dsp:txXfrm>
    </dsp:sp>
    <dsp:sp modelId="{549FB9DD-D386-CD4E-AE69-C4213AFBF366}">
      <dsp:nvSpPr>
        <dsp:cNvPr id="0" name=""/>
        <dsp:cNvSpPr/>
      </dsp:nvSpPr>
      <dsp:spPr>
        <a:xfrm>
          <a:off x="2574518" y="373475"/>
          <a:ext cx="2337792" cy="1402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Lack of united front in parent-driven screen use boundaries</a:t>
          </a:r>
        </a:p>
      </dsp:txBody>
      <dsp:txXfrm>
        <a:off x="2574518" y="373475"/>
        <a:ext cx="2337792" cy="1402675"/>
      </dsp:txXfrm>
    </dsp:sp>
    <dsp:sp modelId="{EF09AB7E-B033-D24A-A713-0BEDC0D1519B}">
      <dsp:nvSpPr>
        <dsp:cNvPr id="0" name=""/>
        <dsp:cNvSpPr/>
      </dsp:nvSpPr>
      <dsp:spPr>
        <a:xfrm>
          <a:off x="5146089" y="373475"/>
          <a:ext cx="2337792" cy="140267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Poverty and reduced access to resources</a:t>
          </a:r>
        </a:p>
      </dsp:txBody>
      <dsp:txXfrm>
        <a:off x="5146089" y="373475"/>
        <a:ext cx="2337792" cy="1402675"/>
      </dsp:txXfrm>
    </dsp:sp>
    <dsp:sp modelId="{D18F223F-1965-2E4E-9055-FFD37ECB4CCC}">
      <dsp:nvSpPr>
        <dsp:cNvPr id="0" name=""/>
        <dsp:cNvSpPr/>
      </dsp:nvSpPr>
      <dsp:spPr>
        <a:xfrm>
          <a:off x="7717661" y="373475"/>
          <a:ext cx="2337792" cy="140267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Parental encouragement to use screens when distressed/absence of necessary boundaries</a:t>
          </a:r>
        </a:p>
      </dsp:txBody>
      <dsp:txXfrm>
        <a:off x="7717661" y="373475"/>
        <a:ext cx="2337792" cy="1402675"/>
      </dsp:txXfrm>
    </dsp:sp>
    <dsp:sp modelId="{4157B6CA-105E-DC43-8D4F-F9D0700B0484}">
      <dsp:nvSpPr>
        <dsp:cNvPr id="0" name=""/>
        <dsp:cNvSpPr/>
      </dsp:nvSpPr>
      <dsp:spPr>
        <a:xfrm>
          <a:off x="2946" y="2009929"/>
          <a:ext cx="2337792" cy="140267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ACE’s</a:t>
          </a:r>
        </a:p>
      </dsp:txBody>
      <dsp:txXfrm>
        <a:off x="2946" y="2009929"/>
        <a:ext cx="2337792" cy="1402675"/>
      </dsp:txXfrm>
    </dsp:sp>
    <dsp:sp modelId="{6FE4EA15-9D8A-EA45-AF45-54F6776CF52D}">
      <dsp:nvSpPr>
        <dsp:cNvPr id="0" name=""/>
        <dsp:cNvSpPr/>
      </dsp:nvSpPr>
      <dsp:spPr>
        <a:xfrm>
          <a:off x="2574518" y="2009929"/>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High conflict/violence between caregivers, rigid and disengaged family system</a:t>
          </a:r>
        </a:p>
      </dsp:txBody>
      <dsp:txXfrm>
        <a:off x="2574518" y="2009929"/>
        <a:ext cx="2337792" cy="1402675"/>
      </dsp:txXfrm>
    </dsp:sp>
    <dsp:sp modelId="{DB8AFCAF-6D92-624E-BB5D-11A70C7ADE99}">
      <dsp:nvSpPr>
        <dsp:cNvPr id="0" name=""/>
        <dsp:cNvSpPr/>
      </dsp:nvSpPr>
      <dsp:spPr>
        <a:xfrm>
          <a:off x="5146089" y="2009929"/>
          <a:ext cx="2337792" cy="140267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Addiction in family history</a:t>
          </a:r>
        </a:p>
      </dsp:txBody>
      <dsp:txXfrm>
        <a:off x="5146089" y="2009929"/>
        <a:ext cx="2337792" cy="1402675"/>
      </dsp:txXfrm>
    </dsp:sp>
    <dsp:sp modelId="{0E84084D-2E98-3342-A901-3267BADEEE03}">
      <dsp:nvSpPr>
        <dsp:cNvPr id="0" name=""/>
        <dsp:cNvSpPr/>
      </dsp:nvSpPr>
      <dsp:spPr>
        <a:xfrm>
          <a:off x="7717661" y="2009929"/>
          <a:ext cx="2337792" cy="140267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Limited access to well-regulated caregiver</a:t>
          </a:r>
        </a:p>
      </dsp:txBody>
      <dsp:txXfrm>
        <a:off x="7717661" y="2009929"/>
        <a:ext cx="2337792" cy="1402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5BEA1-B66E-FE4B-8FB7-5C6F20F914EE}">
      <dsp:nvSpPr>
        <dsp:cNvPr id="0" name=""/>
        <dsp:cNvSpPr/>
      </dsp:nvSpPr>
      <dsp:spPr>
        <a:xfrm>
          <a:off x="5336330" y="1549"/>
          <a:ext cx="1516163" cy="151616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Divert attention to area I have control and mastery (gaming, social media, pornography)</a:t>
          </a:r>
        </a:p>
      </dsp:txBody>
      <dsp:txXfrm>
        <a:off x="5558367" y="223586"/>
        <a:ext cx="1072089" cy="1072089"/>
      </dsp:txXfrm>
    </dsp:sp>
    <dsp:sp modelId="{9988010F-CAD0-904C-9D0B-41F562029F94}">
      <dsp:nvSpPr>
        <dsp:cNvPr id="0" name=""/>
        <dsp:cNvSpPr/>
      </dsp:nvSpPr>
      <dsp:spPr>
        <a:xfrm rot="2700000">
          <a:off x="6689633" y="1300184"/>
          <a:ext cx="402369" cy="51170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707311" y="1359847"/>
        <a:ext cx="281658" cy="307023"/>
      </dsp:txXfrm>
    </dsp:sp>
    <dsp:sp modelId="{49929BF3-6778-F341-B493-6B13325E5986}">
      <dsp:nvSpPr>
        <dsp:cNvPr id="0" name=""/>
        <dsp:cNvSpPr/>
      </dsp:nvSpPr>
      <dsp:spPr>
        <a:xfrm>
          <a:off x="6945246" y="1610465"/>
          <a:ext cx="1516163" cy="151616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Shake off feelings of shame,  sense of self restored, and pattern reinforced by dopamine hit</a:t>
          </a:r>
        </a:p>
      </dsp:txBody>
      <dsp:txXfrm>
        <a:off x="7167283" y="1832502"/>
        <a:ext cx="1072089" cy="1072089"/>
      </dsp:txXfrm>
    </dsp:sp>
    <dsp:sp modelId="{C7E013F8-9251-7C48-95AB-FBE36514E029}">
      <dsp:nvSpPr>
        <dsp:cNvPr id="0" name=""/>
        <dsp:cNvSpPr/>
      </dsp:nvSpPr>
      <dsp:spPr>
        <a:xfrm rot="8100000">
          <a:off x="6705738" y="2909100"/>
          <a:ext cx="402369" cy="51170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6808771" y="2968763"/>
        <a:ext cx="281658" cy="307023"/>
      </dsp:txXfrm>
    </dsp:sp>
    <dsp:sp modelId="{C358650B-F2AF-1A4F-89AF-BAACA24E5825}">
      <dsp:nvSpPr>
        <dsp:cNvPr id="0" name=""/>
        <dsp:cNvSpPr/>
      </dsp:nvSpPr>
      <dsp:spPr>
        <a:xfrm>
          <a:off x="5336330" y="3219381"/>
          <a:ext cx="1516163" cy="151616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Becomes rigid and compulsive if my only outlet for competence/belonging/relief exists virtually</a:t>
          </a:r>
        </a:p>
      </dsp:txBody>
      <dsp:txXfrm>
        <a:off x="5558367" y="3441418"/>
        <a:ext cx="1072089" cy="1072089"/>
      </dsp:txXfrm>
    </dsp:sp>
    <dsp:sp modelId="{827AD8AE-8C8E-8B48-B27B-EFB141ED03F0}">
      <dsp:nvSpPr>
        <dsp:cNvPr id="0" name=""/>
        <dsp:cNvSpPr/>
      </dsp:nvSpPr>
      <dsp:spPr>
        <a:xfrm rot="13500000">
          <a:off x="5096822" y="2925205"/>
          <a:ext cx="402369" cy="51170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5199855" y="3070224"/>
        <a:ext cx="281658" cy="307023"/>
      </dsp:txXfrm>
    </dsp:sp>
    <dsp:sp modelId="{1FC16646-4C2F-064F-879D-A3836B6959D5}">
      <dsp:nvSpPr>
        <dsp:cNvPr id="0" name=""/>
        <dsp:cNvSpPr/>
      </dsp:nvSpPr>
      <dsp:spPr>
        <a:xfrm>
          <a:off x="3727414" y="1610465"/>
          <a:ext cx="1516163" cy="1516163"/>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a:t>Experience shame in school setting (belonging, academic performance, extra-curricular)</a:t>
          </a:r>
        </a:p>
      </dsp:txBody>
      <dsp:txXfrm>
        <a:off x="3949451" y="1832502"/>
        <a:ext cx="1072089" cy="1072089"/>
      </dsp:txXfrm>
    </dsp:sp>
    <dsp:sp modelId="{176B7B02-72AB-7B4D-BFEC-62B82DB15193}">
      <dsp:nvSpPr>
        <dsp:cNvPr id="0" name=""/>
        <dsp:cNvSpPr/>
      </dsp:nvSpPr>
      <dsp:spPr>
        <a:xfrm rot="18900000">
          <a:off x="5080717" y="1316289"/>
          <a:ext cx="402369" cy="51170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098395" y="1461308"/>
        <a:ext cx="281658" cy="3070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33AB8-1FF2-7945-9CDE-A2D1DAFA9DB2}">
      <dsp:nvSpPr>
        <dsp:cNvPr id="0" name=""/>
        <dsp:cNvSpPr/>
      </dsp:nvSpPr>
      <dsp:spPr>
        <a:xfrm>
          <a:off x="0" y="0"/>
          <a:ext cx="8549640" cy="113582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Abstinence period or Reset </a:t>
          </a:r>
        </a:p>
      </dsp:txBody>
      <dsp:txXfrm>
        <a:off x="33267" y="33267"/>
        <a:ext cx="7323997" cy="1069290"/>
      </dsp:txXfrm>
    </dsp:sp>
    <dsp:sp modelId="{7DC0FB7E-FF2B-324A-BD0F-59E37ACF14A6}">
      <dsp:nvSpPr>
        <dsp:cNvPr id="0" name=""/>
        <dsp:cNvSpPr/>
      </dsp:nvSpPr>
      <dsp:spPr>
        <a:xfrm>
          <a:off x="754379" y="1325127"/>
          <a:ext cx="8549640" cy="1135824"/>
        </a:xfrm>
        <a:prstGeom prst="roundRect">
          <a:avLst>
            <a:gd name="adj" fmla="val 10000"/>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Integrate group therapy, 12-step, individual therapy, family therapy and psycho-education as needed</a:t>
          </a:r>
        </a:p>
      </dsp:txBody>
      <dsp:txXfrm>
        <a:off x="787646" y="1358394"/>
        <a:ext cx="6990440" cy="1069290"/>
      </dsp:txXfrm>
    </dsp:sp>
    <dsp:sp modelId="{BBD06A26-E593-BD4B-8CBA-452FEAF65948}">
      <dsp:nvSpPr>
        <dsp:cNvPr id="0" name=""/>
        <dsp:cNvSpPr/>
      </dsp:nvSpPr>
      <dsp:spPr>
        <a:xfrm>
          <a:off x="1508759" y="2650255"/>
          <a:ext cx="8549640" cy="1135824"/>
        </a:xfrm>
        <a:prstGeom prst="roundRect">
          <a:avLst>
            <a:gd name="adj" fmla="val 10000"/>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Re-integrate screen use </a:t>
          </a:r>
        </a:p>
      </dsp:txBody>
      <dsp:txXfrm>
        <a:off x="1542026" y="2683522"/>
        <a:ext cx="6990440" cy="1069290"/>
      </dsp:txXfrm>
    </dsp:sp>
    <dsp:sp modelId="{B77CA41E-0D5C-9945-8BA8-104938B81B67}">
      <dsp:nvSpPr>
        <dsp:cNvPr id="0" name=""/>
        <dsp:cNvSpPr/>
      </dsp:nvSpPr>
      <dsp:spPr>
        <a:xfrm>
          <a:off x="7811354" y="861333"/>
          <a:ext cx="738285" cy="738285"/>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7977468" y="861333"/>
        <a:ext cx="406057" cy="555559"/>
      </dsp:txXfrm>
    </dsp:sp>
    <dsp:sp modelId="{FA421A4F-70E3-9146-A2C8-E747673EA62B}">
      <dsp:nvSpPr>
        <dsp:cNvPr id="0" name=""/>
        <dsp:cNvSpPr/>
      </dsp:nvSpPr>
      <dsp:spPr>
        <a:xfrm>
          <a:off x="8565734" y="2178889"/>
          <a:ext cx="738285" cy="738285"/>
        </a:xfrm>
        <a:prstGeom prst="downArrow">
          <a:avLst>
            <a:gd name="adj1" fmla="val 55000"/>
            <a:gd name="adj2" fmla="val 45000"/>
          </a:avLst>
        </a:prstGeom>
        <a:solidFill>
          <a:schemeClr val="accent5">
            <a:tint val="40000"/>
            <a:alpha val="90000"/>
            <a:hueOff val="2605351"/>
            <a:satOff val="4796"/>
            <a:lumOff val="2125"/>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731848" y="2178889"/>
        <a:ext cx="406057" cy="5555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375AD-47EC-5A42-9E1B-9EEA878E5E58}">
      <dsp:nvSpPr>
        <dsp:cNvPr id="0" name=""/>
        <dsp:cNvSpPr/>
      </dsp:nvSpPr>
      <dsp:spPr>
        <a:xfrm>
          <a:off x="3781" y="137930"/>
          <a:ext cx="2273944" cy="3744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Recovery</a:t>
          </a:r>
        </a:p>
      </dsp:txBody>
      <dsp:txXfrm>
        <a:off x="3781" y="137930"/>
        <a:ext cx="2273944" cy="374400"/>
      </dsp:txXfrm>
    </dsp:sp>
    <dsp:sp modelId="{3968DD06-4257-5444-A7CB-ABEBFDAC5025}">
      <dsp:nvSpPr>
        <dsp:cNvPr id="0" name=""/>
        <dsp:cNvSpPr/>
      </dsp:nvSpPr>
      <dsp:spPr>
        <a:xfrm>
          <a:off x="3781" y="512330"/>
          <a:ext cx="2273944" cy="313581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Bonding with others in 12-step community or peer led groups	</a:t>
          </a:r>
        </a:p>
        <a:p>
          <a:pPr marL="114300" lvl="1" indent="-114300" algn="l" defTabSz="577850">
            <a:lnSpc>
              <a:spcPct val="90000"/>
            </a:lnSpc>
            <a:spcBef>
              <a:spcPct val="0"/>
            </a:spcBef>
            <a:spcAft>
              <a:spcPct val="15000"/>
            </a:spcAft>
            <a:buChar char="•"/>
          </a:pPr>
          <a:r>
            <a:rPr lang="en-US" sz="1300" kern="1200" dirty="0"/>
            <a:t>Online Gamers Anonymous, Sex Addicts Anonymous, Internet and Technology Addiction Anonymous (small but growing communities)</a:t>
          </a:r>
        </a:p>
        <a:p>
          <a:pPr marL="114300" lvl="1" indent="-114300" algn="l" defTabSz="577850">
            <a:lnSpc>
              <a:spcPct val="90000"/>
            </a:lnSpc>
            <a:spcBef>
              <a:spcPct val="0"/>
            </a:spcBef>
            <a:spcAft>
              <a:spcPct val="15000"/>
            </a:spcAft>
            <a:buChar char="•"/>
          </a:pPr>
          <a:r>
            <a:rPr lang="en-US" sz="1300" kern="1200" dirty="0"/>
            <a:t>3 circles for sex addiction, gaming disorder, and/or screen addiction</a:t>
          </a:r>
        </a:p>
      </dsp:txBody>
      <dsp:txXfrm>
        <a:off x="3781" y="512330"/>
        <a:ext cx="2273944" cy="3135819"/>
      </dsp:txXfrm>
    </dsp:sp>
    <dsp:sp modelId="{7B6CE6B9-5F03-8647-9A95-D21BD3BBCCBD}">
      <dsp:nvSpPr>
        <dsp:cNvPr id="0" name=""/>
        <dsp:cNvSpPr/>
      </dsp:nvSpPr>
      <dsp:spPr>
        <a:xfrm>
          <a:off x="2596078" y="137930"/>
          <a:ext cx="2273944" cy="3744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Psycho-education</a:t>
          </a:r>
        </a:p>
      </dsp:txBody>
      <dsp:txXfrm>
        <a:off x="2596078" y="137930"/>
        <a:ext cx="2273944" cy="374400"/>
      </dsp:txXfrm>
    </dsp:sp>
    <dsp:sp modelId="{E489B9DA-AD74-CD41-9BE3-657FA7CC0F8F}">
      <dsp:nvSpPr>
        <dsp:cNvPr id="0" name=""/>
        <dsp:cNvSpPr/>
      </dsp:nvSpPr>
      <dsp:spPr>
        <a:xfrm>
          <a:off x="2596078" y="512330"/>
          <a:ext cx="2273944" cy="3135819"/>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Neuroscience related to addiction, hyperarousal, and interactive screen use</a:t>
          </a:r>
        </a:p>
        <a:p>
          <a:pPr marL="114300" lvl="1" indent="-114300" algn="l" defTabSz="577850">
            <a:lnSpc>
              <a:spcPct val="90000"/>
            </a:lnSpc>
            <a:spcBef>
              <a:spcPct val="0"/>
            </a:spcBef>
            <a:spcAft>
              <a:spcPct val="15000"/>
            </a:spcAft>
            <a:buChar char="•"/>
          </a:pPr>
          <a:r>
            <a:rPr lang="en-US" sz="1300" kern="1200" dirty="0"/>
            <a:t>Intent is to reduce shame &amp; confusion related to screen/gaming/porn use and provide accurate explanation </a:t>
          </a:r>
        </a:p>
        <a:p>
          <a:pPr marL="114300" lvl="1" indent="-114300" algn="l" defTabSz="577850">
            <a:lnSpc>
              <a:spcPct val="90000"/>
            </a:lnSpc>
            <a:spcBef>
              <a:spcPct val="0"/>
            </a:spcBef>
            <a:spcAft>
              <a:spcPct val="15000"/>
            </a:spcAft>
            <a:buChar char="•"/>
          </a:pPr>
          <a:r>
            <a:rPr lang="en-US" sz="1300" kern="1200" dirty="0" err="1"/>
            <a:t>Psyhco</a:t>
          </a:r>
          <a:r>
            <a:rPr lang="en-US" sz="1300" kern="1200" dirty="0"/>
            <a:t>-ed for parents related to emotional boundaries, support towards autonomy </a:t>
          </a:r>
        </a:p>
      </dsp:txBody>
      <dsp:txXfrm>
        <a:off x="2596078" y="512330"/>
        <a:ext cx="2273944" cy="3135819"/>
      </dsp:txXfrm>
    </dsp:sp>
    <dsp:sp modelId="{4F802C9E-0CC5-C44E-BD52-097A00D6D645}">
      <dsp:nvSpPr>
        <dsp:cNvPr id="0" name=""/>
        <dsp:cNvSpPr/>
      </dsp:nvSpPr>
      <dsp:spPr>
        <a:xfrm>
          <a:off x="5188376" y="137930"/>
          <a:ext cx="2273944" cy="3744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Individual Therapy</a:t>
          </a:r>
        </a:p>
      </dsp:txBody>
      <dsp:txXfrm>
        <a:off x="5188376" y="137930"/>
        <a:ext cx="2273944" cy="374400"/>
      </dsp:txXfrm>
    </dsp:sp>
    <dsp:sp modelId="{B384EB1F-2B4E-7543-959D-C9A273A01DDE}">
      <dsp:nvSpPr>
        <dsp:cNvPr id="0" name=""/>
        <dsp:cNvSpPr/>
      </dsp:nvSpPr>
      <dsp:spPr>
        <a:xfrm>
          <a:off x="5188376" y="512330"/>
          <a:ext cx="2273944" cy="3135819"/>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Focus on developing new regulation strategies that are pro-social</a:t>
          </a:r>
        </a:p>
        <a:p>
          <a:pPr marL="114300" lvl="1" indent="-114300" algn="l" defTabSz="577850">
            <a:lnSpc>
              <a:spcPct val="90000"/>
            </a:lnSpc>
            <a:spcBef>
              <a:spcPct val="0"/>
            </a:spcBef>
            <a:spcAft>
              <a:spcPct val="15000"/>
            </a:spcAft>
            <a:buChar char="•"/>
          </a:pPr>
          <a:r>
            <a:rPr lang="en-US" sz="1300" kern="1200"/>
            <a:t>EMDR </a:t>
          </a:r>
        </a:p>
        <a:p>
          <a:pPr marL="114300" lvl="1" indent="-114300" algn="l" defTabSz="577850">
            <a:lnSpc>
              <a:spcPct val="90000"/>
            </a:lnSpc>
            <a:spcBef>
              <a:spcPct val="0"/>
            </a:spcBef>
            <a:spcAft>
              <a:spcPct val="15000"/>
            </a:spcAft>
            <a:buChar char="•"/>
          </a:pPr>
          <a:r>
            <a:rPr lang="en-US" sz="1300" kern="1200"/>
            <a:t>Navigating missed developmental milestones to improve functioning </a:t>
          </a:r>
        </a:p>
        <a:p>
          <a:pPr marL="114300" lvl="1" indent="-114300" algn="l" defTabSz="577850">
            <a:lnSpc>
              <a:spcPct val="90000"/>
            </a:lnSpc>
            <a:spcBef>
              <a:spcPct val="0"/>
            </a:spcBef>
            <a:spcAft>
              <a:spcPct val="15000"/>
            </a:spcAft>
            <a:buChar char="•"/>
          </a:pPr>
          <a:r>
            <a:rPr lang="en-US" sz="1300" kern="1200" dirty="0"/>
            <a:t>Create needed boundaries for tech use with addiction potential in mind</a:t>
          </a:r>
        </a:p>
        <a:p>
          <a:pPr marL="114300" lvl="1" indent="-114300" algn="l" defTabSz="577850">
            <a:lnSpc>
              <a:spcPct val="90000"/>
            </a:lnSpc>
            <a:spcBef>
              <a:spcPct val="0"/>
            </a:spcBef>
            <a:spcAft>
              <a:spcPct val="15000"/>
            </a:spcAft>
            <a:buChar char="•"/>
          </a:pPr>
          <a:r>
            <a:rPr lang="en-US" sz="1300" kern="1200" dirty="0"/>
            <a:t>IFS</a:t>
          </a:r>
        </a:p>
        <a:p>
          <a:pPr marL="114300" lvl="1" indent="-114300" algn="l" defTabSz="577850">
            <a:lnSpc>
              <a:spcPct val="90000"/>
            </a:lnSpc>
            <a:spcBef>
              <a:spcPct val="0"/>
            </a:spcBef>
            <a:spcAft>
              <a:spcPct val="15000"/>
            </a:spcAft>
            <a:buChar char="•"/>
          </a:pPr>
          <a:r>
            <a:rPr lang="en-US" sz="1300" kern="1200" dirty="0"/>
            <a:t>Arousal management skills</a:t>
          </a:r>
        </a:p>
      </dsp:txBody>
      <dsp:txXfrm>
        <a:off x="5188376" y="512330"/>
        <a:ext cx="2273944" cy="3135819"/>
      </dsp:txXfrm>
    </dsp:sp>
    <dsp:sp modelId="{0F5EA6D1-CBE3-6A42-8F38-2BFBD6677BCF}">
      <dsp:nvSpPr>
        <dsp:cNvPr id="0" name=""/>
        <dsp:cNvSpPr/>
      </dsp:nvSpPr>
      <dsp:spPr>
        <a:xfrm>
          <a:off x="7780673" y="137930"/>
          <a:ext cx="2273944" cy="37440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a:t>Family therapy</a:t>
          </a:r>
        </a:p>
      </dsp:txBody>
      <dsp:txXfrm>
        <a:off x="7780673" y="137930"/>
        <a:ext cx="2273944" cy="374400"/>
      </dsp:txXfrm>
    </dsp:sp>
    <dsp:sp modelId="{CF8F7090-F364-F944-8B8F-AF53AC18BD31}">
      <dsp:nvSpPr>
        <dsp:cNvPr id="0" name=""/>
        <dsp:cNvSpPr/>
      </dsp:nvSpPr>
      <dsp:spPr>
        <a:xfrm>
          <a:off x="7780673" y="512330"/>
          <a:ext cx="2273944" cy="3135819"/>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a:t>Addressing how relationship with screen use began and spun out of control</a:t>
          </a:r>
        </a:p>
        <a:p>
          <a:pPr marL="114300" lvl="1" indent="-114300" algn="l" defTabSz="577850">
            <a:lnSpc>
              <a:spcPct val="90000"/>
            </a:lnSpc>
            <a:spcBef>
              <a:spcPct val="0"/>
            </a:spcBef>
            <a:spcAft>
              <a:spcPct val="15000"/>
            </a:spcAft>
            <a:buChar char="•"/>
          </a:pPr>
          <a:r>
            <a:rPr lang="en-US" sz="1300" kern="1200" dirty="0"/>
            <a:t>Address emotional injuries, attachment disruptions during screen addiction</a:t>
          </a:r>
        </a:p>
        <a:p>
          <a:pPr marL="114300" lvl="1" indent="-114300" algn="l" defTabSz="577850">
            <a:lnSpc>
              <a:spcPct val="90000"/>
            </a:lnSpc>
            <a:spcBef>
              <a:spcPct val="0"/>
            </a:spcBef>
            <a:spcAft>
              <a:spcPct val="15000"/>
            </a:spcAft>
            <a:buChar char="•"/>
          </a:pPr>
          <a:r>
            <a:rPr lang="en-US" sz="1300" kern="1200" dirty="0"/>
            <a:t>Provide support for abstinence period accountability</a:t>
          </a:r>
        </a:p>
        <a:p>
          <a:pPr marL="114300" lvl="1" indent="-114300" algn="l" defTabSz="577850">
            <a:lnSpc>
              <a:spcPct val="90000"/>
            </a:lnSpc>
            <a:spcBef>
              <a:spcPct val="0"/>
            </a:spcBef>
            <a:spcAft>
              <a:spcPct val="15000"/>
            </a:spcAft>
            <a:buChar char="•"/>
          </a:pPr>
          <a:r>
            <a:rPr lang="en-US" sz="1300" kern="1200" dirty="0"/>
            <a:t>Family addresses modeling of appropriate screen use</a:t>
          </a:r>
        </a:p>
      </dsp:txBody>
      <dsp:txXfrm>
        <a:off x="7780673" y="512330"/>
        <a:ext cx="2273944" cy="31358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60E60-CD6B-844E-805C-F4F80AB7A9CC}">
      <dsp:nvSpPr>
        <dsp:cNvPr id="0" name=""/>
        <dsp:cNvSpPr/>
      </dsp:nvSpPr>
      <dsp:spPr>
        <a:xfrm>
          <a:off x="377190" y="3160"/>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Doing homework in common area of house, where my use can be monitored, on a PC with content blockers for social media, gaming, pornography &amp; Youtube</a:t>
          </a:r>
        </a:p>
      </dsp:txBody>
      <dsp:txXfrm>
        <a:off x="377190" y="3160"/>
        <a:ext cx="2907506" cy="1744503"/>
      </dsp:txXfrm>
    </dsp:sp>
    <dsp:sp modelId="{93892606-7A83-4649-8288-A572185E17D5}">
      <dsp:nvSpPr>
        <dsp:cNvPr id="0" name=""/>
        <dsp:cNvSpPr/>
      </dsp:nvSpPr>
      <dsp:spPr>
        <a:xfrm>
          <a:off x="3575446" y="3160"/>
          <a:ext cx="2907506" cy="1744503"/>
        </a:xfrm>
        <a:prstGeom prst="rect">
          <a:avLst/>
        </a:prstGeom>
        <a:solidFill>
          <a:schemeClr val="accent5">
            <a:hueOff val="471357"/>
            <a:satOff val="-2254"/>
            <a:lumOff val="2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Only using 1 screen at a time with intentional time limits</a:t>
          </a:r>
        </a:p>
      </dsp:txBody>
      <dsp:txXfrm>
        <a:off x="3575446" y="3160"/>
        <a:ext cx="2907506" cy="1744503"/>
      </dsp:txXfrm>
    </dsp:sp>
    <dsp:sp modelId="{8DAC78CF-FC76-3A47-87EB-9B8C649CFE8C}">
      <dsp:nvSpPr>
        <dsp:cNvPr id="0" name=""/>
        <dsp:cNvSpPr/>
      </dsp:nvSpPr>
      <dsp:spPr>
        <a:xfrm>
          <a:off x="6773703" y="3160"/>
          <a:ext cx="2907506" cy="1744503"/>
        </a:xfrm>
        <a:prstGeom prst="rect">
          <a:avLst/>
        </a:prstGeom>
        <a:solidFill>
          <a:schemeClr val="accent5">
            <a:hueOff val="942713"/>
            <a:satOff val="-4508"/>
            <a:lumOff val="4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Maintain balance through structured daily activities &amp; set screen time (not 'earned' time)</a:t>
          </a:r>
        </a:p>
      </dsp:txBody>
      <dsp:txXfrm>
        <a:off x="6773703" y="3160"/>
        <a:ext cx="2907506" cy="1744503"/>
      </dsp:txXfrm>
    </dsp:sp>
    <dsp:sp modelId="{F5F9A635-DC98-194E-80D9-83E5E5377990}">
      <dsp:nvSpPr>
        <dsp:cNvPr id="0" name=""/>
        <dsp:cNvSpPr/>
      </dsp:nvSpPr>
      <dsp:spPr>
        <a:xfrm>
          <a:off x="377190" y="2038415"/>
          <a:ext cx="2907506" cy="1744503"/>
        </a:xfrm>
        <a:prstGeom prst="rect">
          <a:avLst/>
        </a:prstGeom>
        <a:solidFill>
          <a:schemeClr val="accent5">
            <a:hueOff val="1414070"/>
            <a:satOff val="-6762"/>
            <a:lumOff val="7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Using a </a:t>
          </a:r>
          <a:r>
            <a:rPr lang="en-US" sz="1600" kern="1200" dirty="0" err="1"/>
            <a:t>Gabb</a:t>
          </a:r>
          <a:r>
            <a:rPr lang="en-US" sz="1600" kern="1200" dirty="0"/>
            <a:t> phone or “dumb” phone</a:t>
          </a:r>
        </a:p>
      </dsp:txBody>
      <dsp:txXfrm>
        <a:off x="377190" y="2038415"/>
        <a:ext cx="2907506" cy="1744503"/>
      </dsp:txXfrm>
    </dsp:sp>
    <dsp:sp modelId="{96C78EC0-8458-3147-A1D1-4A59E6E165FD}">
      <dsp:nvSpPr>
        <dsp:cNvPr id="0" name=""/>
        <dsp:cNvSpPr/>
      </dsp:nvSpPr>
      <dsp:spPr>
        <a:xfrm>
          <a:off x="3575446" y="2038415"/>
          <a:ext cx="2907506" cy="1744503"/>
        </a:xfrm>
        <a:prstGeom prst="rect">
          <a:avLst/>
        </a:prstGeom>
        <a:solidFill>
          <a:schemeClr val="accent5">
            <a:hueOff val="1885427"/>
            <a:satOff val="-9016"/>
            <a:lumOff val="9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Identify internal mechanisms of elevated arousal &amp; use cool down periods</a:t>
          </a:r>
        </a:p>
      </dsp:txBody>
      <dsp:txXfrm>
        <a:off x="3575446" y="2038415"/>
        <a:ext cx="2907506" cy="1744503"/>
      </dsp:txXfrm>
    </dsp:sp>
    <dsp:sp modelId="{A0E7F052-2F01-C44B-904E-C2A65949BFD2}">
      <dsp:nvSpPr>
        <dsp:cNvPr id="0" name=""/>
        <dsp:cNvSpPr/>
      </dsp:nvSpPr>
      <dsp:spPr>
        <a:xfrm>
          <a:off x="6773703" y="2038415"/>
          <a:ext cx="2907506" cy="1744503"/>
        </a:xfrm>
        <a:prstGeom prst="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Bookending screen time with sensory deprivation &amp; mindfulness meditation (sitting or walking)</a:t>
          </a:r>
        </a:p>
      </dsp:txBody>
      <dsp:txXfrm>
        <a:off x="6773703" y="2038415"/>
        <a:ext cx="2907506" cy="1744503"/>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EAB681-A93F-414A-9304-A3ED14097B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F23381-0C12-644A-8756-821A9CF28B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11E05C-0281-1840-9A27-6A149DE18679}" type="datetimeFigureOut">
              <a:rPr lang="en-US" smtClean="0"/>
              <a:t>1/18/2023</a:t>
            </a:fld>
            <a:endParaRPr lang="en-US"/>
          </a:p>
        </p:txBody>
      </p:sp>
      <p:sp>
        <p:nvSpPr>
          <p:cNvPr id="4" name="Footer Placeholder 3">
            <a:extLst>
              <a:ext uri="{FF2B5EF4-FFF2-40B4-BE49-F238E27FC236}">
                <a16:creationId xmlns:a16="http://schemas.microsoft.com/office/drawing/2014/main" id="{22C5A4F0-3F87-3740-8A90-3090D2CB22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D2E8B7-DDDE-E142-B367-DE1982B124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ED9A8F-5AA6-BF4A-8481-0503B7F3CE1E}" type="slidenum">
              <a:rPr lang="en-US" smtClean="0"/>
              <a:t>‹#›</a:t>
            </a:fld>
            <a:endParaRPr lang="en-US"/>
          </a:p>
        </p:txBody>
      </p:sp>
    </p:spTree>
    <p:extLst>
      <p:ext uri="{BB962C8B-B14F-4D97-AF65-F5344CB8AC3E}">
        <p14:creationId xmlns:p14="http://schemas.microsoft.com/office/powerpoint/2010/main" val="962970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2A077-ACFF-DE4F-8036-E358C2A102C3}"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E7DCF6-13DA-2542-AB5A-D244A039F6D7}" type="slidenum">
              <a:rPr lang="en-US" smtClean="0"/>
              <a:t>‹#›</a:t>
            </a:fld>
            <a:endParaRPr lang="en-US"/>
          </a:p>
        </p:txBody>
      </p:sp>
    </p:spTree>
    <p:extLst>
      <p:ext uri="{BB962C8B-B14F-4D97-AF65-F5344CB8AC3E}">
        <p14:creationId xmlns:p14="http://schemas.microsoft.com/office/powerpoint/2010/main" val="65161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DSM will eventually include a broader diagnosis for interactive screen use disorder using already established addiction criteria clinicians are familiar with. </a:t>
            </a:r>
          </a:p>
        </p:txBody>
      </p:sp>
      <p:sp>
        <p:nvSpPr>
          <p:cNvPr id="4" name="Slide Number Placeholder 3"/>
          <p:cNvSpPr>
            <a:spLocks noGrp="1"/>
          </p:cNvSpPr>
          <p:nvPr>
            <p:ph type="sldNum" sz="quarter" idx="5"/>
          </p:nvPr>
        </p:nvSpPr>
        <p:spPr/>
        <p:txBody>
          <a:bodyPr/>
          <a:lstStyle/>
          <a:p>
            <a:fld id="{8CE7DCF6-13DA-2542-AB5A-D244A039F6D7}" type="slidenum">
              <a:rPr lang="en-US" smtClean="0"/>
              <a:t>7</a:t>
            </a:fld>
            <a:endParaRPr lang="en-US"/>
          </a:p>
        </p:txBody>
      </p:sp>
    </p:spTree>
    <p:extLst>
      <p:ext uri="{BB962C8B-B14F-4D97-AF65-F5344CB8AC3E}">
        <p14:creationId xmlns:p14="http://schemas.microsoft.com/office/powerpoint/2010/main" val="201131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happens too early kids may bypass neurological instinct to bond with caregivers and turn towards screens instead.***</a:t>
            </a:r>
          </a:p>
        </p:txBody>
      </p:sp>
      <p:sp>
        <p:nvSpPr>
          <p:cNvPr id="4" name="Slide Number Placeholder 3"/>
          <p:cNvSpPr>
            <a:spLocks noGrp="1"/>
          </p:cNvSpPr>
          <p:nvPr>
            <p:ph type="sldNum" sz="quarter" idx="5"/>
          </p:nvPr>
        </p:nvSpPr>
        <p:spPr/>
        <p:txBody>
          <a:bodyPr/>
          <a:lstStyle/>
          <a:p>
            <a:fld id="{8CE7DCF6-13DA-2542-AB5A-D244A039F6D7}" type="slidenum">
              <a:rPr lang="en-US" smtClean="0"/>
              <a:t>17</a:t>
            </a:fld>
            <a:endParaRPr lang="en-US"/>
          </a:p>
        </p:txBody>
      </p:sp>
    </p:spTree>
    <p:extLst>
      <p:ext uri="{BB962C8B-B14F-4D97-AF65-F5344CB8AC3E}">
        <p14:creationId xmlns:p14="http://schemas.microsoft.com/office/powerpoint/2010/main" val="1427656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Theory of mind – The ability to understand and take into account another individual’s mental state or motivations. </a:t>
            </a:r>
          </a:p>
        </p:txBody>
      </p:sp>
      <p:sp>
        <p:nvSpPr>
          <p:cNvPr id="4" name="Slide Number Placeholder 3"/>
          <p:cNvSpPr>
            <a:spLocks noGrp="1"/>
          </p:cNvSpPr>
          <p:nvPr>
            <p:ph type="sldNum" sz="quarter" idx="5"/>
          </p:nvPr>
        </p:nvSpPr>
        <p:spPr/>
        <p:txBody>
          <a:bodyPr/>
          <a:lstStyle/>
          <a:p>
            <a:fld id="{8CE7DCF6-13DA-2542-AB5A-D244A039F6D7}" type="slidenum">
              <a:rPr lang="en-US" smtClean="0"/>
              <a:t>25</a:t>
            </a:fld>
            <a:endParaRPr lang="en-US"/>
          </a:p>
        </p:txBody>
      </p:sp>
    </p:spTree>
    <p:extLst>
      <p:ext uri="{BB962C8B-B14F-4D97-AF65-F5344CB8AC3E}">
        <p14:creationId xmlns:p14="http://schemas.microsoft.com/office/powerpoint/2010/main" val="59587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7DCF6-13DA-2542-AB5A-D244A039F6D7}" type="slidenum">
              <a:rPr lang="en-US" smtClean="0"/>
              <a:t>26</a:t>
            </a:fld>
            <a:endParaRPr lang="en-US"/>
          </a:p>
        </p:txBody>
      </p:sp>
    </p:spTree>
    <p:extLst>
      <p:ext uri="{BB962C8B-B14F-4D97-AF65-F5344CB8AC3E}">
        <p14:creationId xmlns:p14="http://schemas.microsoft.com/office/powerpoint/2010/main" val="282962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 common clinical mistake of “address the social isolation and gaming/porn will cease or address ADHD and screen use will drop.”</a:t>
            </a:r>
          </a:p>
        </p:txBody>
      </p:sp>
      <p:sp>
        <p:nvSpPr>
          <p:cNvPr id="4" name="Slide Number Placeholder 3"/>
          <p:cNvSpPr>
            <a:spLocks noGrp="1"/>
          </p:cNvSpPr>
          <p:nvPr>
            <p:ph type="sldNum" sz="quarter" idx="5"/>
          </p:nvPr>
        </p:nvSpPr>
        <p:spPr/>
        <p:txBody>
          <a:bodyPr/>
          <a:lstStyle/>
          <a:p>
            <a:fld id="{8CE7DCF6-13DA-2542-AB5A-D244A039F6D7}" type="slidenum">
              <a:rPr lang="en-US" smtClean="0"/>
              <a:t>37</a:t>
            </a:fld>
            <a:endParaRPr lang="en-US"/>
          </a:p>
        </p:txBody>
      </p:sp>
    </p:spTree>
    <p:extLst>
      <p:ext uri="{BB962C8B-B14F-4D97-AF65-F5344CB8AC3E}">
        <p14:creationId xmlns:p14="http://schemas.microsoft.com/office/powerpoint/2010/main" val="311316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1/18/2023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1/18/2023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94148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1/18/2023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735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1/18/2023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761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1/18/2023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450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1/18/2023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81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1/18/2023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111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1/18/2023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077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1/18/2023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661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1/18/2023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69136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1/18/2023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041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1/18/2023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42178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9" r:id="rId6"/>
    <p:sldLayoutId id="2147483704" r:id="rId7"/>
    <p:sldLayoutId id="2147483705" r:id="rId8"/>
    <p:sldLayoutId id="2147483706" r:id="rId9"/>
    <p:sldLayoutId id="2147483708" r:id="rId10"/>
    <p:sldLayoutId id="2147483707"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Eiden.integrative@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6.xml.rels><?xml version="1.0" encoding="UTF-8" standalone="yes"?>
<Relationships xmlns="http://schemas.openxmlformats.org/package/2006/relationships"><Relationship Id="rId3" Type="http://schemas.openxmlformats.org/officeDocument/2006/relationships/hyperlink" Target="https://www.albertahealthservices.ca/info/Page17566.aspx" TargetMode="External"/><Relationship Id="rId2" Type="http://schemas.openxmlformats.org/officeDocument/2006/relationships/hyperlink" Target="https://www.restartlife.com/" TargetMode="External"/><Relationship Id="rId1" Type="http://schemas.openxmlformats.org/officeDocument/2006/relationships/slideLayout" Target="../slideLayouts/slideLayout2.xml"/><Relationship Id="rId4" Type="http://schemas.openxmlformats.org/officeDocument/2006/relationships/hyperlink" Target="https://drdunckley.com/reset-your-childs-brain/"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s://doi.org/10.1016/j.xcrm.2022.10089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779118-7ACA-4740-A769-DA03C4AEA278}"/>
              </a:ext>
            </a:extLst>
          </p:cNvPr>
          <p:cNvSpPr>
            <a:spLocks noGrp="1"/>
          </p:cNvSpPr>
          <p:nvPr>
            <p:ph type="ctrTitle"/>
          </p:nvPr>
        </p:nvSpPr>
        <p:spPr>
          <a:xfrm>
            <a:off x="484814" y="640080"/>
            <a:ext cx="3659246" cy="2850319"/>
          </a:xfrm>
        </p:spPr>
        <p:txBody>
          <a:bodyPr>
            <a:normAutofit fontScale="90000"/>
          </a:bodyPr>
          <a:lstStyle/>
          <a:p>
            <a:r>
              <a:rPr lang="en-US" sz="4000" dirty="0"/>
              <a:t>Attachment &amp; pornography, gaming and internet addictions </a:t>
            </a:r>
            <a:br>
              <a:rPr lang="en-US" sz="4000" dirty="0"/>
            </a:br>
            <a:br>
              <a:rPr lang="en-US" sz="3800" dirty="0">
                <a:solidFill>
                  <a:srgbClr val="FFFFFF"/>
                </a:solidFill>
              </a:rPr>
            </a:br>
            <a:endParaRPr lang="en-US" sz="3800" dirty="0">
              <a:solidFill>
                <a:srgbClr val="FFFFFF"/>
              </a:solidFill>
            </a:endParaRPr>
          </a:p>
        </p:txBody>
      </p:sp>
      <p:sp>
        <p:nvSpPr>
          <p:cNvPr id="3" name="Subtitle 2">
            <a:extLst>
              <a:ext uri="{FF2B5EF4-FFF2-40B4-BE49-F238E27FC236}">
                <a16:creationId xmlns:a16="http://schemas.microsoft.com/office/drawing/2014/main" id="{37AA4411-A167-5448-9839-D7C2662BB0DF}"/>
              </a:ext>
            </a:extLst>
          </p:cNvPr>
          <p:cNvSpPr>
            <a:spLocks noGrp="1"/>
          </p:cNvSpPr>
          <p:nvPr>
            <p:ph type="subTitle" idx="1"/>
          </p:nvPr>
        </p:nvSpPr>
        <p:spPr>
          <a:xfrm>
            <a:off x="484814" y="3812134"/>
            <a:ext cx="3659246" cy="2349823"/>
          </a:xfrm>
        </p:spPr>
        <p:txBody>
          <a:bodyPr>
            <a:normAutofit/>
          </a:bodyPr>
          <a:lstStyle/>
          <a:p>
            <a:r>
              <a:rPr lang="en-US" sz="1800" dirty="0">
                <a:solidFill>
                  <a:srgbClr val="FFFFFF"/>
                </a:solidFill>
              </a:rPr>
              <a:t>Mike </a:t>
            </a:r>
            <a:r>
              <a:rPr lang="en-US" sz="1800" dirty="0" err="1">
                <a:solidFill>
                  <a:srgbClr val="FFFFFF"/>
                </a:solidFill>
              </a:rPr>
              <a:t>Eiden</a:t>
            </a:r>
            <a:br>
              <a:rPr lang="en-US" sz="1800" dirty="0">
                <a:solidFill>
                  <a:srgbClr val="FFFFFF"/>
                </a:solidFill>
              </a:rPr>
            </a:br>
            <a:r>
              <a:rPr lang="en-US" sz="1400" dirty="0">
                <a:solidFill>
                  <a:srgbClr val="FFFFFF"/>
                </a:solidFill>
              </a:rPr>
              <a:t>LCSW, LCADC, CSAT</a:t>
            </a:r>
            <a:br>
              <a:rPr lang="en-US" sz="1400" dirty="0">
                <a:solidFill>
                  <a:srgbClr val="FFFFFF"/>
                </a:solidFill>
              </a:rPr>
            </a:br>
            <a:r>
              <a:rPr lang="en-US" sz="1400" dirty="0" err="1">
                <a:solidFill>
                  <a:srgbClr val="FFFFFF"/>
                </a:solidFill>
              </a:rPr>
              <a:t>phD</a:t>
            </a:r>
            <a:r>
              <a:rPr lang="en-US" sz="1400" dirty="0">
                <a:solidFill>
                  <a:srgbClr val="FFFFFF"/>
                </a:solidFill>
              </a:rPr>
              <a:t> Candidate</a:t>
            </a:r>
            <a:endParaRPr lang="en-US" sz="1800" dirty="0">
              <a:solidFill>
                <a:srgbClr val="FFFFFF"/>
              </a:solidFill>
            </a:endParaRPr>
          </a:p>
          <a:p>
            <a:r>
              <a:rPr lang="en-US" sz="1200" dirty="0">
                <a:solidFill>
                  <a:srgbClr val="FFFFFF"/>
                </a:solidFill>
                <a:hlinkClick r:id="rId2"/>
              </a:rPr>
              <a:t>Eiden.integrative@gmail.com</a:t>
            </a:r>
            <a:endParaRPr lang="en-US" sz="1200" dirty="0">
              <a:solidFill>
                <a:srgbClr val="FFFFFF"/>
              </a:solidFill>
            </a:endParaRPr>
          </a:p>
          <a:p>
            <a:r>
              <a:rPr lang="en-US" sz="1400" dirty="0">
                <a:solidFill>
                  <a:srgbClr val="FFFFFF"/>
                </a:solidFill>
              </a:rPr>
              <a:t>502-219-6304</a:t>
            </a:r>
          </a:p>
        </p:txBody>
      </p:sp>
      <p:cxnSp>
        <p:nvCxnSpPr>
          <p:cNvPr id="30" name="Straight Connector 29">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 name="Picture 3" descr="Abstract background of mesh on pink">
            <a:extLst>
              <a:ext uri="{FF2B5EF4-FFF2-40B4-BE49-F238E27FC236}">
                <a16:creationId xmlns:a16="http://schemas.microsoft.com/office/drawing/2014/main" id="{07E28789-F5D1-4F02-81FE-982D5E3399CA}"/>
              </a:ext>
            </a:extLst>
          </p:cNvPr>
          <p:cNvPicPr>
            <a:picLocks noChangeAspect="1"/>
          </p:cNvPicPr>
          <p:nvPr/>
        </p:nvPicPr>
        <p:blipFill rotWithShape="1">
          <a:blip r:embed="rId3"/>
          <a:srcRect l="13439" r="13008" b="-1"/>
          <a:stretch/>
        </p:blipFill>
        <p:spPr>
          <a:xfrm>
            <a:off x="4635095" y="10"/>
            <a:ext cx="7556889" cy="6857990"/>
          </a:xfrm>
          <a:prstGeom prst="rect">
            <a:avLst/>
          </a:prstGeom>
        </p:spPr>
      </p:pic>
    </p:spTree>
    <p:extLst>
      <p:ext uri="{BB962C8B-B14F-4D97-AF65-F5344CB8AC3E}">
        <p14:creationId xmlns:p14="http://schemas.microsoft.com/office/powerpoint/2010/main" val="31826688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par>
                                <p:cTn id="16" presetID="10" presetClass="entr" presetSubtype="0" fill="hold" grpId="0" nodeType="withEffect">
                                  <p:stCondLst>
                                    <p:cond delay="100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DCE52B-DF2E-A81F-6956-F4429FEE386B}"/>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8000">
                <a:solidFill>
                  <a:schemeClr val="tx1">
                    <a:lumMod val="85000"/>
                    <a:lumOff val="15000"/>
                  </a:schemeClr>
                </a:solidFill>
              </a:rPr>
              <a:t>Screen addiction interaction	</a:t>
            </a:r>
          </a:p>
        </p:txBody>
      </p:sp>
      <p:sp>
        <p:nvSpPr>
          <p:cNvPr id="3" name="Content Placeholder 2">
            <a:extLst>
              <a:ext uri="{FF2B5EF4-FFF2-40B4-BE49-F238E27FC236}">
                <a16:creationId xmlns:a16="http://schemas.microsoft.com/office/drawing/2014/main" id="{A95982B2-F829-5588-000B-1384B5A82A38}"/>
              </a:ext>
            </a:extLst>
          </p:cNvPr>
          <p:cNvSpPr>
            <a:spLocks noGrp="1"/>
          </p:cNvSpPr>
          <p:nvPr>
            <p:ph idx="1"/>
          </p:nvPr>
        </p:nvSpPr>
        <p:spPr>
          <a:xfrm>
            <a:off x="7870995" y="643467"/>
            <a:ext cx="3341488" cy="5054008"/>
          </a:xfrm>
        </p:spPr>
        <p:txBody>
          <a:bodyPr vert="horz" lIns="91440" tIns="45720" rIns="91440" bIns="45720" rtlCol="0" anchor="ctr">
            <a:normAutofit/>
          </a:bodyPr>
          <a:lstStyle/>
          <a:p>
            <a:pPr marL="0" indent="0">
              <a:lnSpc>
                <a:spcPct val="100000"/>
              </a:lnSpc>
              <a:buNone/>
            </a:pPr>
            <a:r>
              <a:rPr lang="en-US" sz="2400" cap="all" spc="200">
                <a:solidFill>
                  <a:schemeClr val="tx1"/>
                </a:solidFill>
              </a:rPr>
              <a:t>Why pornography, gaming, and internet addiction together? </a:t>
            </a:r>
          </a:p>
        </p:txBody>
      </p:sp>
      <p:cxnSp>
        <p:nvCxnSpPr>
          <p:cNvPr id="14" name="Straight Connector 13">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624C8D3-B9AD-4F4F-8554-4EAF3724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136832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F40408-9D59-5131-0B7C-34621052190D}"/>
              </a:ext>
            </a:extLst>
          </p:cNvPr>
          <p:cNvSpPr>
            <a:spLocks noGrp="1"/>
          </p:cNvSpPr>
          <p:nvPr>
            <p:ph type="title"/>
          </p:nvPr>
        </p:nvSpPr>
        <p:spPr>
          <a:xfrm>
            <a:off x="642259" y="634946"/>
            <a:ext cx="3372529" cy="5055904"/>
          </a:xfrm>
        </p:spPr>
        <p:txBody>
          <a:bodyPr anchor="ctr">
            <a:normAutofit/>
          </a:bodyPr>
          <a:lstStyle/>
          <a:p>
            <a:r>
              <a:rPr lang="en-US" dirty="0"/>
              <a:t>Dopamine </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24546ED9-22BD-321A-9F98-0E35BA388536}"/>
              </a:ext>
            </a:extLst>
          </p:cNvPr>
          <p:cNvGraphicFramePr>
            <a:graphicFrameLocks noGrp="1"/>
          </p:cNvGraphicFramePr>
          <p:nvPr>
            <p:ph idx="1"/>
            <p:extLst>
              <p:ext uri="{D42A27DB-BD31-4B8C-83A1-F6EECF244321}">
                <p14:modId xmlns:p14="http://schemas.microsoft.com/office/powerpoint/2010/main" val="3109428713"/>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25638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B0E58038-8ACE-4AD9-B404-25C603550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at makes a Greek hero? — Ancient Heroes">
            <a:extLst>
              <a:ext uri="{FF2B5EF4-FFF2-40B4-BE49-F238E27FC236}">
                <a16:creationId xmlns:a16="http://schemas.microsoft.com/office/drawing/2014/main" id="{3F202179-56DD-BB1A-7D03-77E0987A2571}"/>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82BE245-DD9E-1C97-A15A-E2BF508CB44F}"/>
              </a:ext>
            </a:extLst>
          </p:cNvPr>
          <p:cNvSpPr>
            <a:spLocks noGrp="1"/>
          </p:cNvSpPr>
          <p:nvPr>
            <p:ph type="title"/>
          </p:nvPr>
        </p:nvSpPr>
        <p:spPr>
          <a:xfrm>
            <a:off x="1097280" y="286603"/>
            <a:ext cx="10058400" cy="1450757"/>
          </a:xfrm>
        </p:spPr>
        <p:txBody>
          <a:bodyPr>
            <a:normAutofit/>
          </a:bodyPr>
          <a:lstStyle/>
          <a:p>
            <a:r>
              <a:rPr lang="en-US"/>
              <a:t>Fantasy	</a:t>
            </a:r>
            <a:endParaRPr lang="en-US" dirty="0"/>
          </a:p>
        </p:txBody>
      </p:sp>
      <p:cxnSp>
        <p:nvCxnSpPr>
          <p:cNvPr id="3081" name="Straight Connector 3080">
            <a:extLst>
              <a:ext uri="{FF2B5EF4-FFF2-40B4-BE49-F238E27FC236}">
                <a16:creationId xmlns:a16="http://schemas.microsoft.com/office/drawing/2014/main" id="{38A34772-9011-42B5-AA63-FD6DEC92EE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910746"/>
            <a:ext cx="996696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CD57EB-5B27-E7D3-5EB7-AECFBC5C65B7}"/>
              </a:ext>
            </a:extLst>
          </p:cNvPr>
          <p:cNvSpPr>
            <a:spLocks noGrp="1"/>
          </p:cNvSpPr>
          <p:nvPr>
            <p:ph idx="1"/>
          </p:nvPr>
        </p:nvSpPr>
        <p:spPr>
          <a:xfrm>
            <a:off x="1097280" y="2108201"/>
            <a:ext cx="10058400" cy="3760891"/>
          </a:xfrm>
        </p:spPr>
        <p:txBody>
          <a:bodyPr>
            <a:normAutofit/>
          </a:bodyPr>
          <a:lstStyle/>
          <a:p>
            <a:r>
              <a:rPr lang="en-US"/>
              <a:t>Porn, gaming, and social media use can all tap into compelling and even archetypal elements of fantasy </a:t>
            </a:r>
          </a:p>
          <a:p>
            <a:pPr lvl="1"/>
            <a:r>
              <a:rPr lang="en-US"/>
              <a:t>Who I get to be in the virtual world and the intensely pleasurable experiences I have there can quickly escalate into compulsivity</a:t>
            </a:r>
          </a:p>
          <a:p>
            <a:pPr lvl="1"/>
            <a:r>
              <a:rPr lang="en-US"/>
              <a:t>Able to curate a specific persona and minimize emotional risk involved in connection </a:t>
            </a:r>
            <a:endParaRPr lang="en-US" dirty="0"/>
          </a:p>
        </p:txBody>
      </p:sp>
      <p:sp>
        <p:nvSpPr>
          <p:cNvPr id="3083" name="Rectangle 3082">
            <a:extLst>
              <a:ext uri="{FF2B5EF4-FFF2-40B4-BE49-F238E27FC236}">
                <a16:creationId xmlns:a16="http://schemas.microsoft.com/office/drawing/2014/main" id="{82BCDE19-2810-4337-9C49-8589C42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183770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2" name="Rectangle 2061">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311D28-2C48-DF6C-EA1B-AF29163DAA74}"/>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One device to rule them all</a:t>
            </a:r>
          </a:p>
        </p:txBody>
      </p:sp>
      <p:cxnSp>
        <p:nvCxnSpPr>
          <p:cNvPr id="2064" name="Straight Connector 2063">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2" name="Picture 4" descr="Gollum and My Precioussss – Musings in Catholic Land">
            <a:extLst>
              <a:ext uri="{FF2B5EF4-FFF2-40B4-BE49-F238E27FC236}">
                <a16:creationId xmlns:a16="http://schemas.microsoft.com/office/drawing/2014/main" id="{E36A5357-611F-F597-3145-361D74F8E7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52"/>
          <a:stretch/>
        </p:blipFill>
        <p:spPr bwMode="auto">
          <a:xfrm>
            <a:off x="7611902" y="10"/>
            <a:ext cx="4580097"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FCA76D8A-4460-8B40-AD66-A4F3A50ED587}"/>
              </a:ext>
            </a:extLst>
          </p:cNvPr>
          <p:cNvGraphicFramePr>
            <a:graphicFrameLocks noGrp="1"/>
          </p:cNvGraphicFramePr>
          <p:nvPr>
            <p:ph idx="1"/>
            <p:extLst>
              <p:ext uri="{D42A27DB-BD31-4B8C-83A1-F6EECF244321}">
                <p14:modId xmlns:p14="http://schemas.microsoft.com/office/powerpoint/2010/main" val="73770581"/>
              </p:ext>
            </p:extLst>
          </p:nvPr>
        </p:nvGraphicFramePr>
        <p:xfrm>
          <a:off x="1097279" y="2546224"/>
          <a:ext cx="5977938" cy="3342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05087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69AFC2-9494-C347-BA72-516E36B04215}"/>
              </a:ext>
            </a:extLst>
          </p:cNvPr>
          <p:cNvSpPr>
            <a:spLocks noGrp="1"/>
          </p:cNvSpPr>
          <p:nvPr>
            <p:ph type="title"/>
          </p:nvPr>
        </p:nvSpPr>
        <p:spPr>
          <a:xfrm>
            <a:off x="858749" y="963997"/>
            <a:ext cx="3787457" cy="4938361"/>
          </a:xfrm>
        </p:spPr>
        <p:txBody>
          <a:bodyPr anchor="ctr">
            <a:normAutofit/>
          </a:bodyPr>
          <a:lstStyle/>
          <a:p>
            <a:pPr algn="r"/>
            <a:r>
              <a:rPr lang="en-US" dirty="0"/>
              <a:t>All revved up and nowhere to go</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831767-932E-AB44-B8ED-B91BE723167D}"/>
              </a:ext>
            </a:extLst>
          </p:cNvPr>
          <p:cNvSpPr>
            <a:spLocks noGrp="1"/>
          </p:cNvSpPr>
          <p:nvPr>
            <p:ph idx="1"/>
          </p:nvPr>
        </p:nvSpPr>
        <p:spPr>
          <a:xfrm>
            <a:off x="5301798" y="963507"/>
            <a:ext cx="5968181" cy="4938851"/>
          </a:xfrm>
        </p:spPr>
        <p:txBody>
          <a:bodyPr anchor="ctr">
            <a:normAutofit/>
          </a:bodyPr>
          <a:lstStyle/>
          <a:p>
            <a:r>
              <a:rPr lang="en-US" dirty="0"/>
              <a:t>Our nervous systems have evolved to keep track of quick changes, bright colors, loud noises, and changing landscapes by raising the arousal in our bodies to stay vigilant and defend against threat</a:t>
            </a:r>
          </a:p>
          <a:p>
            <a:r>
              <a:rPr lang="en-US" dirty="0"/>
              <a:t>Interactive screen use including: gaming on any device, </a:t>
            </a:r>
            <a:r>
              <a:rPr lang="en-US" dirty="0" err="1"/>
              <a:t>Youtube</a:t>
            </a:r>
            <a:r>
              <a:rPr lang="en-US" dirty="0"/>
              <a:t>, pornography, and social media scrolling activate the limbic system and require nervous system to engage fight or flight to keep up with stimulation, induces chronic stress state (</a:t>
            </a:r>
            <a:r>
              <a:rPr lang="en-US" dirty="0" err="1"/>
              <a:t>Dunckley</a:t>
            </a:r>
            <a:r>
              <a:rPr lang="en-US" dirty="0"/>
              <a:t>, 2015)</a:t>
            </a:r>
          </a:p>
          <a:p>
            <a:r>
              <a:rPr lang="en-US" dirty="0"/>
              <a:t>Task switching, long exposures to interactive screen use, and blue light toned light (suppresses melatonin production) negatively impacts restorative sleep</a:t>
            </a:r>
          </a:p>
        </p:txBody>
      </p:sp>
    </p:spTree>
    <p:extLst>
      <p:ext uri="{BB962C8B-B14F-4D97-AF65-F5344CB8AC3E}">
        <p14:creationId xmlns:p14="http://schemas.microsoft.com/office/powerpoint/2010/main" val="334713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6425F-3805-58A7-3DAE-DA24795A12B8}"/>
              </a:ext>
            </a:extLst>
          </p:cNvPr>
          <p:cNvSpPr>
            <a:spLocks noGrp="1"/>
          </p:cNvSpPr>
          <p:nvPr>
            <p:ph type="title"/>
          </p:nvPr>
        </p:nvSpPr>
        <p:spPr>
          <a:xfrm>
            <a:off x="642257" y="634946"/>
            <a:ext cx="6432434" cy="1450757"/>
          </a:xfrm>
        </p:spPr>
        <p:txBody>
          <a:bodyPr>
            <a:normAutofit/>
          </a:bodyPr>
          <a:lstStyle/>
          <a:p>
            <a:r>
              <a:rPr lang="en-US" dirty="0"/>
              <a:t>Task switching</a:t>
            </a:r>
          </a:p>
        </p:txBody>
      </p:sp>
      <p:cxnSp>
        <p:nvCxnSpPr>
          <p:cNvPr id="1035" name="!!Straight Connector">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19" y="2267421"/>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33B4EC-3A7D-AEF8-E84D-C160DFC429C0}"/>
              </a:ext>
            </a:extLst>
          </p:cNvPr>
          <p:cNvSpPr>
            <a:spLocks noGrp="1"/>
          </p:cNvSpPr>
          <p:nvPr>
            <p:ph idx="1"/>
          </p:nvPr>
        </p:nvSpPr>
        <p:spPr>
          <a:xfrm>
            <a:off x="642257" y="2407436"/>
            <a:ext cx="6432434" cy="3461658"/>
          </a:xfrm>
        </p:spPr>
        <p:txBody>
          <a:bodyPr>
            <a:normAutofit/>
          </a:bodyPr>
          <a:lstStyle/>
          <a:p>
            <a:r>
              <a:rPr lang="en-US" dirty="0"/>
              <a:t>‘Multi-tasking’ is a myth</a:t>
            </a:r>
          </a:p>
          <a:p>
            <a:r>
              <a:rPr lang="en-US" dirty="0"/>
              <a:t>Task switching gradually decreases cognitive control on task of focus </a:t>
            </a:r>
          </a:p>
          <a:p>
            <a:r>
              <a:rPr lang="en-US" dirty="0"/>
              <a:t>Chronic task switching causes </a:t>
            </a:r>
            <a:r>
              <a:rPr lang="en-US" b="1" dirty="0"/>
              <a:t>abundance</a:t>
            </a:r>
            <a:r>
              <a:rPr lang="en-US" dirty="0"/>
              <a:t> of neural activity not associated with task to light up, increasing likelihood for distraction-impairs ability to omit irrelevant information </a:t>
            </a:r>
          </a:p>
          <a:p>
            <a:endParaRPr lang="en-US" dirty="0"/>
          </a:p>
          <a:p>
            <a:endParaRPr lang="en-US" dirty="0"/>
          </a:p>
        </p:txBody>
      </p:sp>
      <p:pic>
        <p:nvPicPr>
          <p:cNvPr id="1028" name="Picture 4" descr="Focus 1st edition 9780062114969 0062114964">
            <a:extLst>
              <a:ext uri="{FF2B5EF4-FFF2-40B4-BE49-F238E27FC236}">
                <a16:creationId xmlns:a16="http://schemas.microsoft.com/office/drawing/2014/main" id="{43E6F8C2-1C3C-CF3E-1516-0B8F62338E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007"/>
          <a:stretch/>
        </p:blipFill>
        <p:spPr bwMode="auto">
          <a:xfrm>
            <a:off x="7556686"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5713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4AB073F-5316-6941-9D30-6F1B9E2911E3}"/>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Co-regulation &amp; Attunement	</a:t>
            </a:r>
          </a:p>
        </p:txBody>
      </p:sp>
      <p:cxnSp>
        <p:nvCxnSpPr>
          <p:cNvPr id="14" name="Straight Connector 10">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5896" y="2353592"/>
            <a:ext cx="53035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45BE05-0068-594E-A8F3-1EA5E6D4BCE9}"/>
              </a:ext>
            </a:extLst>
          </p:cNvPr>
          <p:cNvSpPr>
            <a:spLocks noGrp="1"/>
          </p:cNvSpPr>
          <p:nvPr>
            <p:ph idx="1"/>
          </p:nvPr>
        </p:nvSpPr>
        <p:spPr>
          <a:xfrm>
            <a:off x="1097279" y="2546224"/>
            <a:ext cx="5977938" cy="3342747"/>
          </a:xfrm>
        </p:spPr>
        <p:txBody>
          <a:bodyPr>
            <a:normAutofit/>
          </a:bodyPr>
          <a:lstStyle/>
          <a:p>
            <a:pPr lvl="1">
              <a:lnSpc>
                <a:spcPct val="110000"/>
              </a:lnSpc>
            </a:pPr>
            <a:r>
              <a:rPr lang="en-US" sz="1500" dirty="0">
                <a:solidFill>
                  <a:srgbClr val="FFFFFF"/>
                </a:solidFill>
              </a:rPr>
              <a:t>Our nervous systems are designed to co-regulate by borrowing the stability of larger, more stable nervous systems in times of distress (</a:t>
            </a:r>
            <a:r>
              <a:rPr lang="en-US" sz="1500" dirty="0" err="1">
                <a:solidFill>
                  <a:srgbClr val="FFFFFF"/>
                </a:solidFill>
              </a:rPr>
              <a:t>Porges</a:t>
            </a:r>
            <a:r>
              <a:rPr lang="en-US" sz="1500" dirty="0">
                <a:solidFill>
                  <a:srgbClr val="FFFFFF"/>
                </a:solidFill>
              </a:rPr>
              <a:t>, 2011; Siegel &amp; Hartzell, 2014)</a:t>
            </a:r>
          </a:p>
          <a:p>
            <a:pPr lvl="1">
              <a:lnSpc>
                <a:spcPct val="110000"/>
              </a:lnSpc>
            </a:pPr>
            <a:r>
              <a:rPr lang="en-US" sz="1500" dirty="0">
                <a:solidFill>
                  <a:srgbClr val="FFFFFF"/>
                </a:solidFill>
              </a:rPr>
              <a:t>This co-regulation fosters attachment and allows us to know we have a safe and secure base to return to when life becomes challenging or scary</a:t>
            </a:r>
          </a:p>
          <a:p>
            <a:pPr lvl="1">
              <a:lnSpc>
                <a:spcPct val="110000"/>
              </a:lnSpc>
            </a:pPr>
            <a:r>
              <a:rPr lang="en-US" sz="1500" dirty="0">
                <a:solidFill>
                  <a:srgbClr val="FFFFFF"/>
                </a:solidFill>
              </a:rPr>
              <a:t>Functional attunement</a:t>
            </a:r>
          </a:p>
          <a:p>
            <a:pPr lvl="2">
              <a:lnSpc>
                <a:spcPct val="110000"/>
              </a:lnSpc>
            </a:pPr>
            <a:r>
              <a:rPr lang="en-US" sz="1100" dirty="0">
                <a:solidFill>
                  <a:srgbClr val="FFFFFF"/>
                </a:solidFill>
              </a:rPr>
              <a:t>Caregiver attunes to child’s nonverbal cues</a:t>
            </a:r>
          </a:p>
          <a:p>
            <a:pPr lvl="2">
              <a:lnSpc>
                <a:spcPct val="110000"/>
              </a:lnSpc>
            </a:pPr>
            <a:r>
              <a:rPr lang="en-US" sz="1100" dirty="0">
                <a:solidFill>
                  <a:srgbClr val="FFFFFF"/>
                </a:solidFill>
              </a:rPr>
              <a:t>Impacts language development, social skills, emotional regulation, trauma resilience</a:t>
            </a:r>
          </a:p>
          <a:p>
            <a:pPr lvl="2">
              <a:lnSpc>
                <a:spcPct val="110000"/>
              </a:lnSpc>
            </a:pPr>
            <a:r>
              <a:rPr lang="en-US" sz="1100" dirty="0">
                <a:solidFill>
                  <a:srgbClr val="FFFFFF"/>
                </a:solidFill>
              </a:rPr>
              <a:t>French—”Virtual Autism”</a:t>
            </a:r>
          </a:p>
        </p:txBody>
      </p:sp>
      <p:pic>
        <p:nvPicPr>
          <p:cNvPr id="15" name="Picture 4" descr="Two people holding each other's hands">
            <a:extLst>
              <a:ext uri="{FF2B5EF4-FFF2-40B4-BE49-F238E27FC236}">
                <a16:creationId xmlns:a16="http://schemas.microsoft.com/office/drawing/2014/main" id="{61C3F958-8095-4A73-A61D-01C9FDC1B81A}"/>
              </a:ext>
            </a:extLst>
          </p:cNvPr>
          <p:cNvPicPr>
            <a:picLocks noChangeAspect="1"/>
          </p:cNvPicPr>
          <p:nvPr/>
        </p:nvPicPr>
        <p:blipFill rotWithShape="1">
          <a:blip r:embed="rId2"/>
          <a:srcRect l="24657" r="30764" b="-1"/>
          <a:stretch/>
        </p:blipFill>
        <p:spPr>
          <a:xfrm>
            <a:off x="7611902" y="10"/>
            <a:ext cx="4580097" cy="6857990"/>
          </a:xfrm>
          <a:prstGeom prst="rect">
            <a:avLst/>
          </a:prstGeom>
        </p:spPr>
      </p:pic>
    </p:spTree>
    <p:extLst>
      <p:ext uri="{BB962C8B-B14F-4D97-AF65-F5344CB8AC3E}">
        <p14:creationId xmlns:p14="http://schemas.microsoft.com/office/powerpoint/2010/main" val="213558888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E1FFE-FE73-3945-A5D1-2624D788E3DD}"/>
              </a:ext>
            </a:extLst>
          </p:cNvPr>
          <p:cNvSpPr>
            <a:spLocks noGrp="1"/>
          </p:cNvSpPr>
          <p:nvPr>
            <p:ph type="title"/>
          </p:nvPr>
        </p:nvSpPr>
        <p:spPr>
          <a:xfrm>
            <a:off x="642257" y="634946"/>
            <a:ext cx="6432434" cy="1450757"/>
          </a:xfrm>
        </p:spPr>
        <p:txBody>
          <a:bodyPr>
            <a:normAutofit/>
          </a:bodyPr>
          <a:lstStyle/>
          <a:p>
            <a:r>
              <a:rPr lang="en-US"/>
              <a:t>Early onset of self-regulation vs. co-regulation</a:t>
            </a:r>
          </a:p>
        </p:txBody>
      </p:sp>
      <p:cxnSp>
        <p:nvCxnSpPr>
          <p:cNvPr id="18" name="!!Straight Connector">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19" y="2267421"/>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E80FEF-1BA7-0249-BF03-2E8E09FBAF73}"/>
              </a:ext>
            </a:extLst>
          </p:cNvPr>
          <p:cNvSpPr>
            <a:spLocks noGrp="1"/>
          </p:cNvSpPr>
          <p:nvPr>
            <p:ph idx="1"/>
          </p:nvPr>
        </p:nvSpPr>
        <p:spPr>
          <a:xfrm>
            <a:off x="642257" y="2407436"/>
            <a:ext cx="6432434" cy="3461658"/>
          </a:xfrm>
        </p:spPr>
        <p:txBody>
          <a:bodyPr>
            <a:normAutofit fontScale="92500" lnSpcReduction="10000"/>
          </a:bodyPr>
          <a:lstStyle/>
          <a:p>
            <a:pPr lvl="1">
              <a:lnSpc>
                <a:spcPct val="110000"/>
              </a:lnSpc>
            </a:pPr>
            <a:r>
              <a:rPr lang="en-US" sz="1500" dirty="0"/>
              <a:t>Interactive screen use can become a powerful way to self-regulate and tone the nervous system</a:t>
            </a:r>
          </a:p>
          <a:p>
            <a:pPr lvl="1">
              <a:lnSpc>
                <a:spcPct val="110000"/>
              </a:lnSpc>
            </a:pPr>
            <a:r>
              <a:rPr lang="en-US" sz="1500" dirty="0"/>
              <a:t>Kids who start interactive screen use early are more likely to develop a hardwired pattern of self-regulation &amp; compensate with this behavior, missing key developmental milestones</a:t>
            </a:r>
          </a:p>
          <a:p>
            <a:pPr lvl="1">
              <a:lnSpc>
                <a:spcPct val="110000"/>
              </a:lnSpc>
            </a:pPr>
            <a:r>
              <a:rPr lang="en-US" sz="1500" dirty="0"/>
              <a:t>Issue becomes compounded as gaps in development impair ability to co-regulate and tendency to lean towards self-regulation becomes preferable (early trauma-attachment disruption increases vulnerability)</a:t>
            </a:r>
          </a:p>
          <a:p>
            <a:pPr lvl="2">
              <a:lnSpc>
                <a:spcPct val="110000"/>
              </a:lnSpc>
            </a:pPr>
            <a:r>
              <a:rPr lang="en-US" sz="1500" dirty="0"/>
              <a:t>Empathy</a:t>
            </a:r>
          </a:p>
          <a:p>
            <a:pPr lvl="2">
              <a:lnSpc>
                <a:spcPct val="110000"/>
              </a:lnSpc>
            </a:pPr>
            <a:r>
              <a:rPr lang="en-US" sz="1500" dirty="0"/>
              <a:t>Attunement</a:t>
            </a:r>
          </a:p>
          <a:p>
            <a:pPr lvl="2">
              <a:lnSpc>
                <a:spcPct val="110000"/>
              </a:lnSpc>
            </a:pPr>
            <a:r>
              <a:rPr lang="en-US" sz="1500" dirty="0"/>
              <a:t>Verbal and emotional expression</a:t>
            </a:r>
          </a:p>
          <a:p>
            <a:pPr lvl="2">
              <a:lnSpc>
                <a:spcPct val="110000"/>
              </a:lnSpc>
            </a:pPr>
            <a:r>
              <a:rPr lang="en-US" sz="1500" dirty="0"/>
              <a:t>Reading body language </a:t>
            </a:r>
          </a:p>
          <a:p>
            <a:pPr lvl="2">
              <a:lnSpc>
                <a:spcPct val="110000"/>
              </a:lnSpc>
            </a:pPr>
            <a:r>
              <a:rPr lang="en-US" sz="1500" dirty="0"/>
              <a:t>Developing internal regulation methods </a:t>
            </a:r>
          </a:p>
          <a:p>
            <a:pPr marL="0" indent="0">
              <a:lnSpc>
                <a:spcPct val="110000"/>
              </a:lnSpc>
              <a:buNone/>
            </a:pPr>
            <a:endParaRPr lang="en-US" sz="1500" dirty="0"/>
          </a:p>
        </p:txBody>
      </p:sp>
      <p:pic>
        <p:nvPicPr>
          <p:cNvPr id="5" name="Picture 4" descr="3D box skeletons">
            <a:extLst>
              <a:ext uri="{FF2B5EF4-FFF2-40B4-BE49-F238E27FC236}">
                <a16:creationId xmlns:a16="http://schemas.microsoft.com/office/drawing/2014/main" id="{9D27E059-B07D-4585-87F3-0B84DB3E2502}"/>
              </a:ext>
            </a:extLst>
          </p:cNvPr>
          <p:cNvPicPr>
            <a:picLocks noChangeAspect="1"/>
          </p:cNvPicPr>
          <p:nvPr/>
        </p:nvPicPr>
        <p:blipFill rotWithShape="1">
          <a:blip r:embed="rId3"/>
          <a:srcRect l="26782" r="22961" b="-1"/>
          <a:stretch/>
        </p:blipFill>
        <p:spPr>
          <a:xfrm>
            <a:off x="7556686" y="640081"/>
            <a:ext cx="4001315" cy="5314406"/>
          </a:xfrm>
          <a:prstGeom prst="rect">
            <a:avLst/>
          </a:prstGeom>
        </p:spPr>
      </p:pic>
      <p:sp>
        <p:nvSpPr>
          <p:cNvPr id="20" name="Rectangle 19">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943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3" name="Straight Connector 103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7CC93-DB04-C5B8-4307-5E8E5EE22D7D}"/>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Autonomic Ladder</a:t>
            </a:r>
          </a:p>
        </p:txBody>
      </p:sp>
      <p:pic>
        <p:nvPicPr>
          <p:cNvPr id="1026" name="Picture 2">
            <a:extLst>
              <a:ext uri="{FF2B5EF4-FFF2-40B4-BE49-F238E27FC236}">
                <a16:creationId xmlns:a16="http://schemas.microsoft.com/office/drawing/2014/main" id="{3A1A34F6-333B-1598-519D-F994FC569F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9" r="2" b="9632"/>
          <a:stretch/>
        </p:blipFill>
        <p:spPr bwMode="auto">
          <a:xfrm>
            <a:off x="-1" y="1"/>
            <a:ext cx="4635315" cy="6857999"/>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72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D591C-3942-BB73-3263-781C26F193E4}"/>
              </a:ext>
            </a:extLst>
          </p:cNvPr>
          <p:cNvSpPr>
            <a:spLocks noGrp="1"/>
          </p:cNvSpPr>
          <p:nvPr>
            <p:ph type="title"/>
          </p:nvPr>
        </p:nvSpPr>
        <p:spPr>
          <a:xfrm>
            <a:off x="1097280" y="286603"/>
            <a:ext cx="10058400" cy="1450757"/>
          </a:xfrm>
        </p:spPr>
        <p:txBody>
          <a:bodyPr>
            <a:normAutofit/>
          </a:bodyPr>
          <a:lstStyle/>
          <a:p>
            <a:r>
              <a:rPr lang="en-US" dirty="0"/>
              <a:t>Risk Factors for Developing Screen Addiction</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D7A757C-6EC0-4FA1-B212-5E58ECD69424}"/>
              </a:ext>
            </a:extLst>
          </p:cNvPr>
          <p:cNvGraphicFramePr>
            <a:graphicFrameLocks noGrp="1"/>
          </p:cNvGraphicFramePr>
          <p:nvPr>
            <p:ph idx="1"/>
            <p:extLst>
              <p:ext uri="{D42A27DB-BD31-4B8C-83A1-F6EECF244321}">
                <p14:modId xmlns:p14="http://schemas.microsoft.com/office/powerpoint/2010/main" val="273377311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246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582A5C-F6C7-CC43-8937-30082748A656}"/>
              </a:ext>
            </a:extLst>
          </p:cNvPr>
          <p:cNvSpPr>
            <a:spLocks noGrp="1"/>
          </p:cNvSpPr>
          <p:nvPr>
            <p:ph type="title"/>
          </p:nvPr>
        </p:nvSpPr>
        <p:spPr>
          <a:xfrm>
            <a:off x="642259" y="634946"/>
            <a:ext cx="3372529" cy="5055904"/>
          </a:xfrm>
        </p:spPr>
        <p:txBody>
          <a:bodyPr anchor="ctr">
            <a:normAutofit/>
          </a:bodyPr>
          <a:lstStyle/>
          <a:p>
            <a:r>
              <a:rPr lang="en-US" dirty="0"/>
              <a:t>Objectives</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B3DF1EE-B51F-4913-AC96-5E7E272AD601}"/>
              </a:ext>
            </a:extLst>
          </p:cNvPr>
          <p:cNvGraphicFramePr>
            <a:graphicFrameLocks noGrp="1"/>
          </p:cNvGraphicFramePr>
          <p:nvPr>
            <p:ph idx="1"/>
            <p:extLst>
              <p:ext uri="{D42A27DB-BD31-4B8C-83A1-F6EECF244321}">
                <p14:modId xmlns:p14="http://schemas.microsoft.com/office/powerpoint/2010/main" val="2763977103"/>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94418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59EDD96-37AF-9E4F-A34A-765A0CBB7C3D}"/>
              </a:ext>
            </a:extLst>
          </p:cNvPr>
          <p:cNvSpPr>
            <a:spLocks noGrp="1"/>
          </p:cNvSpPr>
          <p:nvPr>
            <p:ph type="title"/>
          </p:nvPr>
        </p:nvSpPr>
        <p:spPr>
          <a:xfrm>
            <a:off x="1097280" y="286603"/>
            <a:ext cx="10058400" cy="1450757"/>
          </a:xfrm>
        </p:spPr>
        <p:txBody>
          <a:bodyPr anchor="ctr">
            <a:normAutofit/>
          </a:bodyPr>
          <a:lstStyle/>
          <a:p>
            <a:r>
              <a:rPr lang="en-US" sz="4100" dirty="0">
                <a:solidFill>
                  <a:srgbClr val="FFFFFF"/>
                </a:solidFill>
              </a:rPr>
              <a:t>Common symptoms and collateral indicators of screen addiction	</a:t>
            </a:r>
          </a:p>
        </p:txBody>
      </p:sp>
      <p:sp>
        <p:nvSpPr>
          <p:cNvPr id="3" name="Content Placeholder 2">
            <a:extLst>
              <a:ext uri="{FF2B5EF4-FFF2-40B4-BE49-F238E27FC236}">
                <a16:creationId xmlns:a16="http://schemas.microsoft.com/office/drawing/2014/main" id="{AFB08D44-B3F4-954F-976A-6427C5A13188}"/>
              </a:ext>
            </a:extLst>
          </p:cNvPr>
          <p:cNvSpPr>
            <a:spLocks noGrp="1"/>
          </p:cNvSpPr>
          <p:nvPr>
            <p:ph idx="1"/>
          </p:nvPr>
        </p:nvSpPr>
        <p:spPr>
          <a:xfrm>
            <a:off x="363255" y="2191603"/>
            <a:ext cx="10792108" cy="3677385"/>
          </a:xfrm>
        </p:spPr>
        <p:txBody>
          <a:bodyPr>
            <a:normAutofit/>
          </a:bodyPr>
          <a:lstStyle/>
          <a:p>
            <a:pPr lvl="1">
              <a:lnSpc>
                <a:spcPct val="110000"/>
              </a:lnSpc>
            </a:pPr>
            <a:r>
              <a:rPr lang="en-US" sz="2400" dirty="0"/>
              <a:t>Prolonged sleep disturbance or insomnia</a:t>
            </a:r>
          </a:p>
          <a:p>
            <a:pPr lvl="1">
              <a:lnSpc>
                <a:spcPct val="110000"/>
              </a:lnSpc>
            </a:pPr>
            <a:r>
              <a:rPr lang="en-US" sz="2400" dirty="0"/>
              <a:t>Lack of interest in non-screen related activities</a:t>
            </a:r>
          </a:p>
          <a:p>
            <a:pPr lvl="1">
              <a:lnSpc>
                <a:spcPct val="110000"/>
              </a:lnSpc>
            </a:pPr>
            <a:r>
              <a:rPr lang="en-US" sz="2400" dirty="0"/>
              <a:t>Difficulty concentrating, impairment in executive functioning</a:t>
            </a:r>
          </a:p>
          <a:p>
            <a:pPr lvl="1">
              <a:lnSpc>
                <a:spcPct val="110000"/>
              </a:lnSpc>
            </a:pPr>
            <a:r>
              <a:rPr lang="en-US" sz="2400" dirty="0"/>
              <a:t>Extreme anger and/or rage when screen limits are set</a:t>
            </a:r>
          </a:p>
          <a:p>
            <a:pPr lvl="1">
              <a:lnSpc>
                <a:spcPct val="110000"/>
              </a:lnSpc>
            </a:pPr>
            <a:r>
              <a:rPr lang="en-US" sz="2400" dirty="0"/>
              <a:t>Decreased academic performance/work performance </a:t>
            </a:r>
          </a:p>
          <a:p>
            <a:pPr lvl="1">
              <a:lnSpc>
                <a:spcPct val="110000"/>
              </a:lnSpc>
            </a:pPr>
            <a:r>
              <a:rPr lang="en-US" sz="2400" dirty="0"/>
              <a:t>Low distress tolerance</a:t>
            </a:r>
          </a:p>
          <a:p>
            <a:pPr lvl="1">
              <a:lnSpc>
                <a:spcPct val="110000"/>
              </a:lnSpc>
            </a:pPr>
            <a:r>
              <a:rPr lang="en-US" sz="2400" dirty="0"/>
              <a:t>Demonstrated need to use screens when upset</a:t>
            </a:r>
          </a:p>
          <a:p>
            <a:pPr lvl="1">
              <a:lnSpc>
                <a:spcPct val="110000"/>
              </a:lnSpc>
            </a:pPr>
            <a:endParaRPr lang="en-US" sz="1100" dirty="0"/>
          </a:p>
          <a:p>
            <a:pPr lvl="1">
              <a:lnSpc>
                <a:spcPct val="110000"/>
              </a:lnSpc>
            </a:pPr>
            <a:endParaRPr lang="en-US" sz="1100" dirty="0"/>
          </a:p>
          <a:p>
            <a:pPr lvl="1">
              <a:lnSpc>
                <a:spcPct val="110000"/>
              </a:lnSpc>
            </a:pPr>
            <a:endParaRPr lang="en-US" sz="1100" dirty="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6977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9F8119-7B52-0E42-A20B-306BF08472EC}"/>
              </a:ext>
            </a:extLst>
          </p:cNvPr>
          <p:cNvSpPr>
            <a:spLocks noGrp="1"/>
          </p:cNvSpPr>
          <p:nvPr>
            <p:ph type="title"/>
          </p:nvPr>
        </p:nvSpPr>
        <p:spPr>
          <a:xfrm>
            <a:off x="1097280" y="286603"/>
            <a:ext cx="10058400" cy="1450757"/>
          </a:xfrm>
        </p:spPr>
        <p:txBody>
          <a:bodyPr anchor="ctr">
            <a:normAutofit/>
          </a:bodyPr>
          <a:lstStyle/>
          <a:p>
            <a:r>
              <a:rPr lang="en-US" dirty="0">
                <a:solidFill>
                  <a:srgbClr val="FFFFFF"/>
                </a:solidFill>
              </a:rPr>
              <a:t>Continued…</a:t>
            </a:r>
          </a:p>
        </p:txBody>
      </p:sp>
      <p:sp>
        <p:nvSpPr>
          <p:cNvPr id="3" name="Content Placeholder 2">
            <a:extLst>
              <a:ext uri="{FF2B5EF4-FFF2-40B4-BE49-F238E27FC236}">
                <a16:creationId xmlns:a16="http://schemas.microsoft.com/office/drawing/2014/main" id="{7EADB2A3-1722-A14B-9289-C91CAA4B9745}"/>
              </a:ext>
            </a:extLst>
          </p:cNvPr>
          <p:cNvSpPr>
            <a:spLocks noGrp="1"/>
          </p:cNvSpPr>
          <p:nvPr>
            <p:ph idx="1"/>
          </p:nvPr>
        </p:nvSpPr>
        <p:spPr>
          <a:xfrm>
            <a:off x="1096963" y="2675694"/>
            <a:ext cx="10058400" cy="3193294"/>
          </a:xfrm>
        </p:spPr>
        <p:txBody>
          <a:bodyPr>
            <a:normAutofit/>
          </a:bodyPr>
          <a:lstStyle/>
          <a:p>
            <a:pPr lvl="1"/>
            <a:r>
              <a:rPr lang="en-US" dirty="0"/>
              <a:t>Age-inappropriate tantrums</a:t>
            </a:r>
          </a:p>
          <a:p>
            <a:pPr lvl="1"/>
            <a:r>
              <a:rPr lang="en-US" dirty="0"/>
              <a:t>Extreme methods of deceit, lying, or manipulation to gain screen access</a:t>
            </a:r>
          </a:p>
          <a:p>
            <a:pPr lvl="1"/>
            <a:r>
              <a:rPr lang="en-US" dirty="0"/>
              <a:t>Significant weight fluctuations</a:t>
            </a:r>
          </a:p>
          <a:p>
            <a:pPr lvl="1"/>
            <a:r>
              <a:rPr lang="en-US" dirty="0"/>
              <a:t>Decreased interest in social connections and/or partnered sex</a:t>
            </a:r>
          </a:p>
          <a:p>
            <a:pPr lvl="1"/>
            <a:r>
              <a:rPr lang="en-US" dirty="0"/>
              <a:t>Social isolation, “being awkward around others” “being a poor sport”</a:t>
            </a:r>
          </a:p>
          <a:p>
            <a:pPr lvl="1"/>
            <a:r>
              <a:rPr lang="en-US" dirty="0"/>
              <a:t>Affect presentation is listless and irritable when not engaging in screen use</a:t>
            </a:r>
          </a:p>
          <a:p>
            <a:pPr lvl="1"/>
            <a:r>
              <a:rPr lang="en-US" dirty="0"/>
              <a:t>Exacerbates or mirrors common ADHD and/or Autism Spectrum symptomology</a:t>
            </a:r>
          </a:p>
          <a:p>
            <a:pPr lvl="1"/>
            <a:r>
              <a:rPr lang="en-US" dirty="0"/>
              <a:t>Consequences related to sexting </a:t>
            </a:r>
          </a:p>
          <a:p>
            <a:endParaRPr lang="en-US" dirty="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7686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AE79-4CC6-4444-981B-C5D40156410E}"/>
              </a:ext>
            </a:extLst>
          </p:cNvPr>
          <p:cNvSpPr>
            <a:spLocks noGrp="1"/>
          </p:cNvSpPr>
          <p:nvPr>
            <p:ph type="title"/>
          </p:nvPr>
        </p:nvSpPr>
        <p:spPr/>
        <p:txBody>
          <a:bodyPr/>
          <a:lstStyle/>
          <a:p>
            <a:r>
              <a:rPr lang="en-US" dirty="0"/>
              <a:t>Current socio-cultural factors </a:t>
            </a:r>
          </a:p>
        </p:txBody>
      </p:sp>
      <p:sp>
        <p:nvSpPr>
          <p:cNvPr id="3" name="Content Placeholder 2">
            <a:extLst>
              <a:ext uri="{FF2B5EF4-FFF2-40B4-BE49-F238E27FC236}">
                <a16:creationId xmlns:a16="http://schemas.microsoft.com/office/drawing/2014/main" id="{EAF588B9-8267-6B44-8FD9-6BA6EC4B941C}"/>
              </a:ext>
            </a:extLst>
          </p:cNvPr>
          <p:cNvSpPr>
            <a:spLocks noGrp="1"/>
          </p:cNvSpPr>
          <p:nvPr>
            <p:ph idx="1"/>
          </p:nvPr>
        </p:nvSpPr>
        <p:spPr/>
        <p:txBody>
          <a:bodyPr>
            <a:normAutofit/>
          </a:bodyPr>
          <a:lstStyle/>
          <a:p>
            <a:pPr lvl="1"/>
            <a:r>
              <a:rPr lang="en-US" dirty="0"/>
              <a:t>Technology and interactive screen use applications are advancing rapidly (Swann, Moeller &amp; </a:t>
            </a:r>
            <a:r>
              <a:rPr lang="en-US" dirty="0" err="1"/>
              <a:t>Lijffijt</a:t>
            </a:r>
            <a:r>
              <a:rPr lang="en-US" dirty="0"/>
              <a:t>, 2016)</a:t>
            </a:r>
          </a:p>
          <a:p>
            <a:pPr lvl="2"/>
            <a:r>
              <a:rPr lang="en-US" dirty="0"/>
              <a:t>Endless novelty</a:t>
            </a:r>
          </a:p>
          <a:p>
            <a:pPr lvl="2"/>
            <a:r>
              <a:rPr lang="en-US" dirty="0"/>
              <a:t>Virtual reality, TikTok, </a:t>
            </a:r>
            <a:r>
              <a:rPr lang="en-US" dirty="0" err="1"/>
              <a:t>Youtube</a:t>
            </a:r>
            <a:r>
              <a:rPr lang="en-US" dirty="0"/>
              <a:t> shorts, reels</a:t>
            </a:r>
          </a:p>
          <a:p>
            <a:pPr lvl="1"/>
            <a:r>
              <a:rPr lang="en-US" dirty="0"/>
              <a:t>COVID-19 pandemic has forced many to rely more heavily on the use of technology for education, socializing, and entertainment </a:t>
            </a:r>
          </a:p>
          <a:p>
            <a:pPr lvl="2"/>
            <a:r>
              <a:rPr lang="en-US" dirty="0"/>
              <a:t>Having to use same device for work and entertainment</a:t>
            </a:r>
          </a:p>
          <a:p>
            <a:pPr lvl="1"/>
            <a:r>
              <a:rPr lang="en-US" dirty="0"/>
              <a:t>Parents and kids sharing space at home with school and work; ‘Digital Babysitter’</a:t>
            </a:r>
          </a:p>
          <a:p>
            <a:pPr lvl="1"/>
            <a:r>
              <a:rPr lang="en-US" dirty="0"/>
              <a:t>Norms related to social connection have changed dramatically where kids who are completely off the grid of social media/texting/forums may feel socially isolated</a:t>
            </a:r>
          </a:p>
        </p:txBody>
      </p:sp>
    </p:spTree>
    <p:extLst>
      <p:ext uri="{BB962C8B-B14F-4D97-AF65-F5344CB8AC3E}">
        <p14:creationId xmlns:p14="http://schemas.microsoft.com/office/powerpoint/2010/main" val="8519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yellow figures and a red figure on the other side">
            <a:extLst>
              <a:ext uri="{FF2B5EF4-FFF2-40B4-BE49-F238E27FC236}">
                <a16:creationId xmlns:a16="http://schemas.microsoft.com/office/drawing/2014/main" id="{032188EC-51FB-47C6-9A72-40F0606C1038}"/>
              </a:ext>
            </a:extLst>
          </p:cNvPr>
          <p:cNvPicPr>
            <a:picLocks noChangeAspect="1"/>
          </p:cNvPicPr>
          <p:nvPr/>
        </p:nvPicPr>
        <p:blipFill rotWithShape="1">
          <a:blip r:embed="rId2">
            <a:alphaModFix/>
          </a:blip>
          <a:srcRect t="15730"/>
          <a:stretch/>
        </p:blipFill>
        <p:spPr>
          <a:xfrm>
            <a:off x="20" y="10"/>
            <a:ext cx="12191980" cy="6857990"/>
          </a:xfrm>
          <a:prstGeom prst="rect">
            <a:avLst/>
          </a:prstGeom>
        </p:spPr>
      </p:pic>
      <p:sp>
        <p:nvSpPr>
          <p:cNvPr id="15" name="Rectangle 14">
            <a:extLst>
              <a:ext uri="{FF2B5EF4-FFF2-40B4-BE49-F238E27FC236}">
                <a16:creationId xmlns:a16="http://schemas.microsoft.com/office/drawing/2014/main" id="{4B986F88-1433-4AF7-AF71-41A89DC93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46064">
                <a:srgbClr val="000000">
                  <a:alpha val="30000"/>
                </a:srgbClr>
              </a:gs>
              <a:gs pos="68000">
                <a:srgbClr val="000000">
                  <a:alpha val="20000"/>
                </a:srgbClr>
              </a:gs>
              <a:gs pos="0">
                <a:schemeClr val="tx1">
                  <a:alpha val="0"/>
                </a:schemeClr>
              </a:gs>
              <a:gs pos="26000">
                <a:schemeClr val="tx1">
                  <a:alpha val="20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4E8B16-8B06-6940-BE59-13957D210AF6}"/>
              </a:ext>
            </a:extLst>
          </p:cNvPr>
          <p:cNvSpPr>
            <a:spLocks noGrp="1"/>
          </p:cNvSpPr>
          <p:nvPr>
            <p:ph type="title"/>
          </p:nvPr>
        </p:nvSpPr>
        <p:spPr>
          <a:xfrm>
            <a:off x="1097280" y="758952"/>
            <a:ext cx="10058400" cy="1624307"/>
          </a:xfrm>
        </p:spPr>
        <p:txBody>
          <a:bodyPr vert="horz" lIns="91440" tIns="45720" rIns="91440" bIns="45720" rtlCol="0" anchor="b">
            <a:normAutofit fontScale="90000"/>
          </a:bodyPr>
          <a:lstStyle/>
          <a:p>
            <a:r>
              <a:rPr lang="en-US" sz="8000" dirty="0">
                <a:solidFill>
                  <a:srgbClr val="FFFFFF"/>
                </a:solidFill>
              </a:rPr>
              <a:t>Attachment disruption &amp; developmental gaps</a:t>
            </a:r>
          </a:p>
        </p:txBody>
      </p:sp>
      <p:cxnSp>
        <p:nvCxnSpPr>
          <p:cNvPr id="17" name="Straight Connector 16">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44FFD5D-B985-4624-BBCD-50AD2E168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6400798"/>
            <a:ext cx="12188952" cy="457201"/>
          </a:xfrm>
          <a:prstGeom prst="rect">
            <a:avLst/>
          </a:prstGeom>
          <a:gradFill>
            <a:gsLst>
              <a:gs pos="61000">
                <a:srgbClr val="000000">
                  <a:alpha val="10000"/>
                </a:srgbClr>
              </a:gs>
              <a:gs pos="7000">
                <a:schemeClr val="tx1">
                  <a:alpha val="0"/>
                </a:schemeClr>
              </a:gs>
              <a:gs pos="10000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531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7D33D5F-4CF4-ADCA-2E91-CCE90C2101C8}"/>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Examples of attachment ruptures &amp; screen use</a:t>
            </a:r>
          </a:p>
        </p:txBody>
      </p:sp>
      <p:sp>
        <p:nvSpPr>
          <p:cNvPr id="3" name="Content Placeholder 2">
            <a:extLst>
              <a:ext uri="{FF2B5EF4-FFF2-40B4-BE49-F238E27FC236}">
                <a16:creationId xmlns:a16="http://schemas.microsoft.com/office/drawing/2014/main" id="{9A55A774-D7AF-DC93-0B10-CFE91E5DE2D4}"/>
              </a:ext>
            </a:extLst>
          </p:cNvPr>
          <p:cNvSpPr>
            <a:spLocks noGrp="1"/>
          </p:cNvSpPr>
          <p:nvPr>
            <p:ph idx="1"/>
          </p:nvPr>
        </p:nvSpPr>
        <p:spPr>
          <a:xfrm>
            <a:off x="1096963" y="2675694"/>
            <a:ext cx="10058400" cy="3193294"/>
          </a:xfrm>
        </p:spPr>
        <p:txBody>
          <a:bodyPr>
            <a:normAutofit/>
          </a:bodyPr>
          <a:lstStyle/>
          <a:p>
            <a:pPr>
              <a:lnSpc>
                <a:spcPct val="110000"/>
              </a:lnSpc>
            </a:pPr>
            <a:r>
              <a:rPr lang="en-US" sz="1600" i="1" dirty="0"/>
              <a:t>“Mom and Dad are arguing for several hours, no one comes to talk to me about how I’m feeling, I get so anxious I become nauseous and watch 3 hours of </a:t>
            </a:r>
            <a:r>
              <a:rPr lang="en-US" sz="1600" i="1" dirty="0" err="1"/>
              <a:t>Tiktok</a:t>
            </a:r>
            <a:r>
              <a:rPr lang="en-US" sz="1600" i="1" dirty="0"/>
              <a:t> reels with the TV on in the background so I can fall asleep”</a:t>
            </a:r>
          </a:p>
          <a:p>
            <a:pPr>
              <a:lnSpc>
                <a:spcPct val="110000"/>
              </a:lnSpc>
            </a:pPr>
            <a:r>
              <a:rPr lang="en-US" sz="1600" i="1" dirty="0"/>
              <a:t>“I had a bad day at school and when I tried to talk to Mom/Dad about it they seemed really busy. I know they both work a lot. I tried doing homework but was so distracted by how sad I was I couldn’t stop scrolling Instagram and lost track of time. My homework got turned in late and then my parents were upset with me.”</a:t>
            </a:r>
          </a:p>
          <a:p>
            <a:pPr>
              <a:lnSpc>
                <a:spcPct val="110000"/>
              </a:lnSpc>
            </a:pPr>
            <a:r>
              <a:rPr lang="en-US" sz="1600" i="1" dirty="0"/>
              <a:t>“When Dad gets angry it makes me nervous. It’s hard to tell him how anxious I get when he’s upset so I try to stay calm about it. At night I get restless and that’s usually when I’ll scroll social media, watch pornography and masturbate to calm down.”</a:t>
            </a:r>
          </a:p>
          <a:p>
            <a:pPr>
              <a:lnSpc>
                <a:spcPct val="110000"/>
              </a:lnSpc>
            </a:pPr>
            <a:endParaRPr lang="en-US" sz="1500" dirty="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8990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EA19-AB18-ABDF-9F16-901C79366630}"/>
              </a:ext>
            </a:extLst>
          </p:cNvPr>
          <p:cNvSpPr>
            <a:spLocks noGrp="1"/>
          </p:cNvSpPr>
          <p:nvPr>
            <p:ph type="title"/>
          </p:nvPr>
        </p:nvSpPr>
        <p:spPr/>
        <p:txBody>
          <a:bodyPr/>
          <a:lstStyle/>
          <a:p>
            <a:r>
              <a:rPr lang="en-US" dirty="0"/>
              <a:t>Impact of screen addiction on language development</a:t>
            </a:r>
          </a:p>
        </p:txBody>
      </p:sp>
      <p:sp>
        <p:nvSpPr>
          <p:cNvPr id="3" name="Content Placeholder 2">
            <a:extLst>
              <a:ext uri="{FF2B5EF4-FFF2-40B4-BE49-F238E27FC236}">
                <a16:creationId xmlns:a16="http://schemas.microsoft.com/office/drawing/2014/main" id="{20B69E83-4BBE-6FD0-9EF3-52259500E5A0}"/>
              </a:ext>
            </a:extLst>
          </p:cNvPr>
          <p:cNvSpPr>
            <a:spLocks noGrp="1"/>
          </p:cNvSpPr>
          <p:nvPr>
            <p:ph idx="1"/>
          </p:nvPr>
        </p:nvSpPr>
        <p:spPr/>
        <p:txBody>
          <a:bodyPr/>
          <a:lstStyle/>
          <a:p>
            <a:r>
              <a:rPr lang="en-US" dirty="0"/>
              <a:t>Observed negative brain alterations in Broca’s area and the occipital lobe</a:t>
            </a:r>
          </a:p>
          <a:p>
            <a:r>
              <a:rPr lang="en-US" dirty="0"/>
              <a:t>Theory of mind abilities, visual system, and cognitive control functions were all found to be altered in internet-related addictions (Dong, Zhou, &amp; Zhao, 2011; </a:t>
            </a:r>
            <a:r>
              <a:rPr lang="en-US" dirty="0" err="1"/>
              <a:t>Kuss</a:t>
            </a:r>
            <a:r>
              <a:rPr lang="en-US" dirty="0"/>
              <a:t> &amp; Lopez-Fernandez, 2016)</a:t>
            </a:r>
          </a:p>
          <a:p>
            <a:r>
              <a:rPr lang="en-US" dirty="0"/>
              <a:t>“emphasize that beside the brain’s reward and inhibitory control systems, the language system is the next candidate to be involved in the pathogenesis of IUD.”</a:t>
            </a:r>
          </a:p>
          <a:p>
            <a:br>
              <a:rPr lang="en-US" dirty="0"/>
            </a:br>
            <a:endParaRPr lang="en-US" dirty="0"/>
          </a:p>
          <a:p>
            <a:endParaRPr lang="en-US" dirty="0"/>
          </a:p>
        </p:txBody>
      </p:sp>
      <p:sp>
        <p:nvSpPr>
          <p:cNvPr id="4" name="TextBox 3">
            <a:extLst>
              <a:ext uri="{FF2B5EF4-FFF2-40B4-BE49-F238E27FC236}">
                <a16:creationId xmlns:a16="http://schemas.microsoft.com/office/drawing/2014/main" id="{A428966A-5FDC-A4EC-54D3-B1420F488B28}"/>
              </a:ext>
            </a:extLst>
          </p:cNvPr>
          <p:cNvSpPr txBox="1"/>
          <p:nvPr/>
        </p:nvSpPr>
        <p:spPr>
          <a:xfrm>
            <a:off x="8153400" y="4940300"/>
            <a:ext cx="4038600" cy="738664"/>
          </a:xfrm>
          <a:prstGeom prst="rect">
            <a:avLst/>
          </a:prstGeom>
          <a:noFill/>
        </p:spPr>
        <p:txBody>
          <a:bodyPr wrap="square" rtlCol="0">
            <a:spAutoFit/>
          </a:bodyPr>
          <a:lstStyle/>
          <a:p>
            <a:r>
              <a:rPr lang="en-US" sz="1400" dirty="0" err="1"/>
              <a:t>Darnai</a:t>
            </a:r>
            <a:r>
              <a:rPr lang="en-US" sz="1400" dirty="0"/>
              <a:t>, Perlaki, </a:t>
            </a:r>
            <a:r>
              <a:rPr lang="en-US" sz="1400" dirty="0" err="1"/>
              <a:t>Orsi</a:t>
            </a:r>
            <a:r>
              <a:rPr lang="en-US" sz="1400" dirty="0"/>
              <a:t>, </a:t>
            </a:r>
            <a:r>
              <a:rPr lang="en-US" sz="1400" dirty="0" err="1"/>
              <a:t>Arató</a:t>
            </a:r>
            <a:r>
              <a:rPr lang="en-US" sz="1400" dirty="0"/>
              <a:t>, </a:t>
            </a:r>
            <a:r>
              <a:rPr lang="en-US" sz="1400" dirty="0" err="1"/>
              <a:t>Szente</a:t>
            </a:r>
            <a:r>
              <a:rPr lang="en-US" sz="1400" dirty="0"/>
              <a:t>, </a:t>
            </a:r>
            <a:r>
              <a:rPr lang="en-US" sz="1400" dirty="0" err="1"/>
              <a:t>Horváth</a:t>
            </a:r>
            <a:r>
              <a:rPr lang="en-US" sz="1400" dirty="0"/>
              <a:t>, et al. (2022) </a:t>
            </a:r>
            <a:r>
              <a:rPr lang="en-US" sz="1400" i="1" dirty="0"/>
              <a:t>Language processing in Internet use disorder: Task-based fMRI study. </a:t>
            </a:r>
          </a:p>
        </p:txBody>
      </p:sp>
    </p:spTree>
    <p:extLst>
      <p:ext uri="{BB962C8B-B14F-4D97-AF65-F5344CB8AC3E}">
        <p14:creationId xmlns:p14="http://schemas.microsoft.com/office/powerpoint/2010/main" val="405775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2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5" name="Rectangle 28">
            <a:extLst>
              <a:ext uri="{FF2B5EF4-FFF2-40B4-BE49-F238E27FC236}">
                <a16:creationId xmlns:a16="http://schemas.microsoft.com/office/drawing/2014/main" id="{4FD69FDD-BA96-4954-ADAC-DA35030A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FBC824A-03CA-B09B-CEDC-FAFF1AB57A78}"/>
              </a:ext>
            </a:extLst>
          </p:cNvPr>
          <p:cNvSpPr>
            <a:spLocks noGrp="1"/>
          </p:cNvSpPr>
          <p:nvPr>
            <p:ph type="title"/>
          </p:nvPr>
        </p:nvSpPr>
        <p:spPr>
          <a:xfrm>
            <a:off x="1097281" y="5211805"/>
            <a:ext cx="10058400" cy="1188995"/>
          </a:xfrm>
        </p:spPr>
        <p:txBody>
          <a:bodyPr vert="horz" lIns="91440" tIns="45720" rIns="91440" bIns="45720" rtlCol="0" anchor="ctr">
            <a:normAutofit/>
          </a:bodyPr>
          <a:lstStyle/>
          <a:p>
            <a:pPr algn="ctr"/>
            <a:r>
              <a:rPr lang="en-US" sz="4800" dirty="0"/>
              <a:t>Shame &amp; Restoration of the Self</a:t>
            </a:r>
          </a:p>
        </p:txBody>
      </p:sp>
      <p:sp>
        <p:nvSpPr>
          <p:cNvPr id="36" name="Rectangle 30">
            <a:extLst>
              <a:ext uri="{FF2B5EF4-FFF2-40B4-BE49-F238E27FC236}">
                <a16:creationId xmlns:a16="http://schemas.microsoft.com/office/drawing/2014/main" id="{21026ED8-45A7-435A-B4ED-2DDAD6EED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Diagram 4">
            <a:extLst>
              <a:ext uri="{FF2B5EF4-FFF2-40B4-BE49-F238E27FC236}">
                <a16:creationId xmlns:a16="http://schemas.microsoft.com/office/drawing/2014/main" id="{710701E4-D052-F298-7C1A-FAC6E9DD5AAF}"/>
              </a:ext>
            </a:extLst>
          </p:cNvPr>
          <p:cNvGraphicFramePr/>
          <p:nvPr>
            <p:extLst>
              <p:ext uri="{D42A27DB-BD31-4B8C-83A1-F6EECF244321}">
                <p14:modId xmlns:p14="http://schemas.microsoft.com/office/powerpoint/2010/main" val="2898824462"/>
              </p:ext>
            </p:extLst>
          </p:nvPr>
        </p:nvGraphicFramePr>
        <p:xfrm>
          <a:off x="0" y="457200"/>
          <a:ext cx="12188825" cy="4737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8891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F04A-A9EE-AC6F-38F3-746ADB3B7A70}"/>
              </a:ext>
            </a:extLst>
          </p:cNvPr>
          <p:cNvSpPr>
            <a:spLocks noGrp="1"/>
          </p:cNvSpPr>
          <p:nvPr>
            <p:ph type="title"/>
          </p:nvPr>
        </p:nvSpPr>
        <p:spPr/>
        <p:txBody>
          <a:bodyPr/>
          <a:lstStyle/>
          <a:p>
            <a:r>
              <a:rPr lang="en-US" dirty="0"/>
              <a:t>Sexting</a:t>
            </a:r>
          </a:p>
        </p:txBody>
      </p:sp>
      <p:sp>
        <p:nvSpPr>
          <p:cNvPr id="3" name="Content Placeholder 2">
            <a:extLst>
              <a:ext uri="{FF2B5EF4-FFF2-40B4-BE49-F238E27FC236}">
                <a16:creationId xmlns:a16="http://schemas.microsoft.com/office/drawing/2014/main" id="{5554CC64-9A92-E488-7B69-F0FA8F0EBC7F}"/>
              </a:ext>
            </a:extLst>
          </p:cNvPr>
          <p:cNvSpPr>
            <a:spLocks noGrp="1"/>
          </p:cNvSpPr>
          <p:nvPr>
            <p:ph idx="1"/>
          </p:nvPr>
        </p:nvSpPr>
        <p:spPr/>
        <p:txBody>
          <a:bodyPr/>
          <a:lstStyle/>
          <a:p>
            <a:r>
              <a:rPr lang="en-US" dirty="0"/>
              <a:t>Sexting is the action or practice of using a computer or mobile device to perform the following activities (not an exhaustive list):</a:t>
            </a:r>
          </a:p>
          <a:p>
            <a:pPr lvl="1"/>
            <a:r>
              <a:rPr lang="en-US" dirty="0"/>
              <a:t>Sending sexually suggestive written messages </a:t>
            </a:r>
          </a:p>
          <a:p>
            <a:pPr lvl="1"/>
            <a:r>
              <a:rPr lang="en-US" dirty="0"/>
              <a:t>Sending or receiving erotic pictures of sexually suggestive content or nude pictures</a:t>
            </a:r>
          </a:p>
          <a:p>
            <a:pPr lvl="1"/>
            <a:r>
              <a:rPr lang="en-US" dirty="0"/>
              <a:t>Sharing pornographic literature, pictures, or video pornography</a:t>
            </a:r>
          </a:p>
          <a:p>
            <a:pPr lvl="1"/>
            <a:r>
              <a:rPr lang="en-US" dirty="0"/>
              <a:t>Using a mobile device as a visual or auditory aid for mutual masturbation </a:t>
            </a:r>
          </a:p>
        </p:txBody>
      </p:sp>
    </p:spTree>
    <p:extLst>
      <p:ext uri="{BB962C8B-B14F-4D97-AF65-F5344CB8AC3E}">
        <p14:creationId xmlns:p14="http://schemas.microsoft.com/office/powerpoint/2010/main" val="2155689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384A-AE2C-CF2A-80E9-9402994A8246}"/>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10D96B82-EC90-439A-BA15-7A7C1501EF84}"/>
              </a:ext>
            </a:extLst>
          </p:cNvPr>
          <p:cNvSpPr>
            <a:spLocks noGrp="1"/>
          </p:cNvSpPr>
          <p:nvPr>
            <p:ph idx="1"/>
          </p:nvPr>
        </p:nvSpPr>
        <p:spPr/>
        <p:txBody>
          <a:bodyPr/>
          <a:lstStyle/>
          <a:p>
            <a:r>
              <a:rPr lang="en-US" dirty="0"/>
              <a:t>Sexting is normative behavior for adolescents and adults</a:t>
            </a:r>
          </a:p>
          <a:p>
            <a:pPr lvl="1"/>
            <a:r>
              <a:rPr lang="en-US" dirty="0"/>
              <a:t>Follows stages of courtship: noticing, observing, flirting, demonstration, </a:t>
            </a:r>
            <a:r>
              <a:rPr lang="en-US" dirty="0" err="1"/>
              <a:t>etc</a:t>
            </a:r>
            <a:endParaRPr lang="en-US" dirty="0"/>
          </a:p>
          <a:p>
            <a:r>
              <a:rPr lang="en-US" dirty="0"/>
              <a:t>Problematic when it’s a part of a compulsive pattern</a:t>
            </a:r>
          </a:p>
          <a:p>
            <a:pPr lvl="1"/>
            <a:r>
              <a:rPr lang="en-US" dirty="0"/>
              <a:t>Endless novelty can be achieved through dating apps, Discord chat, Reddit forums, Snapchat</a:t>
            </a:r>
          </a:p>
          <a:p>
            <a:pPr lvl="1"/>
            <a:r>
              <a:rPr lang="en-US" dirty="0"/>
              <a:t>The pursuit of endless novelty found in gaming and pornography can be mirrored with task switching between social media &amp; dating apps where erotic messaging can occur</a:t>
            </a:r>
          </a:p>
          <a:p>
            <a:pPr lvl="1"/>
            <a:r>
              <a:rPr lang="en-US" dirty="0"/>
              <a:t>People might not respond like pornography does and compulsion can lead to aggression</a:t>
            </a:r>
          </a:p>
          <a:p>
            <a:endParaRPr lang="en-US" dirty="0"/>
          </a:p>
        </p:txBody>
      </p:sp>
    </p:spTree>
    <p:extLst>
      <p:ext uri="{BB962C8B-B14F-4D97-AF65-F5344CB8AC3E}">
        <p14:creationId xmlns:p14="http://schemas.microsoft.com/office/powerpoint/2010/main" val="3621956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E469-9F5F-5846-8968-C6A45DBBD7CD}"/>
              </a:ext>
            </a:extLst>
          </p:cNvPr>
          <p:cNvSpPr>
            <a:spLocks noGrp="1"/>
          </p:cNvSpPr>
          <p:nvPr>
            <p:ph type="title"/>
          </p:nvPr>
        </p:nvSpPr>
        <p:spPr/>
        <p:txBody>
          <a:bodyPr/>
          <a:lstStyle/>
          <a:p>
            <a:r>
              <a:rPr lang="en-US" dirty="0"/>
              <a:t>KY Laws related to teens and child pornography</a:t>
            </a:r>
          </a:p>
        </p:txBody>
      </p:sp>
      <p:sp>
        <p:nvSpPr>
          <p:cNvPr id="3" name="Content Placeholder 2">
            <a:extLst>
              <a:ext uri="{FF2B5EF4-FFF2-40B4-BE49-F238E27FC236}">
                <a16:creationId xmlns:a16="http://schemas.microsoft.com/office/drawing/2014/main" id="{6C1377E2-75B6-F44F-A62E-C6C085A4609C}"/>
              </a:ext>
            </a:extLst>
          </p:cNvPr>
          <p:cNvSpPr>
            <a:spLocks noGrp="1"/>
          </p:cNvSpPr>
          <p:nvPr>
            <p:ph idx="1"/>
          </p:nvPr>
        </p:nvSpPr>
        <p:spPr>
          <a:xfrm>
            <a:off x="1981200" y="2485726"/>
            <a:ext cx="7620000" cy="3915074"/>
          </a:xfrm>
        </p:spPr>
        <p:txBody>
          <a:bodyPr/>
          <a:lstStyle/>
          <a:p>
            <a:r>
              <a:rPr lang="en-US" dirty="0"/>
              <a:t>Under KRS 531.20 &amp; KRS 531.40 there is no distinction between </a:t>
            </a:r>
            <a:r>
              <a:rPr lang="en-US" i="1" dirty="0"/>
              <a:t>adults</a:t>
            </a:r>
            <a:r>
              <a:rPr lang="en-US" dirty="0"/>
              <a:t> and </a:t>
            </a:r>
            <a:r>
              <a:rPr lang="en-US" i="1" dirty="0"/>
              <a:t>children</a:t>
            </a:r>
            <a:r>
              <a:rPr lang="en-US" dirty="0"/>
              <a:t> distributing child pornography</a:t>
            </a:r>
          </a:p>
          <a:p>
            <a:pPr lvl="1"/>
            <a:r>
              <a:rPr lang="en-US" dirty="0"/>
              <a:t>A teen who sends a picture of herself/himself to another teen would face the same charges as an adult who exploits a child and publishes it online</a:t>
            </a:r>
          </a:p>
          <a:p>
            <a:r>
              <a:rPr lang="en-US" dirty="0"/>
              <a:t>If the minor is under 18 years old, producing child pornography is a Class C felony; under 16 years old is a Class B felony</a:t>
            </a:r>
          </a:p>
          <a:p>
            <a:r>
              <a:rPr lang="en-US" dirty="0"/>
              <a:t>There is currently no exception given for nude photos being exchanged between two consenting minors</a:t>
            </a:r>
          </a:p>
          <a:p>
            <a:r>
              <a:rPr lang="en-US" dirty="0"/>
              <a:t>Any minor convicted of a sexting offense will be placed on the sex offender registry for life</a:t>
            </a:r>
          </a:p>
        </p:txBody>
      </p:sp>
    </p:spTree>
    <p:extLst>
      <p:ext uri="{BB962C8B-B14F-4D97-AF65-F5344CB8AC3E}">
        <p14:creationId xmlns:p14="http://schemas.microsoft.com/office/powerpoint/2010/main" val="211898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FD923-C71C-AA55-A3CD-EC2ABE6A474B}"/>
              </a:ext>
            </a:extLst>
          </p:cNvPr>
          <p:cNvSpPr>
            <a:spLocks noGrp="1"/>
          </p:cNvSpPr>
          <p:nvPr>
            <p:ph type="title"/>
          </p:nvPr>
        </p:nvSpPr>
        <p:spPr>
          <a:xfrm>
            <a:off x="5172074" y="286603"/>
            <a:ext cx="5983605" cy="1450757"/>
          </a:xfrm>
        </p:spPr>
        <p:txBody>
          <a:bodyPr>
            <a:normAutofit/>
          </a:bodyPr>
          <a:lstStyle/>
          <a:p>
            <a:r>
              <a:rPr lang="en-US" sz="3700"/>
              <a:t>Current data related to screen use in the United States</a:t>
            </a:r>
          </a:p>
        </p:txBody>
      </p:sp>
      <p:pic>
        <p:nvPicPr>
          <p:cNvPr id="5" name="Picture 4" descr="Close-up of a person using a mobile phone">
            <a:extLst>
              <a:ext uri="{FF2B5EF4-FFF2-40B4-BE49-F238E27FC236}">
                <a16:creationId xmlns:a16="http://schemas.microsoft.com/office/drawing/2014/main" id="{6F1C88AD-4B53-0D36-950F-C1384B5CBBB6}"/>
              </a:ext>
            </a:extLst>
          </p:cNvPr>
          <p:cNvPicPr>
            <a:picLocks noChangeAspect="1"/>
          </p:cNvPicPr>
          <p:nvPr/>
        </p:nvPicPr>
        <p:blipFill rotWithShape="1">
          <a:blip r:embed="rId2"/>
          <a:srcRect l="26994" r="28426" b="-1"/>
          <a:stretch/>
        </p:blipFill>
        <p:spPr>
          <a:xfrm>
            <a:off x="20" y="10"/>
            <a:ext cx="4580077" cy="6857990"/>
          </a:xfrm>
          <a:prstGeom prst="rect">
            <a:avLst/>
          </a:prstGeom>
        </p:spPr>
      </p:pic>
      <p:cxnSp>
        <p:nvCxnSpPr>
          <p:cNvPr id="15" name="Straight Connector 11">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C2EA8F-1EE7-3469-CB35-E0E48D621B5C}"/>
              </a:ext>
            </a:extLst>
          </p:cNvPr>
          <p:cNvSpPr>
            <a:spLocks noGrp="1"/>
          </p:cNvSpPr>
          <p:nvPr>
            <p:ph idx="1"/>
          </p:nvPr>
        </p:nvSpPr>
        <p:spPr>
          <a:xfrm>
            <a:off x="5172074" y="2108201"/>
            <a:ext cx="5983606" cy="3760891"/>
          </a:xfrm>
        </p:spPr>
        <p:txBody>
          <a:bodyPr>
            <a:normAutofit fontScale="92500" lnSpcReduction="10000"/>
          </a:bodyPr>
          <a:lstStyle/>
          <a:p>
            <a:pPr>
              <a:lnSpc>
                <a:spcPct val="110000"/>
              </a:lnSpc>
            </a:pPr>
            <a:r>
              <a:rPr lang="en-US" sz="1300" dirty="0"/>
              <a:t>Children and adolescents spend a lot of time watching screens, including smartphones, tablets, gaming consoles, TVs, and computers. On average, children ages 8-12 in the United States spend 4-6 hours a day watching or using screens, and teens spend up to 9 hours. While screens can entertain, teach, and keep children occupied, too much use may lead to problems (American Academy of Child and Adolescent Psychiatry, 2020)</a:t>
            </a:r>
          </a:p>
          <a:p>
            <a:pPr>
              <a:lnSpc>
                <a:spcPct val="110000"/>
              </a:lnSpc>
            </a:pPr>
            <a:r>
              <a:rPr lang="en-US" sz="1300" dirty="0"/>
              <a:t>According to the Kaiser Family Foundation on the CDC’s main page, kids ages 8-18 now spend, on average, a whopping 7.5 hours in front of a screen for entertainment each day, 4.5 of which are spent watching TV. Over a year, that adds up to 114 full days watching a screen for fun. That’s just the time they spend in front of a screen for entertainment. It doesn’t include the time they spend on the computer at school for educational purposes or at home for homework.</a:t>
            </a:r>
          </a:p>
          <a:p>
            <a:pPr>
              <a:lnSpc>
                <a:spcPct val="110000"/>
              </a:lnSpc>
            </a:pPr>
            <a:r>
              <a:rPr lang="en-US" sz="1300" dirty="0"/>
              <a:t>According to a 2016 CNN report, the average American adult spends 10 hours and 39 minutes a day on screens.</a:t>
            </a:r>
          </a:p>
          <a:p>
            <a:pPr>
              <a:lnSpc>
                <a:spcPct val="110000"/>
              </a:lnSpc>
            </a:pPr>
            <a:br>
              <a:rPr lang="en-US" sz="1300" dirty="0"/>
            </a:br>
            <a:endParaRPr lang="en-US" sz="1300" dirty="0"/>
          </a:p>
        </p:txBody>
      </p:sp>
    </p:spTree>
    <p:extLst>
      <p:ext uri="{BB962C8B-B14F-4D97-AF65-F5344CB8AC3E}">
        <p14:creationId xmlns:p14="http://schemas.microsoft.com/office/powerpoint/2010/main" val="359026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044B6E-203A-364D-8BA0-1B7572A3193A}"/>
              </a:ext>
            </a:extLst>
          </p:cNvPr>
          <p:cNvSpPr>
            <a:spLocks noGrp="1"/>
          </p:cNvSpPr>
          <p:nvPr>
            <p:ph type="title"/>
          </p:nvPr>
        </p:nvSpPr>
        <p:spPr>
          <a:xfrm>
            <a:off x="1097280" y="286603"/>
            <a:ext cx="10058400" cy="1450757"/>
          </a:xfrm>
        </p:spPr>
        <p:txBody>
          <a:bodyPr anchor="ctr">
            <a:normAutofit/>
          </a:bodyPr>
          <a:lstStyle/>
          <a:p>
            <a:r>
              <a:rPr lang="en-US">
                <a:solidFill>
                  <a:srgbClr val="FFFFFF"/>
                </a:solidFill>
              </a:rPr>
              <a:t>Ethical considerations</a:t>
            </a:r>
          </a:p>
        </p:txBody>
      </p:sp>
      <p:sp>
        <p:nvSpPr>
          <p:cNvPr id="3" name="Content Placeholder 2">
            <a:extLst>
              <a:ext uri="{FF2B5EF4-FFF2-40B4-BE49-F238E27FC236}">
                <a16:creationId xmlns:a16="http://schemas.microsoft.com/office/drawing/2014/main" id="{75FC20D1-07B7-7C40-A17C-1C95A6D6F085}"/>
              </a:ext>
            </a:extLst>
          </p:cNvPr>
          <p:cNvSpPr>
            <a:spLocks noGrp="1"/>
          </p:cNvSpPr>
          <p:nvPr>
            <p:ph idx="1"/>
          </p:nvPr>
        </p:nvSpPr>
        <p:spPr>
          <a:xfrm>
            <a:off x="1096963" y="2675694"/>
            <a:ext cx="10058400" cy="3193294"/>
          </a:xfrm>
        </p:spPr>
        <p:txBody>
          <a:bodyPr>
            <a:normAutofit fontScale="85000" lnSpcReduction="10000"/>
          </a:bodyPr>
          <a:lstStyle/>
          <a:p>
            <a:pPr>
              <a:lnSpc>
                <a:spcPct val="110000"/>
              </a:lnSpc>
            </a:pPr>
            <a:r>
              <a:rPr lang="en-US" sz="1400" b="1" dirty="0"/>
              <a:t>Mandatory reporting</a:t>
            </a:r>
            <a:r>
              <a:rPr lang="en-US" sz="1400" dirty="0"/>
              <a:t> </a:t>
            </a:r>
          </a:p>
          <a:p>
            <a:pPr lvl="1">
              <a:lnSpc>
                <a:spcPct val="110000"/>
              </a:lnSpc>
            </a:pPr>
            <a:r>
              <a:rPr lang="en-US" sz="1400" dirty="0"/>
              <a:t>Sexting amongst minors</a:t>
            </a:r>
          </a:p>
          <a:p>
            <a:pPr lvl="1">
              <a:lnSpc>
                <a:spcPct val="110000"/>
              </a:lnSpc>
            </a:pPr>
            <a:r>
              <a:rPr lang="en-US" sz="1400" dirty="0"/>
              <a:t>Viewing, possessing, and/or distributing child pornography</a:t>
            </a:r>
          </a:p>
          <a:p>
            <a:pPr lvl="1">
              <a:lnSpc>
                <a:spcPct val="110000"/>
              </a:lnSpc>
            </a:pPr>
            <a:r>
              <a:rPr lang="en-US" sz="1400" dirty="0"/>
              <a:t>As the laws stand currently there is not a safe way for folks to disclose information that could prevent future offenses or perpetuation of sex trafficking/production of child pornography</a:t>
            </a:r>
          </a:p>
          <a:p>
            <a:pPr>
              <a:lnSpc>
                <a:spcPct val="110000"/>
              </a:lnSpc>
            </a:pPr>
            <a:r>
              <a:rPr lang="en-US" sz="1400" b="1" dirty="0"/>
              <a:t>Informed Consent</a:t>
            </a:r>
          </a:p>
          <a:p>
            <a:pPr lvl="1">
              <a:lnSpc>
                <a:spcPct val="110000"/>
              </a:lnSpc>
            </a:pPr>
            <a:r>
              <a:rPr lang="en-US" sz="1400" dirty="0"/>
              <a:t>Consider including in limitations of confidentiality reporting related to child pornography </a:t>
            </a:r>
          </a:p>
          <a:p>
            <a:pPr>
              <a:lnSpc>
                <a:spcPct val="110000"/>
              </a:lnSpc>
            </a:pPr>
            <a:r>
              <a:rPr lang="en-US" sz="1400" b="1" dirty="0"/>
              <a:t>Referral and Collaboration</a:t>
            </a:r>
          </a:p>
          <a:p>
            <a:pPr lvl="1">
              <a:lnSpc>
                <a:spcPct val="110000"/>
              </a:lnSpc>
            </a:pPr>
            <a:r>
              <a:rPr lang="en-US" sz="1400" dirty="0"/>
              <a:t>Team approach works best in cases with comorbid sex addiction and sex offending (CSAT, SOTP, sex therapist, </a:t>
            </a:r>
            <a:r>
              <a:rPr lang="en-US" sz="1400" dirty="0" err="1"/>
              <a:t>etc</a:t>
            </a:r>
            <a:r>
              <a:rPr lang="en-US" sz="1400" dirty="0"/>
              <a:t>)</a:t>
            </a:r>
          </a:p>
          <a:p>
            <a:pPr>
              <a:lnSpc>
                <a:spcPct val="110000"/>
              </a:lnSpc>
            </a:pPr>
            <a:r>
              <a:rPr lang="en-US" sz="1400" b="1" dirty="0"/>
              <a:t>Assessment of Risk</a:t>
            </a:r>
          </a:p>
          <a:p>
            <a:pPr lvl="1">
              <a:lnSpc>
                <a:spcPct val="110000"/>
              </a:lnSpc>
            </a:pPr>
            <a:r>
              <a:rPr lang="en-US" sz="1400" dirty="0"/>
              <a:t>Do not provide any documentation or judgement related to risk of future of offense unless you have received specialized training </a:t>
            </a:r>
          </a:p>
          <a:p>
            <a:pPr>
              <a:lnSpc>
                <a:spcPct val="110000"/>
              </a:lnSpc>
            </a:pPr>
            <a:endParaRPr lang="en-US" sz="1400" dirty="0"/>
          </a:p>
        </p:txBody>
      </p:sp>
      <p:sp>
        <p:nvSpPr>
          <p:cNvPr id="12" name="Rectangle 11">
            <a:extLst>
              <a:ext uri="{FF2B5EF4-FFF2-40B4-BE49-F238E27FC236}">
                <a16:creationId xmlns:a16="http://schemas.microsoft.com/office/drawing/2014/main" id="{359CEC61-F44B-43B3-B40F-AE38C5AF1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4229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9F8E5-F5FF-3439-3563-FFF436D6B5E8}"/>
              </a:ext>
            </a:extLst>
          </p:cNvPr>
          <p:cNvSpPr>
            <a:spLocks noGrp="1"/>
          </p:cNvSpPr>
          <p:nvPr>
            <p:ph type="title"/>
          </p:nvPr>
        </p:nvSpPr>
        <p:spPr>
          <a:xfrm>
            <a:off x="858749" y="963997"/>
            <a:ext cx="3787457" cy="4938361"/>
          </a:xfrm>
        </p:spPr>
        <p:txBody>
          <a:bodyPr anchor="ctr">
            <a:normAutofit/>
          </a:bodyPr>
          <a:lstStyle/>
          <a:p>
            <a:pPr algn="r"/>
            <a:r>
              <a:rPr lang="en-US" dirty="0"/>
              <a:t>Screen addiction and the LGBTQIA+ community</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56B5E52-4443-D0EA-C3B8-C7A4471D4568}"/>
              </a:ext>
            </a:extLst>
          </p:cNvPr>
          <p:cNvSpPr>
            <a:spLocks noGrp="1"/>
          </p:cNvSpPr>
          <p:nvPr>
            <p:ph idx="1"/>
          </p:nvPr>
        </p:nvSpPr>
        <p:spPr>
          <a:xfrm>
            <a:off x="5301798" y="963507"/>
            <a:ext cx="5968181" cy="4938851"/>
          </a:xfrm>
        </p:spPr>
        <p:txBody>
          <a:bodyPr anchor="ctr">
            <a:normAutofit/>
          </a:bodyPr>
          <a:lstStyle/>
          <a:p>
            <a:r>
              <a:rPr lang="en-US" dirty="0"/>
              <a:t>Impact of repression and shame</a:t>
            </a:r>
          </a:p>
          <a:p>
            <a:r>
              <a:rPr lang="en-US" dirty="0"/>
              <a:t>Arousal and desire are repressed and access to community limited</a:t>
            </a:r>
          </a:p>
          <a:p>
            <a:r>
              <a:rPr lang="en-US" dirty="0"/>
              <a:t>Seek refuge for arousal mirroring, community, and relief from shame online</a:t>
            </a:r>
          </a:p>
          <a:p>
            <a:r>
              <a:rPr lang="en-US" dirty="0"/>
              <a:t>*Specific considerations for safety planning when beginning treatment related to abstinence plans</a:t>
            </a:r>
          </a:p>
          <a:p>
            <a:r>
              <a:rPr lang="en-US" dirty="0"/>
              <a:t>Impact of being treated by a dominant culture practitioner</a:t>
            </a:r>
          </a:p>
        </p:txBody>
      </p:sp>
    </p:spTree>
    <p:extLst>
      <p:ext uri="{BB962C8B-B14F-4D97-AF65-F5344CB8AC3E}">
        <p14:creationId xmlns:p14="http://schemas.microsoft.com/office/powerpoint/2010/main" val="3020281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CEC2-6E62-84A5-BB1A-7262AB5E2982}"/>
              </a:ext>
            </a:extLst>
          </p:cNvPr>
          <p:cNvSpPr>
            <a:spLocks noGrp="1"/>
          </p:cNvSpPr>
          <p:nvPr>
            <p:ph type="title"/>
          </p:nvPr>
        </p:nvSpPr>
        <p:spPr/>
        <p:txBody>
          <a:bodyPr/>
          <a:lstStyle/>
          <a:p>
            <a:r>
              <a:rPr lang="en-US" dirty="0"/>
              <a:t>Screen Addiction with Neurodiverse Clients</a:t>
            </a:r>
          </a:p>
        </p:txBody>
      </p:sp>
      <p:sp>
        <p:nvSpPr>
          <p:cNvPr id="3" name="Content Placeholder 2">
            <a:extLst>
              <a:ext uri="{FF2B5EF4-FFF2-40B4-BE49-F238E27FC236}">
                <a16:creationId xmlns:a16="http://schemas.microsoft.com/office/drawing/2014/main" id="{95BF4057-FD27-FB7A-5D53-26B69FC52F4F}"/>
              </a:ext>
            </a:extLst>
          </p:cNvPr>
          <p:cNvSpPr>
            <a:spLocks noGrp="1"/>
          </p:cNvSpPr>
          <p:nvPr>
            <p:ph idx="1"/>
          </p:nvPr>
        </p:nvSpPr>
        <p:spPr/>
        <p:txBody>
          <a:bodyPr/>
          <a:lstStyle/>
          <a:p>
            <a:r>
              <a:rPr lang="en-US" dirty="0"/>
              <a:t>Screen addiction can mirror certain traits of ADHD or Autism Spectrum Disorder and/or exacerbate symptoms</a:t>
            </a:r>
          </a:p>
          <a:p>
            <a:r>
              <a:rPr lang="en-US" dirty="0"/>
              <a:t>Overwhelmed stress state leading into cycle behaviors that include stimming (visual and tactile) and includes a dopamine hit at the end </a:t>
            </a:r>
          </a:p>
          <a:p>
            <a:r>
              <a:rPr lang="en-US" dirty="0"/>
              <a:t>Elements of screen addiction may have their roots in attempts to stim that have become rigid/extreme</a:t>
            </a:r>
          </a:p>
          <a:p>
            <a:pPr lvl="1"/>
            <a:r>
              <a:rPr lang="en-US" dirty="0"/>
              <a:t>Task switching, bold graphics, rapidly changing videos—visual stimming</a:t>
            </a:r>
          </a:p>
          <a:p>
            <a:pPr lvl="1"/>
            <a:r>
              <a:rPr lang="en-US" dirty="0"/>
              <a:t>Tapping, texting, and masturbating—tactile stimming</a:t>
            </a:r>
          </a:p>
        </p:txBody>
      </p:sp>
    </p:spTree>
    <p:extLst>
      <p:ext uri="{BB962C8B-B14F-4D97-AF65-F5344CB8AC3E}">
        <p14:creationId xmlns:p14="http://schemas.microsoft.com/office/powerpoint/2010/main" val="2844977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6F1E82-F603-49E4-9641-09EEA984A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4BA1A9-49CF-534D-86BE-712B7A30BBF0}"/>
              </a:ext>
            </a:extLst>
          </p:cNvPr>
          <p:cNvSpPr>
            <a:spLocks noGrp="1"/>
          </p:cNvSpPr>
          <p:nvPr>
            <p:ph type="title"/>
          </p:nvPr>
        </p:nvSpPr>
        <p:spPr>
          <a:xfrm>
            <a:off x="1097280" y="286603"/>
            <a:ext cx="10058400" cy="1450757"/>
          </a:xfrm>
        </p:spPr>
        <p:txBody>
          <a:bodyPr>
            <a:normAutofit/>
          </a:bodyPr>
          <a:lstStyle/>
          <a:p>
            <a:r>
              <a:rPr lang="en-US" dirty="0"/>
              <a:t>Treatment Overview</a:t>
            </a:r>
          </a:p>
        </p:txBody>
      </p:sp>
      <p:cxnSp>
        <p:nvCxnSpPr>
          <p:cNvPr id="12" name="Straight Connector 11">
            <a:extLst>
              <a:ext uri="{FF2B5EF4-FFF2-40B4-BE49-F238E27FC236}">
                <a16:creationId xmlns:a16="http://schemas.microsoft.com/office/drawing/2014/main" id="{C81CFD00-FC30-4AFB-A61F-3127B2C90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D1595AB-90F6-488F-B5E3-F8CFCC8F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D91FD3F-B394-2D2D-4882-4044B3721566}"/>
              </a:ext>
            </a:extLst>
          </p:cNvPr>
          <p:cNvGraphicFramePr>
            <a:graphicFrameLocks noGrp="1"/>
          </p:cNvGraphicFramePr>
          <p:nvPr>
            <p:ph idx="1"/>
            <p:extLst>
              <p:ext uri="{D42A27DB-BD31-4B8C-83A1-F6EECF244321}">
                <p14:modId xmlns:p14="http://schemas.microsoft.com/office/powerpoint/2010/main" val="281815262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67459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AF1FC-98FB-CA37-CF19-28A0AF00DF04}"/>
              </a:ext>
            </a:extLst>
          </p:cNvPr>
          <p:cNvSpPr>
            <a:spLocks noGrp="1"/>
          </p:cNvSpPr>
          <p:nvPr>
            <p:ph type="title"/>
          </p:nvPr>
        </p:nvSpPr>
        <p:spPr>
          <a:xfrm>
            <a:off x="858749" y="963997"/>
            <a:ext cx="3787457" cy="4938361"/>
          </a:xfrm>
        </p:spPr>
        <p:txBody>
          <a:bodyPr anchor="ctr">
            <a:normAutofit/>
          </a:bodyPr>
          <a:lstStyle/>
          <a:p>
            <a:pPr algn="r"/>
            <a:r>
              <a:rPr lang="en-US" dirty="0"/>
              <a:t>Abstinence Period </a:t>
            </a:r>
            <a:endParaRPr lang="en-US"/>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875033E-BBC4-9574-8FFB-DF2BA1BD631B}"/>
              </a:ext>
            </a:extLst>
          </p:cNvPr>
          <p:cNvSpPr>
            <a:spLocks noGrp="1"/>
          </p:cNvSpPr>
          <p:nvPr>
            <p:ph idx="1"/>
          </p:nvPr>
        </p:nvSpPr>
        <p:spPr>
          <a:xfrm>
            <a:off x="5301798" y="963507"/>
            <a:ext cx="5968181" cy="4938851"/>
          </a:xfrm>
        </p:spPr>
        <p:txBody>
          <a:bodyPr anchor="ctr">
            <a:normAutofit/>
          </a:bodyPr>
          <a:lstStyle/>
          <a:p>
            <a:pPr lvl="2"/>
            <a:r>
              <a:rPr lang="en-US" dirty="0"/>
              <a:t>Dr. </a:t>
            </a:r>
            <a:r>
              <a:rPr lang="en-US" dirty="0" err="1"/>
              <a:t>Dunckley</a:t>
            </a:r>
            <a:r>
              <a:rPr lang="en-US" dirty="0"/>
              <a:t> recommends at least 3 weeks</a:t>
            </a:r>
          </a:p>
          <a:p>
            <a:pPr lvl="2"/>
            <a:r>
              <a:rPr lang="en-US" dirty="0"/>
              <a:t>Dr. </a:t>
            </a:r>
            <a:r>
              <a:rPr lang="en-US" dirty="0" err="1"/>
              <a:t>Hilarie</a:t>
            </a:r>
            <a:r>
              <a:rPr lang="en-US" dirty="0"/>
              <a:t> Cash uses at least 90 day model</a:t>
            </a:r>
          </a:p>
          <a:p>
            <a:pPr lvl="2"/>
            <a:r>
              <a:rPr lang="en-US" dirty="0"/>
              <a:t>Total screen abstinence, best to approach as a family experiment </a:t>
            </a:r>
          </a:p>
          <a:p>
            <a:pPr lvl="2"/>
            <a:r>
              <a:rPr lang="en-US" dirty="0"/>
              <a:t>Can be done at home; based on needs and current risk or severity may need to happen in residential setting</a:t>
            </a:r>
          </a:p>
          <a:p>
            <a:pPr lvl="2"/>
            <a:r>
              <a:rPr lang="en-US" dirty="0"/>
              <a:t>Safety plan </a:t>
            </a:r>
          </a:p>
          <a:p>
            <a:pPr lvl="2"/>
            <a:r>
              <a:rPr lang="en-US" dirty="0"/>
              <a:t>Sweep the house</a:t>
            </a:r>
          </a:p>
          <a:p>
            <a:pPr lvl="2"/>
            <a:r>
              <a:rPr lang="en-US" dirty="0"/>
              <a:t>Install improved life balancing behaviors with focus on exercise, socializing, and nutrition</a:t>
            </a:r>
          </a:p>
          <a:p>
            <a:pPr lvl="2"/>
            <a:r>
              <a:rPr lang="en-US" dirty="0"/>
              <a:t>Maintain strict sleep schedule</a:t>
            </a:r>
          </a:p>
          <a:p>
            <a:pPr lvl="2"/>
            <a:endParaRPr lang="en-US" dirty="0"/>
          </a:p>
          <a:p>
            <a:endParaRPr lang="en-US" dirty="0"/>
          </a:p>
        </p:txBody>
      </p:sp>
    </p:spTree>
    <p:extLst>
      <p:ext uri="{BB962C8B-B14F-4D97-AF65-F5344CB8AC3E}">
        <p14:creationId xmlns:p14="http://schemas.microsoft.com/office/powerpoint/2010/main" val="212427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03690-AE90-51A1-93E5-81AC48CB0B8A}"/>
              </a:ext>
            </a:extLst>
          </p:cNvPr>
          <p:cNvSpPr>
            <a:spLocks noGrp="1"/>
          </p:cNvSpPr>
          <p:nvPr>
            <p:ph type="title"/>
          </p:nvPr>
        </p:nvSpPr>
        <p:spPr>
          <a:xfrm>
            <a:off x="858749" y="963997"/>
            <a:ext cx="3787457" cy="4938361"/>
          </a:xfrm>
        </p:spPr>
        <p:txBody>
          <a:bodyPr anchor="ctr">
            <a:normAutofit/>
          </a:bodyPr>
          <a:lstStyle/>
          <a:p>
            <a:pPr algn="r"/>
            <a:r>
              <a:rPr lang="en-US" dirty="0"/>
              <a:t>Therapeutic treatment planning</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30F26E-69D3-EF64-C7D7-FE8CB603F595}"/>
              </a:ext>
            </a:extLst>
          </p:cNvPr>
          <p:cNvSpPr>
            <a:spLocks noGrp="1"/>
          </p:cNvSpPr>
          <p:nvPr>
            <p:ph idx="1"/>
          </p:nvPr>
        </p:nvSpPr>
        <p:spPr>
          <a:xfrm>
            <a:off x="5301798" y="963507"/>
            <a:ext cx="5968181" cy="4938851"/>
          </a:xfrm>
        </p:spPr>
        <p:txBody>
          <a:bodyPr anchor="ctr">
            <a:normAutofit/>
          </a:bodyPr>
          <a:lstStyle/>
          <a:p>
            <a:r>
              <a:rPr lang="en-US" b="1" dirty="0"/>
              <a:t>Family systems treatment model works best</a:t>
            </a:r>
            <a:endParaRPr lang="en-US" dirty="0"/>
          </a:p>
          <a:p>
            <a:r>
              <a:rPr lang="en-US" dirty="0"/>
              <a:t>Depending on the age of the client and onset of compulsivity, treatment needs can be comprehensive or minimal</a:t>
            </a:r>
          </a:p>
          <a:p>
            <a:r>
              <a:rPr lang="en-US" dirty="0"/>
              <a:t>Individual therapy</a:t>
            </a:r>
          </a:p>
          <a:p>
            <a:r>
              <a:rPr lang="en-US" dirty="0"/>
              <a:t>Group therapy</a:t>
            </a:r>
          </a:p>
          <a:p>
            <a:r>
              <a:rPr lang="en-US" dirty="0"/>
              <a:t>Peer support &amp; 12-step</a:t>
            </a:r>
          </a:p>
          <a:p>
            <a:r>
              <a:rPr lang="en-US" dirty="0"/>
              <a:t>Psycho-education </a:t>
            </a:r>
          </a:p>
          <a:p>
            <a:endParaRPr lang="en-US" dirty="0"/>
          </a:p>
        </p:txBody>
      </p:sp>
    </p:spTree>
    <p:extLst>
      <p:ext uri="{BB962C8B-B14F-4D97-AF65-F5344CB8AC3E}">
        <p14:creationId xmlns:p14="http://schemas.microsoft.com/office/powerpoint/2010/main" val="4058804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4CD0AD1-0BEB-9FC6-E996-6033F0A29E25}"/>
              </a:ext>
            </a:extLst>
          </p:cNvPr>
          <p:cNvSpPr>
            <a:spLocks noGrp="1"/>
          </p:cNvSpPr>
          <p:nvPr>
            <p:ph type="title"/>
          </p:nvPr>
        </p:nvSpPr>
        <p:spPr>
          <a:xfrm>
            <a:off x="5116783" y="516835"/>
            <a:ext cx="5977937" cy="1666501"/>
          </a:xfrm>
        </p:spPr>
        <p:txBody>
          <a:bodyPr vert="horz" lIns="91440" tIns="45720" rIns="91440" bIns="45720" rtlCol="0">
            <a:normAutofit/>
          </a:bodyPr>
          <a:lstStyle/>
          <a:p>
            <a:r>
              <a:rPr lang="en-US" sz="4000" dirty="0">
                <a:solidFill>
                  <a:srgbClr val="FFFFFF"/>
                </a:solidFill>
              </a:rPr>
              <a:t>Screen re-integration plan</a:t>
            </a:r>
          </a:p>
        </p:txBody>
      </p:sp>
      <p:pic>
        <p:nvPicPr>
          <p:cNvPr id="19" name="Picture 4" descr="CPU with binary numbers and blueprint">
            <a:extLst>
              <a:ext uri="{FF2B5EF4-FFF2-40B4-BE49-F238E27FC236}">
                <a16:creationId xmlns:a16="http://schemas.microsoft.com/office/drawing/2014/main" id="{60130BFF-A94B-8C77-8195-A7064837923A}"/>
              </a:ext>
            </a:extLst>
          </p:cNvPr>
          <p:cNvPicPr>
            <a:picLocks noChangeAspect="1"/>
          </p:cNvPicPr>
          <p:nvPr/>
        </p:nvPicPr>
        <p:blipFill rotWithShape="1">
          <a:blip r:embed="rId2"/>
          <a:srcRect l="33793" r="28641"/>
          <a:stretch/>
        </p:blipFill>
        <p:spPr>
          <a:xfrm>
            <a:off x="20" y="10"/>
            <a:ext cx="4580077" cy="6857990"/>
          </a:xfrm>
          <a:prstGeom prst="rect">
            <a:avLst/>
          </a:prstGeom>
        </p:spPr>
      </p:pic>
      <p:cxnSp>
        <p:nvCxnSpPr>
          <p:cNvPr id="39" name="Straight Connector 3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D25E8F-8FD7-257F-6F10-E64BFF9F568F}"/>
              </a:ext>
            </a:extLst>
          </p:cNvPr>
          <p:cNvSpPr>
            <a:spLocks noGrp="1"/>
          </p:cNvSpPr>
          <p:nvPr>
            <p:ph idx="1"/>
          </p:nvPr>
        </p:nvSpPr>
        <p:spPr>
          <a:xfrm>
            <a:off x="5116784" y="2546224"/>
            <a:ext cx="5977938" cy="3342747"/>
          </a:xfrm>
        </p:spPr>
        <p:txBody>
          <a:bodyPr vert="horz" lIns="91440" tIns="45720" rIns="91440" bIns="45720" rtlCol="0">
            <a:normAutofit/>
          </a:bodyPr>
          <a:lstStyle/>
          <a:p>
            <a:pPr>
              <a:lnSpc>
                <a:spcPct val="110000"/>
              </a:lnSpc>
            </a:pPr>
            <a:r>
              <a:rPr lang="en-US" sz="1100" cap="all" spc="200" dirty="0">
                <a:solidFill>
                  <a:srgbClr val="FFFFFF"/>
                </a:solidFill>
              </a:rPr>
              <a:t>Follows a period of abstinence and is trial/error based </a:t>
            </a:r>
          </a:p>
          <a:p>
            <a:pPr lvl="1">
              <a:lnSpc>
                <a:spcPct val="110000"/>
              </a:lnSpc>
            </a:pPr>
            <a:r>
              <a:rPr lang="en-US" sz="900" cap="all" spc="200" dirty="0">
                <a:solidFill>
                  <a:srgbClr val="FFFFFF"/>
                </a:solidFill>
              </a:rPr>
              <a:t>Focus on connecting socially &amp; task completion</a:t>
            </a:r>
          </a:p>
          <a:p>
            <a:pPr lvl="1">
              <a:lnSpc>
                <a:spcPct val="110000"/>
              </a:lnSpc>
            </a:pPr>
            <a:r>
              <a:rPr lang="en-US" sz="900" cap="all" spc="200" dirty="0">
                <a:solidFill>
                  <a:srgbClr val="FFFFFF"/>
                </a:solidFill>
              </a:rPr>
              <a:t>Solo Entertainment based screen use is lowest priority &amp; included last</a:t>
            </a:r>
          </a:p>
          <a:p>
            <a:pPr>
              <a:lnSpc>
                <a:spcPct val="110000"/>
              </a:lnSpc>
            </a:pPr>
            <a:r>
              <a:rPr lang="en-US" sz="1100" cap="all" spc="200" dirty="0">
                <a:solidFill>
                  <a:srgbClr val="FFFFFF"/>
                </a:solidFill>
              </a:rPr>
              <a:t>Example:</a:t>
            </a:r>
          </a:p>
          <a:p>
            <a:pPr lvl="1">
              <a:lnSpc>
                <a:spcPct val="110000"/>
              </a:lnSpc>
            </a:pPr>
            <a:r>
              <a:rPr lang="en-US" sz="900" cap="all" spc="200" dirty="0">
                <a:solidFill>
                  <a:srgbClr val="FFFFFF"/>
                </a:solidFill>
              </a:rPr>
              <a:t>Client gets 30 minutes of phone time to connect with friends using a ‘dumb’ phone 2x per week for 2 weeks</a:t>
            </a:r>
          </a:p>
          <a:p>
            <a:pPr lvl="1">
              <a:lnSpc>
                <a:spcPct val="110000"/>
              </a:lnSpc>
            </a:pPr>
            <a:r>
              <a:rPr lang="en-US" sz="900" cap="all" spc="200" dirty="0">
                <a:solidFill>
                  <a:srgbClr val="FFFFFF"/>
                </a:solidFill>
              </a:rPr>
              <a:t>Client can use PC to complete </a:t>
            </a:r>
            <a:r>
              <a:rPr lang="en-US" sz="900" cap="all" spc="200" dirty="0" err="1">
                <a:solidFill>
                  <a:srgbClr val="FFFFFF"/>
                </a:solidFill>
              </a:rPr>
              <a:t>hw</a:t>
            </a:r>
            <a:r>
              <a:rPr lang="en-US" sz="900" cap="all" spc="200" dirty="0">
                <a:solidFill>
                  <a:srgbClr val="FFFFFF"/>
                </a:solidFill>
              </a:rPr>
              <a:t> in 30 minute intervals while supervised </a:t>
            </a:r>
          </a:p>
          <a:p>
            <a:pPr>
              <a:lnSpc>
                <a:spcPct val="110000"/>
              </a:lnSpc>
            </a:pPr>
            <a:endParaRPr lang="en-US" sz="1100" cap="all" spc="200" dirty="0">
              <a:solidFill>
                <a:srgbClr val="FFFFFF"/>
              </a:solidFill>
            </a:endParaRPr>
          </a:p>
          <a:p>
            <a:pPr>
              <a:lnSpc>
                <a:spcPct val="110000"/>
              </a:lnSpc>
            </a:pPr>
            <a:endParaRPr lang="en-US" sz="1100" cap="all" spc="200" dirty="0">
              <a:solidFill>
                <a:srgbClr val="FFFFFF"/>
              </a:solidFill>
            </a:endParaRPr>
          </a:p>
          <a:p>
            <a:pPr>
              <a:lnSpc>
                <a:spcPct val="110000"/>
              </a:lnSpc>
            </a:pPr>
            <a:endParaRPr lang="en-US" sz="1100" cap="all" spc="200" dirty="0">
              <a:solidFill>
                <a:srgbClr val="FFFFFF"/>
              </a:solidFill>
            </a:endParaRPr>
          </a:p>
        </p:txBody>
      </p:sp>
    </p:spTree>
    <p:extLst>
      <p:ext uri="{BB962C8B-B14F-4D97-AF65-F5344CB8AC3E}">
        <p14:creationId xmlns:p14="http://schemas.microsoft.com/office/powerpoint/2010/main" val="22873697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541C4F-5BED-8D4C-8AAB-8CDB1AFA8AB3}"/>
              </a:ext>
            </a:extLst>
          </p:cNvPr>
          <p:cNvSpPr>
            <a:spLocks noGrp="1"/>
          </p:cNvSpPr>
          <p:nvPr>
            <p:ph type="title"/>
          </p:nvPr>
        </p:nvSpPr>
        <p:spPr>
          <a:xfrm>
            <a:off x="1096963" y="446623"/>
            <a:ext cx="10058400" cy="1450757"/>
          </a:xfrm>
        </p:spPr>
        <p:txBody>
          <a:bodyPr>
            <a:normAutofit/>
          </a:bodyPr>
          <a:lstStyle/>
          <a:p>
            <a:r>
              <a:rPr lang="en-US" dirty="0"/>
              <a:t>Interventions</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C1D5CA1-87D5-452A-B34D-57E48746F8E6}"/>
              </a:ext>
            </a:extLst>
          </p:cNvPr>
          <p:cNvGraphicFramePr>
            <a:graphicFrameLocks noGrp="1"/>
          </p:cNvGraphicFramePr>
          <p:nvPr>
            <p:ph idx="1"/>
            <p:extLst>
              <p:ext uri="{D42A27DB-BD31-4B8C-83A1-F6EECF244321}">
                <p14:modId xmlns:p14="http://schemas.microsoft.com/office/powerpoint/2010/main" val="112182062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6302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EBD20-DBF7-7B21-9F2F-C87AD6B51281}"/>
              </a:ext>
            </a:extLst>
          </p:cNvPr>
          <p:cNvSpPr>
            <a:spLocks noGrp="1"/>
          </p:cNvSpPr>
          <p:nvPr>
            <p:ph type="title"/>
          </p:nvPr>
        </p:nvSpPr>
        <p:spPr/>
        <p:txBody>
          <a:bodyPr/>
          <a:lstStyle/>
          <a:p>
            <a:r>
              <a:rPr lang="en-US" dirty="0"/>
              <a:t>12-step Support	</a:t>
            </a:r>
          </a:p>
        </p:txBody>
      </p:sp>
      <p:sp>
        <p:nvSpPr>
          <p:cNvPr id="3" name="Content Placeholder 2">
            <a:extLst>
              <a:ext uri="{FF2B5EF4-FFF2-40B4-BE49-F238E27FC236}">
                <a16:creationId xmlns:a16="http://schemas.microsoft.com/office/drawing/2014/main" id="{EEB38114-F7B2-8AB6-51A5-05D1020BBB68}"/>
              </a:ext>
            </a:extLst>
          </p:cNvPr>
          <p:cNvSpPr>
            <a:spLocks noGrp="1"/>
          </p:cNvSpPr>
          <p:nvPr>
            <p:ph idx="1"/>
          </p:nvPr>
        </p:nvSpPr>
        <p:spPr/>
        <p:txBody>
          <a:bodyPr/>
          <a:lstStyle/>
          <a:p>
            <a:r>
              <a:rPr lang="en-US" dirty="0"/>
              <a:t>CGAA   (Computer Gaming Addicts Anonymous)</a:t>
            </a:r>
            <a:br>
              <a:rPr lang="en-US" dirty="0"/>
            </a:br>
            <a:r>
              <a:rPr lang="en-US" dirty="0"/>
              <a:t>OLGA  (On-Line Gamers Anonymous)</a:t>
            </a:r>
            <a:br>
              <a:rPr lang="en-US" dirty="0"/>
            </a:br>
            <a:r>
              <a:rPr lang="en-US" dirty="0"/>
              <a:t>OLG-Anon  (On-Line Gamers Anon for Family)</a:t>
            </a:r>
            <a:br>
              <a:rPr lang="en-US" dirty="0"/>
            </a:br>
            <a:r>
              <a:rPr lang="en-US" dirty="0"/>
              <a:t>ITAA    (Internet and Technology Addicts Anonymous)</a:t>
            </a:r>
            <a:br>
              <a:rPr lang="en-US" dirty="0"/>
            </a:br>
            <a:r>
              <a:rPr lang="en-US" dirty="0"/>
              <a:t>DA       (Debtors Anonymous)</a:t>
            </a:r>
            <a:br>
              <a:rPr lang="en-US" dirty="0"/>
            </a:br>
            <a:r>
              <a:rPr lang="en-US" dirty="0"/>
              <a:t>UA       (Underearners Anonymous)</a:t>
            </a:r>
          </a:p>
        </p:txBody>
      </p:sp>
    </p:spTree>
    <p:extLst>
      <p:ext uri="{BB962C8B-B14F-4D97-AF65-F5344CB8AC3E}">
        <p14:creationId xmlns:p14="http://schemas.microsoft.com/office/powerpoint/2010/main" val="507419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852A806-F278-7C4E-BBDA-33CD667CB47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24020" y="10"/>
            <a:ext cx="9143980" cy="6857990"/>
          </a:xfrm>
          <a:prstGeom prst="rect">
            <a:avLst/>
          </a:prstGeom>
        </p:spPr>
      </p:pic>
    </p:spTree>
    <p:extLst>
      <p:ext uri="{BB962C8B-B14F-4D97-AF65-F5344CB8AC3E}">
        <p14:creationId xmlns:p14="http://schemas.microsoft.com/office/powerpoint/2010/main" val="2142518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E976-3D67-6245-875A-B2F742826BD7}"/>
              </a:ext>
            </a:extLst>
          </p:cNvPr>
          <p:cNvSpPr>
            <a:spLocks noGrp="1"/>
          </p:cNvSpPr>
          <p:nvPr>
            <p:ph type="title"/>
          </p:nvPr>
        </p:nvSpPr>
        <p:spPr/>
        <p:txBody>
          <a:bodyPr/>
          <a:lstStyle/>
          <a:p>
            <a:r>
              <a:rPr lang="en-US" dirty="0"/>
              <a:t>Interactive vs. Passive Screen Use</a:t>
            </a:r>
          </a:p>
        </p:txBody>
      </p:sp>
      <p:sp>
        <p:nvSpPr>
          <p:cNvPr id="3" name="Content Placeholder 2">
            <a:extLst>
              <a:ext uri="{FF2B5EF4-FFF2-40B4-BE49-F238E27FC236}">
                <a16:creationId xmlns:a16="http://schemas.microsoft.com/office/drawing/2014/main" id="{62DFCDA8-0E90-F84F-AF5C-E5E50A9262DD}"/>
              </a:ext>
            </a:extLst>
          </p:cNvPr>
          <p:cNvSpPr>
            <a:spLocks noGrp="1"/>
          </p:cNvSpPr>
          <p:nvPr>
            <p:ph sz="half" idx="1"/>
          </p:nvPr>
        </p:nvSpPr>
        <p:spPr/>
        <p:txBody>
          <a:bodyPr>
            <a:normAutofit fontScale="92500" lnSpcReduction="20000"/>
          </a:bodyPr>
          <a:lstStyle/>
          <a:p>
            <a:r>
              <a:rPr lang="en-US" b="1" dirty="0"/>
              <a:t>Passive</a:t>
            </a:r>
          </a:p>
          <a:p>
            <a:r>
              <a:rPr lang="en-US" dirty="0"/>
              <a:t>Watching TV or movies from across the room</a:t>
            </a:r>
          </a:p>
          <a:p>
            <a:pPr lvl="1"/>
            <a:r>
              <a:rPr lang="en-US" dirty="0"/>
              <a:t>While on singular device</a:t>
            </a:r>
          </a:p>
          <a:p>
            <a:endParaRPr lang="en-US" dirty="0"/>
          </a:p>
        </p:txBody>
      </p:sp>
      <p:sp>
        <p:nvSpPr>
          <p:cNvPr id="4" name="Content Placeholder 3">
            <a:extLst>
              <a:ext uri="{FF2B5EF4-FFF2-40B4-BE49-F238E27FC236}">
                <a16:creationId xmlns:a16="http://schemas.microsoft.com/office/drawing/2014/main" id="{3641171E-498F-0844-B3B9-2A92C40393DD}"/>
              </a:ext>
            </a:extLst>
          </p:cNvPr>
          <p:cNvSpPr>
            <a:spLocks noGrp="1"/>
          </p:cNvSpPr>
          <p:nvPr>
            <p:ph sz="half" idx="2"/>
          </p:nvPr>
        </p:nvSpPr>
        <p:spPr/>
        <p:txBody>
          <a:bodyPr>
            <a:normAutofit fontScale="92500" lnSpcReduction="20000"/>
          </a:bodyPr>
          <a:lstStyle/>
          <a:p>
            <a:r>
              <a:rPr lang="en-US" b="1" dirty="0"/>
              <a:t>Interactive</a:t>
            </a:r>
          </a:p>
          <a:p>
            <a:r>
              <a:rPr lang="en-US" dirty="0"/>
              <a:t>Regular interfacing with device—able to manipulate level of stimulation/arousal</a:t>
            </a:r>
          </a:p>
          <a:p>
            <a:r>
              <a:rPr lang="en-US" dirty="0"/>
              <a:t>Gaming, watching TV/movies on handheld device, </a:t>
            </a:r>
            <a:r>
              <a:rPr lang="en-US" dirty="0" err="1"/>
              <a:t>Youtube</a:t>
            </a:r>
            <a:r>
              <a:rPr lang="en-US" dirty="0"/>
              <a:t>, social media, taking videos on phone, pornography and masturbation</a:t>
            </a:r>
          </a:p>
          <a:p>
            <a:r>
              <a:rPr lang="en-US" dirty="0"/>
              <a:t>Causes hyperarousal, activates addictive process, more likely to negatively impact sleep and memory</a:t>
            </a:r>
          </a:p>
          <a:p>
            <a:r>
              <a:rPr lang="en-US" dirty="0"/>
              <a:t>Prolonged exposure puts body into chronic stress state</a:t>
            </a:r>
          </a:p>
        </p:txBody>
      </p:sp>
    </p:spTree>
    <p:extLst>
      <p:ext uri="{BB962C8B-B14F-4D97-AF65-F5344CB8AC3E}">
        <p14:creationId xmlns:p14="http://schemas.microsoft.com/office/powerpoint/2010/main" val="1804421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7E8440-7428-D544-B1B2-63C1CD4610FC}"/>
              </a:ext>
            </a:extLst>
          </p:cNvPr>
          <p:cNvPicPr>
            <a:picLocks noChangeAspect="1"/>
          </p:cNvPicPr>
          <p:nvPr/>
        </p:nvPicPr>
        <p:blipFill>
          <a:blip r:embed="rId2"/>
          <a:stretch>
            <a:fillRect/>
          </a:stretch>
        </p:blipFill>
        <p:spPr>
          <a:xfrm>
            <a:off x="1657728" y="189886"/>
            <a:ext cx="8876545" cy="6754953"/>
          </a:xfrm>
          <a:prstGeom prst="rect">
            <a:avLst/>
          </a:prstGeom>
        </p:spPr>
      </p:pic>
    </p:spTree>
    <p:extLst>
      <p:ext uri="{BB962C8B-B14F-4D97-AF65-F5344CB8AC3E}">
        <p14:creationId xmlns:p14="http://schemas.microsoft.com/office/powerpoint/2010/main" val="1279406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B563-3562-896C-0CF4-37071F582DB7}"/>
              </a:ext>
            </a:extLst>
          </p:cNvPr>
          <p:cNvSpPr>
            <a:spLocks noGrp="1"/>
          </p:cNvSpPr>
          <p:nvPr>
            <p:ph type="title"/>
          </p:nvPr>
        </p:nvSpPr>
        <p:spPr/>
        <p:txBody>
          <a:bodyPr/>
          <a:lstStyle/>
          <a:p>
            <a:r>
              <a:rPr lang="en-US" dirty="0"/>
              <a:t>Managing physiological arousal</a:t>
            </a:r>
          </a:p>
        </p:txBody>
      </p:sp>
      <p:sp>
        <p:nvSpPr>
          <p:cNvPr id="3" name="Content Placeholder 2">
            <a:extLst>
              <a:ext uri="{FF2B5EF4-FFF2-40B4-BE49-F238E27FC236}">
                <a16:creationId xmlns:a16="http://schemas.microsoft.com/office/drawing/2014/main" id="{8B1FAC18-1572-DF14-7DE8-F7E855CD9B55}"/>
              </a:ext>
            </a:extLst>
          </p:cNvPr>
          <p:cNvSpPr>
            <a:spLocks noGrp="1"/>
          </p:cNvSpPr>
          <p:nvPr>
            <p:ph idx="1"/>
          </p:nvPr>
        </p:nvSpPr>
        <p:spPr/>
        <p:txBody>
          <a:bodyPr/>
          <a:lstStyle/>
          <a:p>
            <a:r>
              <a:rPr lang="en-US" dirty="0"/>
              <a:t>Coach clients on how to track signs of heightened arousal</a:t>
            </a:r>
          </a:p>
          <a:p>
            <a:r>
              <a:rPr lang="en-US" dirty="0"/>
              <a:t>Use brief structured respiration practices vs mindfulness with ‘organic’ breathing</a:t>
            </a:r>
          </a:p>
          <a:p>
            <a:pPr lvl="1"/>
            <a:r>
              <a:rPr lang="en-US" dirty="0"/>
              <a:t>Reduces physiological arousal and enhances mood</a:t>
            </a:r>
          </a:p>
          <a:p>
            <a:pPr lvl="1"/>
            <a:r>
              <a:rPr lang="en-US" dirty="0"/>
              <a:t>Focus on cyclic sighing</a:t>
            </a:r>
          </a:p>
          <a:p>
            <a:pPr lvl="2"/>
            <a:r>
              <a:rPr lang="en-US" dirty="0"/>
              <a:t>Box breathing</a:t>
            </a:r>
          </a:p>
          <a:p>
            <a:pPr lvl="2"/>
            <a:r>
              <a:rPr lang="en-US" dirty="0" err="1"/>
              <a:t>Wimhof</a:t>
            </a:r>
            <a:endParaRPr lang="en-US" dirty="0"/>
          </a:p>
          <a:p>
            <a:pPr lvl="2"/>
            <a:r>
              <a:rPr lang="en-US" dirty="0"/>
              <a:t>Cyclic hyperventilation</a:t>
            </a:r>
          </a:p>
        </p:txBody>
      </p:sp>
      <p:sp>
        <p:nvSpPr>
          <p:cNvPr id="5" name="TextBox 4">
            <a:extLst>
              <a:ext uri="{FF2B5EF4-FFF2-40B4-BE49-F238E27FC236}">
                <a16:creationId xmlns:a16="http://schemas.microsoft.com/office/drawing/2014/main" id="{88E1E127-EE90-B2B1-6810-40622E2BFA2D}"/>
              </a:ext>
            </a:extLst>
          </p:cNvPr>
          <p:cNvSpPr txBox="1"/>
          <p:nvPr/>
        </p:nvSpPr>
        <p:spPr>
          <a:xfrm>
            <a:off x="7391400" y="5038095"/>
            <a:ext cx="3764280" cy="830997"/>
          </a:xfrm>
          <a:prstGeom prst="rect">
            <a:avLst/>
          </a:prstGeom>
          <a:noFill/>
        </p:spPr>
        <p:txBody>
          <a:bodyPr wrap="square" rtlCol="0">
            <a:spAutoFit/>
          </a:bodyPr>
          <a:lstStyle/>
          <a:p>
            <a:r>
              <a:rPr lang="en-US" sz="1600" dirty="0" err="1"/>
              <a:t>Balban</a:t>
            </a:r>
            <a:r>
              <a:rPr lang="en-US" sz="1600" dirty="0"/>
              <a:t> et al. (2023). </a:t>
            </a:r>
            <a:r>
              <a:rPr lang="en-US" sz="1600" i="1" dirty="0"/>
              <a:t>Brief structured respiration practices enhance mood and reduce physiological arousal.</a:t>
            </a:r>
          </a:p>
        </p:txBody>
      </p:sp>
    </p:spTree>
    <p:extLst>
      <p:ext uri="{BB962C8B-B14F-4D97-AF65-F5344CB8AC3E}">
        <p14:creationId xmlns:p14="http://schemas.microsoft.com/office/powerpoint/2010/main" val="3893270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3" name="Straight Connector 103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035" name="Rectangle 1034">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7CC93-DB04-C5B8-4307-5E8E5EE22D7D}"/>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Autonomic Ladder</a:t>
            </a:r>
          </a:p>
        </p:txBody>
      </p:sp>
      <p:pic>
        <p:nvPicPr>
          <p:cNvPr id="1026" name="Picture 2">
            <a:extLst>
              <a:ext uri="{FF2B5EF4-FFF2-40B4-BE49-F238E27FC236}">
                <a16:creationId xmlns:a16="http://schemas.microsoft.com/office/drawing/2014/main" id="{3A1A34F6-333B-1598-519D-F994FC569F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9" r="2" b="9632"/>
          <a:stretch/>
        </p:blipFill>
        <p:spPr bwMode="auto">
          <a:xfrm>
            <a:off x="-1" y="1"/>
            <a:ext cx="4635315" cy="6857999"/>
          </a:xfrm>
          <a:prstGeom prst="rect">
            <a:avLst/>
          </a:prstGeom>
          <a:noFill/>
          <a:extLst>
            <a:ext uri="{909E8E84-426E-40DD-AFC4-6F175D3DCCD1}">
              <a14:hiddenFill xmlns:a14="http://schemas.microsoft.com/office/drawing/2010/main">
                <a:solidFill>
                  <a:srgbClr val="FFFFFF"/>
                </a:solidFill>
              </a14:hiddenFill>
            </a:ext>
          </a:extLst>
        </p:spPr>
      </p:pic>
      <p:cxnSp>
        <p:nvCxnSpPr>
          <p:cNvPr id="1037" name="Straight Connector 1036">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1D875-C2B2-BC40-88A1-44CA32694A96}"/>
              </a:ext>
            </a:extLst>
          </p:cNvPr>
          <p:cNvSpPr>
            <a:spLocks noGrp="1"/>
          </p:cNvSpPr>
          <p:nvPr>
            <p:ph type="title"/>
          </p:nvPr>
        </p:nvSpPr>
        <p:spPr>
          <a:xfrm>
            <a:off x="1097280" y="286603"/>
            <a:ext cx="10058400" cy="1450757"/>
          </a:xfrm>
        </p:spPr>
        <p:txBody>
          <a:bodyPr>
            <a:normAutofit/>
          </a:bodyPr>
          <a:lstStyle/>
          <a:p>
            <a:r>
              <a:rPr lang="en-US" dirty="0"/>
              <a:t>Examples of mindful technology use</a:t>
            </a:r>
          </a:p>
        </p:txBody>
      </p:sp>
      <p:cxnSp>
        <p:nvCxnSpPr>
          <p:cNvPr id="25" name="Straight Connector 19">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Rectangle 21">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085E626-3F77-41D5-88BE-2054FE548925}"/>
              </a:ext>
            </a:extLst>
          </p:cNvPr>
          <p:cNvGraphicFramePr>
            <a:graphicFrameLocks noGrp="1"/>
          </p:cNvGraphicFramePr>
          <p:nvPr>
            <p:ph idx="1"/>
            <p:extLst>
              <p:ext uri="{D42A27DB-BD31-4B8C-83A1-F6EECF244321}">
                <p14:modId xmlns:p14="http://schemas.microsoft.com/office/powerpoint/2010/main" val="267296741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183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86543-8FC7-56A7-28EE-68FF3182A01B}"/>
              </a:ext>
            </a:extLst>
          </p:cNvPr>
          <p:cNvSpPr>
            <a:spLocks noGrp="1"/>
          </p:cNvSpPr>
          <p:nvPr>
            <p:ph type="title"/>
          </p:nvPr>
        </p:nvSpPr>
        <p:spPr/>
        <p:txBody>
          <a:bodyPr/>
          <a:lstStyle/>
          <a:p>
            <a:r>
              <a:rPr lang="en-US" dirty="0"/>
              <a:t>Using fantasy in therapy	</a:t>
            </a:r>
          </a:p>
        </p:txBody>
      </p:sp>
      <p:sp>
        <p:nvSpPr>
          <p:cNvPr id="3" name="Content Placeholder 2">
            <a:extLst>
              <a:ext uri="{FF2B5EF4-FFF2-40B4-BE49-F238E27FC236}">
                <a16:creationId xmlns:a16="http://schemas.microsoft.com/office/drawing/2014/main" id="{527C16FE-B099-06D3-60A0-C7B28E91F980}"/>
              </a:ext>
            </a:extLst>
          </p:cNvPr>
          <p:cNvSpPr>
            <a:spLocks noGrp="1"/>
          </p:cNvSpPr>
          <p:nvPr>
            <p:ph idx="1"/>
          </p:nvPr>
        </p:nvSpPr>
        <p:spPr>
          <a:xfrm>
            <a:off x="990600" y="2108201"/>
            <a:ext cx="10165080" cy="3760891"/>
          </a:xfrm>
        </p:spPr>
        <p:txBody>
          <a:bodyPr>
            <a:normAutofit/>
          </a:bodyPr>
          <a:lstStyle/>
          <a:p>
            <a:r>
              <a:rPr lang="en-US" sz="2000" dirty="0"/>
              <a:t>People go to video games, pornography, and social media for what they get to DO, and stay for who they get to BE</a:t>
            </a:r>
          </a:p>
          <a:p>
            <a:r>
              <a:rPr lang="en-US" sz="2000" dirty="0"/>
              <a:t>Social media and my persona</a:t>
            </a:r>
          </a:p>
          <a:p>
            <a:r>
              <a:rPr lang="en-US" sz="2000" dirty="0"/>
              <a:t>Pornography content as a mirror of arousal template and/or trauma</a:t>
            </a:r>
          </a:p>
          <a:p>
            <a:pPr lvl="1"/>
            <a:r>
              <a:rPr lang="en-US" sz="2000" dirty="0"/>
              <a:t>Explore themes in kinds of pornography consumed </a:t>
            </a:r>
          </a:p>
          <a:p>
            <a:pPr marL="201168" lvl="1" indent="0">
              <a:buNone/>
            </a:pPr>
            <a:r>
              <a:rPr lang="en-US" sz="2000" dirty="0"/>
              <a:t>Look for compelling or dominant themes in video games </a:t>
            </a:r>
          </a:p>
          <a:p>
            <a:pPr lvl="1"/>
            <a:r>
              <a:rPr lang="en-US" sz="2000" dirty="0"/>
              <a:t>What role or character do I like to be?</a:t>
            </a:r>
          </a:p>
          <a:p>
            <a:pPr lvl="1"/>
            <a:r>
              <a:rPr lang="en-US" sz="2000" dirty="0"/>
              <a:t>What story is appealing to me?</a:t>
            </a:r>
          </a:p>
          <a:p>
            <a:pPr marL="201168" lvl="1" indent="0">
              <a:buNone/>
            </a:pPr>
            <a:endParaRPr lang="en-US" dirty="0"/>
          </a:p>
        </p:txBody>
      </p:sp>
    </p:spTree>
    <p:extLst>
      <p:ext uri="{BB962C8B-B14F-4D97-AF65-F5344CB8AC3E}">
        <p14:creationId xmlns:p14="http://schemas.microsoft.com/office/powerpoint/2010/main" val="2583600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0BDF-7A98-CD40-B471-47209820BA66}"/>
              </a:ext>
            </a:extLst>
          </p:cNvPr>
          <p:cNvSpPr>
            <a:spLocks noGrp="1"/>
          </p:cNvSpPr>
          <p:nvPr>
            <p:ph type="title"/>
          </p:nvPr>
        </p:nvSpPr>
        <p:spPr/>
        <p:txBody>
          <a:bodyPr/>
          <a:lstStyle/>
          <a:p>
            <a:r>
              <a:rPr lang="en-US" dirty="0"/>
              <a:t>Understanding Fantasy	</a:t>
            </a:r>
          </a:p>
        </p:txBody>
      </p:sp>
      <p:sp>
        <p:nvSpPr>
          <p:cNvPr id="3" name="Content Placeholder 2">
            <a:extLst>
              <a:ext uri="{FF2B5EF4-FFF2-40B4-BE49-F238E27FC236}">
                <a16:creationId xmlns:a16="http://schemas.microsoft.com/office/drawing/2014/main" id="{EC404672-4254-C44B-8929-B0B2E722C0BE}"/>
              </a:ext>
            </a:extLst>
          </p:cNvPr>
          <p:cNvSpPr>
            <a:spLocks noGrp="1"/>
          </p:cNvSpPr>
          <p:nvPr>
            <p:ph idx="1"/>
          </p:nvPr>
        </p:nvSpPr>
        <p:spPr>
          <a:xfrm>
            <a:off x="1774962" y="2535673"/>
            <a:ext cx="3245173" cy="4800600"/>
          </a:xfrm>
        </p:spPr>
        <p:txBody>
          <a:bodyPr>
            <a:normAutofit/>
          </a:bodyPr>
          <a:lstStyle/>
          <a:p>
            <a:r>
              <a:rPr lang="en-US" sz="2100" dirty="0"/>
              <a:t>Dr. Michael Bader theorizes that sexual fantasy serves the role of resolving </a:t>
            </a:r>
            <a:r>
              <a:rPr lang="en-US" sz="2100" dirty="0">
                <a:solidFill>
                  <a:srgbClr val="FF0000"/>
                </a:solidFill>
              </a:rPr>
              <a:t>pathogenic</a:t>
            </a:r>
            <a:r>
              <a:rPr lang="en-US" sz="2100" dirty="0"/>
              <a:t> beliefs that would otherwise inhibit the safety and pleasure necessary to experience arousal.</a:t>
            </a:r>
          </a:p>
          <a:p>
            <a:endParaRPr lang="en-US" sz="2100" dirty="0"/>
          </a:p>
        </p:txBody>
      </p:sp>
      <p:pic>
        <p:nvPicPr>
          <p:cNvPr id="6" name="Picture 5">
            <a:extLst>
              <a:ext uri="{FF2B5EF4-FFF2-40B4-BE49-F238E27FC236}">
                <a16:creationId xmlns:a16="http://schemas.microsoft.com/office/drawing/2014/main" id="{946347A1-98B4-1649-8EA9-3FC31FF78E91}"/>
              </a:ext>
            </a:extLst>
          </p:cNvPr>
          <p:cNvPicPr>
            <a:picLocks noChangeAspect="1"/>
          </p:cNvPicPr>
          <p:nvPr/>
        </p:nvPicPr>
        <p:blipFill>
          <a:blip r:embed="rId2"/>
          <a:stretch>
            <a:fillRect/>
          </a:stretch>
        </p:blipFill>
        <p:spPr>
          <a:xfrm>
            <a:off x="6044340" y="2416066"/>
            <a:ext cx="2941531" cy="3707918"/>
          </a:xfrm>
          <a:prstGeom prst="rect">
            <a:avLst/>
          </a:prstGeom>
        </p:spPr>
      </p:pic>
    </p:spTree>
    <p:extLst>
      <p:ext uri="{BB962C8B-B14F-4D97-AF65-F5344CB8AC3E}">
        <p14:creationId xmlns:p14="http://schemas.microsoft.com/office/powerpoint/2010/main" val="973064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0204-BA29-E643-91C9-3C843AC5B902}"/>
              </a:ext>
            </a:extLst>
          </p:cNvPr>
          <p:cNvSpPr>
            <a:spLocks noGrp="1"/>
          </p:cNvSpPr>
          <p:nvPr>
            <p:ph type="title"/>
          </p:nvPr>
        </p:nvSpPr>
        <p:spPr/>
        <p:txBody>
          <a:bodyPr/>
          <a:lstStyle/>
          <a:p>
            <a:r>
              <a:rPr lang="en-US" dirty="0"/>
              <a:t>Understanding Arousal according to Dr. Bader </a:t>
            </a:r>
          </a:p>
        </p:txBody>
      </p:sp>
      <p:sp>
        <p:nvSpPr>
          <p:cNvPr id="3" name="Content Placeholder 2">
            <a:extLst>
              <a:ext uri="{FF2B5EF4-FFF2-40B4-BE49-F238E27FC236}">
                <a16:creationId xmlns:a16="http://schemas.microsoft.com/office/drawing/2014/main" id="{C2003DC2-A271-5941-A077-680C8B6364AD}"/>
              </a:ext>
            </a:extLst>
          </p:cNvPr>
          <p:cNvSpPr>
            <a:spLocks noGrp="1"/>
          </p:cNvSpPr>
          <p:nvPr>
            <p:ph idx="1"/>
          </p:nvPr>
        </p:nvSpPr>
        <p:spPr/>
        <p:txBody>
          <a:bodyPr>
            <a:normAutofit/>
          </a:bodyPr>
          <a:lstStyle/>
          <a:p>
            <a:r>
              <a:rPr lang="en-US" sz="2000" dirty="0"/>
              <a:t>“The function of sexual fantasy is to undo the beliefs and feelings interfering with sexual excitement, to ensure both our </a:t>
            </a:r>
            <a:r>
              <a:rPr lang="en-US" sz="2000" dirty="0">
                <a:solidFill>
                  <a:srgbClr val="FF0000"/>
                </a:solidFill>
              </a:rPr>
              <a:t>safety</a:t>
            </a:r>
            <a:r>
              <a:rPr lang="en-US" sz="2000" dirty="0"/>
              <a:t> and </a:t>
            </a:r>
            <a:r>
              <a:rPr lang="en-US" sz="2000" dirty="0">
                <a:solidFill>
                  <a:srgbClr val="FF0000"/>
                </a:solidFill>
              </a:rPr>
              <a:t>pleasure</a:t>
            </a:r>
            <a:r>
              <a:rPr lang="en-US" sz="2000" dirty="0"/>
              <a:t>. Our fantasies convince us that we aren’t going to harm or betray anyone, and that if we get fully aroused, no one will suffer.”</a:t>
            </a:r>
          </a:p>
          <a:p>
            <a:r>
              <a:rPr lang="en-US" sz="2000" dirty="0"/>
              <a:t>“When it comes to sexual arousal, </a:t>
            </a:r>
            <a:r>
              <a:rPr lang="en-US" sz="2000" i="1" dirty="0"/>
              <a:t>psychology makes use of biology,</a:t>
            </a:r>
            <a:r>
              <a:rPr lang="en-US" sz="2000" dirty="0"/>
              <a:t> not the other way around.”</a:t>
            </a:r>
          </a:p>
        </p:txBody>
      </p:sp>
    </p:spTree>
    <p:extLst>
      <p:ext uri="{BB962C8B-B14F-4D97-AF65-F5344CB8AC3E}">
        <p14:creationId xmlns:p14="http://schemas.microsoft.com/office/powerpoint/2010/main" val="2905777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74C7-662C-1926-73B2-35175888BF54}"/>
              </a:ext>
            </a:extLst>
          </p:cNvPr>
          <p:cNvSpPr>
            <a:spLocks noGrp="1"/>
          </p:cNvSpPr>
          <p:nvPr>
            <p:ph type="title"/>
          </p:nvPr>
        </p:nvSpPr>
        <p:spPr/>
        <p:txBody>
          <a:bodyPr/>
          <a:lstStyle/>
          <a:p>
            <a:r>
              <a:rPr lang="en-US" dirty="0"/>
              <a:t>Fantasy Exploration Interventions</a:t>
            </a:r>
          </a:p>
        </p:txBody>
      </p:sp>
      <p:sp>
        <p:nvSpPr>
          <p:cNvPr id="3" name="Content Placeholder 2">
            <a:extLst>
              <a:ext uri="{FF2B5EF4-FFF2-40B4-BE49-F238E27FC236}">
                <a16:creationId xmlns:a16="http://schemas.microsoft.com/office/drawing/2014/main" id="{944D444F-D930-93E0-917F-F84BEA9F2A0E}"/>
              </a:ext>
            </a:extLst>
          </p:cNvPr>
          <p:cNvSpPr>
            <a:spLocks noGrp="1"/>
          </p:cNvSpPr>
          <p:nvPr>
            <p:ph idx="1"/>
          </p:nvPr>
        </p:nvSpPr>
        <p:spPr/>
        <p:txBody>
          <a:bodyPr/>
          <a:lstStyle/>
          <a:p>
            <a:r>
              <a:rPr lang="en-US" dirty="0"/>
              <a:t>Have client write a desired sexual fantasy</a:t>
            </a:r>
          </a:p>
          <a:p>
            <a:r>
              <a:rPr lang="en-US" dirty="0"/>
              <a:t>Have client write a story depicting themselves as the main character in an epic story where they can have special powers, superhero qualities, </a:t>
            </a:r>
            <a:r>
              <a:rPr lang="en-US" dirty="0" err="1"/>
              <a:t>etc</a:t>
            </a:r>
            <a:endParaRPr lang="en-US" dirty="0"/>
          </a:p>
          <a:p>
            <a:r>
              <a:rPr lang="en-US" dirty="0"/>
              <a:t>Ask client to bring gaming console into session or explore contents of their social media pages together</a:t>
            </a:r>
          </a:p>
          <a:p>
            <a:pPr lvl="1"/>
            <a:r>
              <a:rPr lang="en-US" dirty="0"/>
              <a:t>Identify core themes and story lines present in fantasy</a:t>
            </a:r>
          </a:p>
          <a:p>
            <a:pPr lvl="1"/>
            <a:r>
              <a:rPr lang="en-US" dirty="0"/>
              <a:t>Work with client to integrate these experiences in more intentional, conscious way</a:t>
            </a:r>
          </a:p>
          <a:p>
            <a:pPr lvl="1"/>
            <a:r>
              <a:rPr lang="en-US" dirty="0"/>
              <a:t>Use compelling themes as potential targets for trauma work, EMDR, experiential therapies</a:t>
            </a:r>
          </a:p>
        </p:txBody>
      </p:sp>
    </p:spTree>
    <p:extLst>
      <p:ext uri="{BB962C8B-B14F-4D97-AF65-F5344CB8AC3E}">
        <p14:creationId xmlns:p14="http://schemas.microsoft.com/office/powerpoint/2010/main" val="1782031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BEC0F-72F6-CE64-8D9D-E7489326F468}"/>
              </a:ext>
            </a:extLst>
          </p:cNvPr>
          <p:cNvSpPr>
            <a:spLocks noGrp="1"/>
          </p:cNvSpPr>
          <p:nvPr>
            <p:ph type="title"/>
          </p:nvPr>
        </p:nvSpPr>
        <p:spPr/>
        <p:txBody>
          <a:bodyPr/>
          <a:lstStyle/>
          <a:p>
            <a:r>
              <a:rPr lang="en-US" dirty="0"/>
              <a:t>Practical Recovery Examples</a:t>
            </a:r>
          </a:p>
        </p:txBody>
      </p:sp>
      <p:sp>
        <p:nvSpPr>
          <p:cNvPr id="3" name="Content Placeholder 2">
            <a:extLst>
              <a:ext uri="{FF2B5EF4-FFF2-40B4-BE49-F238E27FC236}">
                <a16:creationId xmlns:a16="http://schemas.microsoft.com/office/drawing/2014/main" id="{D319264D-26C0-D42A-8FC0-AA17841A05C7}"/>
              </a:ext>
            </a:extLst>
          </p:cNvPr>
          <p:cNvSpPr>
            <a:spLocks noGrp="1"/>
          </p:cNvSpPr>
          <p:nvPr>
            <p:ph idx="1"/>
          </p:nvPr>
        </p:nvSpPr>
        <p:spPr/>
        <p:txBody>
          <a:bodyPr>
            <a:normAutofit fontScale="77500" lnSpcReduction="20000"/>
          </a:bodyPr>
          <a:lstStyle/>
          <a:p>
            <a:r>
              <a:rPr lang="en-US" dirty="0"/>
              <a:t>Have historical thought distortions and excuses posted in plain sight near devices</a:t>
            </a:r>
          </a:p>
          <a:p>
            <a:pPr lvl="1"/>
            <a:r>
              <a:rPr lang="en-US" dirty="0"/>
              <a:t>“I’m only going to re-download Snapchat to check people’s stories and then I’ll get off.” “I need to research this topic and Reddit is the only place that has this information.” “I can just look at a couple people’s profiles that I know are more sexually explicit but that’s different than watching porn.” “I’m just going to check the future’s predictions one more time to make sure I don’t want to change my position.”</a:t>
            </a:r>
          </a:p>
          <a:p>
            <a:r>
              <a:rPr lang="en-US" dirty="0"/>
              <a:t>Transparent consultation on ongoing basis of screen activities</a:t>
            </a:r>
          </a:p>
          <a:p>
            <a:pPr lvl="1"/>
            <a:r>
              <a:rPr lang="en-US" dirty="0"/>
              <a:t>Therapist, parent, sponsor, </a:t>
            </a:r>
            <a:r>
              <a:rPr lang="en-US" dirty="0" err="1"/>
              <a:t>etc</a:t>
            </a:r>
            <a:endParaRPr lang="en-US" dirty="0"/>
          </a:p>
          <a:p>
            <a:r>
              <a:rPr lang="en-US" dirty="0"/>
              <a:t>Maintain consistent boundaries with non-screen mood regulation strategies</a:t>
            </a:r>
          </a:p>
          <a:p>
            <a:pPr lvl="1"/>
            <a:r>
              <a:rPr lang="en-US" dirty="0"/>
              <a:t>Exercise, yoga, meditation, sensory deprivation practices, talking with a friend</a:t>
            </a:r>
          </a:p>
          <a:p>
            <a:r>
              <a:rPr lang="en-US" dirty="0"/>
              <a:t>If wanting to engage in isolated self-stimulating behavior (gaming on mobile or console, watching Netflix alone, </a:t>
            </a:r>
            <a:r>
              <a:rPr lang="en-US" dirty="0" err="1"/>
              <a:t>etc</a:t>
            </a:r>
            <a:r>
              <a:rPr lang="en-US" dirty="0"/>
              <a:t>) make 2 phone calls or connect with 2 people to have a check-in related to your current feelings, mood, and/or sources of stress</a:t>
            </a:r>
          </a:p>
          <a:p>
            <a:pPr lvl="1"/>
            <a:r>
              <a:rPr lang="en-US" dirty="0"/>
              <a:t>If after completing 2 honest connection opportunities &amp; the desire to stimulate is still present, move towards the behavior with a planned time allotment and utilize accountability support.</a:t>
            </a:r>
          </a:p>
          <a:p>
            <a:pPr lvl="1"/>
            <a:endParaRPr lang="en-US" dirty="0"/>
          </a:p>
        </p:txBody>
      </p:sp>
    </p:spTree>
    <p:extLst>
      <p:ext uri="{BB962C8B-B14F-4D97-AF65-F5344CB8AC3E}">
        <p14:creationId xmlns:p14="http://schemas.microsoft.com/office/powerpoint/2010/main" val="1371709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3F9B32F-A80F-4EAD-D060-248A83C13767}"/>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5400">
                <a:solidFill>
                  <a:srgbClr val="FFFFFF"/>
                </a:solidFill>
              </a:rPr>
              <a:t>Imaginative Attachment Visualization</a:t>
            </a:r>
          </a:p>
        </p:txBody>
      </p:sp>
      <p:cxnSp>
        <p:nvCxnSpPr>
          <p:cNvPr id="15" name="Straight Connector 14">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A27E799-28A3-3C03-D595-BB0F8FE197FA}"/>
              </a:ext>
            </a:extLst>
          </p:cNvPr>
          <p:cNvPicPr>
            <a:picLocks noChangeAspect="1"/>
          </p:cNvPicPr>
          <p:nvPr/>
        </p:nvPicPr>
        <p:blipFill rotWithShape="1">
          <a:blip r:embed="rId2"/>
          <a:srcRect t="6922" r="-1" b="-1"/>
          <a:stretch/>
        </p:blipFill>
        <p:spPr>
          <a:xfrm>
            <a:off x="4635095" y="10"/>
            <a:ext cx="7556889" cy="6857990"/>
          </a:xfrm>
          <a:prstGeom prst="rect">
            <a:avLst/>
          </a:prstGeom>
        </p:spPr>
      </p:pic>
    </p:spTree>
    <p:extLst>
      <p:ext uri="{BB962C8B-B14F-4D97-AF65-F5344CB8AC3E}">
        <p14:creationId xmlns:p14="http://schemas.microsoft.com/office/powerpoint/2010/main" val="164155067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BD86-4B39-FBBB-AD50-20F95947836F}"/>
              </a:ext>
            </a:extLst>
          </p:cNvPr>
          <p:cNvSpPr>
            <a:spLocks noGrp="1"/>
          </p:cNvSpPr>
          <p:nvPr>
            <p:ph type="title"/>
          </p:nvPr>
        </p:nvSpPr>
        <p:spPr/>
        <p:txBody>
          <a:bodyPr/>
          <a:lstStyle/>
          <a:p>
            <a:r>
              <a:rPr lang="en-US" dirty="0"/>
              <a:t>Case Example: Kevin </a:t>
            </a:r>
          </a:p>
        </p:txBody>
      </p:sp>
      <p:sp>
        <p:nvSpPr>
          <p:cNvPr id="3" name="Content Placeholder 2">
            <a:extLst>
              <a:ext uri="{FF2B5EF4-FFF2-40B4-BE49-F238E27FC236}">
                <a16:creationId xmlns:a16="http://schemas.microsoft.com/office/drawing/2014/main" id="{4A8E5E91-D415-C354-9B6A-75B83D6A1335}"/>
              </a:ext>
            </a:extLst>
          </p:cNvPr>
          <p:cNvSpPr>
            <a:spLocks noGrp="1"/>
          </p:cNvSpPr>
          <p:nvPr>
            <p:ph idx="1"/>
          </p:nvPr>
        </p:nvSpPr>
        <p:spPr/>
        <p:txBody>
          <a:bodyPr>
            <a:normAutofit fontScale="92500"/>
          </a:bodyPr>
          <a:lstStyle/>
          <a:p>
            <a:r>
              <a:rPr lang="en-US" sz="1100" dirty="0"/>
              <a:t>Kevin’s parents called a therapist after learning that their son had failed out of his first year of college and been kicked out of his housing due to destroying parts of his dorm during bouts of rage.  Kevin is 19 and now living back at home with his parents and their relationship is very contentious. Kevin is suicidally depressed, experiences extreme social anxiety, and has gone through various medication regimens to treat his ADHD diagnosis he received at 12 years old. During the intake session, the therapist learns that Kevin is an only child and witnessed a lot of verbal arguing between his parents throughout childhood. Kevin reports being closer to his Mom and sees his Dad as the disciplinarian. The therapist learns that Kevin began using a tablet around 5 years old to play games and watch </a:t>
            </a:r>
            <a:r>
              <a:rPr lang="en-US" sz="1100" dirty="0" err="1"/>
              <a:t>Youtube</a:t>
            </a:r>
            <a:r>
              <a:rPr lang="en-US" sz="1100" dirty="0"/>
              <a:t>. He was initially only allowed 1 </a:t>
            </a:r>
            <a:r>
              <a:rPr lang="en-US" sz="1100" dirty="0" err="1"/>
              <a:t>hr</a:t>
            </a:r>
            <a:r>
              <a:rPr lang="en-US" sz="1100" dirty="0"/>
              <a:t> of solo time screen time per day but that time grew larger and he was allowed to earn more time if he kept his room clean. Kevin’s parents both worked full time and liked that Kevin was able to entertain himself. Kevin developed more of an interest in online gaming and was given a laptop to game with when he was 10 years old. Kevin would game for several hours during the weekend and began to ask persistently to game during the week nights. His parents eventually relented and allowed him to game during the week as well. Kevin’s gaming quickly escalated to several hours at night during the week and bingeing for 4-6 hours on weekends. Kevin was given a personal cell phone at 12 years old and spent time texting his friends, using snapchat, and messaging on Discord. Kevin’s parents noticed that he gradually spent less time outside of the house and became very agitated when asked to stop gaming and do chores, eat meals, or go to sleep. Kevin’s school performance began to decline despite having high test scores and an above average IQ. Kevin discovered internet pornography for the first time through a </a:t>
            </a:r>
            <a:r>
              <a:rPr lang="en-US" sz="1200" dirty="0"/>
              <a:t>friend</a:t>
            </a:r>
            <a:r>
              <a:rPr lang="en-US" sz="1100" dirty="0"/>
              <a:t> on one of his Discord groups. Soon after, Kevin’s ritual became going to school, coming home at 3pm and going into his room to game, message his friends, and watch </a:t>
            </a:r>
            <a:r>
              <a:rPr lang="en-US" sz="1100" dirty="0" err="1"/>
              <a:t>Youtube</a:t>
            </a:r>
            <a:r>
              <a:rPr lang="en-US" sz="1100" dirty="0"/>
              <a:t> reels until the early morning hours when he would need to watch pornography and masturbate to get to sleep. All through high school Kevin and his parents argued constantly about his screen use and Kevin’s parents made multiple attempts to limit his use via app blockers and filters. Kevin developed a pattern of stealing his parents and family members phones during a period of punishment without his devices. Kevin managed to graduate high school and began college living on campus. Kevin quickly lost control of his schedule and sleep routine which resulted in missing classes and not turning in assignments. Kevin was aware he needed to study and sleep but found himself unable to stop messaging on Discord and watching pornography late at night. He became increasingly ashamed at his lack of control and inability to complete tasks. Kevin regularly experienced bouts of rage when having to interact with his professors admonishing his poor performance and once he received his failing end of semester grades began to destroy his dorm and punched holes in the walls. </a:t>
            </a:r>
          </a:p>
        </p:txBody>
      </p:sp>
    </p:spTree>
    <p:extLst>
      <p:ext uri="{BB962C8B-B14F-4D97-AF65-F5344CB8AC3E}">
        <p14:creationId xmlns:p14="http://schemas.microsoft.com/office/powerpoint/2010/main" val="437371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672E9CC-4811-884D-836B-0694E9B98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615" y="1124712"/>
            <a:ext cx="6144768" cy="4608576"/>
          </a:xfrm>
          <a:prstGeom prst="rect">
            <a:avLst/>
          </a:prstGeom>
        </p:spPr>
      </p:pic>
    </p:spTree>
    <p:extLst>
      <p:ext uri="{BB962C8B-B14F-4D97-AF65-F5344CB8AC3E}">
        <p14:creationId xmlns:p14="http://schemas.microsoft.com/office/powerpoint/2010/main" val="912228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1A14-6862-CAA1-748A-148459A65835}"/>
              </a:ext>
            </a:extLst>
          </p:cNvPr>
          <p:cNvSpPr>
            <a:spLocks noGrp="1"/>
          </p:cNvSpPr>
          <p:nvPr>
            <p:ph type="title"/>
          </p:nvPr>
        </p:nvSpPr>
        <p:spPr>
          <a:xfrm>
            <a:off x="1097280" y="0"/>
            <a:ext cx="10058400" cy="911860"/>
          </a:xfrm>
        </p:spPr>
        <p:txBody>
          <a:bodyPr/>
          <a:lstStyle/>
          <a:p>
            <a:r>
              <a:rPr lang="en-US" dirty="0"/>
              <a:t>Recommendations for Screen Use</a:t>
            </a:r>
          </a:p>
        </p:txBody>
      </p:sp>
      <p:sp>
        <p:nvSpPr>
          <p:cNvPr id="3" name="Content Placeholder 2">
            <a:extLst>
              <a:ext uri="{FF2B5EF4-FFF2-40B4-BE49-F238E27FC236}">
                <a16:creationId xmlns:a16="http://schemas.microsoft.com/office/drawing/2014/main" id="{ECC2FF53-0B72-B88D-4DDA-DBD4428ECCBC}"/>
              </a:ext>
            </a:extLst>
          </p:cNvPr>
          <p:cNvSpPr>
            <a:spLocks noGrp="1"/>
          </p:cNvSpPr>
          <p:nvPr>
            <p:ph idx="1"/>
          </p:nvPr>
        </p:nvSpPr>
        <p:spPr>
          <a:xfrm>
            <a:off x="1097280" y="1193801"/>
            <a:ext cx="10058400" cy="4675292"/>
          </a:xfrm>
        </p:spPr>
        <p:txBody>
          <a:bodyPr>
            <a:normAutofit fontScale="92500" lnSpcReduction="10000"/>
          </a:bodyPr>
          <a:lstStyle/>
          <a:p>
            <a:r>
              <a:rPr lang="en-US" b="1" dirty="0"/>
              <a:t>Birth – 3 years old</a:t>
            </a:r>
            <a:r>
              <a:rPr lang="en-US" dirty="0"/>
              <a:t>: no screen use if possible. Limit to only Facetime with a parent or educational material with a parent. </a:t>
            </a:r>
          </a:p>
          <a:p>
            <a:r>
              <a:rPr lang="en-US" b="1" dirty="0"/>
              <a:t>3 – 6 years old: </a:t>
            </a:r>
            <a:r>
              <a:rPr lang="en-US" dirty="0"/>
              <a:t>90 minutes of passive screen time per day, abstain from interactive screen use</a:t>
            </a:r>
          </a:p>
          <a:p>
            <a:r>
              <a:rPr lang="en-US" b="1" dirty="0"/>
              <a:t>6 – 12 years old</a:t>
            </a:r>
            <a:r>
              <a:rPr lang="en-US" dirty="0"/>
              <a:t>: 90 minutes of passive screen use per day, prolong solo interactive screen use as long as possible, no more than 60 minutes per day</a:t>
            </a:r>
          </a:p>
          <a:p>
            <a:r>
              <a:rPr lang="en-US" b="1" dirty="0"/>
              <a:t>12 – 18 years old:</a:t>
            </a:r>
          </a:p>
          <a:p>
            <a:pPr lvl="1"/>
            <a:r>
              <a:rPr lang="en-US" dirty="0"/>
              <a:t>Start with 2 hours of interactive screen use per day, move towards greater autonomy as person gets closer to 18</a:t>
            </a:r>
          </a:p>
          <a:p>
            <a:pPr lvl="1"/>
            <a:r>
              <a:rPr lang="en-US" dirty="0"/>
              <a:t>Maintain boundaries that screen use occurs after responsibilities and socializing is completed</a:t>
            </a:r>
          </a:p>
          <a:p>
            <a:pPr lvl="1"/>
            <a:r>
              <a:rPr lang="en-US" dirty="0"/>
              <a:t>Use blockers and filters</a:t>
            </a:r>
          </a:p>
          <a:p>
            <a:pPr lvl="1"/>
            <a:r>
              <a:rPr lang="en-US" dirty="0"/>
              <a:t>Allow autonomy and privacy as child gets older</a:t>
            </a:r>
          </a:p>
          <a:p>
            <a:r>
              <a:rPr lang="en-US" dirty="0"/>
              <a:t>Parents make the screen boundaries and do not use ‘earned time’ concept</a:t>
            </a:r>
          </a:p>
          <a:p>
            <a:endParaRPr lang="en-US" dirty="0"/>
          </a:p>
          <a:p>
            <a:endParaRPr lang="en-US" dirty="0"/>
          </a:p>
        </p:txBody>
      </p:sp>
      <p:sp>
        <p:nvSpPr>
          <p:cNvPr id="4" name="TextBox 3">
            <a:extLst>
              <a:ext uri="{FF2B5EF4-FFF2-40B4-BE49-F238E27FC236}">
                <a16:creationId xmlns:a16="http://schemas.microsoft.com/office/drawing/2014/main" id="{504BAF40-00CF-D40A-6FD0-FA2ACE83EF25}"/>
              </a:ext>
            </a:extLst>
          </p:cNvPr>
          <p:cNvSpPr txBox="1"/>
          <p:nvPr/>
        </p:nvSpPr>
        <p:spPr>
          <a:xfrm>
            <a:off x="4518104" y="5833533"/>
            <a:ext cx="7673896" cy="523220"/>
          </a:xfrm>
          <a:prstGeom prst="rect">
            <a:avLst/>
          </a:prstGeom>
          <a:noFill/>
        </p:spPr>
        <p:txBody>
          <a:bodyPr wrap="none" rtlCol="0">
            <a:spAutoFit/>
          </a:bodyPr>
          <a:lstStyle/>
          <a:p>
            <a:r>
              <a:rPr lang="en-US" sz="1400" dirty="0"/>
              <a:t>American Academy of Child and Adolescent Psychiatry (2020). </a:t>
            </a:r>
            <a:r>
              <a:rPr lang="en-US" sz="1400" i="1" dirty="0"/>
              <a:t>Screen time and children.</a:t>
            </a:r>
          </a:p>
          <a:p>
            <a:r>
              <a:rPr lang="en-US" sz="1400" dirty="0"/>
              <a:t>American Academy of Pediatrics (2022). </a:t>
            </a:r>
            <a:r>
              <a:rPr lang="en-US" sz="1400" i="1" dirty="0"/>
              <a:t>Down time from screen time.</a:t>
            </a:r>
          </a:p>
        </p:txBody>
      </p:sp>
    </p:spTree>
    <p:extLst>
      <p:ext uri="{BB962C8B-B14F-4D97-AF65-F5344CB8AC3E}">
        <p14:creationId xmlns:p14="http://schemas.microsoft.com/office/powerpoint/2010/main" val="1199635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1D7F2-A7E2-66E0-955E-F4D4D1F0475B}"/>
              </a:ext>
            </a:extLst>
          </p:cNvPr>
          <p:cNvSpPr>
            <a:spLocks noGrp="1"/>
          </p:cNvSpPr>
          <p:nvPr>
            <p:ph type="title"/>
          </p:nvPr>
        </p:nvSpPr>
        <p:spPr>
          <a:xfrm>
            <a:off x="5172074" y="286603"/>
            <a:ext cx="5983605" cy="1450757"/>
          </a:xfrm>
        </p:spPr>
        <p:txBody>
          <a:bodyPr>
            <a:normAutofit/>
          </a:bodyPr>
          <a:lstStyle/>
          <a:p>
            <a:r>
              <a:rPr lang="en-US" dirty="0"/>
              <a:t>Prevention continued…</a:t>
            </a:r>
          </a:p>
        </p:txBody>
      </p:sp>
      <p:pic>
        <p:nvPicPr>
          <p:cNvPr id="5" name="Picture 4" descr="Working space background">
            <a:extLst>
              <a:ext uri="{FF2B5EF4-FFF2-40B4-BE49-F238E27FC236}">
                <a16:creationId xmlns:a16="http://schemas.microsoft.com/office/drawing/2014/main" id="{BE72E6A4-1982-474B-A834-65018F8CB401}"/>
              </a:ext>
            </a:extLst>
          </p:cNvPr>
          <p:cNvPicPr>
            <a:picLocks noChangeAspect="1"/>
          </p:cNvPicPr>
          <p:nvPr/>
        </p:nvPicPr>
        <p:blipFill rotWithShape="1">
          <a:blip r:embed="rId2"/>
          <a:srcRect l="55422" r="-1" b="-1"/>
          <a:stretch/>
        </p:blipFill>
        <p:spPr>
          <a:xfrm>
            <a:off x="20" y="10"/>
            <a:ext cx="4580077" cy="6857990"/>
          </a:xfrm>
          <a:prstGeom prst="rect">
            <a:avLst/>
          </a:prstGeom>
        </p:spPr>
      </p:pic>
      <p:cxnSp>
        <p:nvCxnSpPr>
          <p:cNvPr id="11" name="Straight Connector 1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33FC5C-D52D-CFBD-68A6-4042E9657A5E}"/>
              </a:ext>
            </a:extLst>
          </p:cNvPr>
          <p:cNvSpPr>
            <a:spLocks noGrp="1"/>
          </p:cNvSpPr>
          <p:nvPr>
            <p:ph idx="1"/>
          </p:nvPr>
        </p:nvSpPr>
        <p:spPr>
          <a:xfrm>
            <a:off x="5172074" y="2108201"/>
            <a:ext cx="5983606" cy="3760891"/>
          </a:xfrm>
        </p:spPr>
        <p:txBody>
          <a:bodyPr>
            <a:normAutofit fontScale="85000" lnSpcReduction="10000"/>
          </a:bodyPr>
          <a:lstStyle/>
          <a:p>
            <a:r>
              <a:rPr lang="en-US" dirty="0"/>
              <a:t>Keep phones out of bedroom at night, no TV in bedroom</a:t>
            </a:r>
          </a:p>
          <a:p>
            <a:r>
              <a:rPr lang="en-US" dirty="0"/>
              <a:t>Turn off notifications on all apps except call and text</a:t>
            </a:r>
          </a:p>
          <a:p>
            <a:r>
              <a:rPr lang="en-US" dirty="0"/>
              <a:t>When using laptop or tablet for work/school keep phone in separate room</a:t>
            </a:r>
          </a:p>
          <a:p>
            <a:r>
              <a:rPr lang="en-US" dirty="0"/>
              <a:t>Don’t keep phone on physical person while in your living space</a:t>
            </a:r>
          </a:p>
          <a:p>
            <a:r>
              <a:rPr lang="en-US" dirty="0"/>
              <a:t>Keep stimulating interactive screen use to 30 minute windows with sensory deprivation, exercise, or structured breathing breaks in between</a:t>
            </a:r>
          </a:p>
          <a:p>
            <a:r>
              <a:rPr lang="en-US" dirty="0"/>
              <a:t>Screen use breaks can be useful even if not meeting full addiction criteria</a:t>
            </a:r>
          </a:p>
          <a:p>
            <a:pPr marL="0" indent="0">
              <a:buNone/>
            </a:pPr>
            <a:endParaRPr lang="en-US" dirty="0"/>
          </a:p>
        </p:txBody>
      </p:sp>
    </p:spTree>
    <p:extLst>
      <p:ext uri="{BB962C8B-B14F-4D97-AF65-F5344CB8AC3E}">
        <p14:creationId xmlns:p14="http://schemas.microsoft.com/office/powerpoint/2010/main" val="1787163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BB2C-DD4D-2F1F-2380-51EF70A94B46}"/>
              </a:ext>
            </a:extLst>
          </p:cNvPr>
          <p:cNvSpPr>
            <a:spLocks noGrp="1"/>
          </p:cNvSpPr>
          <p:nvPr>
            <p:ph type="title"/>
          </p:nvPr>
        </p:nvSpPr>
        <p:spPr/>
        <p:txBody>
          <a:bodyPr/>
          <a:lstStyle/>
          <a:p>
            <a:r>
              <a:rPr lang="en-US" dirty="0"/>
              <a:t>Types of Parental Intervention</a:t>
            </a:r>
          </a:p>
        </p:txBody>
      </p:sp>
      <p:sp>
        <p:nvSpPr>
          <p:cNvPr id="3" name="Content Placeholder 2">
            <a:extLst>
              <a:ext uri="{FF2B5EF4-FFF2-40B4-BE49-F238E27FC236}">
                <a16:creationId xmlns:a16="http://schemas.microsoft.com/office/drawing/2014/main" id="{4F969CA4-3CF7-804E-33D2-AD5A58000F81}"/>
              </a:ext>
            </a:extLst>
          </p:cNvPr>
          <p:cNvSpPr>
            <a:spLocks noGrp="1"/>
          </p:cNvSpPr>
          <p:nvPr>
            <p:ph idx="1"/>
          </p:nvPr>
        </p:nvSpPr>
        <p:spPr/>
        <p:txBody>
          <a:bodyPr>
            <a:normAutofit fontScale="77500" lnSpcReduction="20000"/>
          </a:bodyPr>
          <a:lstStyle/>
          <a:p>
            <a:r>
              <a:rPr lang="en-US" dirty="0"/>
              <a:t>In a meta-analysis conducted in 2019, Chen and Shi identified the following categories of parental intervention with screen use:</a:t>
            </a:r>
          </a:p>
          <a:p>
            <a:r>
              <a:rPr lang="en-US" dirty="0"/>
              <a:t>Active Mediation</a:t>
            </a:r>
          </a:p>
          <a:p>
            <a:pPr lvl="1"/>
            <a:r>
              <a:rPr lang="en-US" dirty="0"/>
              <a:t>Dialogue and active discussion about types of media usage</a:t>
            </a:r>
          </a:p>
          <a:p>
            <a:pPr lvl="1"/>
            <a:r>
              <a:rPr lang="en-US" dirty="0"/>
              <a:t>Dialogue respects and places emphasis on child’s perspective, autonomy, and self-determination</a:t>
            </a:r>
          </a:p>
          <a:p>
            <a:r>
              <a:rPr lang="en-US" dirty="0"/>
              <a:t>Restrictive Mediation</a:t>
            </a:r>
          </a:p>
          <a:p>
            <a:pPr lvl="1"/>
            <a:r>
              <a:rPr lang="en-US" dirty="0"/>
              <a:t>Rule making </a:t>
            </a:r>
          </a:p>
          <a:p>
            <a:pPr lvl="1"/>
            <a:r>
              <a:rPr lang="en-US" dirty="0"/>
              <a:t>Concrete limit setting</a:t>
            </a:r>
          </a:p>
          <a:p>
            <a:pPr lvl="1"/>
            <a:r>
              <a:rPr lang="en-US" dirty="0"/>
              <a:t>Use of filtering, blocking, tracking apps</a:t>
            </a:r>
          </a:p>
          <a:p>
            <a:r>
              <a:rPr lang="en-US" dirty="0"/>
              <a:t>Co-using</a:t>
            </a:r>
          </a:p>
          <a:p>
            <a:pPr lvl="1"/>
            <a:r>
              <a:rPr lang="en-US" dirty="0"/>
              <a:t>Using the media along with the child whether TV, web surfing, gaming</a:t>
            </a:r>
          </a:p>
          <a:p>
            <a:pPr lvl="1"/>
            <a:r>
              <a:rPr lang="en-US" dirty="0"/>
              <a:t>Does not involve discussion</a:t>
            </a:r>
          </a:p>
        </p:txBody>
      </p:sp>
    </p:spTree>
    <p:extLst>
      <p:ext uri="{BB962C8B-B14F-4D97-AF65-F5344CB8AC3E}">
        <p14:creationId xmlns:p14="http://schemas.microsoft.com/office/powerpoint/2010/main" val="3100893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BC9F-1E58-E8C9-2BCE-BE03D69AC8BD}"/>
              </a:ext>
            </a:extLst>
          </p:cNvPr>
          <p:cNvSpPr>
            <a:spLocks noGrp="1"/>
          </p:cNvSpPr>
          <p:nvPr>
            <p:ph type="title"/>
          </p:nvPr>
        </p:nvSpPr>
        <p:spPr/>
        <p:txBody>
          <a:bodyPr/>
          <a:lstStyle/>
          <a:p>
            <a:r>
              <a:rPr lang="en-US" dirty="0"/>
              <a:t>Parental Intervention Effectiveness </a:t>
            </a:r>
          </a:p>
        </p:txBody>
      </p:sp>
      <p:sp>
        <p:nvSpPr>
          <p:cNvPr id="3" name="Content Placeholder 2">
            <a:extLst>
              <a:ext uri="{FF2B5EF4-FFF2-40B4-BE49-F238E27FC236}">
                <a16:creationId xmlns:a16="http://schemas.microsoft.com/office/drawing/2014/main" id="{B7C13554-5C03-F07D-FF9B-3647C615C0AA}"/>
              </a:ext>
            </a:extLst>
          </p:cNvPr>
          <p:cNvSpPr>
            <a:spLocks noGrp="1"/>
          </p:cNvSpPr>
          <p:nvPr>
            <p:ph idx="1"/>
          </p:nvPr>
        </p:nvSpPr>
        <p:spPr/>
        <p:txBody>
          <a:bodyPr>
            <a:normAutofit fontScale="77500" lnSpcReduction="20000"/>
          </a:bodyPr>
          <a:lstStyle/>
          <a:p>
            <a:r>
              <a:rPr lang="en-US" dirty="0"/>
              <a:t>Active Mediation</a:t>
            </a:r>
          </a:p>
          <a:p>
            <a:pPr lvl="1"/>
            <a:r>
              <a:rPr lang="en-US" dirty="0"/>
              <a:t>Suggests a reduction in total screen time and reduction in risky social media use, privacy disclosure, and cyberbullying</a:t>
            </a:r>
          </a:p>
          <a:p>
            <a:pPr lvl="1"/>
            <a:r>
              <a:rPr lang="en-US" dirty="0"/>
              <a:t>Cultivates critical stance toward media</a:t>
            </a:r>
          </a:p>
          <a:p>
            <a:pPr lvl="1"/>
            <a:r>
              <a:rPr lang="en-US" dirty="0"/>
              <a:t>Changes attitude towards pornography and TV violence</a:t>
            </a:r>
          </a:p>
          <a:p>
            <a:r>
              <a:rPr lang="en-US" dirty="0"/>
              <a:t>Restrictive Mediation</a:t>
            </a:r>
          </a:p>
          <a:p>
            <a:pPr lvl="1"/>
            <a:r>
              <a:rPr lang="en-US" dirty="0"/>
              <a:t>Associated with decrease in sexual solicitations, time spent on screens, and exposure to cyberbullying</a:t>
            </a:r>
          </a:p>
          <a:p>
            <a:pPr lvl="1"/>
            <a:r>
              <a:rPr lang="en-US" dirty="0"/>
              <a:t>Can have ‘boomerang’ effect of increasing positive attitudes towards pornography, violence in gaming and TV, and risky social media behavior if not paired with active mediation</a:t>
            </a:r>
          </a:p>
          <a:p>
            <a:r>
              <a:rPr lang="en-US" dirty="0"/>
              <a:t>Co-using</a:t>
            </a:r>
          </a:p>
          <a:p>
            <a:pPr lvl="1"/>
            <a:r>
              <a:rPr lang="en-US" dirty="0"/>
              <a:t>Currently producing mixed results</a:t>
            </a:r>
          </a:p>
          <a:p>
            <a:pPr lvl="1"/>
            <a:r>
              <a:rPr lang="en-US" dirty="0"/>
              <a:t>May improve level of learning associated with media use but may also increase screen time and media induced escalation of aggression</a:t>
            </a:r>
          </a:p>
        </p:txBody>
      </p:sp>
      <p:sp>
        <p:nvSpPr>
          <p:cNvPr id="5" name="TextBox 4">
            <a:extLst>
              <a:ext uri="{FF2B5EF4-FFF2-40B4-BE49-F238E27FC236}">
                <a16:creationId xmlns:a16="http://schemas.microsoft.com/office/drawing/2014/main" id="{2B6A3DE4-1FC9-7166-1FFA-5EFE68335B6E}"/>
              </a:ext>
            </a:extLst>
          </p:cNvPr>
          <p:cNvSpPr txBox="1"/>
          <p:nvPr/>
        </p:nvSpPr>
        <p:spPr>
          <a:xfrm>
            <a:off x="8867553" y="5869092"/>
            <a:ext cx="3157870" cy="369332"/>
          </a:xfrm>
          <a:prstGeom prst="rect">
            <a:avLst/>
          </a:prstGeom>
          <a:noFill/>
        </p:spPr>
        <p:txBody>
          <a:bodyPr wrap="square" rtlCol="0">
            <a:spAutoFit/>
          </a:bodyPr>
          <a:lstStyle/>
          <a:p>
            <a:r>
              <a:rPr lang="en-US" dirty="0"/>
              <a:t>(Chen &amp; Shi, 2019)</a:t>
            </a:r>
          </a:p>
        </p:txBody>
      </p:sp>
    </p:spTree>
    <p:extLst>
      <p:ext uri="{BB962C8B-B14F-4D97-AF65-F5344CB8AC3E}">
        <p14:creationId xmlns:p14="http://schemas.microsoft.com/office/powerpoint/2010/main" val="1103100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44A37DD3-1B84-4776-94E1-C0AAA5C0F6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15076"/>
            <a:ext cx="12188952" cy="194292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B25E6E9-8082-7740-A967-0BA09BF8BC2F}"/>
              </a:ext>
            </a:extLst>
          </p:cNvPr>
          <p:cNvSpPr>
            <a:spLocks noGrp="1"/>
          </p:cNvSpPr>
          <p:nvPr>
            <p:ph type="title"/>
          </p:nvPr>
        </p:nvSpPr>
        <p:spPr>
          <a:xfrm>
            <a:off x="828675" y="5120639"/>
            <a:ext cx="7137263" cy="1280161"/>
          </a:xfrm>
        </p:spPr>
        <p:txBody>
          <a:bodyPr vert="horz" lIns="91440" tIns="45720" rIns="91440" bIns="45720" rtlCol="0" anchor="ctr">
            <a:normAutofit/>
          </a:bodyPr>
          <a:lstStyle/>
          <a:p>
            <a:pPr algn="r"/>
            <a:r>
              <a:rPr lang="en-US" sz="4800">
                <a:solidFill>
                  <a:srgbClr val="FFFFFF"/>
                </a:solidFill>
              </a:rPr>
              <a:t>Recommended Reading</a:t>
            </a:r>
          </a:p>
        </p:txBody>
      </p:sp>
      <p:pic>
        <p:nvPicPr>
          <p:cNvPr id="1030" name="Picture 6">
            <a:extLst>
              <a:ext uri="{FF2B5EF4-FFF2-40B4-BE49-F238E27FC236}">
                <a16:creationId xmlns:a16="http://schemas.microsoft.com/office/drawing/2014/main" id="{35DED719-FAF0-E042-8E87-B34400779B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677" y="246679"/>
            <a:ext cx="1863962" cy="27847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69A7D58-89F6-3640-8D30-4CF3C62AF7C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95011" y="1878656"/>
            <a:ext cx="1863962" cy="27847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perback Reset Your Child's Brain: A Four-Week Plan to End Meltdowns, Raise Grades, and Boost Social Skills by Reversing the Effects of Electronic Screen Book">
            <a:extLst>
              <a:ext uri="{FF2B5EF4-FFF2-40B4-BE49-F238E27FC236}">
                <a16:creationId xmlns:a16="http://schemas.microsoft.com/office/drawing/2014/main" id="{4A619FF3-7143-1B42-91E2-E864B525F8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25037" y="270845"/>
            <a:ext cx="1863962" cy="2787978"/>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D5B557D3-D7B4-404B-84A1-9BD182BE5B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7532813" y="5760720"/>
            <a:ext cx="1188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descr="Parenting from the Inside Out: How a Deeper Self-Understanding Can Help You Raise Children Who Thrive: 10th Anniversary Edition">
            <a:extLst>
              <a:ext uri="{FF2B5EF4-FFF2-40B4-BE49-F238E27FC236}">
                <a16:creationId xmlns:a16="http://schemas.microsoft.com/office/drawing/2014/main" id="{9608C426-4B67-114A-B74C-CD0958651C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2085" y="1884872"/>
            <a:ext cx="1685088" cy="27723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F67F087D-FCE5-AF4F-9FC6-651042DFF0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2269" y="246679"/>
            <a:ext cx="1685088" cy="28037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INSA: A Neurological Approach to the Treatment of Sex Addiction">
            <a:extLst>
              <a:ext uri="{FF2B5EF4-FFF2-40B4-BE49-F238E27FC236}">
                <a16:creationId xmlns:a16="http://schemas.microsoft.com/office/drawing/2014/main" id="{3347212E-6761-6E4B-B44E-D9EEB7B7B3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26706" y="1886747"/>
            <a:ext cx="1841500" cy="27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44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F82B3-978F-834B-9578-8058982745B3}"/>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4DE74648-4E32-574C-A141-8BBB46B13528}"/>
              </a:ext>
            </a:extLst>
          </p:cNvPr>
          <p:cNvSpPr>
            <a:spLocks noGrp="1"/>
          </p:cNvSpPr>
          <p:nvPr>
            <p:ph idx="1"/>
          </p:nvPr>
        </p:nvSpPr>
        <p:spPr/>
        <p:txBody>
          <a:bodyPr/>
          <a:lstStyle/>
          <a:p>
            <a:r>
              <a:rPr lang="en-US" dirty="0" err="1"/>
              <a:t>RestartLife</a:t>
            </a:r>
            <a:r>
              <a:rPr lang="en-US" dirty="0"/>
              <a:t> </a:t>
            </a:r>
          </a:p>
          <a:p>
            <a:r>
              <a:rPr lang="en-US" dirty="0">
                <a:hlinkClick r:id="rId2"/>
              </a:rPr>
              <a:t>https://www.restartlife.com</a:t>
            </a:r>
            <a:endParaRPr lang="en-US" dirty="0"/>
          </a:p>
          <a:p>
            <a:r>
              <a:rPr lang="en-US" dirty="0"/>
              <a:t>Access screens/assessments related to gaming and problematic screen use</a:t>
            </a:r>
          </a:p>
          <a:p>
            <a:r>
              <a:rPr lang="en-US" dirty="0">
                <a:hlinkClick r:id="rId3"/>
              </a:rPr>
              <a:t>https://www.albertahealthservices.ca/info/Page17566.aspx</a:t>
            </a:r>
            <a:endParaRPr lang="en-US" dirty="0"/>
          </a:p>
          <a:p>
            <a:r>
              <a:rPr lang="en-US" dirty="0"/>
              <a:t>Reset Your Child’s Brain</a:t>
            </a:r>
          </a:p>
          <a:p>
            <a:r>
              <a:rPr lang="en-US" dirty="0">
                <a:hlinkClick r:id="rId4"/>
              </a:rPr>
              <a:t>https://drdunckley.com/reset-your-childs-brain/</a:t>
            </a:r>
            <a:endParaRPr lang="en-US" dirty="0"/>
          </a:p>
          <a:p>
            <a:endParaRPr lang="en-US" dirty="0"/>
          </a:p>
          <a:p>
            <a:endParaRPr lang="en-US" dirty="0"/>
          </a:p>
        </p:txBody>
      </p:sp>
    </p:spTree>
    <p:extLst>
      <p:ext uri="{BB962C8B-B14F-4D97-AF65-F5344CB8AC3E}">
        <p14:creationId xmlns:p14="http://schemas.microsoft.com/office/powerpoint/2010/main" val="930606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55E0-BBB4-1517-910F-88000CEB6B59}"/>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1D52915A-563B-DFAA-23B7-CE0F6E210925}"/>
              </a:ext>
            </a:extLst>
          </p:cNvPr>
          <p:cNvSpPr>
            <a:spLocks noGrp="1"/>
          </p:cNvSpPr>
          <p:nvPr>
            <p:ph idx="1"/>
          </p:nvPr>
        </p:nvSpPr>
        <p:spPr/>
        <p:txBody>
          <a:bodyPr>
            <a:normAutofit fontScale="77500" lnSpcReduction="20000"/>
          </a:bodyPr>
          <a:lstStyle/>
          <a:p>
            <a:r>
              <a:rPr lang="en-US" b="0" i="0" u="none" strike="noStrike" dirty="0">
                <a:solidFill>
                  <a:srgbClr val="000000"/>
                </a:solidFill>
                <a:effectLst/>
              </a:rPr>
              <a:t>AACAP. (2020). </a:t>
            </a:r>
            <a:r>
              <a:rPr lang="en-US" b="0" i="1" u="none" strike="noStrike" dirty="0">
                <a:solidFill>
                  <a:srgbClr val="000000"/>
                </a:solidFill>
                <a:effectLst/>
              </a:rPr>
              <a:t>Screen time and children</a:t>
            </a:r>
            <a:r>
              <a:rPr lang="en-US" b="0" i="0" u="none" strike="noStrike" dirty="0">
                <a:solidFill>
                  <a:srgbClr val="000000"/>
                </a:solidFill>
                <a:effectLst/>
              </a:rPr>
              <a:t>. Retrieved October 17, 2022, from https://</a:t>
            </a:r>
            <a:r>
              <a:rPr lang="en-US" b="0" i="0" u="none" strike="noStrike" dirty="0" err="1">
                <a:solidFill>
                  <a:srgbClr val="000000"/>
                </a:solidFill>
                <a:effectLst/>
              </a:rPr>
              <a:t>www.aacap.org</a:t>
            </a:r>
            <a:r>
              <a:rPr lang="en-US" b="0" i="0" u="none" strike="noStrike" dirty="0">
                <a:solidFill>
                  <a:srgbClr val="000000"/>
                </a:solidFill>
                <a:effectLst/>
              </a:rPr>
              <a:t>/AACAP/</a:t>
            </a:r>
            <a:r>
              <a:rPr lang="en-US" b="0" i="0" u="none" strike="noStrike" dirty="0" err="1">
                <a:solidFill>
                  <a:srgbClr val="000000"/>
                </a:solidFill>
                <a:effectLst/>
              </a:rPr>
              <a:t>Families_and_Youth</a:t>
            </a:r>
            <a:r>
              <a:rPr lang="en-US" b="0" i="0" u="none" strike="noStrike" dirty="0">
                <a:solidFill>
                  <a:srgbClr val="000000"/>
                </a:solidFill>
                <a:effectLst/>
              </a:rPr>
              <a:t>/</a:t>
            </a:r>
            <a:r>
              <a:rPr lang="en-US" b="0" i="0" u="none" strike="noStrike" dirty="0" err="1">
                <a:solidFill>
                  <a:srgbClr val="000000"/>
                </a:solidFill>
                <a:effectLst/>
              </a:rPr>
              <a:t>Facts_for_Families</a:t>
            </a:r>
            <a:r>
              <a:rPr lang="en-US" b="0" i="0" u="none" strike="noStrike" dirty="0">
                <a:solidFill>
                  <a:srgbClr val="000000"/>
                </a:solidFill>
                <a:effectLst/>
              </a:rPr>
              <a:t>/FFF-Guide/Children-And-Watching-TV-054.aspx </a:t>
            </a:r>
          </a:p>
          <a:p>
            <a:r>
              <a:rPr lang="en-US" b="0" i="0" u="none" strike="noStrike" dirty="0" err="1">
                <a:solidFill>
                  <a:srgbClr val="000000"/>
                </a:solidFill>
                <a:effectLst/>
              </a:rPr>
              <a:t>Balban</a:t>
            </a:r>
            <a:r>
              <a:rPr lang="en-US" b="0" i="0" u="none" strike="noStrike" dirty="0">
                <a:solidFill>
                  <a:srgbClr val="000000"/>
                </a:solidFill>
                <a:effectLst/>
              </a:rPr>
              <a:t>, M. Y., </a:t>
            </a:r>
            <a:r>
              <a:rPr lang="en-US" b="0" i="0" u="none" strike="noStrike" dirty="0" err="1">
                <a:solidFill>
                  <a:srgbClr val="000000"/>
                </a:solidFill>
                <a:effectLst/>
              </a:rPr>
              <a:t>Neri</a:t>
            </a:r>
            <a:r>
              <a:rPr lang="en-US" b="0" i="0" u="none" strike="noStrike" dirty="0">
                <a:solidFill>
                  <a:srgbClr val="000000"/>
                </a:solidFill>
                <a:effectLst/>
              </a:rPr>
              <a:t>, E., </a:t>
            </a:r>
            <a:r>
              <a:rPr lang="en-US" b="0" i="0" u="none" strike="noStrike" dirty="0" err="1">
                <a:solidFill>
                  <a:srgbClr val="000000"/>
                </a:solidFill>
                <a:effectLst/>
              </a:rPr>
              <a:t>Kogon</a:t>
            </a:r>
            <a:r>
              <a:rPr lang="en-US" b="0" i="0" u="none" strike="noStrike" dirty="0">
                <a:solidFill>
                  <a:srgbClr val="000000"/>
                </a:solidFill>
                <a:effectLst/>
              </a:rPr>
              <a:t>, M. M., Weed, L., </a:t>
            </a:r>
            <a:r>
              <a:rPr lang="en-US" b="0" i="0" u="none" strike="noStrike" dirty="0" err="1">
                <a:solidFill>
                  <a:srgbClr val="000000"/>
                </a:solidFill>
                <a:effectLst/>
              </a:rPr>
              <a:t>Nouriani</a:t>
            </a:r>
            <a:r>
              <a:rPr lang="en-US" b="0" i="0" u="none" strike="noStrike" dirty="0">
                <a:solidFill>
                  <a:srgbClr val="000000"/>
                </a:solidFill>
                <a:effectLst/>
              </a:rPr>
              <a:t>, B., Jo, B., Holl, G., Zeitzer, J. M., Spiegel, D., &amp; Huberman, A. D. (2023). Brief structured respiration practices enhance mood and reduce physiological arousal. </a:t>
            </a:r>
            <a:r>
              <a:rPr lang="en-US" b="0" i="1" u="none" strike="noStrike" dirty="0">
                <a:solidFill>
                  <a:srgbClr val="000000"/>
                </a:solidFill>
                <a:effectLst/>
              </a:rPr>
              <a:t>Cell Reports Medicine</a:t>
            </a:r>
            <a:r>
              <a:rPr lang="en-US" b="0" i="0" u="none" strike="noStrike" dirty="0">
                <a:solidFill>
                  <a:srgbClr val="000000"/>
                </a:solidFill>
                <a:effectLst/>
              </a:rPr>
              <a:t>, </a:t>
            </a:r>
            <a:r>
              <a:rPr lang="en-US" b="0" i="1" u="none" strike="noStrike" dirty="0">
                <a:solidFill>
                  <a:srgbClr val="000000"/>
                </a:solidFill>
                <a:effectLst/>
              </a:rPr>
              <a:t>0</a:t>
            </a:r>
            <a:r>
              <a:rPr lang="en-US" b="0" i="0" u="none" strike="noStrike" dirty="0">
                <a:solidFill>
                  <a:srgbClr val="000000"/>
                </a:solidFill>
                <a:effectLst/>
              </a:rPr>
              <a:t>(0). </a:t>
            </a:r>
            <a:r>
              <a:rPr lang="en-US" b="0" i="0" dirty="0">
                <a:effectLst/>
                <a:hlinkClick r:id="rId2"/>
              </a:rPr>
              <a:t>https://doi.org/10.1016/j.xcrm.2022.100895</a:t>
            </a:r>
            <a:endParaRPr lang="en-US" b="0" i="0" dirty="0">
              <a:effectLst/>
            </a:endParaRPr>
          </a:p>
          <a:p>
            <a:r>
              <a:rPr lang="en-US" b="0" i="0" u="none" strike="noStrike" dirty="0">
                <a:solidFill>
                  <a:srgbClr val="000000"/>
                </a:solidFill>
                <a:effectLst/>
              </a:rPr>
              <a:t>Chen, L., &amp; Shi, J. (2018). Reducing harm from media: A meta-analysis of parental mediation. </a:t>
            </a:r>
            <a:r>
              <a:rPr lang="en-US" b="0" i="1" u="none" strike="noStrike" dirty="0">
                <a:solidFill>
                  <a:srgbClr val="000000"/>
                </a:solidFill>
                <a:effectLst/>
              </a:rPr>
              <a:t>Journalism &amp; Mass Communication Quarterly</a:t>
            </a:r>
            <a:r>
              <a:rPr lang="en-US" b="0" i="0" u="none" strike="noStrike" dirty="0">
                <a:solidFill>
                  <a:srgbClr val="000000"/>
                </a:solidFill>
                <a:effectLst/>
              </a:rPr>
              <a:t>, </a:t>
            </a:r>
            <a:r>
              <a:rPr lang="en-US" b="0" i="1" u="none" strike="noStrike" dirty="0">
                <a:solidFill>
                  <a:srgbClr val="000000"/>
                </a:solidFill>
                <a:effectLst/>
              </a:rPr>
              <a:t>96 </a:t>
            </a:r>
            <a:r>
              <a:rPr lang="en-US" b="0" i="0" u="none" strike="noStrike" dirty="0">
                <a:solidFill>
                  <a:srgbClr val="000000"/>
                </a:solidFill>
                <a:effectLst/>
              </a:rPr>
              <a:t>(1), 173–193. https://</a:t>
            </a:r>
            <a:r>
              <a:rPr lang="en-US" b="0" i="0" u="none" strike="noStrike" dirty="0" err="1">
                <a:solidFill>
                  <a:srgbClr val="000000"/>
                </a:solidFill>
                <a:effectLst/>
              </a:rPr>
              <a:t>doi.org</a:t>
            </a:r>
            <a:r>
              <a:rPr lang="en-US" b="0" i="0" u="none" strike="noStrike" dirty="0">
                <a:solidFill>
                  <a:srgbClr val="000000"/>
                </a:solidFill>
                <a:effectLst/>
              </a:rPr>
              <a:t>/10.1177/1077699018754908 </a:t>
            </a:r>
          </a:p>
          <a:p>
            <a:r>
              <a:rPr lang="en-US" b="0" i="0" u="none" strike="noStrike" dirty="0" err="1">
                <a:solidFill>
                  <a:srgbClr val="2B3545"/>
                </a:solidFill>
                <a:effectLst/>
              </a:rPr>
              <a:t>Dunckley</a:t>
            </a:r>
            <a:r>
              <a:rPr lang="en-US" b="0" i="0" u="none" strike="noStrike" dirty="0">
                <a:solidFill>
                  <a:srgbClr val="2B3545"/>
                </a:solidFill>
                <a:effectLst/>
              </a:rPr>
              <a:t> V. L. (2015). </a:t>
            </a:r>
            <a:r>
              <a:rPr lang="en-US" b="0" i="1" u="none" strike="noStrike" dirty="0">
                <a:solidFill>
                  <a:srgbClr val="2B3545"/>
                </a:solidFill>
                <a:effectLst/>
              </a:rPr>
              <a:t>Reset your child's brain : a four-week plan to end meltdowns raise grades and boost social skills by reversing the effects of electronic screen-time</a:t>
            </a:r>
            <a:r>
              <a:rPr lang="en-US" b="0" i="0" u="none" strike="noStrike" dirty="0">
                <a:solidFill>
                  <a:srgbClr val="2B3545"/>
                </a:solidFill>
                <a:effectLst/>
              </a:rPr>
              <a:t>. New World Library.</a:t>
            </a:r>
            <a:endParaRPr lang="en-US" b="0" i="0" u="none" strike="noStrike" dirty="0">
              <a:solidFill>
                <a:srgbClr val="202124"/>
              </a:solidFill>
              <a:effectLst/>
            </a:endParaRPr>
          </a:p>
          <a:p>
            <a:r>
              <a:rPr lang="en-US" b="0" i="0" u="none" strike="noStrike" dirty="0" err="1">
                <a:solidFill>
                  <a:srgbClr val="202124"/>
                </a:solidFill>
                <a:effectLst/>
              </a:rPr>
              <a:t>Porges</a:t>
            </a:r>
            <a:r>
              <a:rPr lang="en-US" b="0" i="0" u="none" strike="noStrike" dirty="0">
                <a:solidFill>
                  <a:srgbClr val="202124"/>
                </a:solidFill>
                <a:effectLst/>
              </a:rPr>
              <a:t>, S. W. (2011). </a:t>
            </a:r>
            <a:r>
              <a:rPr lang="en-US" i="1" u="none" strike="noStrike" dirty="0">
                <a:solidFill>
                  <a:srgbClr val="202124"/>
                </a:solidFill>
                <a:effectLst/>
              </a:rPr>
              <a:t>The polyvagal theory: Neurophysiological foundations of emotions, attachment, communication, and self-regulation</a:t>
            </a:r>
            <a:r>
              <a:rPr lang="en-US" i="0" u="none" strike="noStrike" dirty="0">
                <a:solidFill>
                  <a:srgbClr val="202124"/>
                </a:solidFill>
                <a:effectLst/>
              </a:rPr>
              <a:t>. </a:t>
            </a:r>
            <a:r>
              <a:rPr lang="en-US" b="0" i="0" u="none" strike="noStrike" dirty="0">
                <a:solidFill>
                  <a:srgbClr val="202124"/>
                </a:solidFill>
                <a:effectLst/>
              </a:rPr>
              <a:t>W W Norton &amp; Co.</a:t>
            </a:r>
            <a:endParaRPr lang="en-US" b="0" i="0" u="none" strike="noStrike" dirty="0">
              <a:solidFill>
                <a:srgbClr val="000000"/>
              </a:solidFill>
              <a:effectLst/>
            </a:endParaRPr>
          </a:p>
          <a:p>
            <a:r>
              <a:rPr lang="en-US" b="0" i="0" u="none" strike="noStrike" dirty="0">
                <a:solidFill>
                  <a:srgbClr val="000000"/>
                </a:solidFill>
                <a:effectLst/>
              </a:rPr>
              <a:t>Siegel, D. J., &amp; Hartzell, M. (2005). </a:t>
            </a:r>
            <a:r>
              <a:rPr lang="en-US" b="0" i="1" u="none" strike="noStrike" dirty="0">
                <a:solidFill>
                  <a:srgbClr val="000000"/>
                </a:solidFill>
                <a:effectLst/>
              </a:rPr>
              <a:t>Parenting from the inside out</a:t>
            </a:r>
            <a:r>
              <a:rPr lang="en-US" b="0" i="0" u="none" strike="noStrike" dirty="0">
                <a:solidFill>
                  <a:srgbClr val="000000"/>
                </a:solidFill>
                <a:effectLst/>
              </a:rPr>
              <a:t>. Jeremy P </a:t>
            </a:r>
            <a:r>
              <a:rPr lang="en-US" b="0" i="0" u="none" strike="noStrike" dirty="0" err="1">
                <a:solidFill>
                  <a:srgbClr val="000000"/>
                </a:solidFill>
                <a:effectLst/>
              </a:rPr>
              <a:t>Tarcher</a:t>
            </a:r>
            <a:r>
              <a:rPr lang="en-US" b="0" i="0" u="none" strike="noStrike" dirty="0">
                <a:solidFill>
                  <a:srgbClr val="000000"/>
                </a:solidFill>
                <a:effectLst/>
              </a:rPr>
              <a:t>.</a:t>
            </a:r>
          </a:p>
          <a:p>
            <a:endParaRPr lang="en-US" dirty="0"/>
          </a:p>
        </p:txBody>
      </p:sp>
    </p:spTree>
    <p:extLst>
      <p:ext uri="{BB962C8B-B14F-4D97-AF65-F5344CB8AC3E}">
        <p14:creationId xmlns:p14="http://schemas.microsoft.com/office/powerpoint/2010/main" val="959243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27FEE-59AE-4647-BA1E-1B446A8BC361}"/>
              </a:ext>
            </a:extLst>
          </p:cNvPr>
          <p:cNvSpPr>
            <a:spLocks noGrp="1"/>
          </p:cNvSpPr>
          <p:nvPr>
            <p:ph type="title"/>
          </p:nvPr>
        </p:nvSpPr>
        <p:spPr>
          <a:xfrm>
            <a:off x="1097280" y="286603"/>
            <a:ext cx="10058400" cy="1450757"/>
          </a:xfrm>
        </p:spPr>
        <p:txBody>
          <a:bodyPr>
            <a:normAutofit/>
          </a:bodyPr>
          <a:lstStyle/>
          <a:p>
            <a:r>
              <a:rPr lang="en-US" dirty="0"/>
              <a:t>Diagnosis related to screen addictions</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64B2C93-1490-AA61-BAA1-8276D85F115D}"/>
              </a:ext>
            </a:extLst>
          </p:cNvPr>
          <p:cNvGraphicFramePr>
            <a:graphicFrameLocks noGrp="1"/>
          </p:cNvGraphicFramePr>
          <p:nvPr>
            <p:ph idx="1"/>
            <p:extLst>
              <p:ext uri="{D42A27DB-BD31-4B8C-83A1-F6EECF244321}">
                <p14:modId xmlns:p14="http://schemas.microsoft.com/office/powerpoint/2010/main" val="180829392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694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E336F9-2471-DB4F-8655-7BAF0FE61B9D}"/>
              </a:ext>
            </a:extLst>
          </p:cNvPr>
          <p:cNvSpPr>
            <a:spLocks noGrp="1"/>
          </p:cNvSpPr>
          <p:nvPr>
            <p:ph type="title"/>
          </p:nvPr>
        </p:nvSpPr>
        <p:spPr>
          <a:xfrm>
            <a:off x="858749" y="963997"/>
            <a:ext cx="3787457" cy="4938361"/>
          </a:xfrm>
        </p:spPr>
        <p:txBody>
          <a:bodyPr anchor="ctr">
            <a:normAutofit/>
          </a:bodyPr>
          <a:lstStyle/>
          <a:p>
            <a:pPr algn="r"/>
            <a:r>
              <a:rPr lang="en-US"/>
              <a:t>DSM-V</a:t>
            </a:r>
          </a:p>
        </p:txBody>
      </p:sp>
      <p:cxnSp>
        <p:nvCxnSpPr>
          <p:cNvPr id="37" name="Straight Connector 36">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6098FD-2753-F042-A167-65313F552CB4}"/>
              </a:ext>
            </a:extLst>
          </p:cNvPr>
          <p:cNvSpPr>
            <a:spLocks noGrp="1"/>
          </p:cNvSpPr>
          <p:nvPr>
            <p:ph idx="1"/>
          </p:nvPr>
        </p:nvSpPr>
        <p:spPr>
          <a:xfrm>
            <a:off x="5301798" y="963507"/>
            <a:ext cx="5968181" cy="4938851"/>
          </a:xfrm>
        </p:spPr>
        <p:txBody>
          <a:bodyPr anchor="ctr">
            <a:normAutofit/>
          </a:bodyPr>
          <a:lstStyle/>
          <a:p>
            <a:pPr>
              <a:lnSpc>
                <a:spcPct val="110000"/>
              </a:lnSpc>
            </a:pPr>
            <a:r>
              <a:rPr lang="en-US" sz="1500"/>
              <a:t>The DSM-5 proposes nine symptoms for internet gaming disorder. A person must demonstrate at least five of these within one year for a positive diagnosis. </a:t>
            </a:r>
          </a:p>
          <a:p>
            <a:pPr marL="0" indent="0">
              <a:lnSpc>
                <a:spcPct val="110000"/>
              </a:lnSpc>
              <a:buNone/>
            </a:pPr>
            <a:r>
              <a:rPr lang="en-US" sz="1500"/>
              <a:t>• Preoccupation with games (i.e., always thinking about internet games).</a:t>
            </a:r>
            <a:br>
              <a:rPr lang="en-US" sz="1500"/>
            </a:br>
            <a:r>
              <a:rPr lang="en-US" sz="1500"/>
              <a:t>• Withdrawal symptoms when gaming is taken away (i.e., feelings of discomfort such as irritability, anxiety, depression).</a:t>
            </a:r>
            <a:br>
              <a:rPr lang="en-US" sz="1500"/>
            </a:br>
            <a:r>
              <a:rPr lang="en-US" sz="1500"/>
              <a:t>• Tolerance (i.e., needing to play for increasing amounts of time).</a:t>
            </a:r>
            <a:br>
              <a:rPr lang="en-US" sz="1500"/>
            </a:br>
            <a:r>
              <a:rPr lang="en-US" sz="1500"/>
              <a:t>• Difficulty/inability to reduce playing.</a:t>
            </a:r>
            <a:br>
              <a:rPr lang="en-US" sz="1500"/>
            </a:br>
            <a:r>
              <a:rPr lang="en-US" sz="1500"/>
              <a:t>• Loss of interest in previous hobbies and giving up other activities.</a:t>
            </a:r>
            <a:br>
              <a:rPr lang="en-US" sz="1500"/>
            </a:br>
            <a:r>
              <a:rPr lang="en-US" sz="1500"/>
              <a:t>• Continuing to play despite problems.</a:t>
            </a:r>
            <a:br>
              <a:rPr lang="en-US" sz="1500"/>
            </a:br>
            <a:r>
              <a:rPr lang="en-US" sz="1500"/>
              <a:t>• Problems with relationships (conflict and dishonesty about gaming behavior). </a:t>
            </a:r>
            <a:br>
              <a:rPr lang="en-US" sz="1500"/>
            </a:br>
            <a:r>
              <a:rPr lang="en-US" sz="1500"/>
              <a:t>• Playing to feel better.</a:t>
            </a:r>
            <a:br>
              <a:rPr lang="en-US" sz="1500"/>
            </a:br>
            <a:r>
              <a:rPr lang="en-US" sz="1500"/>
              <a:t>• Negative impact on community, social, school, and work environments </a:t>
            </a:r>
          </a:p>
          <a:p>
            <a:pPr>
              <a:lnSpc>
                <a:spcPct val="110000"/>
              </a:lnSpc>
            </a:pPr>
            <a:endParaRPr lang="en-US" sz="1500"/>
          </a:p>
        </p:txBody>
      </p:sp>
    </p:spTree>
    <p:extLst>
      <p:ext uri="{BB962C8B-B14F-4D97-AF65-F5344CB8AC3E}">
        <p14:creationId xmlns:p14="http://schemas.microsoft.com/office/powerpoint/2010/main" val="299788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FE1B2C-7BC1-4AE2-9A50-2A4A70A9D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7E8244A-2C81-4C0E-A929-3EC8EFF3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58724" y="457200"/>
            <a:ext cx="11274552" cy="59436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748C0-7630-C483-20DB-2E6206DA2A74}"/>
              </a:ext>
            </a:extLst>
          </p:cNvPr>
          <p:cNvSpPr>
            <a:spLocks noGrp="1"/>
          </p:cNvSpPr>
          <p:nvPr>
            <p:ph type="title"/>
          </p:nvPr>
        </p:nvSpPr>
        <p:spPr>
          <a:xfrm>
            <a:off x="858749" y="963997"/>
            <a:ext cx="3787457" cy="4938361"/>
          </a:xfrm>
        </p:spPr>
        <p:txBody>
          <a:bodyPr anchor="ctr">
            <a:normAutofit/>
          </a:bodyPr>
          <a:lstStyle/>
          <a:p>
            <a:pPr algn="r"/>
            <a:r>
              <a:rPr lang="en-US" dirty="0"/>
              <a:t>ICD-11 Compulsive Sexual Behavior Disorder</a:t>
            </a:r>
            <a:endParaRPr lang="en-US"/>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1974"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AFAC9C-F78E-5358-64F2-96A5E6908559}"/>
              </a:ext>
            </a:extLst>
          </p:cNvPr>
          <p:cNvSpPr>
            <a:spLocks noGrp="1"/>
          </p:cNvSpPr>
          <p:nvPr>
            <p:ph idx="1"/>
          </p:nvPr>
        </p:nvSpPr>
        <p:spPr>
          <a:xfrm>
            <a:off x="5301798" y="963507"/>
            <a:ext cx="5968181" cy="4938851"/>
          </a:xfrm>
        </p:spPr>
        <p:txBody>
          <a:bodyPr anchor="ctr">
            <a:normAutofit/>
          </a:bodyPr>
          <a:lstStyle/>
          <a:p>
            <a:pPr>
              <a:lnSpc>
                <a:spcPct val="110000"/>
              </a:lnSpc>
            </a:pPr>
            <a:r>
              <a:rPr lang="en-US" sz="1700" b="0" i="0" u="none" strike="noStrike">
                <a:effectLst/>
                <a:latin typeface="-apple-system"/>
              </a:rPr>
              <a:t>“Compulsive sexual behavior disorder is characterized by a persistent pattern of failure to control intense, repetitive sexual impulses or urges resulting in repetitive sexual behavior. Symptoms may include repetitive sexual activities becoming a central focus of the person’s life to the point of neglecting health and personal care or other interests, activities and responsibilities; numerous unsuccessful efforts to significantly reduce repetitive sexual behavior; and continued repetitive sexual behavior despite adverse consequences or deriving little or no satisfaction from it. The pattern of failure to control intense, sexual impulses or urges and resulting repetitive sexual behavior is manifested over an extended period of time (e.g., 6 months or more), and causes marked distress or significant impairment in personal, family, social, educational, occupational, or other important areas of functioning. Distress that is entirely related to moral judgments and disapproval about sexual impulses, urges, or behaviors is not sufficient to meet this requirement.”</a:t>
            </a:r>
            <a:endParaRPr lang="en-US" sz="1700"/>
          </a:p>
        </p:txBody>
      </p:sp>
    </p:spTree>
    <p:extLst>
      <p:ext uri="{BB962C8B-B14F-4D97-AF65-F5344CB8AC3E}">
        <p14:creationId xmlns:p14="http://schemas.microsoft.com/office/powerpoint/2010/main" val="272780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BD86-4B39-FBBB-AD50-20F95947836F}"/>
              </a:ext>
            </a:extLst>
          </p:cNvPr>
          <p:cNvSpPr>
            <a:spLocks noGrp="1"/>
          </p:cNvSpPr>
          <p:nvPr>
            <p:ph type="title"/>
          </p:nvPr>
        </p:nvSpPr>
        <p:spPr/>
        <p:txBody>
          <a:bodyPr/>
          <a:lstStyle/>
          <a:p>
            <a:r>
              <a:rPr lang="en-US" dirty="0"/>
              <a:t>Kevin </a:t>
            </a:r>
          </a:p>
        </p:txBody>
      </p:sp>
      <p:sp>
        <p:nvSpPr>
          <p:cNvPr id="3" name="Content Placeholder 2">
            <a:extLst>
              <a:ext uri="{FF2B5EF4-FFF2-40B4-BE49-F238E27FC236}">
                <a16:creationId xmlns:a16="http://schemas.microsoft.com/office/drawing/2014/main" id="{4A8E5E91-D415-C354-9B6A-75B83D6A1335}"/>
              </a:ext>
            </a:extLst>
          </p:cNvPr>
          <p:cNvSpPr>
            <a:spLocks noGrp="1"/>
          </p:cNvSpPr>
          <p:nvPr>
            <p:ph idx="1"/>
          </p:nvPr>
        </p:nvSpPr>
        <p:spPr/>
        <p:txBody>
          <a:bodyPr>
            <a:normAutofit fontScale="92500" lnSpcReduction="10000"/>
          </a:bodyPr>
          <a:lstStyle/>
          <a:p>
            <a:r>
              <a:rPr lang="en-US" sz="1100" dirty="0"/>
              <a:t>Kevin’s parents called a therapist after learning that their son had failed out of his first year of college and been kicked out of his housing due to destroying parts of his dorm during bouts of rage.  Kevin is 19 and now living back at home with his parents and their relationship is very contentious. Kevin is suicidally depressed, experiences extreme social anxiety, and has gone through various medication regimens to treat his ADHD diagnosis he received at 12 years old. During the intake session, the therapist learns that Kevin is an only child and witnessed a lot of verbal arguing between his parents throughout childhood. Kevin reports being closer to his Mom and sees his Dad as the disciplinarian. The therapist learns that Kevin began using a tablet around 5 years old to play games and watch </a:t>
            </a:r>
            <a:r>
              <a:rPr lang="en-US" sz="1100" dirty="0" err="1"/>
              <a:t>Youtube</a:t>
            </a:r>
            <a:r>
              <a:rPr lang="en-US" sz="1100" dirty="0"/>
              <a:t>. He was initially only allowed 1 </a:t>
            </a:r>
            <a:r>
              <a:rPr lang="en-US" sz="1100" dirty="0" err="1"/>
              <a:t>hr</a:t>
            </a:r>
            <a:r>
              <a:rPr lang="en-US" sz="1100" dirty="0"/>
              <a:t> of solo time screen time per day but that time grew larger and he was allowed to earn more time if he kept his room clean. Kevin’s parents both worked full time and liked that Kevin was able to entertain himself. Kevin developed more of an interest in online gaming and was given a laptop to game with when he was 10 years old. Kevin would game for several hours during the weekend and began to ask persistently to game during the week nights. His parents eventually relented and allowed him to game during the week as well. Kevin’s gaming </a:t>
            </a:r>
            <a:r>
              <a:rPr lang="en-US" sz="1100" dirty="0">
                <a:highlight>
                  <a:srgbClr val="FFFF00"/>
                </a:highlight>
              </a:rPr>
              <a:t>quickly escalated to several hours at night during the week</a:t>
            </a:r>
            <a:r>
              <a:rPr lang="en-US" sz="1100" dirty="0"/>
              <a:t> and bingeing for 4-6 hours on weekends. Kevin was given a personal cell phone at 12 years old and spent time texting his friends, using snapchat, and messaging on Discord. Kevin’s parents noticed that he </a:t>
            </a:r>
            <a:r>
              <a:rPr lang="en-US" sz="1100" dirty="0">
                <a:highlight>
                  <a:srgbClr val="FFFF00"/>
                </a:highlight>
              </a:rPr>
              <a:t>gradually spent less time outside of the house </a:t>
            </a:r>
            <a:r>
              <a:rPr lang="en-US" sz="1100" dirty="0"/>
              <a:t>and </a:t>
            </a:r>
            <a:r>
              <a:rPr lang="en-US" sz="1100" dirty="0">
                <a:highlight>
                  <a:srgbClr val="FFFF00"/>
                </a:highlight>
              </a:rPr>
              <a:t>became very agitated when asked to stop gaming </a:t>
            </a:r>
            <a:r>
              <a:rPr lang="en-US" sz="1100" dirty="0"/>
              <a:t>and do chores, eat meals, or go to sleep. Kevin’s school performance began to decline despite having high test scores and an above average IQ. Kevin discovered internet pornography for the first time through a </a:t>
            </a:r>
            <a:r>
              <a:rPr lang="en-US" sz="1200" dirty="0"/>
              <a:t>friend</a:t>
            </a:r>
            <a:r>
              <a:rPr lang="en-US" sz="1100" dirty="0"/>
              <a:t> on one of his Discord groups. Soon after, Kevin’s ritual became going to school, coming home at 3pm and going into his room to game, message his friends, and watch </a:t>
            </a:r>
            <a:r>
              <a:rPr lang="en-US" sz="1100" dirty="0" err="1"/>
              <a:t>Youtube</a:t>
            </a:r>
            <a:r>
              <a:rPr lang="en-US" sz="1100" dirty="0"/>
              <a:t> reels until the early morning hours when he would need to </a:t>
            </a:r>
            <a:r>
              <a:rPr lang="en-US" sz="1100" dirty="0">
                <a:highlight>
                  <a:srgbClr val="FFFF00"/>
                </a:highlight>
              </a:rPr>
              <a:t>watch pornography and masturbate to get to sleep</a:t>
            </a:r>
            <a:r>
              <a:rPr lang="en-US" sz="1100" dirty="0"/>
              <a:t>. All through high school Kevin and his parents argued constantly about his screen use and Kevin’s parents made multiple attempts to limit his use via app blockers and filters. Kevin developed a pattern of </a:t>
            </a:r>
            <a:r>
              <a:rPr lang="en-US" sz="1100" dirty="0">
                <a:highlight>
                  <a:srgbClr val="FFFF00"/>
                </a:highlight>
              </a:rPr>
              <a:t>stealing his parents and family members phones </a:t>
            </a:r>
            <a:r>
              <a:rPr lang="en-US" sz="1100" dirty="0"/>
              <a:t>during a period of punishment without his devices. Kevin managed to graduate high school and began college living on campus. Kevin quickly lost control of his schedule and sleep routine which resulted in missing classes and not turning in assignments. Kevin was aware he needed to study and sleep but found himself </a:t>
            </a:r>
            <a:r>
              <a:rPr lang="en-US" sz="1100" dirty="0">
                <a:highlight>
                  <a:srgbClr val="FFFF00"/>
                </a:highlight>
              </a:rPr>
              <a:t>unable to stop messaging on Discord and watching pornography</a:t>
            </a:r>
            <a:r>
              <a:rPr lang="en-US" sz="1100" dirty="0"/>
              <a:t> late at night. He became increasingly ashamed at his lack of control and inability to complete tasks. Kevin regularly experienced </a:t>
            </a:r>
            <a:r>
              <a:rPr lang="en-US" sz="1100" dirty="0">
                <a:highlight>
                  <a:srgbClr val="FFFF00"/>
                </a:highlight>
              </a:rPr>
              <a:t>bouts of rage </a:t>
            </a:r>
            <a:r>
              <a:rPr lang="en-US" sz="1100" dirty="0"/>
              <a:t>when having to interact with his professors admonishing his poor performance and once he received his failing end of semester grades began to destroy his dorm and punched holes in the walls. Since being at home Kevin has not had any screen access and has experienced a </a:t>
            </a:r>
            <a:r>
              <a:rPr lang="en-US" sz="1100" dirty="0">
                <a:highlight>
                  <a:srgbClr val="FFFF00"/>
                </a:highlight>
              </a:rPr>
              <a:t>profound level of depression and anhedonia. </a:t>
            </a:r>
          </a:p>
        </p:txBody>
      </p:sp>
    </p:spTree>
    <p:extLst>
      <p:ext uri="{BB962C8B-B14F-4D97-AF65-F5344CB8AC3E}">
        <p14:creationId xmlns:p14="http://schemas.microsoft.com/office/powerpoint/2010/main" val="352508999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29563</TotalTime>
  <Words>5515</Words>
  <Application>Microsoft Office PowerPoint</Application>
  <PresentationFormat>Widescreen</PresentationFormat>
  <Paragraphs>335</Paragraphs>
  <Slides>57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-apple-system</vt:lpstr>
      <vt:lpstr>Calibri</vt:lpstr>
      <vt:lpstr>Univers</vt:lpstr>
      <vt:lpstr>Univers Condensed</vt:lpstr>
      <vt:lpstr>RetrospectVTI</vt:lpstr>
      <vt:lpstr>Attachment &amp; pornography, gaming and internet addictions   </vt:lpstr>
      <vt:lpstr>Objectives</vt:lpstr>
      <vt:lpstr>Current data related to screen use in the United States</vt:lpstr>
      <vt:lpstr>Interactive vs. Passive Screen Use</vt:lpstr>
      <vt:lpstr>Case Example: Kevin </vt:lpstr>
      <vt:lpstr>Diagnosis related to screen addictions</vt:lpstr>
      <vt:lpstr>DSM-V</vt:lpstr>
      <vt:lpstr>ICD-11 Compulsive Sexual Behavior Disorder</vt:lpstr>
      <vt:lpstr>Kevin </vt:lpstr>
      <vt:lpstr>Screen addiction interaction </vt:lpstr>
      <vt:lpstr>Dopamine </vt:lpstr>
      <vt:lpstr>Fantasy </vt:lpstr>
      <vt:lpstr>One device to rule them all</vt:lpstr>
      <vt:lpstr>All revved up and nowhere to go</vt:lpstr>
      <vt:lpstr>Task switching</vt:lpstr>
      <vt:lpstr>Co-regulation &amp; Attunement </vt:lpstr>
      <vt:lpstr>Early onset of self-regulation vs. co-regulation</vt:lpstr>
      <vt:lpstr>Autonomic Ladder</vt:lpstr>
      <vt:lpstr>Risk Factors for Developing Screen Addiction</vt:lpstr>
      <vt:lpstr>Common symptoms and collateral indicators of screen addiction </vt:lpstr>
      <vt:lpstr>Continued…</vt:lpstr>
      <vt:lpstr>Current socio-cultural factors </vt:lpstr>
      <vt:lpstr>Attachment disruption &amp; developmental gaps</vt:lpstr>
      <vt:lpstr>Examples of attachment ruptures &amp; screen use</vt:lpstr>
      <vt:lpstr>Impact of screen addiction on language development</vt:lpstr>
      <vt:lpstr>Shame &amp; Restoration of the Self</vt:lpstr>
      <vt:lpstr>Sexting</vt:lpstr>
      <vt:lpstr>Continued…</vt:lpstr>
      <vt:lpstr>KY Laws related to teens and child pornography</vt:lpstr>
      <vt:lpstr>Ethical considerations</vt:lpstr>
      <vt:lpstr>Screen addiction and the LGBTQIA+ community</vt:lpstr>
      <vt:lpstr>Screen Addiction with Neurodiverse Clients</vt:lpstr>
      <vt:lpstr>Treatment Overview</vt:lpstr>
      <vt:lpstr>Abstinence Period </vt:lpstr>
      <vt:lpstr>Therapeutic treatment planning</vt:lpstr>
      <vt:lpstr>Screen re-integration plan</vt:lpstr>
      <vt:lpstr>Interventions</vt:lpstr>
      <vt:lpstr>12-step Support </vt:lpstr>
      <vt:lpstr>PowerPoint Presentation</vt:lpstr>
      <vt:lpstr>PowerPoint Presentation</vt:lpstr>
      <vt:lpstr>Managing physiological arousal</vt:lpstr>
      <vt:lpstr>Autonomic Ladder</vt:lpstr>
      <vt:lpstr>Examples of mindful technology use</vt:lpstr>
      <vt:lpstr>Using fantasy in therapy </vt:lpstr>
      <vt:lpstr>Understanding Fantasy </vt:lpstr>
      <vt:lpstr>Understanding Arousal according to Dr. Bader </vt:lpstr>
      <vt:lpstr>Fantasy Exploration Interventions</vt:lpstr>
      <vt:lpstr>Practical Recovery Examples</vt:lpstr>
      <vt:lpstr>Imaginative Attachment Visualization</vt:lpstr>
      <vt:lpstr>PowerPoint Presentation</vt:lpstr>
      <vt:lpstr>Recommendations for Screen Use</vt:lpstr>
      <vt:lpstr>Prevention continued…</vt:lpstr>
      <vt:lpstr>Types of Parental Intervention</vt:lpstr>
      <vt:lpstr>Parental Intervention Effectiveness </vt:lpstr>
      <vt:lpstr>Recommended Reading</vt:lpstr>
      <vt:lpstr>Additional Resources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Pornography, gaming, &amp; screen addiction</dc:title>
  <dc:creator>Michael Eiden</dc:creator>
  <cp:lastModifiedBy>david thomas</cp:lastModifiedBy>
  <cp:revision>77</cp:revision>
  <dcterms:created xsi:type="dcterms:W3CDTF">2021-12-29T21:51:21Z</dcterms:created>
  <dcterms:modified xsi:type="dcterms:W3CDTF">2023-01-18T20:08:23Z</dcterms:modified>
</cp:coreProperties>
</file>