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media/image11.jpg" ContentType="image/png"/>
  <Override PartName="/ppt/media/image12.jpg" ContentType="image/png"/>
  <Override PartName="/ppt/media/image13.jpg" ContentType="image/pn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Lst>
  <p:notesMasterIdLst>
    <p:notesMasterId r:id="rId125"/>
  </p:notesMasterIdLst>
  <p:sldIdLst>
    <p:sldId id="256" r:id="rId5"/>
    <p:sldId id="613" r:id="rId6"/>
    <p:sldId id="493"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515" r:id="rId29"/>
    <p:sldId id="608" r:id="rId30"/>
    <p:sldId id="611" r:id="rId31"/>
    <p:sldId id="598" r:id="rId32"/>
    <p:sldId id="597" r:id="rId33"/>
    <p:sldId id="596" r:id="rId34"/>
    <p:sldId id="610" r:id="rId35"/>
    <p:sldId id="612" r:id="rId36"/>
    <p:sldId id="516" r:id="rId37"/>
    <p:sldId id="517" r:id="rId38"/>
    <p:sldId id="518" r:id="rId39"/>
    <p:sldId id="519" r:id="rId40"/>
    <p:sldId id="520" r:id="rId41"/>
    <p:sldId id="521" r:id="rId42"/>
    <p:sldId id="522" r:id="rId43"/>
    <p:sldId id="523" r:id="rId44"/>
    <p:sldId id="524" r:id="rId45"/>
    <p:sldId id="525" r:id="rId46"/>
    <p:sldId id="526" r:id="rId47"/>
    <p:sldId id="527" r:id="rId48"/>
    <p:sldId id="528" r:id="rId49"/>
    <p:sldId id="529" r:id="rId50"/>
    <p:sldId id="530" r:id="rId51"/>
    <p:sldId id="531" r:id="rId52"/>
    <p:sldId id="532" r:id="rId53"/>
    <p:sldId id="533" r:id="rId54"/>
    <p:sldId id="534" r:id="rId55"/>
    <p:sldId id="535" r:id="rId56"/>
    <p:sldId id="536" r:id="rId57"/>
    <p:sldId id="537" r:id="rId58"/>
    <p:sldId id="538" r:id="rId59"/>
    <p:sldId id="539" r:id="rId60"/>
    <p:sldId id="540" r:id="rId61"/>
    <p:sldId id="541" r:id="rId62"/>
    <p:sldId id="543" r:id="rId63"/>
    <p:sldId id="544" r:id="rId64"/>
    <p:sldId id="545" r:id="rId65"/>
    <p:sldId id="546" r:id="rId66"/>
    <p:sldId id="547" r:id="rId67"/>
    <p:sldId id="548" r:id="rId68"/>
    <p:sldId id="549" r:id="rId69"/>
    <p:sldId id="550" r:id="rId70"/>
    <p:sldId id="551" r:id="rId71"/>
    <p:sldId id="607" r:id="rId72"/>
    <p:sldId id="552" r:id="rId73"/>
    <p:sldId id="553" r:id="rId74"/>
    <p:sldId id="483" r:id="rId75"/>
    <p:sldId id="554" r:id="rId76"/>
    <p:sldId id="555" r:id="rId77"/>
    <p:sldId id="556" r:id="rId78"/>
    <p:sldId id="557" r:id="rId79"/>
    <p:sldId id="558" r:id="rId80"/>
    <p:sldId id="559" r:id="rId81"/>
    <p:sldId id="560" r:id="rId82"/>
    <p:sldId id="562" r:id="rId83"/>
    <p:sldId id="561" r:id="rId84"/>
    <p:sldId id="563" r:id="rId85"/>
    <p:sldId id="564" r:id="rId86"/>
    <p:sldId id="565" r:id="rId87"/>
    <p:sldId id="567" r:id="rId88"/>
    <p:sldId id="566" r:id="rId89"/>
    <p:sldId id="568" r:id="rId90"/>
    <p:sldId id="569" r:id="rId91"/>
    <p:sldId id="570" r:id="rId92"/>
    <p:sldId id="571" r:id="rId93"/>
    <p:sldId id="572" r:id="rId94"/>
    <p:sldId id="573" r:id="rId95"/>
    <p:sldId id="574" r:id="rId96"/>
    <p:sldId id="575" r:id="rId97"/>
    <p:sldId id="576" r:id="rId98"/>
    <p:sldId id="577" r:id="rId99"/>
    <p:sldId id="578" r:id="rId100"/>
    <p:sldId id="579" r:id="rId101"/>
    <p:sldId id="580" r:id="rId102"/>
    <p:sldId id="581" r:id="rId103"/>
    <p:sldId id="582" r:id="rId104"/>
    <p:sldId id="583" r:id="rId105"/>
    <p:sldId id="584" r:id="rId106"/>
    <p:sldId id="585" r:id="rId107"/>
    <p:sldId id="586" r:id="rId108"/>
    <p:sldId id="587" r:id="rId109"/>
    <p:sldId id="588" r:id="rId110"/>
    <p:sldId id="589" r:id="rId111"/>
    <p:sldId id="590" r:id="rId112"/>
    <p:sldId id="592" r:id="rId113"/>
    <p:sldId id="591" r:id="rId114"/>
    <p:sldId id="593" r:id="rId115"/>
    <p:sldId id="603" r:id="rId116"/>
    <p:sldId id="602" r:id="rId117"/>
    <p:sldId id="601" r:id="rId118"/>
    <p:sldId id="600" r:id="rId119"/>
    <p:sldId id="599" r:id="rId120"/>
    <p:sldId id="594" r:id="rId121"/>
    <p:sldId id="606" r:id="rId122"/>
    <p:sldId id="605" r:id="rId123"/>
    <p:sldId id="604" r:id="rId124"/>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56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4BF"/>
    <a:srgbClr val="6595BF"/>
    <a:srgbClr val="7F7F7F"/>
    <a:srgbClr val="7FB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4"/>
    <p:restoredTop sz="90942"/>
  </p:normalViewPr>
  <p:slideViewPr>
    <p:cSldViewPr snapToGrid="0" snapToObjects="1">
      <p:cViewPr varScale="1">
        <p:scale>
          <a:sx n="91" d="100"/>
          <a:sy n="91" d="100"/>
        </p:scale>
        <p:origin x="1423" y="43"/>
      </p:cViewPr>
      <p:guideLst>
        <p:guide orient="horz" pos="576"/>
        <p:guide pos="561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C1F23-C9B0-400C-AEB1-A4FD7425F1A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402BE22-665D-4B87-8511-633FEF5A5642}">
      <dgm:prSet/>
      <dgm:spPr/>
      <dgm:t>
        <a:bodyPr/>
        <a:lstStyle/>
        <a:p>
          <a:r>
            <a:rPr kumimoji="1" lang="en-US" b="0" dirty="0"/>
            <a:t>Initiation/acquisition</a:t>
          </a:r>
          <a:endParaRPr lang="en-US" dirty="0"/>
        </a:p>
      </dgm:t>
    </dgm:pt>
    <dgm:pt modelId="{15151D77-A5F9-435E-B2F4-F56BE95FECD5}" type="parTrans" cxnId="{21217145-58FC-4D57-93A4-FD403B12557A}">
      <dgm:prSet/>
      <dgm:spPr/>
      <dgm:t>
        <a:bodyPr/>
        <a:lstStyle/>
        <a:p>
          <a:endParaRPr lang="en-US"/>
        </a:p>
      </dgm:t>
    </dgm:pt>
    <dgm:pt modelId="{B9600675-07E6-4279-9A2D-A216B5C6606C}" type="sibTrans" cxnId="{21217145-58FC-4D57-93A4-FD403B12557A}">
      <dgm:prSet/>
      <dgm:spPr/>
      <dgm:t>
        <a:bodyPr/>
        <a:lstStyle/>
        <a:p>
          <a:endParaRPr lang="en-US"/>
        </a:p>
      </dgm:t>
    </dgm:pt>
    <dgm:pt modelId="{30729349-804D-4451-9800-8B0660EB4163}">
      <dgm:prSet/>
      <dgm:spPr/>
      <dgm:t>
        <a:bodyPr/>
        <a:lstStyle/>
        <a:p>
          <a:r>
            <a:rPr kumimoji="1" lang="en-US" b="0"/>
            <a:t>Escalation</a:t>
          </a:r>
          <a:endParaRPr lang="en-US"/>
        </a:p>
      </dgm:t>
    </dgm:pt>
    <dgm:pt modelId="{62978E33-2B37-45DC-97F4-2469E0E8E236}" type="parTrans" cxnId="{BD3B4EC9-A300-46CF-A00A-13359B7B74BC}">
      <dgm:prSet/>
      <dgm:spPr/>
      <dgm:t>
        <a:bodyPr/>
        <a:lstStyle/>
        <a:p>
          <a:endParaRPr lang="en-US"/>
        </a:p>
      </dgm:t>
    </dgm:pt>
    <dgm:pt modelId="{75986300-A4DA-4BA1-9855-A2A638D447A1}" type="sibTrans" cxnId="{BD3B4EC9-A300-46CF-A00A-13359B7B74BC}">
      <dgm:prSet/>
      <dgm:spPr/>
      <dgm:t>
        <a:bodyPr/>
        <a:lstStyle/>
        <a:p>
          <a:endParaRPr lang="en-US"/>
        </a:p>
      </dgm:t>
    </dgm:pt>
    <dgm:pt modelId="{C7984825-861B-42F2-8AAC-5A8F2DE55E3C}">
      <dgm:prSet/>
      <dgm:spPr/>
      <dgm:t>
        <a:bodyPr/>
        <a:lstStyle/>
        <a:p>
          <a:r>
            <a:rPr kumimoji="1" lang="en-US" b="0"/>
            <a:t>Maintenance</a:t>
          </a:r>
          <a:endParaRPr lang="en-US"/>
        </a:p>
      </dgm:t>
    </dgm:pt>
    <dgm:pt modelId="{C5A1886B-D183-4BC0-AE62-3CA16A4D949E}" type="parTrans" cxnId="{17685FA5-46CD-44CC-B1FB-38855E0F2DB8}">
      <dgm:prSet/>
      <dgm:spPr/>
      <dgm:t>
        <a:bodyPr/>
        <a:lstStyle/>
        <a:p>
          <a:endParaRPr lang="en-US"/>
        </a:p>
      </dgm:t>
    </dgm:pt>
    <dgm:pt modelId="{9FD16F52-74C4-4442-B130-EEA9151AC6F5}" type="sibTrans" cxnId="{17685FA5-46CD-44CC-B1FB-38855E0F2DB8}">
      <dgm:prSet/>
      <dgm:spPr/>
      <dgm:t>
        <a:bodyPr/>
        <a:lstStyle/>
        <a:p>
          <a:endParaRPr lang="en-US"/>
        </a:p>
      </dgm:t>
    </dgm:pt>
    <dgm:pt modelId="{ABC30630-2419-4F2F-B923-7CF5567ED4F1}">
      <dgm:prSet/>
      <dgm:spPr/>
      <dgm:t>
        <a:bodyPr/>
        <a:lstStyle/>
        <a:p>
          <a:r>
            <a:rPr kumimoji="1" lang="en-US" b="0"/>
            <a:t>Abstinence and/or withdrawal</a:t>
          </a:r>
          <a:endParaRPr lang="en-US"/>
        </a:p>
      </dgm:t>
    </dgm:pt>
    <dgm:pt modelId="{5CEAA61E-0B16-44AD-AD29-AE4B803C1872}" type="parTrans" cxnId="{E9B0370E-E654-40B3-A3AA-9121C751B78B}">
      <dgm:prSet/>
      <dgm:spPr/>
      <dgm:t>
        <a:bodyPr/>
        <a:lstStyle/>
        <a:p>
          <a:endParaRPr lang="en-US"/>
        </a:p>
      </dgm:t>
    </dgm:pt>
    <dgm:pt modelId="{78C2D5FF-EC04-4AF0-8FC5-146A5F8950CD}" type="sibTrans" cxnId="{E9B0370E-E654-40B3-A3AA-9121C751B78B}">
      <dgm:prSet/>
      <dgm:spPr/>
      <dgm:t>
        <a:bodyPr/>
        <a:lstStyle/>
        <a:p>
          <a:endParaRPr lang="en-US"/>
        </a:p>
      </dgm:t>
    </dgm:pt>
    <dgm:pt modelId="{AEC573BB-9B55-44E0-9B53-37A8B4957A33}">
      <dgm:prSet/>
      <dgm:spPr/>
      <dgm:t>
        <a:bodyPr/>
        <a:lstStyle/>
        <a:p>
          <a:r>
            <a:rPr kumimoji="1" lang="en-US" b="0"/>
            <a:t>Relapse or reinstatement</a:t>
          </a:r>
          <a:endParaRPr lang="en-US"/>
        </a:p>
      </dgm:t>
    </dgm:pt>
    <dgm:pt modelId="{B5CF0793-0BFB-4E29-9CFE-78892DFF441F}" type="parTrans" cxnId="{8235990B-37C7-417B-A852-19148749C075}">
      <dgm:prSet/>
      <dgm:spPr/>
      <dgm:t>
        <a:bodyPr/>
        <a:lstStyle/>
        <a:p>
          <a:endParaRPr lang="en-US"/>
        </a:p>
      </dgm:t>
    </dgm:pt>
    <dgm:pt modelId="{02F9161E-A504-4A78-8705-A807C62BFE91}" type="sibTrans" cxnId="{8235990B-37C7-417B-A852-19148749C075}">
      <dgm:prSet/>
      <dgm:spPr/>
      <dgm:t>
        <a:bodyPr/>
        <a:lstStyle/>
        <a:p>
          <a:endParaRPr lang="en-US"/>
        </a:p>
      </dgm:t>
    </dgm:pt>
    <dgm:pt modelId="{B5C398B1-ACDB-45E5-8815-83CE44133EA2}" type="pres">
      <dgm:prSet presAssocID="{D7CC1F23-C9B0-400C-AEB1-A4FD7425F1AF}" presName="vert0" presStyleCnt="0">
        <dgm:presLayoutVars>
          <dgm:dir/>
          <dgm:animOne val="branch"/>
          <dgm:animLvl val="lvl"/>
        </dgm:presLayoutVars>
      </dgm:prSet>
      <dgm:spPr/>
    </dgm:pt>
    <dgm:pt modelId="{C561F99A-05B7-4F57-8BB7-E182291B41C7}" type="pres">
      <dgm:prSet presAssocID="{1402BE22-665D-4B87-8511-633FEF5A5642}" presName="thickLine" presStyleLbl="alignNode1" presStyleIdx="0" presStyleCnt="5"/>
      <dgm:spPr/>
    </dgm:pt>
    <dgm:pt modelId="{B724E6DC-3412-4BFE-91AD-BD4681897BA9}" type="pres">
      <dgm:prSet presAssocID="{1402BE22-665D-4B87-8511-633FEF5A5642}" presName="horz1" presStyleCnt="0"/>
      <dgm:spPr/>
    </dgm:pt>
    <dgm:pt modelId="{0072E2A4-96E2-4E39-A412-35F482D4CAFE}" type="pres">
      <dgm:prSet presAssocID="{1402BE22-665D-4B87-8511-633FEF5A5642}" presName="tx1" presStyleLbl="revTx" presStyleIdx="0" presStyleCnt="5"/>
      <dgm:spPr/>
    </dgm:pt>
    <dgm:pt modelId="{6E8ED824-FCC2-49B8-8278-DE47D1BE3989}" type="pres">
      <dgm:prSet presAssocID="{1402BE22-665D-4B87-8511-633FEF5A5642}" presName="vert1" presStyleCnt="0"/>
      <dgm:spPr/>
    </dgm:pt>
    <dgm:pt modelId="{8305DCCC-15BA-421B-AB16-F897FBE51D77}" type="pres">
      <dgm:prSet presAssocID="{30729349-804D-4451-9800-8B0660EB4163}" presName="thickLine" presStyleLbl="alignNode1" presStyleIdx="1" presStyleCnt="5"/>
      <dgm:spPr/>
    </dgm:pt>
    <dgm:pt modelId="{E5AF958E-6F76-44F5-B202-90BD77228567}" type="pres">
      <dgm:prSet presAssocID="{30729349-804D-4451-9800-8B0660EB4163}" presName="horz1" presStyleCnt="0"/>
      <dgm:spPr/>
    </dgm:pt>
    <dgm:pt modelId="{A07C7F3F-7234-47AF-867D-60A9720D5ECD}" type="pres">
      <dgm:prSet presAssocID="{30729349-804D-4451-9800-8B0660EB4163}" presName="tx1" presStyleLbl="revTx" presStyleIdx="1" presStyleCnt="5"/>
      <dgm:spPr/>
    </dgm:pt>
    <dgm:pt modelId="{5C2F253C-56BF-4FB6-8B25-0FA7974B3123}" type="pres">
      <dgm:prSet presAssocID="{30729349-804D-4451-9800-8B0660EB4163}" presName="vert1" presStyleCnt="0"/>
      <dgm:spPr/>
    </dgm:pt>
    <dgm:pt modelId="{0E20A78B-85DA-4B09-B8E4-53229C34AD61}" type="pres">
      <dgm:prSet presAssocID="{C7984825-861B-42F2-8AAC-5A8F2DE55E3C}" presName="thickLine" presStyleLbl="alignNode1" presStyleIdx="2" presStyleCnt="5"/>
      <dgm:spPr/>
    </dgm:pt>
    <dgm:pt modelId="{58E40D21-2B6C-4C5C-981B-4C9B27CC8393}" type="pres">
      <dgm:prSet presAssocID="{C7984825-861B-42F2-8AAC-5A8F2DE55E3C}" presName="horz1" presStyleCnt="0"/>
      <dgm:spPr/>
    </dgm:pt>
    <dgm:pt modelId="{21926082-1F5D-4F40-85DB-79B12F711837}" type="pres">
      <dgm:prSet presAssocID="{C7984825-861B-42F2-8AAC-5A8F2DE55E3C}" presName="tx1" presStyleLbl="revTx" presStyleIdx="2" presStyleCnt="5"/>
      <dgm:spPr/>
    </dgm:pt>
    <dgm:pt modelId="{0AEEFFC7-691C-475C-B03F-A8FB9D2680EE}" type="pres">
      <dgm:prSet presAssocID="{C7984825-861B-42F2-8AAC-5A8F2DE55E3C}" presName="vert1" presStyleCnt="0"/>
      <dgm:spPr/>
    </dgm:pt>
    <dgm:pt modelId="{80DAD582-7C8C-454F-9AA7-B758C73477DF}" type="pres">
      <dgm:prSet presAssocID="{ABC30630-2419-4F2F-B923-7CF5567ED4F1}" presName="thickLine" presStyleLbl="alignNode1" presStyleIdx="3" presStyleCnt="5"/>
      <dgm:spPr/>
    </dgm:pt>
    <dgm:pt modelId="{1419D992-A2EB-4750-AED9-A1668020B1CA}" type="pres">
      <dgm:prSet presAssocID="{ABC30630-2419-4F2F-B923-7CF5567ED4F1}" presName="horz1" presStyleCnt="0"/>
      <dgm:spPr/>
    </dgm:pt>
    <dgm:pt modelId="{533E246B-BB93-49E0-975E-8F11FC1ABFC6}" type="pres">
      <dgm:prSet presAssocID="{ABC30630-2419-4F2F-B923-7CF5567ED4F1}" presName="tx1" presStyleLbl="revTx" presStyleIdx="3" presStyleCnt="5"/>
      <dgm:spPr/>
    </dgm:pt>
    <dgm:pt modelId="{FB76148E-597C-4B8E-9EE9-6828E706FB31}" type="pres">
      <dgm:prSet presAssocID="{ABC30630-2419-4F2F-B923-7CF5567ED4F1}" presName="vert1" presStyleCnt="0"/>
      <dgm:spPr/>
    </dgm:pt>
    <dgm:pt modelId="{D2B36119-B2F6-4D7E-8F08-954C8962A8A0}" type="pres">
      <dgm:prSet presAssocID="{AEC573BB-9B55-44E0-9B53-37A8B4957A33}" presName="thickLine" presStyleLbl="alignNode1" presStyleIdx="4" presStyleCnt="5"/>
      <dgm:spPr/>
    </dgm:pt>
    <dgm:pt modelId="{9D7A1D35-73C6-4F55-B1BD-B833A818022F}" type="pres">
      <dgm:prSet presAssocID="{AEC573BB-9B55-44E0-9B53-37A8B4957A33}" presName="horz1" presStyleCnt="0"/>
      <dgm:spPr/>
    </dgm:pt>
    <dgm:pt modelId="{1E1D8AEA-3D12-49CA-9ABE-87EE98B452F6}" type="pres">
      <dgm:prSet presAssocID="{AEC573BB-9B55-44E0-9B53-37A8B4957A33}" presName="tx1" presStyleLbl="revTx" presStyleIdx="4" presStyleCnt="5"/>
      <dgm:spPr/>
    </dgm:pt>
    <dgm:pt modelId="{783D50B9-2AD9-4BD6-A8A9-FC2562CF1B99}" type="pres">
      <dgm:prSet presAssocID="{AEC573BB-9B55-44E0-9B53-37A8B4957A33}" presName="vert1" presStyleCnt="0"/>
      <dgm:spPr/>
    </dgm:pt>
  </dgm:ptLst>
  <dgm:cxnLst>
    <dgm:cxn modelId="{8235990B-37C7-417B-A852-19148749C075}" srcId="{D7CC1F23-C9B0-400C-AEB1-A4FD7425F1AF}" destId="{AEC573BB-9B55-44E0-9B53-37A8B4957A33}" srcOrd="4" destOrd="0" parTransId="{B5CF0793-0BFB-4E29-9CFE-78892DFF441F}" sibTransId="{02F9161E-A504-4A78-8705-A807C62BFE91}"/>
    <dgm:cxn modelId="{E9B0370E-E654-40B3-A3AA-9121C751B78B}" srcId="{D7CC1F23-C9B0-400C-AEB1-A4FD7425F1AF}" destId="{ABC30630-2419-4F2F-B923-7CF5567ED4F1}" srcOrd="3" destOrd="0" parTransId="{5CEAA61E-0B16-44AD-AD29-AE4B803C1872}" sibTransId="{78C2D5FF-EC04-4AF0-8FC5-146A5F8950CD}"/>
    <dgm:cxn modelId="{0338CA5B-3DAB-4778-B4F1-B4AF88B5A02D}" type="presOf" srcId="{1402BE22-665D-4B87-8511-633FEF5A5642}" destId="{0072E2A4-96E2-4E39-A412-35F482D4CAFE}" srcOrd="0" destOrd="0" presId="urn:microsoft.com/office/officeart/2008/layout/LinedList"/>
    <dgm:cxn modelId="{21217145-58FC-4D57-93A4-FD403B12557A}" srcId="{D7CC1F23-C9B0-400C-AEB1-A4FD7425F1AF}" destId="{1402BE22-665D-4B87-8511-633FEF5A5642}" srcOrd="0" destOrd="0" parTransId="{15151D77-A5F9-435E-B2F4-F56BE95FECD5}" sibTransId="{B9600675-07E6-4279-9A2D-A216B5C6606C}"/>
    <dgm:cxn modelId="{F14BE846-E179-4CF2-A2F2-BDE2BCC08B6F}" type="presOf" srcId="{D7CC1F23-C9B0-400C-AEB1-A4FD7425F1AF}" destId="{B5C398B1-ACDB-45E5-8815-83CE44133EA2}" srcOrd="0" destOrd="0" presId="urn:microsoft.com/office/officeart/2008/layout/LinedList"/>
    <dgm:cxn modelId="{E803A36A-95A1-4B49-9E36-242297147313}" type="presOf" srcId="{ABC30630-2419-4F2F-B923-7CF5567ED4F1}" destId="{533E246B-BB93-49E0-975E-8F11FC1ABFC6}" srcOrd="0" destOrd="0" presId="urn:microsoft.com/office/officeart/2008/layout/LinedList"/>
    <dgm:cxn modelId="{17685FA5-46CD-44CC-B1FB-38855E0F2DB8}" srcId="{D7CC1F23-C9B0-400C-AEB1-A4FD7425F1AF}" destId="{C7984825-861B-42F2-8AAC-5A8F2DE55E3C}" srcOrd="2" destOrd="0" parTransId="{C5A1886B-D183-4BC0-AE62-3CA16A4D949E}" sibTransId="{9FD16F52-74C4-4442-B130-EEA9151AC6F5}"/>
    <dgm:cxn modelId="{6B0A9FA6-A801-40A2-8A27-9D83C25F8238}" type="presOf" srcId="{30729349-804D-4451-9800-8B0660EB4163}" destId="{A07C7F3F-7234-47AF-867D-60A9720D5ECD}" srcOrd="0" destOrd="0" presId="urn:microsoft.com/office/officeart/2008/layout/LinedList"/>
    <dgm:cxn modelId="{CEDC50B5-E634-4E0A-8F6E-9C11FDF41CA7}" type="presOf" srcId="{C7984825-861B-42F2-8AAC-5A8F2DE55E3C}" destId="{21926082-1F5D-4F40-85DB-79B12F711837}" srcOrd="0" destOrd="0" presId="urn:microsoft.com/office/officeart/2008/layout/LinedList"/>
    <dgm:cxn modelId="{BD3B4EC9-A300-46CF-A00A-13359B7B74BC}" srcId="{D7CC1F23-C9B0-400C-AEB1-A4FD7425F1AF}" destId="{30729349-804D-4451-9800-8B0660EB4163}" srcOrd="1" destOrd="0" parTransId="{62978E33-2B37-45DC-97F4-2469E0E8E236}" sibTransId="{75986300-A4DA-4BA1-9855-A2A638D447A1}"/>
    <dgm:cxn modelId="{45545AD5-EDD7-4B37-A8F5-33B6A3877471}" type="presOf" srcId="{AEC573BB-9B55-44E0-9B53-37A8B4957A33}" destId="{1E1D8AEA-3D12-49CA-9ABE-87EE98B452F6}" srcOrd="0" destOrd="0" presId="urn:microsoft.com/office/officeart/2008/layout/LinedList"/>
    <dgm:cxn modelId="{7311137A-A7B5-40BA-87FE-E02455FB3233}" type="presParOf" srcId="{B5C398B1-ACDB-45E5-8815-83CE44133EA2}" destId="{C561F99A-05B7-4F57-8BB7-E182291B41C7}" srcOrd="0" destOrd="0" presId="urn:microsoft.com/office/officeart/2008/layout/LinedList"/>
    <dgm:cxn modelId="{15C678A7-DA7D-4DFD-B122-8C0073615CF3}" type="presParOf" srcId="{B5C398B1-ACDB-45E5-8815-83CE44133EA2}" destId="{B724E6DC-3412-4BFE-91AD-BD4681897BA9}" srcOrd="1" destOrd="0" presId="urn:microsoft.com/office/officeart/2008/layout/LinedList"/>
    <dgm:cxn modelId="{96A32111-3BDE-4167-BA9C-E66BD7DE3003}" type="presParOf" srcId="{B724E6DC-3412-4BFE-91AD-BD4681897BA9}" destId="{0072E2A4-96E2-4E39-A412-35F482D4CAFE}" srcOrd="0" destOrd="0" presId="urn:microsoft.com/office/officeart/2008/layout/LinedList"/>
    <dgm:cxn modelId="{A541EF9F-0398-4794-9C7E-AC654729EABE}" type="presParOf" srcId="{B724E6DC-3412-4BFE-91AD-BD4681897BA9}" destId="{6E8ED824-FCC2-49B8-8278-DE47D1BE3989}" srcOrd="1" destOrd="0" presId="urn:microsoft.com/office/officeart/2008/layout/LinedList"/>
    <dgm:cxn modelId="{5A6D1CA6-B183-4A19-ACD0-3741A81570DF}" type="presParOf" srcId="{B5C398B1-ACDB-45E5-8815-83CE44133EA2}" destId="{8305DCCC-15BA-421B-AB16-F897FBE51D77}" srcOrd="2" destOrd="0" presId="urn:microsoft.com/office/officeart/2008/layout/LinedList"/>
    <dgm:cxn modelId="{B3348AE5-76D5-46BD-8BF9-575D748173D5}" type="presParOf" srcId="{B5C398B1-ACDB-45E5-8815-83CE44133EA2}" destId="{E5AF958E-6F76-44F5-B202-90BD77228567}" srcOrd="3" destOrd="0" presId="urn:microsoft.com/office/officeart/2008/layout/LinedList"/>
    <dgm:cxn modelId="{43D0398C-E9CC-4D03-ACFE-C9E4A99BCC25}" type="presParOf" srcId="{E5AF958E-6F76-44F5-B202-90BD77228567}" destId="{A07C7F3F-7234-47AF-867D-60A9720D5ECD}" srcOrd="0" destOrd="0" presId="urn:microsoft.com/office/officeart/2008/layout/LinedList"/>
    <dgm:cxn modelId="{CC98302F-3E2D-41E3-AD85-A03E895908A7}" type="presParOf" srcId="{E5AF958E-6F76-44F5-B202-90BD77228567}" destId="{5C2F253C-56BF-4FB6-8B25-0FA7974B3123}" srcOrd="1" destOrd="0" presId="urn:microsoft.com/office/officeart/2008/layout/LinedList"/>
    <dgm:cxn modelId="{67A694A9-4173-463A-9F50-8404A063A494}" type="presParOf" srcId="{B5C398B1-ACDB-45E5-8815-83CE44133EA2}" destId="{0E20A78B-85DA-4B09-B8E4-53229C34AD61}" srcOrd="4" destOrd="0" presId="urn:microsoft.com/office/officeart/2008/layout/LinedList"/>
    <dgm:cxn modelId="{8A368785-61C3-4BC6-8526-EC83908E7261}" type="presParOf" srcId="{B5C398B1-ACDB-45E5-8815-83CE44133EA2}" destId="{58E40D21-2B6C-4C5C-981B-4C9B27CC8393}" srcOrd="5" destOrd="0" presId="urn:microsoft.com/office/officeart/2008/layout/LinedList"/>
    <dgm:cxn modelId="{C989D511-F643-4A64-8349-522DBC0495D0}" type="presParOf" srcId="{58E40D21-2B6C-4C5C-981B-4C9B27CC8393}" destId="{21926082-1F5D-4F40-85DB-79B12F711837}" srcOrd="0" destOrd="0" presId="urn:microsoft.com/office/officeart/2008/layout/LinedList"/>
    <dgm:cxn modelId="{8EE2E71F-AF94-45D2-8489-7C55BC03F11A}" type="presParOf" srcId="{58E40D21-2B6C-4C5C-981B-4C9B27CC8393}" destId="{0AEEFFC7-691C-475C-B03F-A8FB9D2680EE}" srcOrd="1" destOrd="0" presId="urn:microsoft.com/office/officeart/2008/layout/LinedList"/>
    <dgm:cxn modelId="{056F40ED-693A-4ECE-9678-BD71A1908309}" type="presParOf" srcId="{B5C398B1-ACDB-45E5-8815-83CE44133EA2}" destId="{80DAD582-7C8C-454F-9AA7-B758C73477DF}" srcOrd="6" destOrd="0" presId="urn:microsoft.com/office/officeart/2008/layout/LinedList"/>
    <dgm:cxn modelId="{D488DF75-C69F-4449-B341-FD37B98139D7}" type="presParOf" srcId="{B5C398B1-ACDB-45E5-8815-83CE44133EA2}" destId="{1419D992-A2EB-4750-AED9-A1668020B1CA}" srcOrd="7" destOrd="0" presId="urn:microsoft.com/office/officeart/2008/layout/LinedList"/>
    <dgm:cxn modelId="{17CCF8C1-1E59-4619-8773-E25BCD208260}" type="presParOf" srcId="{1419D992-A2EB-4750-AED9-A1668020B1CA}" destId="{533E246B-BB93-49E0-975E-8F11FC1ABFC6}" srcOrd="0" destOrd="0" presId="urn:microsoft.com/office/officeart/2008/layout/LinedList"/>
    <dgm:cxn modelId="{36B718C4-1B71-4948-B3E2-0029B4AD1F19}" type="presParOf" srcId="{1419D992-A2EB-4750-AED9-A1668020B1CA}" destId="{FB76148E-597C-4B8E-9EE9-6828E706FB31}" srcOrd="1" destOrd="0" presId="urn:microsoft.com/office/officeart/2008/layout/LinedList"/>
    <dgm:cxn modelId="{2E6C3991-DFD7-494D-939E-593B9C693C51}" type="presParOf" srcId="{B5C398B1-ACDB-45E5-8815-83CE44133EA2}" destId="{D2B36119-B2F6-4D7E-8F08-954C8962A8A0}" srcOrd="8" destOrd="0" presId="urn:microsoft.com/office/officeart/2008/layout/LinedList"/>
    <dgm:cxn modelId="{7957171C-4B87-467F-9186-7066BD7937C8}" type="presParOf" srcId="{B5C398B1-ACDB-45E5-8815-83CE44133EA2}" destId="{9D7A1D35-73C6-4F55-B1BD-B833A818022F}" srcOrd="9" destOrd="0" presId="urn:microsoft.com/office/officeart/2008/layout/LinedList"/>
    <dgm:cxn modelId="{5FFFC7D8-288D-4208-98AD-E1F4A7A511C3}" type="presParOf" srcId="{9D7A1D35-73C6-4F55-B1BD-B833A818022F}" destId="{1E1D8AEA-3D12-49CA-9ABE-87EE98B452F6}" srcOrd="0" destOrd="0" presId="urn:microsoft.com/office/officeart/2008/layout/LinedList"/>
    <dgm:cxn modelId="{B9319ED1-4603-414A-AFF5-1A271FBF5B63}" type="presParOf" srcId="{9D7A1D35-73C6-4F55-B1BD-B833A818022F}" destId="{783D50B9-2AD9-4BD6-A8A9-FC2562CF1B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125BD7-395C-4D5A-B6E4-3F2105B3FFB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AB949DC-274B-4BE5-A7FC-572C3D4E1683}">
      <dgm:prSet/>
      <dgm:spPr/>
      <dgm:t>
        <a:bodyPr/>
        <a:lstStyle/>
        <a:p>
          <a:r>
            <a:rPr lang="en-US" dirty="0">
              <a:solidFill>
                <a:schemeClr val="bg1">
                  <a:lumMod val="95000"/>
                </a:schemeClr>
              </a:solidFill>
            </a:rPr>
            <a:t>Earlier studies have shown that excessive drinking is often linked with anxiety disorders in women and antisocial personality behavior in men.</a:t>
          </a:r>
        </a:p>
      </dgm:t>
    </dgm:pt>
    <dgm:pt modelId="{C01FF937-101B-4726-840B-ACEE7533136D}" type="parTrans" cxnId="{E894F89B-6435-4017-8137-AFF3E0F89AD7}">
      <dgm:prSet/>
      <dgm:spPr/>
      <dgm:t>
        <a:bodyPr/>
        <a:lstStyle/>
        <a:p>
          <a:endParaRPr lang="en-US"/>
        </a:p>
      </dgm:t>
    </dgm:pt>
    <dgm:pt modelId="{F099A508-34CB-4923-BFFA-AECE1AFDDA93}" type="sibTrans" cxnId="{E894F89B-6435-4017-8137-AFF3E0F89AD7}">
      <dgm:prSet/>
      <dgm:spPr/>
      <dgm:t>
        <a:bodyPr/>
        <a:lstStyle/>
        <a:p>
          <a:endParaRPr lang="en-US"/>
        </a:p>
      </dgm:t>
    </dgm:pt>
    <dgm:pt modelId="{A5227BEC-9425-4872-ACCE-A868AC58C336}">
      <dgm:prSet/>
      <dgm:spPr/>
      <dgm:t>
        <a:bodyPr/>
        <a:lstStyle/>
        <a:p>
          <a:r>
            <a:rPr lang="en-US" dirty="0">
              <a:solidFill>
                <a:schemeClr val="bg1">
                  <a:lumMod val="95000"/>
                </a:schemeClr>
              </a:solidFill>
            </a:rPr>
            <a:t>Suggests men and women may need different types of treatment!</a:t>
          </a:r>
        </a:p>
      </dgm:t>
    </dgm:pt>
    <dgm:pt modelId="{A88B0E12-E48E-484C-857D-D12800060C5E}" type="parTrans" cxnId="{D751C034-75B1-4FB7-9A4A-8084CA1B3116}">
      <dgm:prSet/>
      <dgm:spPr/>
      <dgm:t>
        <a:bodyPr/>
        <a:lstStyle/>
        <a:p>
          <a:endParaRPr lang="en-US"/>
        </a:p>
      </dgm:t>
    </dgm:pt>
    <dgm:pt modelId="{A9086561-5ED5-429E-B587-58409FB2BF32}" type="sibTrans" cxnId="{D751C034-75B1-4FB7-9A4A-8084CA1B3116}">
      <dgm:prSet/>
      <dgm:spPr/>
      <dgm:t>
        <a:bodyPr/>
        <a:lstStyle/>
        <a:p>
          <a:endParaRPr lang="en-US"/>
        </a:p>
      </dgm:t>
    </dgm:pt>
    <dgm:pt modelId="{AC6BCEC1-CF64-41C5-8515-D8DE10D8D934}">
      <dgm:prSet/>
      <dgm:spPr/>
      <dgm:t>
        <a:bodyPr/>
        <a:lstStyle/>
        <a:p>
          <a:r>
            <a:rPr lang="en-US" dirty="0">
              <a:solidFill>
                <a:schemeClr val="bg1">
                  <a:lumMod val="95000"/>
                </a:schemeClr>
              </a:solidFill>
            </a:rPr>
            <a:t>May reflect an underlying gender difference in psychological factors that motivate men and women to drink.</a:t>
          </a:r>
        </a:p>
      </dgm:t>
    </dgm:pt>
    <dgm:pt modelId="{9117594A-2504-4908-93B7-7891D14249F8}" type="sibTrans" cxnId="{32070514-CE84-49A6-A1C1-4CB577DD4C34}">
      <dgm:prSet/>
      <dgm:spPr/>
      <dgm:t>
        <a:bodyPr/>
        <a:lstStyle/>
        <a:p>
          <a:endParaRPr lang="en-US"/>
        </a:p>
      </dgm:t>
    </dgm:pt>
    <dgm:pt modelId="{280E58D5-CB97-4E44-98E0-252E60289C3D}" type="parTrans" cxnId="{32070514-CE84-49A6-A1C1-4CB577DD4C34}">
      <dgm:prSet/>
      <dgm:spPr/>
      <dgm:t>
        <a:bodyPr/>
        <a:lstStyle/>
        <a:p>
          <a:endParaRPr lang="en-US"/>
        </a:p>
      </dgm:t>
    </dgm:pt>
    <dgm:pt modelId="{8C8B2D76-4DE5-4BFB-8339-C53B9101347E}" type="pres">
      <dgm:prSet presAssocID="{D5125BD7-395C-4D5A-B6E4-3F2105B3FFB4}" presName="vert0" presStyleCnt="0">
        <dgm:presLayoutVars>
          <dgm:dir/>
          <dgm:animOne val="branch"/>
          <dgm:animLvl val="lvl"/>
        </dgm:presLayoutVars>
      </dgm:prSet>
      <dgm:spPr/>
    </dgm:pt>
    <dgm:pt modelId="{D9085008-0B22-4E82-B369-ED697F628388}" type="pres">
      <dgm:prSet presAssocID="{AC6BCEC1-CF64-41C5-8515-D8DE10D8D934}" presName="thickLine" presStyleLbl="alignNode1" presStyleIdx="0" presStyleCnt="3"/>
      <dgm:spPr/>
    </dgm:pt>
    <dgm:pt modelId="{7C908254-5288-4209-A74E-D34DFDF954BE}" type="pres">
      <dgm:prSet presAssocID="{AC6BCEC1-CF64-41C5-8515-D8DE10D8D934}" presName="horz1" presStyleCnt="0"/>
      <dgm:spPr/>
    </dgm:pt>
    <dgm:pt modelId="{2B9B7A2B-0C62-4A86-A399-BC6270170D18}" type="pres">
      <dgm:prSet presAssocID="{AC6BCEC1-CF64-41C5-8515-D8DE10D8D934}" presName="tx1" presStyleLbl="revTx" presStyleIdx="0" presStyleCnt="3"/>
      <dgm:spPr/>
    </dgm:pt>
    <dgm:pt modelId="{A3E2B0C2-B85D-46B5-94B5-74794CFFD1ED}" type="pres">
      <dgm:prSet presAssocID="{AC6BCEC1-CF64-41C5-8515-D8DE10D8D934}" presName="vert1" presStyleCnt="0"/>
      <dgm:spPr/>
    </dgm:pt>
    <dgm:pt modelId="{468A3123-DA1F-43DF-96FB-7EBA4B5DB2EF}" type="pres">
      <dgm:prSet presAssocID="{8AB949DC-274B-4BE5-A7FC-572C3D4E1683}" presName="thickLine" presStyleLbl="alignNode1" presStyleIdx="1" presStyleCnt="3"/>
      <dgm:spPr/>
    </dgm:pt>
    <dgm:pt modelId="{955A11CA-1BE2-4721-8C94-28C7449474AA}" type="pres">
      <dgm:prSet presAssocID="{8AB949DC-274B-4BE5-A7FC-572C3D4E1683}" presName="horz1" presStyleCnt="0"/>
      <dgm:spPr/>
    </dgm:pt>
    <dgm:pt modelId="{54EC826B-AFE0-4E25-A378-0F789E571C17}" type="pres">
      <dgm:prSet presAssocID="{8AB949DC-274B-4BE5-A7FC-572C3D4E1683}" presName="tx1" presStyleLbl="revTx" presStyleIdx="1" presStyleCnt="3"/>
      <dgm:spPr/>
    </dgm:pt>
    <dgm:pt modelId="{9659EF15-90E1-4A78-8194-2C2B0BC0323D}" type="pres">
      <dgm:prSet presAssocID="{8AB949DC-274B-4BE5-A7FC-572C3D4E1683}" presName="vert1" presStyleCnt="0"/>
      <dgm:spPr/>
    </dgm:pt>
    <dgm:pt modelId="{949053EE-1061-4C64-B48D-17A1973A8EDD}" type="pres">
      <dgm:prSet presAssocID="{A5227BEC-9425-4872-ACCE-A868AC58C336}" presName="thickLine" presStyleLbl="alignNode1" presStyleIdx="2" presStyleCnt="3"/>
      <dgm:spPr/>
    </dgm:pt>
    <dgm:pt modelId="{C57B243A-535D-4DEB-9639-20DF72BAD94F}" type="pres">
      <dgm:prSet presAssocID="{A5227BEC-9425-4872-ACCE-A868AC58C336}" presName="horz1" presStyleCnt="0"/>
      <dgm:spPr/>
    </dgm:pt>
    <dgm:pt modelId="{B0145B86-89DA-4C2D-BC87-6C970DF2A818}" type="pres">
      <dgm:prSet presAssocID="{A5227BEC-9425-4872-ACCE-A868AC58C336}" presName="tx1" presStyleLbl="revTx" presStyleIdx="2" presStyleCnt="3"/>
      <dgm:spPr/>
    </dgm:pt>
    <dgm:pt modelId="{E806E859-C507-4B9A-8014-A228DA171859}" type="pres">
      <dgm:prSet presAssocID="{A5227BEC-9425-4872-ACCE-A868AC58C336}" presName="vert1" presStyleCnt="0"/>
      <dgm:spPr/>
    </dgm:pt>
  </dgm:ptLst>
  <dgm:cxnLst>
    <dgm:cxn modelId="{32070514-CE84-49A6-A1C1-4CB577DD4C34}" srcId="{D5125BD7-395C-4D5A-B6E4-3F2105B3FFB4}" destId="{AC6BCEC1-CF64-41C5-8515-D8DE10D8D934}" srcOrd="0" destOrd="0" parTransId="{280E58D5-CB97-4E44-98E0-252E60289C3D}" sibTransId="{9117594A-2504-4908-93B7-7891D14249F8}"/>
    <dgm:cxn modelId="{ABCEB918-5B71-48E9-980C-160C554CABCF}" type="presOf" srcId="{D5125BD7-395C-4D5A-B6E4-3F2105B3FFB4}" destId="{8C8B2D76-4DE5-4BFB-8339-C53B9101347E}" srcOrd="0" destOrd="0" presId="urn:microsoft.com/office/officeart/2008/layout/LinedList"/>
    <dgm:cxn modelId="{D751C034-75B1-4FB7-9A4A-8084CA1B3116}" srcId="{D5125BD7-395C-4D5A-B6E4-3F2105B3FFB4}" destId="{A5227BEC-9425-4872-ACCE-A868AC58C336}" srcOrd="2" destOrd="0" parTransId="{A88B0E12-E48E-484C-857D-D12800060C5E}" sibTransId="{A9086561-5ED5-429E-B587-58409FB2BF32}"/>
    <dgm:cxn modelId="{E2047673-BC70-417A-8F66-0C3EBDDD05D5}" type="presOf" srcId="{A5227BEC-9425-4872-ACCE-A868AC58C336}" destId="{B0145B86-89DA-4C2D-BC87-6C970DF2A818}" srcOrd="0" destOrd="0" presId="urn:microsoft.com/office/officeart/2008/layout/LinedList"/>
    <dgm:cxn modelId="{E894F89B-6435-4017-8137-AFF3E0F89AD7}" srcId="{D5125BD7-395C-4D5A-B6E4-3F2105B3FFB4}" destId="{8AB949DC-274B-4BE5-A7FC-572C3D4E1683}" srcOrd="1" destOrd="0" parTransId="{C01FF937-101B-4726-840B-ACEE7533136D}" sibTransId="{F099A508-34CB-4923-BFFA-AECE1AFDDA93}"/>
    <dgm:cxn modelId="{DC5210A8-206E-4CD7-A515-9E0706884FB2}" type="presOf" srcId="{8AB949DC-274B-4BE5-A7FC-572C3D4E1683}" destId="{54EC826B-AFE0-4E25-A378-0F789E571C17}" srcOrd="0" destOrd="0" presId="urn:microsoft.com/office/officeart/2008/layout/LinedList"/>
    <dgm:cxn modelId="{4B572FF9-DAB6-4932-BD19-BBCE2DEE3CFC}" type="presOf" srcId="{AC6BCEC1-CF64-41C5-8515-D8DE10D8D934}" destId="{2B9B7A2B-0C62-4A86-A399-BC6270170D18}" srcOrd="0" destOrd="0" presId="urn:microsoft.com/office/officeart/2008/layout/LinedList"/>
    <dgm:cxn modelId="{2438CDCB-D1EB-4FB2-915F-D725251460D2}" type="presParOf" srcId="{8C8B2D76-4DE5-4BFB-8339-C53B9101347E}" destId="{D9085008-0B22-4E82-B369-ED697F628388}" srcOrd="0" destOrd="0" presId="urn:microsoft.com/office/officeart/2008/layout/LinedList"/>
    <dgm:cxn modelId="{3AB1BCB1-56BE-4A9F-BEBA-F5003EFC9FDC}" type="presParOf" srcId="{8C8B2D76-4DE5-4BFB-8339-C53B9101347E}" destId="{7C908254-5288-4209-A74E-D34DFDF954BE}" srcOrd="1" destOrd="0" presId="urn:microsoft.com/office/officeart/2008/layout/LinedList"/>
    <dgm:cxn modelId="{AE64E3D1-0A7B-411E-9F1F-5A68EFB83F0F}" type="presParOf" srcId="{7C908254-5288-4209-A74E-D34DFDF954BE}" destId="{2B9B7A2B-0C62-4A86-A399-BC6270170D18}" srcOrd="0" destOrd="0" presId="urn:microsoft.com/office/officeart/2008/layout/LinedList"/>
    <dgm:cxn modelId="{421B03A9-D30D-4783-93D2-E7CB8D73860F}" type="presParOf" srcId="{7C908254-5288-4209-A74E-D34DFDF954BE}" destId="{A3E2B0C2-B85D-46B5-94B5-74794CFFD1ED}" srcOrd="1" destOrd="0" presId="urn:microsoft.com/office/officeart/2008/layout/LinedList"/>
    <dgm:cxn modelId="{2D772895-9127-4E1E-9FCE-3FFEFD3D240B}" type="presParOf" srcId="{8C8B2D76-4DE5-4BFB-8339-C53B9101347E}" destId="{468A3123-DA1F-43DF-96FB-7EBA4B5DB2EF}" srcOrd="2" destOrd="0" presId="urn:microsoft.com/office/officeart/2008/layout/LinedList"/>
    <dgm:cxn modelId="{8D9E59DD-0C91-4E98-9C0D-70C16C3927DA}" type="presParOf" srcId="{8C8B2D76-4DE5-4BFB-8339-C53B9101347E}" destId="{955A11CA-1BE2-4721-8C94-28C7449474AA}" srcOrd="3" destOrd="0" presId="urn:microsoft.com/office/officeart/2008/layout/LinedList"/>
    <dgm:cxn modelId="{1101F467-9F9A-483F-BAB9-908BDA377D77}" type="presParOf" srcId="{955A11CA-1BE2-4721-8C94-28C7449474AA}" destId="{54EC826B-AFE0-4E25-A378-0F789E571C17}" srcOrd="0" destOrd="0" presId="urn:microsoft.com/office/officeart/2008/layout/LinedList"/>
    <dgm:cxn modelId="{FDA8761E-07AA-4A50-BA33-89B0BE6F1EA6}" type="presParOf" srcId="{955A11CA-1BE2-4721-8C94-28C7449474AA}" destId="{9659EF15-90E1-4A78-8194-2C2B0BC0323D}" srcOrd="1" destOrd="0" presId="urn:microsoft.com/office/officeart/2008/layout/LinedList"/>
    <dgm:cxn modelId="{E04CA3E0-791E-4DC8-9C76-D5B02E138F98}" type="presParOf" srcId="{8C8B2D76-4DE5-4BFB-8339-C53B9101347E}" destId="{949053EE-1061-4C64-B48D-17A1973A8EDD}" srcOrd="4" destOrd="0" presId="urn:microsoft.com/office/officeart/2008/layout/LinedList"/>
    <dgm:cxn modelId="{CDA648E4-75D8-4438-A89A-5E05A69F7AA5}" type="presParOf" srcId="{8C8B2D76-4DE5-4BFB-8339-C53B9101347E}" destId="{C57B243A-535D-4DEB-9639-20DF72BAD94F}" srcOrd="5" destOrd="0" presId="urn:microsoft.com/office/officeart/2008/layout/LinedList"/>
    <dgm:cxn modelId="{AC630895-979D-408F-8AB1-ADBB1643F22D}" type="presParOf" srcId="{C57B243A-535D-4DEB-9639-20DF72BAD94F}" destId="{B0145B86-89DA-4C2D-BC87-6C970DF2A818}" srcOrd="0" destOrd="0" presId="urn:microsoft.com/office/officeart/2008/layout/LinedList"/>
    <dgm:cxn modelId="{315E5850-50FC-46B6-9E93-4FE9379B1875}" type="presParOf" srcId="{C57B243A-535D-4DEB-9639-20DF72BAD94F}" destId="{E806E859-C507-4B9A-8014-A228DA1718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E2A80-4472-4AB7-91A0-3B358D128370}"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F397CDED-67B8-4C7E-BDBD-C23963E40CD3}">
      <dgm:prSet/>
      <dgm:spPr/>
      <dgm:t>
        <a:bodyPr/>
        <a:lstStyle/>
        <a:p>
          <a:r>
            <a:rPr kumimoji="1"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Nucleus </a:t>
          </a:r>
          <a:r>
            <a:rPr kumimoji="1" lang="en-US" dirty="0" err="1">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accumbens</a:t>
          </a:r>
          <a:r>
            <a:rPr kumimoji="1"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 is important for engaging in behaviors that are initially rewarding</a:t>
          </a:r>
          <a:r>
            <a:rPr kumimoji="1" lang="en-US" dirty="0">
              <a:latin typeface="Open Sans Light" panose="020B0306030504020204" pitchFamily="34" charset="0"/>
              <a:ea typeface="Open Sans Light" panose="020B0306030504020204" pitchFamily="34" charset="0"/>
              <a:cs typeface="Open Sans Light" panose="020B0306030504020204" pitchFamily="34" charset="0"/>
            </a:rPr>
            <a:t>.</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1AB7459-57C7-4FB0-80B3-5D24D9773F16}" type="parTrans" cxnId="{589EA5F2-46C8-4275-BD9F-7C043F94A652}">
      <dgm:prSet/>
      <dgm:spPr/>
      <dgm:t>
        <a:bodyPr/>
        <a:lstStyle/>
        <a:p>
          <a:endParaRPr lang="en-US"/>
        </a:p>
      </dgm:t>
    </dgm:pt>
    <dgm:pt modelId="{DD1270F0-7C42-4145-9798-AB0A42C6EA34}" type="sibTrans" cxnId="{589EA5F2-46C8-4275-BD9F-7C043F94A652}">
      <dgm:prSet/>
      <dgm:spPr/>
      <dgm:t>
        <a:bodyPr/>
        <a:lstStyle/>
        <a:p>
          <a:endParaRPr lang="en-US"/>
        </a:p>
      </dgm:t>
    </dgm:pt>
    <dgm:pt modelId="{9AC5AEA3-C2F3-40C7-96A8-1A1FAB44F9C3}">
      <dgm:prSet/>
      <dgm:spPr/>
      <dgm:t>
        <a:bodyPr/>
        <a:lstStyle/>
        <a:p>
          <a:r>
            <a:rPr kumimoji="1"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Dorsal striatum is involved in escalated drug-taking and compulsive behaviors.</a:t>
          </a:r>
          <a:endParaRPr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90089D0A-19AE-4F74-902F-A6D2C3F9DFCD}" type="parTrans" cxnId="{8D643553-B80C-4E7F-8225-C542F281C660}">
      <dgm:prSet/>
      <dgm:spPr/>
      <dgm:t>
        <a:bodyPr/>
        <a:lstStyle/>
        <a:p>
          <a:endParaRPr lang="en-US"/>
        </a:p>
      </dgm:t>
    </dgm:pt>
    <dgm:pt modelId="{11DB7465-AEAA-449E-A1A6-42F44DCBE485}" type="sibTrans" cxnId="{8D643553-B80C-4E7F-8225-C542F281C660}">
      <dgm:prSet/>
      <dgm:spPr/>
      <dgm:t>
        <a:bodyPr/>
        <a:lstStyle/>
        <a:p>
          <a:endParaRPr lang="en-US"/>
        </a:p>
      </dgm:t>
    </dgm:pt>
    <dgm:pt modelId="{AAE53638-5FF1-41AA-BF4A-6BE6CA2B7386}">
      <dgm:prSet/>
      <dgm:spPr/>
      <dgm:t>
        <a:bodyPr/>
        <a:lstStyle/>
        <a:p>
          <a:r>
            <a:rPr kumimoji="1"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Dorsal striatum is important for well-learned patterns of behavior without the intentional control of the prefrontal cortex. (Driving a stick shift)</a:t>
          </a:r>
          <a:endParaRPr lang="en-US"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4C4BB979-B2C8-4656-8D37-BE7B7A8396E0}" type="parTrans" cxnId="{EB81B7FC-BB79-44F4-A96D-6DF6DD0D72BA}">
      <dgm:prSet/>
      <dgm:spPr/>
      <dgm:t>
        <a:bodyPr/>
        <a:lstStyle/>
        <a:p>
          <a:endParaRPr lang="en-US"/>
        </a:p>
      </dgm:t>
    </dgm:pt>
    <dgm:pt modelId="{1F244363-6DB2-4797-9FAC-52A33B174550}" type="sibTrans" cxnId="{EB81B7FC-BB79-44F4-A96D-6DF6DD0D72BA}">
      <dgm:prSet/>
      <dgm:spPr/>
      <dgm:t>
        <a:bodyPr/>
        <a:lstStyle/>
        <a:p>
          <a:endParaRPr lang="en-US"/>
        </a:p>
      </dgm:t>
    </dgm:pt>
    <dgm:pt modelId="{9DAEAD33-E4A9-4BD9-9437-06E3D5C988DA}" type="pres">
      <dgm:prSet presAssocID="{FF1E2A80-4472-4AB7-91A0-3B358D128370}" presName="vert0" presStyleCnt="0">
        <dgm:presLayoutVars>
          <dgm:dir/>
          <dgm:animOne val="branch"/>
          <dgm:animLvl val="lvl"/>
        </dgm:presLayoutVars>
      </dgm:prSet>
      <dgm:spPr/>
    </dgm:pt>
    <dgm:pt modelId="{A056BDE6-4C1F-47BC-A0A4-255059DE4FB7}" type="pres">
      <dgm:prSet presAssocID="{F397CDED-67B8-4C7E-BDBD-C23963E40CD3}" presName="thickLine" presStyleLbl="alignNode1" presStyleIdx="0" presStyleCnt="3"/>
      <dgm:spPr/>
    </dgm:pt>
    <dgm:pt modelId="{D1D0BBB8-73C9-4278-988F-96BE7B38A8F4}" type="pres">
      <dgm:prSet presAssocID="{F397CDED-67B8-4C7E-BDBD-C23963E40CD3}" presName="horz1" presStyleCnt="0"/>
      <dgm:spPr/>
    </dgm:pt>
    <dgm:pt modelId="{2415E753-773E-499B-B1DC-29E6133FDD93}" type="pres">
      <dgm:prSet presAssocID="{F397CDED-67B8-4C7E-BDBD-C23963E40CD3}" presName="tx1" presStyleLbl="revTx" presStyleIdx="0" presStyleCnt="3"/>
      <dgm:spPr/>
    </dgm:pt>
    <dgm:pt modelId="{244200BC-9130-405C-89BD-760C83ED0BD7}" type="pres">
      <dgm:prSet presAssocID="{F397CDED-67B8-4C7E-BDBD-C23963E40CD3}" presName="vert1" presStyleCnt="0"/>
      <dgm:spPr/>
    </dgm:pt>
    <dgm:pt modelId="{A57D91A0-523B-4FDA-8131-B474771EF3D4}" type="pres">
      <dgm:prSet presAssocID="{9AC5AEA3-C2F3-40C7-96A8-1A1FAB44F9C3}" presName="thickLine" presStyleLbl="alignNode1" presStyleIdx="1" presStyleCnt="3"/>
      <dgm:spPr/>
    </dgm:pt>
    <dgm:pt modelId="{368F3EE4-CDBB-40CC-86B7-A2E699C54276}" type="pres">
      <dgm:prSet presAssocID="{9AC5AEA3-C2F3-40C7-96A8-1A1FAB44F9C3}" presName="horz1" presStyleCnt="0"/>
      <dgm:spPr/>
    </dgm:pt>
    <dgm:pt modelId="{33AD5444-93B5-4735-8C30-96850DEB6082}" type="pres">
      <dgm:prSet presAssocID="{9AC5AEA3-C2F3-40C7-96A8-1A1FAB44F9C3}" presName="tx1" presStyleLbl="revTx" presStyleIdx="1" presStyleCnt="3"/>
      <dgm:spPr/>
    </dgm:pt>
    <dgm:pt modelId="{E40AAA00-7033-4259-AD18-B0AE4A7AF27C}" type="pres">
      <dgm:prSet presAssocID="{9AC5AEA3-C2F3-40C7-96A8-1A1FAB44F9C3}" presName="vert1" presStyleCnt="0"/>
      <dgm:spPr/>
    </dgm:pt>
    <dgm:pt modelId="{7C2E813B-E3CE-4067-A08A-2BF6BA5E156E}" type="pres">
      <dgm:prSet presAssocID="{AAE53638-5FF1-41AA-BF4A-6BE6CA2B7386}" presName="thickLine" presStyleLbl="alignNode1" presStyleIdx="2" presStyleCnt="3"/>
      <dgm:spPr/>
    </dgm:pt>
    <dgm:pt modelId="{C56E83C2-AFBD-4448-96E6-D21BBD49225E}" type="pres">
      <dgm:prSet presAssocID="{AAE53638-5FF1-41AA-BF4A-6BE6CA2B7386}" presName="horz1" presStyleCnt="0"/>
      <dgm:spPr/>
    </dgm:pt>
    <dgm:pt modelId="{18ACED31-0960-401C-BCEA-15D331221723}" type="pres">
      <dgm:prSet presAssocID="{AAE53638-5FF1-41AA-BF4A-6BE6CA2B7386}" presName="tx1" presStyleLbl="revTx" presStyleIdx="2" presStyleCnt="3"/>
      <dgm:spPr/>
    </dgm:pt>
    <dgm:pt modelId="{3791D2FE-A938-42E4-9C9A-F8AA0257CA48}" type="pres">
      <dgm:prSet presAssocID="{AAE53638-5FF1-41AA-BF4A-6BE6CA2B7386}" presName="vert1" presStyleCnt="0"/>
      <dgm:spPr/>
    </dgm:pt>
  </dgm:ptLst>
  <dgm:cxnLst>
    <dgm:cxn modelId="{82961D02-03C1-4880-91F4-233ABAAFAE50}" type="presOf" srcId="{AAE53638-5FF1-41AA-BF4A-6BE6CA2B7386}" destId="{18ACED31-0960-401C-BCEA-15D331221723}" srcOrd="0" destOrd="0" presId="urn:microsoft.com/office/officeart/2008/layout/LinedList"/>
    <dgm:cxn modelId="{E49C281F-90EE-4410-8D6A-08257B45D963}" type="presOf" srcId="{FF1E2A80-4472-4AB7-91A0-3B358D128370}" destId="{9DAEAD33-E4A9-4BD9-9437-06E3D5C988DA}" srcOrd="0" destOrd="0" presId="urn:microsoft.com/office/officeart/2008/layout/LinedList"/>
    <dgm:cxn modelId="{8D643553-B80C-4E7F-8225-C542F281C660}" srcId="{FF1E2A80-4472-4AB7-91A0-3B358D128370}" destId="{9AC5AEA3-C2F3-40C7-96A8-1A1FAB44F9C3}" srcOrd="1" destOrd="0" parTransId="{90089D0A-19AE-4F74-902F-A6D2C3F9DFCD}" sibTransId="{11DB7465-AEAA-449E-A1A6-42F44DCBE485}"/>
    <dgm:cxn modelId="{3154D782-D347-4F1D-963A-422CCDC70CEE}" type="presOf" srcId="{9AC5AEA3-C2F3-40C7-96A8-1A1FAB44F9C3}" destId="{33AD5444-93B5-4735-8C30-96850DEB6082}" srcOrd="0" destOrd="0" presId="urn:microsoft.com/office/officeart/2008/layout/LinedList"/>
    <dgm:cxn modelId="{98A436F1-5C52-468C-A941-1E411AE5F349}" type="presOf" srcId="{F397CDED-67B8-4C7E-BDBD-C23963E40CD3}" destId="{2415E753-773E-499B-B1DC-29E6133FDD93}" srcOrd="0" destOrd="0" presId="urn:microsoft.com/office/officeart/2008/layout/LinedList"/>
    <dgm:cxn modelId="{589EA5F2-46C8-4275-BD9F-7C043F94A652}" srcId="{FF1E2A80-4472-4AB7-91A0-3B358D128370}" destId="{F397CDED-67B8-4C7E-BDBD-C23963E40CD3}" srcOrd="0" destOrd="0" parTransId="{81AB7459-57C7-4FB0-80B3-5D24D9773F16}" sibTransId="{DD1270F0-7C42-4145-9798-AB0A42C6EA34}"/>
    <dgm:cxn modelId="{EB81B7FC-BB79-44F4-A96D-6DF6DD0D72BA}" srcId="{FF1E2A80-4472-4AB7-91A0-3B358D128370}" destId="{AAE53638-5FF1-41AA-BF4A-6BE6CA2B7386}" srcOrd="2" destOrd="0" parTransId="{4C4BB979-B2C8-4656-8D37-BE7B7A8396E0}" sibTransId="{1F244363-6DB2-4797-9FAC-52A33B174550}"/>
    <dgm:cxn modelId="{746895D4-5C54-4CBA-A9C6-9364B48AA93A}" type="presParOf" srcId="{9DAEAD33-E4A9-4BD9-9437-06E3D5C988DA}" destId="{A056BDE6-4C1F-47BC-A0A4-255059DE4FB7}" srcOrd="0" destOrd="0" presId="urn:microsoft.com/office/officeart/2008/layout/LinedList"/>
    <dgm:cxn modelId="{7129433B-76A6-4C03-9AE4-B42A1A67517E}" type="presParOf" srcId="{9DAEAD33-E4A9-4BD9-9437-06E3D5C988DA}" destId="{D1D0BBB8-73C9-4278-988F-96BE7B38A8F4}" srcOrd="1" destOrd="0" presId="urn:microsoft.com/office/officeart/2008/layout/LinedList"/>
    <dgm:cxn modelId="{270511D4-9BBE-4A9A-B2FA-4C0A1231318F}" type="presParOf" srcId="{D1D0BBB8-73C9-4278-988F-96BE7B38A8F4}" destId="{2415E753-773E-499B-B1DC-29E6133FDD93}" srcOrd="0" destOrd="0" presId="urn:microsoft.com/office/officeart/2008/layout/LinedList"/>
    <dgm:cxn modelId="{6EDF4B4D-368D-48DE-98F4-86679E9EDF9F}" type="presParOf" srcId="{D1D0BBB8-73C9-4278-988F-96BE7B38A8F4}" destId="{244200BC-9130-405C-89BD-760C83ED0BD7}" srcOrd="1" destOrd="0" presId="urn:microsoft.com/office/officeart/2008/layout/LinedList"/>
    <dgm:cxn modelId="{92F8611A-ED40-4BF5-854D-53274BCB7043}" type="presParOf" srcId="{9DAEAD33-E4A9-4BD9-9437-06E3D5C988DA}" destId="{A57D91A0-523B-4FDA-8131-B474771EF3D4}" srcOrd="2" destOrd="0" presId="urn:microsoft.com/office/officeart/2008/layout/LinedList"/>
    <dgm:cxn modelId="{31222839-EEE8-4D88-ABD2-4550B9B57A53}" type="presParOf" srcId="{9DAEAD33-E4A9-4BD9-9437-06E3D5C988DA}" destId="{368F3EE4-CDBB-40CC-86B7-A2E699C54276}" srcOrd="3" destOrd="0" presId="urn:microsoft.com/office/officeart/2008/layout/LinedList"/>
    <dgm:cxn modelId="{8D6CD51E-394D-4D9E-ACE8-66EF55D6679A}" type="presParOf" srcId="{368F3EE4-CDBB-40CC-86B7-A2E699C54276}" destId="{33AD5444-93B5-4735-8C30-96850DEB6082}" srcOrd="0" destOrd="0" presId="urn:microsoft.com/office/officeart/2008/layout/LinedList"/>
    <dgm:cxn modelId="{76EAFAD4-4EF5-416E-87A4-262244671D1B}" type="presParOf" srcId="{368F3EE4-CDBB-40CC-86B7-A2E699C54276}" destId="{E40AAA00-7033-4259-AD18-B0AE4A7AF27C}" srcOrd="1" destOrd="0" presId="urn:microsoft.com/office/officeart/2008/layout/LinedList"/>
    <dgm:cxn modelId="{EEA32CBF-6184-46D7-B841-6B724E2D7183}" type="presParOf" srcId="{9DAEAD33-E4A9-4BD9-9437-06E3D5C988DA}" destId="{7C2E813B-E3CE-4067-A08A-2BF6BA5E156E}" srcOrd="4" destOrd="0" presId="urn:microsoft.com/office/officeart/2008/layout/LinedList"/>
    <dgm:cxn modelId="{B1630768-9E1D-4923-9EE4-1E27CB2BBA39}" type="presParOf" srcId="{9DAEAD33-E4A9-4BD9-9437-06E3D5C988DA}" destId="{C56E83C2-AFBD-4448-96E6-D21BBD49225E}" srcOrd="5" destOrd="0" presId="urn:microsoft.com/office/officeart/2008/layout/LinedList"/>
    <dgm:cxn modelId="{707180AB-7B15-4B07-ABDF-D18077544878}" type="presParOf" srcId="{C56E83C2-AFBD-4448-96E6-D21BBD49225E}" destId="{18ACED31-0960-401C-BCEA-15D331221723}" srcOrd="0" destOrd="0" presId="urn:microsoft.com/office/officeart/2008/layout/LinedList"/>
    <dgm:cxn modelId="{84722E43-1703-4891-B90B-39AAAD9178B9}" type="presParOf" srcId="{C56E83C2-AFBD-4448-96E6-D21BBD49225E}" destId="{3791D2FE-A938-42E4-9C9A-F8AA0257CA48}" srcOrd="1" destOrd="0" presId="urn:microsoft.com/office/officeart/2008/layout/LinedList"/>
  </dgm:cxnLst>
  <dgm:bg>
    <a:solidFill>
      <a:srgbClr val="6594BF"/>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F107D-9812-41B0-9BF7-10ABE79AE7D8}" type="doc">
      <dgm:prSet loTypeId="urn:microsoft.com/office/officeart/2008/layout/LinedList" loCatId="list" qsTypeId="urn:microsoft.com/office/officeart/2005/8/quickstyle/simple1" qsCatId="simple" csTypeId="urn:microsoft.com/office/officeart/2005/8/colors/accent1_1" csCatId="accent1"/>
      <dgm:spPr/>
      <dgm:t>
        <a:bodyPr/>
        <a:lstStyle/>
        <a:p>
          <a:endParaRPr lang="en-US"/>
        </a:p>
      </dgm:t>
    </dgm:pt>
    <dgm:pt modelId="{C6F9C4DB-048C-4813-9825-6E95D1A1F9DB}">
      <dgm:prSet custT="1"/>
      <dgm:spPr/>
      <dgm:t>
        <a:bodyPr/>
        <a:lstStyle/>
        <a:p>
          <a:r>
            <a:rPr kumimoji="1" lang="en-US" sz="2400" dirty="0">
              <a:latin typeface="Open Sans Light" panose="020B0306030504020204" pitchFamily="34" charset="0"/>
              <a:ea typeface="Open Sans Light" panose="020B0306030504020204" pitchFamily="34" charset="0"/>
              <a:cs typeface="Open Sans Light" panose="020B0306030504020204" pitchFamily="34" charset="0"/>
            </a:rPr>
            <a:t>Female rats and humans shift from voluntary control to compulsive drug intake more rapidly than males.</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BF23356B-8D44-494B-A8AF-AFA262B2FD3B}" type="parTrans" cxnId="{23120B8B-0197-435A-B72F-6FB9803364A5}">
      <dgm:prSet/>
      <dgm:spPr/>
      <dgm:t>
        <a:bodyPr/>
        <a:lstStyle/>
        <a:p>
          <a:endParaRPr lang="en-US"/>
        </a:p>
      </dgm:t>
    </dgm:pt>
    <dgm:pt modelId="{F0D9F5E5-00A5-4773-9A92-9B484CA6B4A5}" type="sibTrans" cxnId="{23120B8B-0197-435A-B72F-6FB9803364A5}">
      <dgm:prSet/>
      <dgm:spPr/>
      <dgm:t>
        <a:bodyPr/>
        <a:lstStyle/>
        <a:p>
          <a:endParaRPr lang="en-US"/>
        </a:p>
      </dgm:t>
    </dgm:pt>
    <dgm:pt modelId="{70EEBF3D-407E-439D-8BE3-7DA497CC3B94}">
      <dgm:prSet custT="1"/>
      <dgm:spPr/>
      <dgm:t>
        <a:bodyPr/>
        <a:lstStyle/>
        <a:p>
          <a:r>
            <a:rPr kumimoji="1" lang="en-US" sz="2400" dirty="0">
              <a:latin typeface="Open Sans Light" panose="020B0306030504020204" pitchFamily="34" charset="0"/>
              <a:ea typeface="Open Sans Light" panose="020B0306030504020204" pitchFamily="34" charset="0"/>
              <a:cs typeface="Open Sans Light" panose="020B0306030504020204" pitchFamily="34" charset="0"/>
            </a:rPr>
            <a:t>Due to reduction in nucleus </a:t>
          </a:r>
          <a:r>
            <a:rPr kumimoji="1" lang="en-US" sz="2400" dirty="0" err="1">
              <a:latin typeface="Open Sans Light" panose="020B0306030504020204" pitchFamily="34" charset="0"/>
              <a:ea typeface="Open Sans Light" panose="020B0306030504020204" pitchFamily="34" charset="0"/>
              <a:cs typeface="Open Sans Light" panose="020B0306030504020204" pitchFamily="34" charset="0"/>
            </a:rPr>
            <a:t>accumbens</a:t>
          </a:r>
          <a:r>
            <a:rPr kumimoji="1" lang="en-US" sz="2400" dirty="0">
              <a:latin typeface="Open Sans Light" panose="020B0306030504020204" pitchFamily="34" charset="0"/>
              <a:ea typeface="Open Sans Light" panose="020B0306030504020204" pitchFamily="34" charset="0"/>
              <a:cs typeface="Open Sans Light" panose="020B0306030504020204" pitchFamily="34" charset="0"/>
            </a:rPr>
            <a:t> dopamine release that allows the dorsal striatum to assume control.</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3A6CE8-80BA-4D42-BAC1-527901CA7932}" type="parTrans" cxnId="{B06FC7E2-5448-4D6E-B0E7-880E198D4C48}">
      <dgm:prSet/>
      <dgm:spPr/>
      <dgm:t>
        <a:bodyPr/>
        <a:lstStyle/>
        <a:p>
          <a:endParaRPr lang="en-US"/>
        </a:p>
      </dgm:t>
    </dgm:pt>
    <dgm:pt modelId="{B7165F11-7BC6-4ACF-9120-5391B9AF1C10}" type="sibTrans" cxnId="{B06FC7E2-5448-4D6E-B0E7-880E198D4C48}">
      <dgm:prSet/>
      <dgm:spPr/>
      <dgm:t>
        <a:bodyPr/>
        <a:lstStyle/>
        <a:p>
          <a:endParaRPr lang="en-US"/>
        </a:p>
      </dgm:t>
    </dgm:pt>
    <dgm:pt modelId="{C175177D-11BE-457F-968E-A644727F0F9B}">
      <dgm:prSet custT="1"/>
      <dgm:spPr/>
      <dgm:t>
        <a:bodyPr/>
        <a:lstStyle/>
        <a:p>
          <a:r>
            <a:rPr kumimoji="1" lang="en-US" sz="2400" dirty="0">
              <a:latin typeface="Open Sans Light" panose="020B0306030504020204" pitchFamily="34" charset="0"/>
              <a:ea typeface="Open Sans Light" panose="020B0306030504020204" pitchFamily="34" charset="0"/>
              <a:cs typeface="Open Sans Light" panose="020B0306030504020204" pitchFamily="34" charset="0"/>
            </a:rPr>
            <a:t>Female smokers exhibit lower response in the ventral striatum than the dorsal striatum to nicotine stimulation.</a:t>
          </a:r>
          <a:endParaRPr lang="en-US" sz="24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62C9849C-867E-4872-BFFF-B2488658DC68}" type="parTrans" cxnId="{30DC6F99-E455-4CAB-BC85-726E3A00790B}">
      <dgm:prSet/>
      <dgm:spPr/>
      <dgm:t>
        <a:bodyPr/>
        <a:lstStyle/>
        <a:p>
          <a:endParaRPr lang="en-US"/>
        </a:p>
      </dgm:t>
    </dgm:pt>
    <dgm:pt modelId="{016A25FF-B2FE-4E56-9413-9044E38472C0}" type="sibTrans" cxnId="{30DC6F99-E455-4CAB-BC85-726E3A00790B}">
      <dgm:prSet/>
      <dgm:spPr/>
      <dgm:t>
        <a:bodyPr/>
        <a:lstStyle/>
        <a:p>
          <a:endParaRPr lang="en-US"/>
        </a:p>
      </dgm:t>
    </dgm:pt>
    <dgm:pt modelId="{C555D87D-E4A2-40EF-B496-57DDC1DF85E8}" type="pres">
      <dgm:prSet presAssocID="{A6DF107D-9812-41B0-9BF7-10ABE79AE7D8}" presName="vert0" presStyleCnt="0">
        <dgm:presLayoutVars>
          <dgm:dir/>
          <dgm:animOne val="branch"/>
          <dgm:animLvl val="lvl"/>
        </dgm:presLayoutVars>
      </dgm:prSet>
      <dgm:spPr/>
    </dgm:pt>
    <dgm:pt modelId="{EF1AF573-B74F-4780-BF35-2C9BABB715AC}" type="pres">
      <dgm:prSet presAssocID="{C6F9C4DB-048C-4813-9825-6E95D1A1F9DB}" presName="thickLine" presStyleLbl="alignNode1" presStyleIdx="0" presStyleCnt="3"/>
      <dgm:spPr/>
    </dgm:pt>
    <dgm:pt modelId="{33A7B7EA-242B-4057-B1C7-65BEC19A2317}" type="pres">
      <dgm:prSet presAssocID="{C6F9C4DB-048C-4813-9825-6E95D1A1F9DB}" presName="horz1" presStyleCnt="0"/>
      <dgm:spPr/>
    </dgm:pt>
    <dgm:pt modelId="{3BBF8523-1C9E-43DF-AC67-FE976C83DFF6}" type="pres">
      <dgm:prSet presAssocID="{C6F9C4DB-048C-4813-9825-6E95D1A1F9DB}" presName="tx1" presStyleLbl="revTx" presStyleIdx="0" presStyleCnt="3"/>
      <dgm:spPr/>
    </dgm:pt>
    <dgm:pt modelId="{A31E7CF9-969C-4C1C-895E-641B7F06F60F}" type="pres">
      <dgm:prSet presAssocID="{C6F9C4DB-048C-4813-9825-6E95D1A1F9DB}" presName="vert1" presStyleCnt="0"/>
      <dgm:spPr/>
    </dgm:pt>
    <dgm:pt modelId="{0E548034-72C7-49EA-A84E-5AC4354E4680}" type="pres">
      <dgm:prSet presAssocID="{70EEBF3D-407E-439D-8BE3-7DA497CC3B94}" presName="thickLine" presStyleLbl="alignNode1" presStyleIdx="1" presStyleCnt="3"/>
      <dgm:spPr/>
    </dgm:pt>
    <dgm:pt modelId="{840207E5-24C6-4B1B-B394-9A5AE65D7AA7}" type="pres">
      <dgm:prSet presAssocID="{70EEBF3D-407E-439D-8BE3-7DA497CC3B94}" presName="horz1" presStyleCnt="0"/>
      <dgm:spPr/>
    </dgm:pt>
    <dgm:pt modelId="{D9BD984F-1280-42E5-B1E5-3AA001D637E0}" type="pres">
      <dgm:prSet presAssocID="{70EEBF3D-407E-439D-8BE3-7DA497CC3B94}" presName="tx1" presStyleLbl="revTx" presStyleIdx="1" presStyleCnt="3"/>
      <dgm:spPr/>
    </dgm:pt>
    <dgm:pt modelId="{D4762E2A-C26E-4E86-AE14-6E76EFB316C7}" type="pres">
      <dgm:prSet presAssocID="{70EEBF3D-407E-439D-8BE3-7DA497CC3B94}" presName="vert1" presStyleCnt="0"/>
      <dgm:spPr/>
    </dgm:pt>
    <dgm:pt modelId="{62A150DA-2FE3-4105-8E44-8016B1AAFF83}" type="pres">
      <dgm:prSet presAssocID="{C175177D-11BE-457F-968E-A644727F0F9B}" presName="thickLine" presStyleLbl="alignNode1" presStyleIdx="2" presStyleCnt="3"/>
      <dgm:spPr/>
    </dgm:pt>
    <dgm:pt modelId="{88EF81D2-9E6D-4561-9293-0D810E6AB069}" type="pres">
      <dgm:prSet presAssocID="{C175177D-11BE-457F-968E-A644727F0F9B}" presName="horz1" presStyleCnt="0"/>
      <dgm:spPr/>
    </dgm:pt>
    <dgm:pt modelId="{09E9E03E-2E64-4AF2-A72C-6F7424C2DC13}" type="pres">
      <dgm:prSet presAssocID="{C175177D-11BE-457F-968E-A644727F0F9B}" presName="tx1" presStyleLbl="revTx" presStyleIdx="2" presStyleCnt="3"/>
      <dgm:spPr/>
    </dgm:pt>
    <dgm:pt modelId="{2AAF7B22-2BAE-473C-87EB-21CD8F110047}" type="pres">
      <dgm:prSet presAssocID="{C175177D-11BE-457F-968E-A644727F0F9B}" presName="vert1" presStyleCnt="0"/>
      <dgm:spPr/>
    </dgm:pt>
  </dgm:ptLst>
  <dgm:cxnLst>
    <dgm:cxn modelId="{43F0621C-5BA2-4B5E-AC57-92AED0B128B1}" type="presOf" srcId="{C175177D-11BE-457F-968E-A644727F0F9B}" destId="{09E9E03E-2E64-4AF2-A72C-6F7424C2DC13}" srcOrd="0" destOrd="0" presId="urn:microsoft.com/office/officeart/2008/layout/LinedList"/>
    <dgm:cxn modelId="{905A2B76-967C-4707-A0F5-635944901435}" type="presOf" srcId="{70EEBF3D-407E-439D-8BE3-7DA497CC3B94}" destId="{D9BD984F-1280-42E5-B1E5-3AA001D637E0}" srcOrd="0" destOrd="0" presId="urn:microsoft.com/office/officeart/2008/layout/LinedList"/>
    <dgm:cxn modelId="{23120B8B-0197-435A-B72F-6FB9803364A5}" srcId="{A6DF107D-9812-41B0-9BF7-10ABE79AE7D8}" destId="{C6F9C4DB-048C-4813-9825-6E95D1A1F9DB}" srcOrd="0" destOrd="0" parTransId="{BF23356B-8D44-494B-A8AF-AFA262B2FD3B}" sibTransId="{F0D9F5E5-00A5-4773-9A92-9B484CA6B4A5}"/>
    <dgm:cxn modelId="{04EEB892-9CF3-4CC1-8E0E-59DC551C648A}" type="presOf" srcId="{A6DF107D-9812-41B0-9BF7-10ABE79AE7D8}" destId="{C555D87D-E4A2-40EF-B496-57DDC1DF85E8}" srcOrd="0" destOrd="0" presId="urn:microsoft.com/office/officeart/2008/layout/LinedList"/>
    <dgm:cxn modelId="{30DC6F99-E455-4CAB-BC85-726E3A00790B}" srcId="{A6DF107D-9812-41B0-9BF7-10ABE79AE7D8}" destId="{C175177D-11BE-457F-968E-A644727F0F9B}" srcOrd="2" destOrd="0" parTransId="{62C9849C-867E-4872-BFFF-B2488658DC68}" sibTransId="{016A25FF-B2FE-4E56-9413-9044E38472C0}"/>
    <dgm:cxn modelId="{0BF0E7D2-F587-443A-9CD4-9964F8790C0C}" type="presOf" srcId="{C6F9C4DB-048C-4813-9825-6E95D1A1F9DB}" destId="{3BBF8523-1C9E-43DF-AC67-FE976C83DFF6}" srcOrd="0" destOrd="0" presId="urn:microsoft.com/office/officeart/2008/layout/LinedList"/>
    <dgm:cxn modelId="{B06FC7E2-5448-4D6E-B0E7-880E198D4C48}" srcId="{A6DF107D-9812-41B0-9BF7-10ABE79AE7D8}" destId="{70EEBF3D-407E-439D-8BE3-7DA497CC3B94}" srcOrd="1" destOrd="0" parTransId="{DA3A6CE8-80BA-4D42-BAC1-527901CA7932}" sibTransId="{B7165F11-7BC6-4ACF-9120-5391B9AF1C10}"/>
    <dgm:cxn modelId="{CA243897-3732-4589-ADD5-0AFC6BD3224A}" type="presParOf" srcId="{C555D87D-E4A2-40EF-B496-57DDC1DF85E8}" destId="{EF1AF573-B74F-4780-BF35-2C9BABB715AC}" srcOrd="0" destOrd="0" presId="urn:microsoft.com/office/officeart/2008/layout/LinedList"/>
    <dgm:cxn modelId="{29358A6D-4090-4625-840B-0B76B716D5D8}" type="presParOf" srcId="{C555D87D-E4A2-40EF-B496-57DDC1DF85E8}" destId="{33A7B7EA-242B-4057-B1C7-65BEC19A2317}" srcOrd="1" destOrd="0" presId="urn:microsoft.com/office/officeart/2008/layout/LinedList"/>
    <dgm:cxn modelId="{3D0679E1-9017-4BE3-9FC8-8CB9511FEB64}" type="presParOf" srcId="{33A7B7EA-242B-4057-B1C7-65BEC19A2317}" destId="{3BBF8523-1C9E-43DF-AC67-FE976C83DFF6}" srcOrd="0" destOrd="0" presId="urn:microsoft.com/office/officeart/2008/layout/LinedList"/>
    <dgm:cxn modelId="{F40411F7-47FD-4C1E-A8CC-D07C0EBA4D5A}" type="presParOf" srcId="{33A7B7EA-242B-4057-B1C7-65BEC19A2317}" destId="{A31E7CF9-969C-4C1C-895E-641B7F06F60F}" srcOrd="1" destOrd="0" presId="urn:microsoft.com/office/officeart/2008/layout/LinedList"/>
    <dgm:cxn modelId="{F7FCA6A6-9C08-4E51-BC1B-7396C8EC94C6}" type="presParOf" srcId="{C555D87D-E4A2-40EF-B496-57DDC1DF85E8}" destId="{0E548034-72C7-49EA-A84E-5AC4354E4680}" srcOrd="2" destOrd="0" presId="urn:microsoft.com/office/officeart/2008/layout/LinedList"/>
    <dgm:cxn modelId="{783CA427-851F-45E1-B042-73A8813A2715}" type="presParOf" srcId="{C555D87D-E4A2-40EF-B496-57DDC1DF85E8}" destId="{840207E5-24C6-4B1B-B394-9A5AE65D7AA7}" srcOrd="3" destOrd="0" presId="urn:microsoft.com/office/officeart/2008/layout/LinedList"/>
    <dgm:cxn modelId="{204DAA11-2B3C-4D05-8FE4-F7EB508C7FFE}" type="presParOf" srcId="{840207E5-24C6-4B1B-B394-9A5AE65D7AA7}" destId="{D9BD984F-1280-42E5-B1E5-3AA001D637E0}" srcOrd="0" destOrd="0" presId="urn:microsoft.com/office/officeart/2008/layout/LinedList"/>
    <dgm:cxn modelId="{D7B7A342-C45B-4D94-9B11-8F8675C77801}" type="presParOf" srcId="{840207E5-24C6-4B1B-B394-9A5AE65D7AA7}" destId="{D4762E2A-C26E-4E86-AE14-6E76EFB316C7}" srcOrd="1" destOrd="0" presId="urn:microsoft.com/office/officeart/2008/layout/LinedList"/>
    <dgm:cxn modelId="{F19133C1-36A3-42DE-975D-34BDF10EFB5A}" type="presParOf" srcId="{C555D87D-E4A2-40EF-B496-57DDC1DF85E8}" destId="{62A150DA-2FE3-4105-8E44-8016B1AAFF83}" srcOrd="4" destOrd="0" presId="urn:microsoft.com/office/officeart/2008/layout/LinedList"/>
    <dgm:cxn modelId="{1834B2A3-D484-4238-992F-2816A8741F39}" type="presParOf" srcId="{C555D87D-E4A2-40EF-B496-57DDC1DF85E8}" destId="{88EF81D2-9E6D-4561-9293-0D810E6AB069}" srcOrd="5" destOrd="0" presId="urn:microsoft.com/office/officeart/2008/layout/LinedList"/>
    <dgm:cxn modelId="{75B2D776-433C-4B55-B10E-C928627D8F10}" type="presParOf" srcId="{88EF81D2-9E6D-4561-9293-0D810E6AB069}" destId="{09E9E03E-2E64-4AF2-A72C-6F7424C2DC13}" srcOrd="0" destOrd="0" presId="urn:microsoft.com/office/officeart/2008/layout/LinedList"/>
    <dgm:cxn modelId="{83C1F231-F5E1-499B-8D21-EB93303D44BE}" type="presParOf" srcId="{88EF81D2-9E6D-4561-9293-0D810E6AB069}" destId="{2AAF7B22-2BAE-473C-87EB-21CD8F110047}"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28DC20-76B2-4187-84D6-73635FD0457F}"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968B1970-BE0D-4142-A448-59F5195AC52D}">
      <dgm:prSet/>
      <dgm:spPr/>
      <dgm:t>
        <a:bodyPr/>
        <a:lstStyle/>
        <a:p>
          <a:r>
            <a:rPr kumimoji="1" lang="en-US" dirty="0">
              <a:latin typeface="Open Sans Light" panose="020B0306030504020204" pitchFamily="34" charset="0"/>
              <a:ea typeface="Open Sans Light" panose="020B0306030504020204" pitchFamily="34" charset="0"/>
              <a:cs typeface="Open Sans Light" panose="020B0306030504020204" pitchFamily="34" charset="0"/>
            </a:rPr>
            <a:t>Female rats exhibit enhance drug-, cue- and stress-induced reinstatement in alcohol, cocaine, and morphine-seeking compared to males.</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0AD5C782-6897-4EFF-A1DF-C52ABD2A2FB1}" type="parTrans" cxnId="{A091C462-3654-4029-A623-B9B1E21577B8}">
      <dgm:prSet/>
      <dgm:spPr/>
      <dgm:t>
        <a:bodyPr/>
        <a:lstStyle/>
        <a:p>
          <a:endParaRPr lang="en-US"/>
        </a:p>
      </dgm:t>
    </dgm:pt>
    <dgm:pt modelId="{58244A6D-65A4-40AD-8D4A-28A491124140}" type="sibTrans" cxnId="{A091C462-3654-4029-A623-B9B1E21577B8}">
      <dgm:prSet/>
      <dgm:spPr/>
      <dgm:t>
        <a:bodyPr/>
        <a:lstStyle/>
        <a:p>
          <a:endParaRPr lang="en-US"/>
        </a:p>
      </dgm:t>
    </dgm:pt>
    <dgm:pt modelId="{C9CF1110-9071-4A22-A2A2-644976FD18BF}">
      <dgm:prSet/>
      <dgm:spPr/>
      <dgm:t>
        <a:bodyPr/>
        <a:lstStyle/>
        <a:p>
          <a:r>
            <a:rPr kumimoji="1" lang="en-US" dirty="0">
              <a:latin typeface="Open Sans Light" panose="020B0306030504020204" pitchFamily="34" charset="0"/>
              <a:ea typeface="Open Sans Light" panose="020B0306030504020204" pitchFamily="34" charset="0"/>
              <a:cs typeface="Open Sans Light" panose="020B0306030504020204" pitchFamily="34" charset="0"/>
            </a:rPr>
            <a:t>Phases of the menstrual and estrous cycles affect drug-taking and quitting behaviors of females, with higher estrogen levels enhancing the effects of drugs, especially stimulants.</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ED644E3-3C3F-4124-99A0-DA8CA68CFF1E}" type="parTrans" cxnId="{F0DA77AC-CB1E-4ED0-9965-CA8514BF03CD}">
      <dgm:prSet/>
      <dgm:spPr/>
      <dgm:t>
        <a:bodyPr/>
        <a:lstStyle/>
        <a:p>
          <a:endParaRPr lang="en-US"/>
        </a:p>
      </dgm:t>
    </dgm:pt>
    <dgm:pt modelId="{6E358192-548A-4F6B-96B4-11388ABDD6E5}" type="sibTrans" cxnId="{F0DA77AC-CB1E-4ED0-9965-CA8514BF03CD}">
      <dgm:prSet/>
      <dgm:spPr/>
      <dgm:t>
        <a:bodyPr/>
        <a:lstStyle/>
        <a:p>
          <a:endParaRPr lang="en-US"/>
        </a:p>
      </dgm:t>
    </dgm:pt>
    <dgm:pt modelId="{0A80899B-BB50-40DC-95DA-8642AE0A90FF}" type="pres">
      <dgm:prSet presAssocID="{5428DC20-76B2-4187-84D6-73635FD0457F}" presName="vert0" presStyleCnt="0">
        <dgm:presLayoutVars>
          <dgm:dir/>
          <dgm:animOne val="branch"/>
          <dgm:animLvl val="lvl"/>
        </dgm:presLayoutVars>
      </dgm:prSet>
      <dgm:spPr/>
    </dgm:pt>
    <dgm:pt modelId="{EF466045-C8C5-4247-83D4-A1CA134338C9}" type="pres">
      <dgm:prSet presAssocID="{968B1970-BE0D-4142-A448-59F5195AC52D}" presName="thickLine" presStyleLbl="alignNode1" presStyleIdx="0" presStyleCnt="2"/>
      <dgm:spPr/>
    </dgm:pt>
    <dgm:pt modelId="{684BE55E-B283-4D20-88F1-2F27760978D9}" type="pres">
      <dgm:prSet presAssocID="{968B1970-BE0D-4142-A448-59F5195AC52D}" presName="horz1" presStyleCnt="0"/>
      <dgm:spPr/>
    </dgm:pt>
    <dgm:pt modelId="{5B6E899D-D010-4852-9632-F702435B31AF}" type="pres">
      <dgm:prSet presAssocID="{968B1970-BE0D-4142-A448-59F5195AC52D}" presName="tx1" presStyleLbl="revTx" presStyleIdx="0" presStyleCnt="2"/>
      <dgm:spPr/>
    </dgm:pt>
    <dgm:pt modelId="{07D6BBC3-2A23-4693-861C-FCD11C9E22EB}" type="pres">
      <dgm:prSet presAssocID="{968B1970-BE0D-4142-A448-59F5195AC52D}" presName="vert1" presStyleCnt="0"/>
      <dgm:spPr/>
    </dgm:pt>
    <dgm:pt modelId="{8A9308DD-7268-4524-95E1-380CFBC5D06C}" type="pres">
      <dgm:prSet presAssocID="{C9CF1110-9071-4A22-A2A2-644976FD18BF}" presName="thickLine" presStyleLbl="alignNode1" presStyleIdx="1" presStyleCnt="2"/>
      <dgm:spPr/>
    </dgm:pt>
    <dgm:pt modelId="{D9245276-9B7D-44E4-9D35-67F6A0412991}" type="pres">
      <dgm:prSet presAssocID="{C9CF1110-9071-4A22-A2A2-644976FD18BF}" presName="horz1" presStyleCnt="0"/>
      <dgm:spPr/>
    </dgm:pt>
    <dgm:pt modelId="{3401B04E-C83B-4D3B-B533-6938BE407774}" type="pres">
      <dgm:prSet presAssocID="{C9CF1110-9071-4A22-A2A2-644976FD18BF}" presName="tx1" presStyleLbl="revTx" presStyleIdx="1" presStyleCnt="2"/>
      <dgm:spPr/>
    </dgm:pt>
    <dgm:pt modelId="{7CD2BC02-F71C-4AB9-911E-D6744EDF4D27}" type="pres">
      <dgm:prSet presAssocID="{C9CF1110-9071-4A22-A2A2-644976FD18BF}" presName="vert1" presStyleCnt="0"/>
      <dgm:spPr/>
    </dgm:pt>
  </dgm:ptLst>
  <dgm:cxnLst>
    <dgm:cxn modelId="{CA3F002D-7B4B-4863-9312-02EAEB594B12}" type="presOf" srcId="{5428DC20-76B2-4187-84D6-73635FD0457F}" destId="{0A80899B-BB50-40DC-95DA-8642AE0A90FF}" srcOrd="0" destOrd="0" presId="urn:microsoft.com/office/officeart/2008/layout/LinedList"/>
    <dgm:cxn modelId="{BC6BD031-0D60-489A-8A6D-75097BC84EB3}" type="presOf" srcId="{968B1970-BE0D-4142-A448-59F5195AC52D}" destId="{5B6E899D-D010-4852-9632-F702435B31AF}" srcOrd="0" destOrd="0" presId="urn:microsoft.com/office/officeart/2008/layout/LinedList"/>
    <dgm:cxn modelId="{A091C462-3654-4029-A623-B9B1E21577B8}" srcId="{5428DC20-76B2-4187-84D6-73635FD0457F}" destId="{968B1970-BE0D-4142-A448-59F5195AC52D}" srcOrd="0" destOrd="0" parTransId="{0AD5C782-6897-4EFF-A1DF-C52ABD2A2FB1}" sibTransId="{58244A6D-65A4-40AD-8D4A-28A491124140}"/>
    <dgm:cxn modelId="{F0DA77AC-CB1E-4ED0-9965-CA8514BF03CD}" srcId="{5428DC20-76B2-4187-84D6-73635FD0457F}" destId="{C9CF1110-9071-4A22-A2A2-644976FD18BF}" srcOrd="1" destOrd="0" parTransId="{FED644E3-3C3F-4124-99A0-DA8CA68CFF1E}" sibTransId="{6E358192-548A-4F6B-96B4-11388ABDD6E5}"/>
    <dgm:cxn modelId="{88318EB4-082A-4ABD-89EF-ED49BEF913EA}" type="presOf" srcId="{C9CF1110-9071-4A22-A2A2-644976FD18BF}" destId="{3401B04E-C83B-4D3B-B533-6938BE407774}" srcOrd="0" destOrd="0" presId="urn:microsoft.com/office/officeart/2008/layout/LinedList"/>
    <dgm:cxn modelId="{4C54F054-646C-4695-B0BA-3F86A3FA43C0}" type="presParOf" srcId="{0A80899B-BB50-40DC-95DA-8642AE0A90FF}" destId="{EF466045-C8C5-4247-83D4-A1CA134338C9}" srcOrd="0" destOrd="0" presId="urn:microsoft.com/office/officeart/2008/layout/LinedList"/>
    <dgm:cxn modelId="{EC6EA98F-DE92-444E-B59E-CD090906BFD6}" type="presParOf" srcId="{0A80899B-BB50-40DC-95DA-8642AE0A90FF}" destId="{684BE55E-B283-4D20-88F1-2F27760978D9}" srcOrd="1" destOrd="0" presId="urn:microsoft.com/office/officeart/2008/layout/LinedList"/>
    <dgm:cxn modelId="{F2E21172-D738-436A-9BD0-E9EC47454D75}" type="presParOf" srcId="{684BE55E-B283-4D20-88F1-2F27760978D9}" destId="{5B6E899D-D010-4852-9632-F702435B31AF}" srcOrd="0" destOrd="0" presId="urn:microsoft.com/office/officeart/2008/layout/LinedList"/>
    <dgm:cxn modelId="{60660D53-E5B0-4144-96F7-0D6F76079B95}" type="presParOf" srcId="{684BE55E-B283-4D20-88F1-2F27760978D9}" destId="{07D6BBC3-2A23-4693-861C-FCD11C9E22EB}" srcOrd="1" destOrd="0" presId="urn:microsoft.com/office/officeart/2008/layout/LinedList"/>
    <dgm:cxn modelId="{CE984A46-F113-479E-A311-423F988F2324}" type="presParOf" srcId="{0A80899B-BB50-40DC-95DA-8642AE0A90FF}" destId="{8A9308DD-7268-4524-95E1-380CFBC5D06C}" srcOrd="2" destOrd="0" presId="urn:microsoft.com/office/officeart/2008/layout/LinedList"/>
    <dgm:cxn modelId="{815B735B-68D9-450B-8470-D374DD15EED8}" type="presParOf" srcId="{0A80899B-BB50-40DC-95DA-8642AE0A90FF}" destId="{D9245276-9B7D-44E4-9D35-67F6A0412991}" srcOrd="3" destOrd="0" presId="urn:microsoft.com/office/officeart/2008/layout/LinedList"/>
    <dgm:cxn modelId="{C48E69C1-40DB-4557-AF84-20F9BC5F46C5}" type="presParOf" srcId="{D9245276-9B7D-44E4-9D35-67F6A0412991}" destId="{3401B04E-C83B-4D3B-B533-6938BE407774}" srcOrd="0" destOrd="0" presId="urn:microsoft.com/office/officeart/2008/layout/LinedList"/>
    <dgm:cxn modelId="{510E19E0-A29B-4BED-8A3D-63D768167AC5}" type="presParOf" srcId="{D9245276-9B7D-44E4-9D35-67F6A0412991}" destId="{7CD2BC02-F71C-4AB9-911E-D6744EDF4D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E2D20D-C344-48D3-AFF3-AC212FB0062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9C5EF00-642F-4D45-A365-4A3963EE66E6}">
      <dgm:prSet/>
      <dgm:spPr>
        <a:solidFill>
          <a:schemeClr val="accent1">
            <a:lumMod val="75000"/>
          </a:schemeClr>
        </a:solidFill>
        <a:ln>
          <a:solidFill>
            <a:schemeClr val="accent1">
              <a:lumMod val="60000"/>
              <a:lumOff val="40000"/>
            </a:schemeClr>
          </a:solidFill>
        </a:ln>
      </dgm:spPr>
      <dgm:t>
        <a:bodyPr/>
        <a:lstStyle/>
        <a:p>
          <a:r>
            <a:rPr kumimoji="1" lang="en-US" dirty="0">
              <a:latin typeface="Open Sans Light" panose="020B0306030504020204" pitchFamily="34" charset="0"/>
              <a:ea typeface="Open Sans Light" panose="020B0306030504020204" pitchFamily="34" charset="0"/>
              <a:cs typeface="Open Sans Light" panose="020B0306030504020204" pitchFamily="34" charset="0"/>
            </a:rPr>
            <a:t>Qualitative: Women have estradiol.</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946CD57-15BB-4D90-9D6A-687785B7F6A5}" type="parTrans" cxnId="{D263D3FB-175F-45E9-887F-03062DC08AEC}">
      <dgm:prSet/>
      <dgm:spPr/>
      <dgm:t>
        <a:bodyPr/>
        <a:lstStyle/>
        <a:p>
          <a:endParaRPr lang="en-US"/>
        </a:p>
      </dgm:t>
    </dgm:pt>
    <dgm:pt modelId="{78799A4B-14EE-4D78-BED9-2C49043439F5}" type="sibTrans" cxnId="{D263D3FB-175F-45E9-887F-03062DC08AEC}">
      <dgm:prSet/>
      <dgm:spPr/>
      <dgm:t>
        <a:bodyPr/>
        <a:lstStyle/>
        <a:p>
          <a:endParaRPr lang="en-US"/>
        </a:p>
      </dgm:t>
    </dgm:pt>
    <dgm:pt modelId="{9E3943B3-CFE8-4F38-8AB1-F12FD7CC7F89}">
      <dgm:prSet/>
      <dgm:spPr>
        <a:solidFill>
          <a:schemeClr val="accent1">
            <a:lumMod val="75000"/>
          </a:schemeClr>
        </a:solidFill>
      </dgm:spPr>
      <dgm:t>
        <a:bodyPr/>
        <a:lstStyle/>
        <a:p>
          <a:r>
            <a:rPr kumimoji="1" lang="en-US" dirty="0">
              <a:latin typeface="Open Sans Light" panose="020B0306030504020204" pitchFamily="34" charset="0"/>
              <a:ea typeface="Open Sans Light" panose="020B0306030504020204" pitchFamily="34" charset="0"/>
              <a:cs typeface="Open Sans Light" panose="020B0306030504020204" pitchFamily="34" charset="0"/>
            </a:rPr>
            <a:t>Quantitative: Neural mechanism the same, but female psychomotor response to amphetamine greater initially.</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66398E-6503-4D39-9F0F-B5B6F1FA0B86}" type="parTrans" cxnId="{60655762-4CB7-4E2B-88B1-7E0CDE8B1AF4}">
      <dgm:prSet/>
      <dgm:spPr/>
      <dgm:t>
        <a:bodyPr/>
        <a:lstStyle/>
        <a:p>
          <a:endParaRPr lang="en-US"/>
        </a:p>
      </dgm:t>
    </dgm:pt>
    <dgm:pt modelId="{1CCDA559-6BAF-4350-AEE9-07DB860D5769}" type="sibTrans" cxnId="{60655762-4CB7-4E2B-88B1-7E0CDE8B1AF4}">
      <dgm:prSet/>
      <dgm:spPr/>
      <dgm:t>
        <a:bodyPr/>
        <a:lstStyle/>
        <a:p>
          <a:endParaRPr lang="en-US"/>
        </a:p>
      </dgm:t>
    </dgm:pt>
    <dgm:pt modelId="{90F5A20D-E47F-46A1-AA02-636505CCD33A}" type="pres">
      <dgm:prSet presAssocID="{72E2D20D-C344-48D3-AFF3-AC212FB00627}" presName="linear" presStyleCnt="0">
        <dgm:presLayoutVars>
          <dgm:animLvl val="lvl"/>
          <dgm:resizeHandles val="exact"/>
        </dgm:presLayoutVars>
      </dgm:prSet>
      <dgm:spPr/>
    </dgm:pt>
    <dgm:pt modelId="{8E40E6A2-052E-420D-A57A-7375E0DFCD85}" type="pres">
      <dgm:prSet presAssocID="{E9C5EF00-642F-4D45-A365-4A3963EE66E6}" presName="parentText" presStyleLbl="node1" presStyleIdx="0" presStyleCnt="2" custLinFactNeighborY="-28953">
        <dgm:presLayoutVars>
          <dgm:chMax val="0"/>
          <dgm:bulletEnabled val="1"/>
        </dgm:presLayoutVars>
      </dgm:prSet>
      <dgm:spPr/>
    </dgm:pt>
    <dgm:pt modelId="{B720BDBD-B4B8-41A5-B7C8-6215137E6ED7}" type="pres">
      <dgm:prSet presAssocID="{78799A4B-14EE-4D78-BED9-2C49043439F5}" presName="spacer" presStyleCnt="0"/>
      <dgm:spPr/>
    </dgm:pt>
    <dgm:pt modelId="{42A3E542-5F63-463F-8D99-B7BB52475291}" type="pres">
      <dgm:prSet presAssocID="{9E3943B3-CFE8-4F38-8AB1-F12FD7CC7F89}" presName="parentText" presStyleLbl="node1" presStyleIdx="1" presStyleCnt="2">
        <dgm:presLayoutVars>
          <dgm:chMax val="0"/>
          <dgm:bulletEnabled val="1"/>
        </dgm:presLayoutVars>
      </dgm:prSet>
      <dgm:spPr/>
    </dgm:pt>
  </dgm:ptLst>
  <dgm:cxnLst>
    <dgm:cxn modelId="{A3782A03-A6C8-4AD9-8A28-00EA420935E6}" type="presOf" srcId="{9E3943B3-CFE8-4F38-8AB1-F12FD7CC7F89}" destId="{42A3E542-5F63-463F-8D99-B7BB52475291}" srcOrd="0" destOrd="0" presId="urn:microsoft.com/office/officeart/2005/8/layout/vList2"/>
    <dgm:cxn modelId="{60655762-4CB7-4E2B-88B1-7E0CDE8B1AF4}" srcId="{72E2D20D-C344-48D3-AFF3-AC212FB00627}" destId="{9E3943B3-CFE8-4F38-8AB1-F12FD7CC7F89}" srcOrd="1" destOrd="0" parTransId="{BC66398E-6503-4D39-9F0F-B5B6F1FA0B86}" sibTransId="{1CCDA559-6BAF-4350-AEE9-07DB860D5769}"/>
    <dgm:cxn modelId="{B6197DBC-DD73-413F-A572-4331D936E95D}" type="presOf" srcId="{E9C5EF00-642F-4D45-A365-4A3963EE66E6}" destId="{8E40E6A2-052E-420D-A57A-7375E0DFCD85}" srcOrd="0" destOrd="0" presId="urn:microsoft.com/office/officeart/2005/8/layout/vList2"/>
    <dgm:cxn modelId="{228E2AEB-F7E3-42D4-9EFF-0C6273029BF5}" type="presOf" srcId="{72E2D20D-C344-48D3-AFF3-AC212FB00627}" destId="{90F5A20D-E47F-46A1-AA02-636505CCD33A}" srcOrd="0" destOrd="0" presId="urn:microsoft.com/office/officeart/2005/8/layout/vList2"/>
    <dgm:cxn modelId="{D263D3FB-175F-45E9-887F-03062DC08AEC}" srcId="{72E2D20D-C344-48D3-AFF3-AC212FB00627}" destId="{E9C5EF00-642F-4D45-A365-4A3963EE66E6}" srcOrd="0" destOrd="0" parTransId="{D946CD57-15BB-4D90-9D6A-687785B7F6A5}" sibTransId="{78799A4B-14EE-4D78-BED9-2C49043439F5}"/>
    <dgm:cxn modelId="{C006A384-24E7-4246-B44A-EEB334618607}" type="presParOf" srcId="{90F5A20D-E47F-46A1-AA02-636505CCD33A}" destId="{8E40E6A2-052E-420D-A57A-7375E0DFCD85}" srcOrd="0" destOrd="0" presId="urn:microsoft.com/office/officeart/2005/8/layout/vList2"/>
    <dgm:cxn modelId="{DDBA2056-E751-413B-9C03-435DDEF1EDC4}" type="presParOf" srcId="{90F5A20D-E47F-46A1-AA02-636505CCD33A}" destId="{B720BDBD-B4B8-41A5-B7C8-6215137E6ED7}" srcOrd="1" destOrd="0" presId="urn:microsoft.com/office/officeart/2005/8/layout/vList2"/>
    <dgm:cxn modelId="{D786073E-E0BD-4FF4-BD63-9F64B3591887}" type="presParOf" srcId="{90F5A20D-E47F-46A1-AA02-636505CCD33A}" destId="{42A3E542-5F63-463F-8D99-B7BB5247529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F99A-05B7-4F57-8BB7-E182291B41C7}">
      <dsp:nvSpPr>
        <dsp:cNvPr id="0" name=""/>
        <dsp:cNvSpPr/>
      </dsp:nvSpPr>
      <dsp:spPr>
        <a:xfrm>
          <a:off x="0" y="508"/>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2E2A4-96E2-4E39-A412-35F482D4CAFE}">
      <dsp:nvSpPr>
        <dsp:cNvPr id="0" name=""/>
        <dsp:cNvSpPr/>
      </dsp:nvSpPr>
      <dsp:spPr>
        <a:xfrm>
          <a:off x="0" y="508"/>
          <a:ext cx="7772400" cy="83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en-US" sz="3800" b="0" kern="1200" dirty="0"/>
            <a:t>Initiation/acquisition</a:t>
          </a:r>
          <a:endParaRPr lang="en-US" sz="3800" kern="1200" dirty="0"/>
        </a:p>
      </dsp:txBody>
      <dsp:txXfrm>
        <a:off x="0" y="508"/>
        <a:ext cx="7772400" cy="832916"/>
      </dsp:txXfrm>
    </dsp:sp>
    <dsp:sp modelId="{8305DCCC-15BA-421B-AB16-F897FBE51D77}">
      <dsp:nvSpPr>
        <dsp:cNvPr id="0" name=""/>
        <dsp:cNvSpPr/>
      </dsp:nvSpPr>
      <dsp:spPr>
        <a:xfrm>
          <a:off x="0" y="833425"/>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C7F3F-7234-47AF-867D-60A9720D5ECD}">
      <dsp:nvSpPr>
        <dsp:cNvPr id="0" name=""/>
        <dsp:cNvSpPr/>
      </dsp:nvSpPr>
      <dsp:spPr>
        <a:xfrm>
          <a:off x="0" y="833425"/>
          <a:ext cx="7772400" cy="83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en-US" sz="3800" b="0" kern="1200"/>
            <a:t>Escalation</a:t>
          </a:r>
          <a:endParaRPr lang="en-US" sz="3800" kern="1200"/>
        </a:p>
      </dsp:txBody>
      <dsp:txXfrm>
        <a:off x="0" y="833425"/>
        <a:ext cx="7772400" cy="832916"/>
      </dsp:txXfrm>
    </dsp:sp>
    <dsp:sp modelId="{0E20A78B-85DA-4B09-B8E4-53229C34AD61}">
      <dsp:nvSpPr>
        <dsp:cNvPr id="0" name=""/>
        <dsp:cNvSpPr/>
      </dsp:nvSpPr>
      <dsp:spPr>
        <a:xfrm>
          <a:off x="0" y="1666341"/>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26082-1F5D-4F40-85DB-79B12F711837}">
      <dsp:nvSpPr>
        <dsp:cNvPr id="0" name=""/>
        <dsp:cNvSpPr/>
      </dsp:nvSpPr>
      <dsp:spPr>
        <a:xfrm>
          <a:off x="0" y="1666341"/>
          <a:ext cx="7772400" cy="83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en-US" sz="3800" b="0" kern="1200"/>
            <a:t>Maintenance</a:t>
          </a:r>
          <a:endParaRPr lang="en-US" sz="3800" kern="1200"/>
        </a:p>
      </dsp:txBody>
      <dsp:txXfrm>
        <a:off x="0" y="1666341"/>
        <a:ext cx="7772400" cy="832916"/>
      </dsp:txXfrm>
    </dsp:sp>
    <dsp:sp modelId="{80DAD582-7C8C-454F-9AA7-B758C73477DF}">
      <dsp:nvSpPr>
        <dsp:cNvPr id="0" name=""/>
        <dsp:cNvSpPr/>
      </dsp:nvSpPr>
      <dsp:spPr>
        <a:xfrm>
          <a:off x="0" y="2499258"/>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E246B-BB93-49E0-975E-8F11FC1ABFC6}">
      <dsp:nvSpPr>
        <dsp:cNvPr id="0" name=""/>
        <dsp:cNvSpPr/>
      </dsp:nvSpPr>
      <dsp:spPr>
        <a:xfrm>
          <a:off x="0" y="2499258"/>
          <a:ext cx="7772400" cy="83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en-US" sz="3800" b="0" kern="1200"/>
            <a:t>Abstinence and/or withdrawal</a:t>
          </a:r>
          <a:endParaRPr lang="en-US" sz="3800" kern="1200"/>
        </a:p>
      </dsp:txBody>
      <dsp:txXfrm>
        <a:off x="0" y="2499258"/>
        <a:ext cx="7772400" cy="832916"/>
      </dsp:txXfrm>
    </dsp:sp>
    <dsp:sp modelId="{D2B36119-B2F6-4D7E-8F08-954C8962A8A0}">
      <dsp:nvSpPr>
        <dsp:cNvPr id="0" name=""/>
        <dsp:cNvSpPr/>
      </dsp:nvSpPr>
      <dsp:spPr>
        <a:xfrm>
          <a:off x="0" y="3332174"/>
          <a:ext cx="7772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1D8AEA-3D12-49CA-9ABE-87EE98B452F6}">
      <dsp:nvSpPr>
        <dsp:cNvPr id="0" name=""/>
        <dsp:cNvSpPr/>
      </dsp:nvSpPr>
      <dsp:spPr>
        <a:xfrm>
          <a:off x="0" y="3332174"/>
          <a:ext cx="7772400" cy="832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kumimoji="1" lang="en-US" sz="3800" b="0" kern="1200"/>
            <a:t>Relapse or reinstatement</a:t>
          </a:r>
          <a:endParaRPr lang="en-US" sz="3800" kern="1200"/>
        </a:p>
      </dsp:txBody>
      <dsp:txXfrm>
        <a:off x="0" y="3332174"/>
        <a:ext cx="7772400" cy="832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85008-0B22-4E82-B369-ED697F628388}">
      <dsp:nvSpPr>
        <dsp:cNvPr id="0" name=""/>
        <dsp:cNvSpPr/>
      </dsp:nvSpPr>
      <dsp:spPr>
        <a:xfrm>
          <a:off x="0" y="212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B7A2B-0C62-4A86-A399-BC6270170D18}">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bg1">
                  <a:lumMod val="95000"/>
                </a:schemeClr>
              </a:solidFill>
            </a:rPr>
            <a:t>May reflect an underlying gender difference in psychological factors that motivate men and women to drink.</a:t>
          </a:r>
        </a:p>
      </dsp:txBody>
      <dsp:txXfrm>
        <a:off x="0" y="2124"/>
        <a:ext cx="7886700" cy="1449029"/>
      </dsp:txXfrm>
    </dsp:sp>
    <dsp:sp modelId="{468A3123-DA1F-43DF-96FB-7EBA4B5DB2EF}">
      <dsp:nvSpPr>
        <dsp:cNvPr id="0" name=""/>
        <dsp:cNvSpPr/>
      </dsp:nvSpPr>
      <dsp:spPr>
        <a:xfrm>
          <a:off x="0" y="1451154"/>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C826B-AFE0-4E25-A378-0F789E571C17}">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bg1">
                  <a:lumMod val="95000"/>
                </a:schemeClr>
              </a:solidFill>
            </a:rPr>
            <a:t>Earlier studies have shown that excessive drinking is often linked with anxiety disorders in women and antisocial personality behavior in men.</a:t>
          </a:r>
        </a:p>
      </dsp:txBody>
      <dsp:txXfrm>
        <a:off x="0" y="1451154"/>
        <a:ext cx="7886700" cy="1449029"/>
      </dsp:txXfrm>
    </dsp:sp>
    <dsp:sp modelId="{949053EE-1061-4C64-B48D-17A1973A8EDD}">
      <dsp:nvSpPr>
        <dsp:cNvPr id="0" name=""/>
        <dsp:cNvSpPr/>
      </dsp:nvSpPr>
      <dsp:spPr>
        <a:xfrm>
          <a:off x="0" y="2900183"/>
          <a:ext cx="7886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45B86-89DA-4C2D-BC87-6C970DF2A818}">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solidFill>
                <a:schemeClr val="bg1">
                  <a:lumMod val="95000"/>
                </a:schemeClr>
              </a:solidFill>
            </a:rPr>
            <a:t>Suggests men and women may need different types of treatment!</a:t>
          </a:r>
        </a:p>
      </dsp:txBody>
      <dsp:txXfrm>
        <a:off x="0" y="2900183"/>
        <a:ext cx="78867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6BDE6-4C1F-47BC-A0A4-255059DE4FB7}">
      <dsp:nvSpPr>
        <dsp:cNvPr id="0" name=""/>
        <dsp:cNvSpPr/>
      </dsp:nvSpPr>
      <dsp:spPr>
        <a:xfrm>
          <a:off x="0" y="2703"/>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15E753-773E-499B-B1DC-29E6133FDD93}">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Nucleus </a:t>
          </a:r>
          <a:r>
            <a:rPr kumimoji="1" lang="en-US" sz="2300" kern="1200" dirty="0" err="1">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accumbens</a:t>
          </a:r>
          <a:r>
            <a:rPr kumimoji="1"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 is important for engaging in behaviors that are initially rewarding</a:t>
          </a:r>
          <a:r>
            <a:rPr kumimoji="1" lang="en-US" sz="2300" kern="1200" dirty="0">
              <a:latin typeface="Open Sans Light" panose="020B0306030504020204" pitchFamily="34" charset="0"/>
              <a:ea typeface="Open Sans Light" panose="020B0306030504020204" pitchFamily="34" charset="0"/>
              <a:cs typeface="Open Sans Light" panose="020B0306030504020204" pitchFamily="34" charset="0"/>
            </a:rPr>
            <a:t>.</a:t>
          </a:r>
          <a:endParaRPr lang="en-US" sz="23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2703"/>
        <a:ext cx="5175384" cy="1843578"/>
      </dsp:txXfrm>
    </dsp:sp>
    <dsp:sp modelId="{A57D91A0-523B-4FDA-8131-B474771EF3D4}">
      <dsp:nvSpPr>
        <dsp:cNvPr id="0" name=""/>
        <dsp:cNvSpPr/>
      </dsp:nvSpPr>
      <dsp:spPr>
        <a:xfrm>
          <a:off x="0" y="1846281"/>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D5444-93B5-4735-8C30-96850DEB6082}">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Dorsal striatum is involved in escalated drug-taking and compulsive behaviors.</a:t>
          </a:r>
          <a:endParaRPr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1846281"/>
        <a:ext cx="5175384" cy="1843578"/>
      </dsp:txXfrm>
    </dsp:sp>
    <dsp:sp modelId="{7C2E813B-E3CE-4067-A08A-2BF6BA5E156E}">
      <dsp:nvSpPr>
        <dsp:cNvPr id="0" name=""/>
        <dsp:cNvSpPr/>
      </dsp:nvSpPr>
      <dsp:spPr>
        <a:xfrm>
          <a:off x="0" y="3689859"/>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ACED31-0960-401C-BCEA-15D331221723}">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kumimoji="1"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rPr>
            <a:t>Dorsal striatum is important for well-learned patterns of behavior without the intentional control of the prefrontal cortex. (Driving a stick shift)</a:t>
          </a:r>
          <a:endParaRPr lang="en-US" sz="2300" kern="1200" dirty="0">
            <a:solidFill>
              <a:schemeClr val="bg1">
                <a:lumMod val="95000"/>
              </a:schemeClr>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3689859"/>
        <a:ext cx="5175384"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F573-B74F-4780-BF35-2C9BABB715AC}">
      <dsp:nvSpPr>
        <dsp:cNvPr id="0" name=""/>
        <dsp:cNvSpPr/>
      </dsp:nvSpPr>
      <dsp:spPr>
        <a:xfrm>
          <a:off x="0" y="2703"/>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F8523-1C9E-43DF-AC67-FE976C83DFF6}">
      <dsp:nvSpPr>
        <dsp:cNvPr id="0" name=""/>
        <dsp:cNvSpPr/>
      </dsp:nvSpPr>
      <dsp:spPr>
        <a:xfrm>
          <a:off x="0" y="2703"/>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en-US" sz="2400" kern="1200" dirty="0">
              <a:latin typeface="Open Sans Light" panose="020B0306030504020204" pitchFamily="34" charset="0"/>
              <a:ea typeface="Open Sans Light" panose="020B0306030504020204" pitchFamily="34" charset="0"/>
              <a:cs typeface="Open Sans Light" panose="020B0306030504020204" pitchFamily="34" charset="0"/>
            </a:rPr>
            <a:t>Female rats and humans shift from voluntary control to compulsive drug intake more rapidly than males.</a:t>
          </a:r>
          <a:endParaRPr lang="en-US"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2703"/>
        <a:ext cx="5175384" cy="1843578"/>
      </dsp:txXfrm>
    </dsp:sp>
    <dsp:sp modelId="{0E548034-72C7-49EA-A84E-5AC4354E4680}">
      <dsp:nvSpPr>
        <dsp:cNvPr id="0" name=""/>
        <dsp:cNvSpPr/>
      </dsp:nvSpPr>
      <dsp:spPr>
        <a:xfrm>
          <a:off x="0" y="1846281"/>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D984F-1280-42E5-B1E5-3AA001D637E0}">
      <dsp:nvSpPr>
        <dsp:cNvPr id="0" name=""/>
        <dsp:cNvSpPr/>
      </dsp:nvSpPr>
      <dsp:spPr>
        <a:xfrm>
          <a:off x="0" y="1846281"/>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en-US" sz="2400" kern="1200" dirty="0">
              <a:latin typeface="Open Sans Light" panose="020B0306030504020204" pitchFamily="34" charset="0"/>
              <a:ea typeface="Open Sans Light" panose="020B0306030504020204" pitchFamily="34" charset="0"/>
              <a:cs typeface="Open Sans Light" panose="020B0306030504020204" pitchFamily="34" charset="0"/>
            </a:rPr>
            <a:t>Due to reduction in nucleus </a:t>
          </a:r>
          <a:r>
            <a:rPr kumimoji="1" lang="en-US" sz="2400" kern="1200" dirty="0" err="1">
              <a:latin typeface="Open Sans Light" panose="020B0306030504020204" pitchFamily="34" charset="0"/>
              <a:ea typeface="Open Sans Light" panose="020B0306030504020204" pitchFamily="34" charset="0"/>
              <a:cs typeface="Open Sans Light" panose="020B0306030504020204" pitchFamily="34" charset="0"/>
            </a:rPr>
            <a:t>accumbens</a:t>
          </a:r>
          <a:r>
            <a:rPr kumimoji="1" lang="en-US" sz="2400" kern="1200" dirty="0">
              <a:latin typeface="Open Sans Light" panose="020B0306030504020204" pitchFamily="34" charset="0"/>
              <a:ea typeface="Open Sans Light" panose="020B0306030504020204" pitchFamily="34" charset="0"/>
              <a:cs typeface="Open Sans Light" panose="020B0306030504020204" pitchFamily="34" charset="0"/>
            </a:rPr>
            <a:t> dopamine release that allows the dorsal striatum to assume control.</a:t>
          </a:r>
          <a:endParaRPr lang="en-US"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1846281"/>
        <a:ext cx="5175384" cy="1843578"/>
      </dsp:txXfrm>
    </dsp:sp>
    <dsp:sp modelId="{62A150DA-2FE3-4105-8E44-8016B1AAFF83}">
      <dsp:nvSpPr>
        <dsp:cNvPr id="0" name=""/>
        <dsp:cNvSpPr/>
      </dsp:nvSpPr>
      <dsp:spPr>
        <a:xfrm>
          <a:off x="0" y="3689859"/>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E9E03E-2E64-4AF2-A72C-6F7424C2DC13}">
      <dsp:nvSpPr>
        <dsp:cNvPr id="0" name=""/>
        <dsp:cNvSpPr/>
      </dsp:nvSpPr>
      <dsp:spPr>
        <a:xfrm>
          <a:off x="0" y="3689859"/>
          <a:ext cx="5175384"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kumimoji="1" lang="en-US" sz="2400" kern="1200" dirty="0">
              <a:latin typeface="Open Sans Light" panose="020B0306030504020204" pitchFamily="34" charset="0"/>
              <a:ea typeface="Open Sans Light" panose="020B0306030504020204" pitchFamily="34" charset="0"/>
              <a:cs typeface="Open Sans Light" panose="020B0306030504020204" pitchFamily="34" charset="0"/>
            </a:rPr>
            <a:t>Female smokers exhibit lower response in the ventral striatum than the dorsal striatum to nicotine stimulation.</a:t>
          </a:r>
          <a:endParaRPr lang="en-US" sz="24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3689859"/>
        <a:ext cx="5175384"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66045-C8C5-4247-83D4-A1CA134338C9}">
      <dsp:nvSpPr>
        <dsp:cNvPr id="0" name=""/>
        <dsp:cNvSpPr/>
      </dsp:nvSpPr>
      <dsp:spPr>
        <a:xfrm>
          <a:off x="0" y="0"/>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E899D-D010-4852-9632-F702435B31AF}">
      <dsp:nvSpPr>
        <dsp:cNvPr id="0" name=""/>
        <dsp:cNvSpPr/>
      </dsp:nvSpPr>
      <dsp:spPr>
        <a:xfrm>
          <a:off x="0" y="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kumimoji="1" lang="en-US" sz="2700" kern="1200" dirty="0">
              <a:latin typeface="Open Sans Light" panose="020B0306030504020204" pitchFamily="34" charset="0"/>
              <a:ea typeface="Open Sans Light" panose="020B0306030504020204" pitchFamily="34" charset="0"/>
              <a:cs typeface="Open Sans Light" panose="020B0306030504020204" pitchFamily="34" charset="0"/>
            </a:rPr>
            <a:t>Female rats exhibit enhance drug-, cue- and stress-induced reinstatement in alcohol, cocaine, and morphine-seeking compared to males.</a:t>
          </a:r>
          <a:endParaRPr lang="en-US" sz="27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0"/>
        <a:ext cx="5175384" cy="2768070"/>
      </dsp:txXfrm>
    </dsp:sp>
    <dsp:sp modelId="{8A9308DD-7268-4524-95E1-380CFBC5D06C}">
      <dsp:nvSpPr>
        <dsp:cNvPr id="0" name=""/>
        <dsp:cNvSpPr/>
      </dsp:nvSpPr>
      <dsp:spPr>
        <a:xfrm>
          <a:off x="0" y="2768070"/>
          <a:ext cx="5175384"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1B04E-C83B-4D3B-B533-6938BE407774}">
      <dsp:nvSpPr>
        <dsp:cNvPr id="0" name=""/>
        <dsp:cNvSpPr/>
      </dsp:nvSpPr>
      <dsp:spPr>
        <a:xfrm>
          <a:off x="0" y="2768070"/>
          <a:ext cx="5175384"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kumimoji="1" lang="en-US" sz="2700" kern="1200" dirty="0">
              <a:latin typeface="Open Sans Light" panose="020B0306030504020204" pitchFamily="34" charset="0"/>
              <a:ea typeface="Open Sans Light" panose="020B0306030504020204" pitchFamily="34" charset="0"/>
              <a:cs typeface="Open Sans Light" panose="020B0306030504020204" pitchFamily="34" charset="0"/>
            </a:rPr>
            <a:t>Phases of the menstrual and estrous cycles affect drug-taking and quitting behaviors of females, with higher estrogen levels enhancing the effects of drugs, especially stimulants.</a:t>
          </a:r>
          <a:endParaRPr lang="en-US" sz="27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0" y="2768070"/>
        <a:ext cx="5175384" cy="27680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0E6A2-052E-420D-A57A-7375E0DFCD85}">
      <dsp:nvSpPr>
        <dsp:cNvPr id="0" name=""/>
        <dsp:cNvSpPr/>
      </dsp:nvSpPr>
      <dsp:spPr>
        <a:xfrm>
          <a:off x="0" y="0"/>
          <a:ext cx="5175384" cy="2727270"/>
        </a:xfrm>
        <a:prstGeom prst="roundRect">
          <a:avLst/>
        </a:prstGeom>
        <a:solidFill>
          <a:schemeClr val="accent1">
            <a:lumMod val="75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en-US" sz="2800" kern="1200" dirty="0">
              <a:latin typeface="Open Sans Light" panose="020B0306030504020204" pitchFamily="34" charset="0"/>
              <a:ea typeface="Open Sans Light" panose="020B0306030504020204" pitchFamily="34" charset="0"/>
              <a:cs typeface="Open Sans Light" panose="020B0306030504020204" pitchFamily="34" charset="0"/>
            </a:rPr>
            <a:t>Qualitative: Women have estradiol.</a:t>
          </a:r>
          <a:endParaRPr lang="en-US" sz="28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33134" y="133134"/>
        <a:ext cx="4909116" cy="2461002"/>
      </dsp:txXfrm>
    </dsp:sp>
    <dsp:sp modelId="{42A3E542-5F63-463F-8D99-B7BB52475291}">
      <dsp:nvSpPr>
        <dsp:cNvPr id="0" name=""/>
        <dsp:cNvSpPr/>
      </dsp:nvSpPr>
      <dsp:spPr>
        <a:xfrm>
          <a:off x="0" y="2808390"/>
          <a:ext cx="5175384" cy="272727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1" lang="en-US" sz="2800" kern="1200" dirty="0">
              <a:latin typeface="Open Sans Light" panose="020B0306030504020204" pitchFamily="34" charset="0"/>
              <a:ea typeface="Open Sans Light" panose="020B0306030504020204" pitchFamily="34" charset="0"/>
              <a:cs typeface="Open Sans Light" panose="020B0306030504020204" pitchFamily="34" charset="0"/>
            </a:rPr>
            <a:t>Quantitative: Neural mechanism the same, but female psychomotor response to amphetamine greater initially.</a:t>
          </a:r>
          <a:endParaRPr lang="en-US" sz="28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33134" y="2941524"/>
        <a:ext cx="4909116" cy="24610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766C5C-6159-7142-8D26-7F034963F53F}" type="datetimeFigureOut">
              <a:rPr lang="en-US" smtClean="0"/>
              <a:t>1/18/2023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4152E-58E5-6247-BFE9-DF86B974F99F}" type="slidenum">
              <a:rPr lang="en-US" smtClean="0"/>
              <a:t>‹#›</a:t>
            </a:fld>
            <a:endParaRPr lang="en-US"/>
          </a:p>
        </p:txBody>
      </p:sp>
    </p:spTree>
    <p:extLst>
      <p:ext uri="{BB962C8B-B14F-4D97-AF65-F5344CB8AC3E}">
        <p14:creationId xmlns:p14="http://schemas.microsoft.com/office/powerpoint/2010/main" val="303649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orwh.od.nih.gov/resources/sexgenderhealth/index.as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By the end of this module, you will achieve the following three learning objectives.</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3</a:t>
            </a:fld>
            <a:endParaRPr lang="en-US"/>
          </a:p>
        </p:txBody>
      </p:sp>
    </p:spTree>
    <p:extLst>
      <p:ext uri="{BB962C8B-B14F-4D97-AF65-F5344CB8AC3E}">
        <p14:creationId xmlns:p14="http://schemas.microsoft.com/office/powerpoint/2010/main" val="214316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risks for substance use and SUDs are best understood by looking at the cultural context of a woman’s life.</a:t>
            </a:r>
          </a:p>
          <a:p>
            <a:pPr>
              <a:defRPr/>
            </a:pPr>
            <a:r>
              <a:rPr lang="en-US" dirty="0"/>
              <a:t>Understanding cultural differences among women is vital to designing and implementing effective SUD services.</a:t>
            </a:r>
          </a:p>
          <a:p>
            <a:pPr marL="171450" indent="-171450" eaLnBrk="1" fontAlgn="auto" hangingPunct="1">
              <a:spcBef>
                <a:spcPts val="0"/>
              </a:spcBef>
              <a:spcAft>
                <a:spcPts val="0"/>
              </a:spcAft>
              <a:buFont typeface="Arial" panose="020B0604020202020204" pitchFamily="34" charset="0"/>
              <a:buChar char="•"/>
              <a:defRPr/>
            </a:pPr>
            <a:r>
              <a:rPr lang="en-US" dirty="0"/>
              <a:t>A woman may identify with many cultural groups and consider belonging to them part of her identity. Those groups can include nationality, race/ethnicity, religion, social class, generation, sexual orientation, gender identity, locality, or any kind of social group that has its own distinct culture.</a:t>
            </a:r>
          </a:p>
          <a:p>
            <a:pPr>
              <a:defRPr/>
            </a:pPr>
            <a:r>
              <a:rPr lang="en-US" dirty="0"/>
              <a:t>Training in cultural competence helps staff recognize individual and group strengths and resiliency factors that can help women from diverse cultural groups during treatment and recovery.</a:t>
            </a:r>
          </a:p>
          <a:p>
            <a:pPr>
              <a:defRPr/>
            </a:pPr>
            <a:r>
              <a:rPr lang="en-US" dirty="0"/>
              <a:t>Culturally responsive care improves short- and long-term outcomes.</a:t>
            </a:r>
          </a:p>
          <a:p>
            <a:pPr>
              <a:defRPr/>
            </a:pPr>
            <a:endParaRPr lang="en-US" dirty="0"/>
          </a:p>
          <a:p>
            <a:pPr>
              <a:defRPr/>
            </a:pPr>
            <a:r>
              <a:rPr lang="en-US" b="1" dirty="0"/>
              <a:t>RESOURCES</a:t>
            </a:r>
          </a:p>
          <a:p>
            <a:pPr>
              <a:defRPr/>
            </a:pPr>
            <a:r>
              <a:rPr lang="en-US" dirty="0"/>
              <a:t>For more information about substance abuse among specific cultural groups, see </a:t>
            </a:r>
            <a:r>
              <a:rPr lang="en-US" i="1" dirty="0"/>
              <a:t>TIP 51 </a:t>
            </a:r>
            <a:r>
              <a:rPr lang="en-US" dirty="0"/>
              <a:t>(SAMHSA, 2009, p.. 103-122).</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13</a:t>
            </a:fld>
            <a:endParaRPr lang="en-US"/>
          </a:p>
        </p:txBody>
      </p:sp>
    </p:spTree>
    <p:extLst>
      <p:ext uri="{BB962C8B-B14F-4D97-AF65-F5344CB8AC3E}">
        <p14:creationId xmlns:p14="http://schemas.microsoft.com/office/powerpoint/2010/main" val="355383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findings suggest that prevention and treatment programs should specifically address substance use among lesbian and bisexual women.</a:t>
            </a:r>
          </a:p>
          <a:p>
            <a:r>
              <a:rPr lang="en-US" altLang="en-US" dirty="0"/>
              <a:t>Adolescent females and women who are struggling around their sexual orientation or experiencing prejudice have a greater risk of initiating and maintaining substance use (</a:t>
            </a:r>
            <a:r>
              <a:rPr lang="en-US" altLang="en-US" dirty="0" err="1"/>
              <a:t>McKirnan</a:t>
            </a:r>
            <a:r>
              <a:rPr lang="en-US" altLang="en-US" dirty="0"/>
              <a:t> &amp; Peterson, 1992</a:t>
            </a:r>
            <a:r>
              <a:rPr lang="en-US" altLang="en-US" i="1" dirty="0"/>
              <a:t>).</a:t>
            </a:r>
            <a:endParaRPr lang="en-US" altLang="en-US" dirty="0"/>
          </a:p>
          <a:p>
            <a:r>
              <a:rPr lang="en-US" altLang="en-US" dirty="0"/>
              <a:t>Only 6% of substance abuse treatment services offer special programs or group therapy for lesbian women. (SAMHSA, 2009)</a:t>
            </a:r>
          </a:p>
          <a:p>
            <a:r>
              <a:rPr lang="en-US" altLang="en-US" sz="1300" dirty="0"/>
              <a:t>One reason for the higher rates of substance use among lesbians may be that adverse, punitive, and traumatic reactions from parents </a:t>
            </a:r>
            <a:r>
              <a:rPr lang="en-US" altLang="en-US" dirty="0"/>
              <a:t>or caregivers in response to their children’s sexual orientation has been linked with poor mental health and an increase in substance use (Ryan, et al., 2009; Hughes et al., 2007). Also, adolescent females and women who are struggling around their sexual orientation or experiencing prejudice have a greater risk of initiating and maintaining substance use (</a:t>
            </a:r>
            <a:r>
              <a:rPr lang="en-US" altLang="en-US" dirty="0" err="1"/>
              <a:t>McKirnan</a:t>
            </a:r>
            <a:r>
              <a:rPr lang="en-US" altLang="en-US" dirty="0"/>
              <a:t> &amp; Peterson, 1992</a:t>
            </a:r>
            <a:r>
              <a:rPr lang="en-US" altLang="en-US" i="1" dirty="0"/>
              <a:t>).</a:t>
            </a:r>
            <a:endParaRPr lang="en-US" altLang="en-US" dirty="0"/>
          </a:p>
          <a:p>
            <a:r>
              <a:rPr lang="en-US" altLang="en-US" dirty="0"/>
              <a:t>SAMHSA’s </a:t>
            </a:r>
            <a:r>
              <a:rPr lang="en-US" altLang="en-US" i="1" dirty="0"/>
              <a:t>TIP 51 </a:t>
            </a:r>
            <a:r>
              <a:rPr lang="en-US" altLang="en-US" dirty="0"/>
              <a:t>recommends that SUD staff “explore coping style and enhance coping skills needed to manage stress associated with self-disclosure and the habitual ‘coming out’ process, to deal with attitudes from others regarding sexual orientation, and to address feelings of alienation from family members who are rejecting of sexual orientation” (p. 125).</a:t>
            </a:r>
          </a:p>
          <a:p>
            <a:endParaRPr lang="en-US" altLang="en-US" b="1" dirty="0"/>
          </a:p>
          <a:p>
            <a:r>
              <a:rPr lang="en-US" altLang="en-US" b="1" dirty="0"/>
              <a:t>RESOURCES</a:t>
            </a:r>
          </a:p>
          <a:p>
            <a:r>
              <a:rPr lang="en-US" altLang="en-US" dirty="0"/>
              <a:t>For more information about ways to best serve lesbian and bisexual women in behavioral health settings, see:</a:t>
            </a:r>
          </a:p>
          <a:p>
            <a:r>
              <a:rPr lang="en-US" altLang="en-US" i="1" dirty="0"/>
              <a:t>Top Health Issues for LGBT Populations Information &amp; Resource Kit</a:t>
            </a:r>
            <a:r>
              <a:rPr lang="en-US" altLang="en-US" dirty="0"/>
              <a:t> (SAMHSA, 2012d)</a:t>
            </a:r>
          </a:p>
          <a:p>
            <a:r>
              <a:rPr lang="en-US" altLang="en-US" i="1" dirty="0"/>
              <a:t>TIP 51 </a:t>
            </a:r>
            <a:r>
              <a:rPr lang="en-US" altLang="en-US" dirty="0"/>
              <a:t>(SAMHSA, 2009, pp. 22, 124-125</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14</a:t>
            </a:fld>
            <a:endParaRPr lang="en-US"/>
          </a:p>
        </p:txBody>
      </p:sp>
    </p:spTree>
    <p:extLst>
      <p:ext uri="{BB962C8B-B14F-4D97-AF65-F5344CB8AC3E}">
        <p14:creationId xmlns:p14="http://schemas.microsoft.com/office/powerpoint/2010/main" val="238756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Military sexual trauma is commonly reported by women veterans. Department of Veterans Affairs (VA) data show that 1 out of every 4 to 5 women veterans experiences military sexual trauma, which is associated with both substance use and mental conditions, including PTSD, depression, and other anxiety disorders (SAMHSA, 2012c; U.S. Department of Veterans Affairs, 2015a).</a:t>
            </a:r>
          </a:p>
          <a:p>
            <a:r>
              <a:rPr lang="en-US" altLang="en-US" dirty="0"/>
              <a:t>On average, more than 7% of veterans report a substance use disorder. Younger veterans are more likely to have a history of substance abuse, and one-fifth Iraq and Afghanistan veterans are diagnosed with an SUD (U.S. Department of Veterans Affairs, 2015b).</a:t>
            </a:r>
          </a:p>
          <a:p>
            <a:r>
              <a:rPr lang="en-US" altLang="en-US" dirty="0"/>
              <a:t>Though more men than women veterans are treated for substance abuse, the number of women veterans admitted to treatment programs has been on the rise. More than half of women veterans in these programs are treated for alcohol abuse and more than one-fifth for cocaine use, followed by opiates, marijuana, and other drugs (U.S. Department of Veterans Affairs, 2015b).</a:t>
            </a:r>
          </a:p>
          <a:p>
            <a:r>
              <a:rPr lang="en-US" altLang="en-US" dirty="0"/>
              <a:t>As a benefit during recovery, all female veterans have work experience through their military service, and many have specialized advanced training, as all service personnel receive advanced training in their fields. Advanced training and cross-referenced training can be in the computerized, financial, medical, engineering, administrative, personnel, technical, mechanical, and security fields. Many women veterans also received leadership training and experience during their service. This experience can be helpful in finding these women employment after SUD treatment/recovery services end.</a:t>
            </a:r>
          </a:p>
          <a:p>
            <a:r>
              <a:rPr lang="en-US" altLang="en-US" dirty="0"/>
              <a:t>In addition, according the U.S. Department of Veterans Affairs (2011):</a:t>
            </a:r>
          </a:p>
          <a:p>
            <a:pPr lvl="1" indent="-288925">
              <a:buFont typeface="Courier New" panose="02070309020205020404" pitchFamily="49" charset="0"/>
              <a:buChar char="o"/>
            </a:pPr>
            <a:r>
              <a:rPr lang="en-US" altLang="en-US" dirty="0"/>
              <a:t>Higher percentages of both male and female veterans had completed some college education (i.e., an Associate’s degree or less) compared with non-veterans. </a:t>
            </a:r>
          </a:p>
          <a:p>
            <a:pPr lvl="1" indent="-288925">
              <a:buFont typeface="Courier New" panose="02070309020205020404" pitchFamily="49" charset="0"/>
              <a:buChar char="o"/>
            </a:pPr>
            <a:r>
              <a:rPr lang="en-US" altLang="en-US" dirty="0"/>
              <a:t>Female veterans were also more likely than male veterans to have completed some college education and to have completed a bachelor’s degree. </a:t>
            </a:r>
          </a:p>
          <a:p>
            <a:pPr lvl="1" indent="-288925">
              <a:buFont typeface="Courier New" panose="02070309020205020404" pitchFamily="49" charset="0"/>
              <a:buChar char="o"/>
            </a:pPr>
            <a:r>
              <a:rPr lang="en-US" altLang="en-US" dirty="0"/>
              <a:t>Female veterans were more likely to have a bachelor’s degree than their non-veteran counterparts.</a:t>
            </a:r>
          </a:p>
          <a:p>
            <a:pPr lvl="1" indent="-288925">
              <a:buFont typeface="Courier New" panose="02070309020205020404" pitchFamily="49" charset="0"/>
              <a:buChar char="o"/>
            </a:pPr>
            <a:r>
              <a:rPr lang="en-US" altLang="en-US" dirty="0"/>
              <a:t>Since 2004, the percentage of female veterans with an advanced degree has been significantly higher than female non-veterans.</a:t>
            </a:r>
          </a:p>
          <a:p>
            <a:pPr lvl="1" indent="-288925"/>
            <a:endParaRPr lang="en-US" altLang="en-US" dirty="0"/>
          </a:p>
          <a:p>
            <a:r>
              <a:rPr lang="en-US" altLang="en-US" b="1" dirty="0"/>
              <a:t>RESOURCES</a:t>
            </a:r>
          </a:p>
          <a:p>
            <a:r>
              <a:rPr lang="en-US" altLang="en-US" dirty="0"/>
              <a:t>For more information about women veterans and behavioral health issues, see </a:t>
            </a:r>
            <a:r>
              <a:rPr lang="en-US" altLang="en-US" i="1" dirty="0"/>
              <a:t>Behavioral Health Issues among Afghanistan and Iraq U.S. War Veterans </a:t>
            </a:r>
            <a:r>
              <a:rPr lang="en-US" altLang="en-US" dirty="0"/>
              <a:t>(SAMHSA, 2012).</a:t>
            </a:r>
          </a:p>
          <a:p>
            <a:r>
              <a:rPr lang="en-US" altLang="en-US" dirty="0"/>
              <a:t>For information about effects of trauma, violence, and abuse on women in the military, see Action Steps for Improving Women’s Mental Health (Office On Women’s Health, 2009, pp. 9-10).</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15</a:t>
            </a:fld>
            <a:endParaRPr lang="en-US"/>
          </a:p>
        </p:txBody>
      </p:sp>
    </p:spTree>
    <p:extLst>
      <p:ext uri="{BB962C8B-B14F-4D97-AF65-F5344CB8AC3E}">
        <p14:creationId xmlns:p14="http://schemas.microsoft.com/office/powerpoint/2010/main" val="3746155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indent="-177014">
              <a:defRPr/>
            </a:pPr>
            <a:r>
              <a:rPr lang="en-US" dirty="0"/>
              <a:t>In this graph, you can see that among adolescent girls and boys ages 12-17, girls are using alcohol and most illicit substances at the same or slightly higher rates than boys. </a:t>
            </a:r>
          </a:p>
          <a:p>
            <a:pPr marL="177014" indent="-177014">
              <a:defRPr/>
            </a:pPr>
            <a:r>
              <a:rPr lang="en-US" dirty="0"/>
              <a:t>Boys in all age groups are more likely to use marijuana but girls in each age group are more likely to engage in nonmedical use of psychotherapeutic drugs such as pain relievers, tranquilizers, stimulants and sedatives, as well as alcohol. </a:t>
            </a:r>
          </a:p>
          <a:p>
            <a:pPr>
              <a:defRPr/>
            </a:pPr>
            <a:endParaRPr lang="en-US" b="1" dirty="0"/>
          </a:p>
          <a:p>
            <a:pPr>
              <a:defRPr/>
            </a:pPr>
            <a:r>
              <a:rPr lang="en-US" b="1" dirty="0"/>
              <a:t>RESOURCE</a:t>
            </a:r>
          </a:p>
          <a:p>
            <a:pPr>
              <a:defRPr/>
            </a:pPr>
            <a:r>
              <a:rPr lang="en-US" dirty="0"/>
              <a:t>Statistics adapted from </a:t>
            </a:r>
            <a:r>
              <a:rPr lang="en-US" i="1" dirty="0"/>
              <a:t>Results from the 2012 National Survey on Drug Use and Health: Mental health findings, NSDUH Series H-47 (</a:t>
            </a:r>
            <a:r>
              <a:rPr lang="en-US" dirty="0"/>
              <a:t>SAMHSA,  2013c).</a:t>
            </a:r>
          </a:p>
          <a:p>
            <a:pPr marL="177014" indent="-177014">
              <a:defRPr/>
            </a:pPr>
            <a:endParaRPr lang="en-US"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19</a:t>
            </a:fld>
            <a:endParaRPr lang="en-US"/>
          </a:p>
        </p:txBody>
      </p:sp>
    </p:spTree>
    <p:extLst>
      <p:ext uri="{BB962C8B-B14F-4D97-AF65-F5344CB8AC3E}">
        <p14:creationId xmlns:p14="http://schemas.microsoft.com/office/powerpoint/2010/main" val="309131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31</a:t>
            </a:fld>
            <a:endParaRPr lang="en-US"/>
          </a:p>
        </p:txBody>
      </p:sp>
    </p:spTree>
    <p:extLst>
      <p:ext uri="{BB962C8B-B14F-4D97-AF65-F5344CB8AC3E}">
        <p14:creationId xmlns:p14="http://schemas.microsoft.com/office/powerpoint/2010/main" val="3914594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35</a:t>
            </a:fld>
            <a:endParaRPr lang="en-US"/>
          </a:p>
        </p:txBody>
      </p:sp>
    </p:spTree>
    <p:extLst>
      <p:ext uri="{BB962C8B-B14F-4D97-AF65-F5344CB8AC3E}">
        <p14:creationId xmlns:p14="http://schemas.microsoft.com/office/powerpoint/2010/main" val="362170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177800"/>
            <a:r>
              <a:rPr lang="en-US" altLang="en-US" dirty="0"/>
              <a:t>Initiation of substance use for girls/young women can be different than boys/young men. It is important to note there are also protective factors for girls and young women. </a:t>
            </a:r>
          </a:p>
          <a:p>
            <a:pPr marL="177800" indent="-177800"/>
            <a:r>
              <a:rPr lang="en-US" altLang="en-US" dirty="0"/>
              <a:t>Several protective factors can help prevent substance use and SUDS. This slide lists some of the top factors (Agrawal et al. 2005; (Mrazek and Haggerty 1994; SAMHSA, 2009; Van Gundy 2006). Other factors include family togetherness during meal time and feeling part of one’s school (SAMHSA, n.d.).</a:t>
            </a:r>
          </a:p>
          <a:p>
            <a:pPr marL="177800" indent="-177800"/>
            <a:endParaRPr lang="en-US" altLang="en-US" dirty="0"/>
          </a:p>
          <a:p>
            <a:pPr marL="177800" indent="-177800"/>
            <a:r>
              <a:rPr lang="en-US" altLang="en-US" b="1" dirty="0"/>
              <a:t>RESOURCES</a:t>
            </a:r>
          </a:p>
          <a:p>
            <a:pPr marL="177800" indent="-177800"/>
            <a:r>
              <a:rPr lang="en-US" altLang="en-US" dirty="0"/>
              <a:t>For more about protective factors see:</a:t>
            </a:r>
          </a:p>
          <a:p>
            <a:pPr marL="177800" indent="-177800"/>
            <a:r>
              <a:rPr lang="en-US" altLang="en-US" i="1" dirty="0"/>
              <a:t>Introduction to Women and SUDs</a:t>
            </a:r>
            <a:r>
              <a:rPr lang="en-US" altLang="en-US" dirty="0"/>
              <a:t> online course, Module One</a:t>
            </a:r>
          </a:p>
          <a:p>
            <a:pPr marL="177800" indent="-177800"/>
            <a:r>
              <a:rPr lang="en-US" altLang="en-US" i="1" dirty="0"/>
              <a:t>TIP 51 </a:t>
            </a:r>
            <a:r>
              <a:rPr lang="en-US" altLang="en-US" dirty="0"/>
              <a:t>(SAMHA, 2009, pp. 2-23, 27, 103-135)</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42</a:t>
            </a:fld>
            <a:endParaRPr lang="en-US"/>
          </a:p>
        </p:txBody>
      </p:sp>
    </p:spTree>
    <p:extLst>
      <p:ext uri="{BB962C8B-B14F-4D97-AF65-F5344CB8AC3E}">
        <p14:creationId xmlns:p14="http://schemas.microsoft.com/office/powerpoint/2010/main" val="1344881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There are many reasons and risk factors that lead to substance use for women, and these four are among the most common (SAMHSA, 2009):</a:t>
            </a:r>
          </a:p>
          <a:p>
            <a:endParaRPr lang="en-US" altLang="en-US" b="1" dirty="0"/>
          </a:p>
          <a:p>
            <a:r>
              <a:rPr lang="en-US" altLang="en-US" b="1" dirty="0"/>
              <a:t>Relationships:</a:t>
            </a:r>
          </a:p>
          <a:p>
            <a:r>
              <a:rPr lang="en-US" altLang="en-US" dirty="0"/>
              <a:t>Women are strongly influenced by familial substance abuse/friends/partners who use substances.</a:t>
            </a:r>
          </a:p>
          <a:p>
            <a:r>
              <a:rPr lang="en-US" altLang="en-US" dirty="0"/>
              <a:t>Initiation of substance use typically begins after introduction of substance through a significant relationship, such as intimate partner.</a:t>
            </a:r>
          </a:p>
          <a:p>
            <a:r>
              <a:rPr lang="en-US" altLang="en-US" dirty="0"/>
              <a:t>Women more likely than men to define selves in terms of their relationships and obligations.</a:t>
            </a:r>
          </a:p>
          <a:p>
            <a:endParaRPr lang="en-US" altLang="en-US" b="1" dirty="0"/>
          </a:p>
          <a:p>
            <a:r>
              <a:rPr lang="en-US" altLang="en-US" b="1" dirty="0"/>
              <a:t>CODs:</a:t>
            </a:r>
          </a:p>
          <a:p>
            <a:r>
              <a:rPr lang="en-US" altLang="en-US" dirty="0"/>
              <a:t>CODs are more likely for women with SUDS than men with SUDs, particularly mood disorders, anxiety disorders, and eating disorders.</a:t>
            </a:r>
          </a:p>
          <a:p>
            <a:r>
              <a:rPr lang="en-US" altLang="en-US" dirty="0"/>
              <a:t>Women may use substances to improve mood/mood disorders: to relax, reduce stress, focus attention, and increase confidence.</a:t>
            </a:r>
          </a:p>
          <a:p>
            <a:r>
              <a:rPr lang="en-US" altLang="en-US" dirty="0"/>
              <a:t>Women may use substances in relation to eating disorders/body image concerns, to obtain positive effects such as weight loss and increased energy.</a:t>
            </a:r>
          </a:p>
          <a:p>
            <a:endParaRPr lang="en-US" altLang="en-US" b="1" dirty="0"/>
          </a:p>
          <a:p>
            <a:r>
              <a:rPr lang="en-US" altLang="en-US" b="1" dirty="0"/>
              <a:t>Trauma:</a:t>
            </a:r>
          </a:p>
          <a:p>
            <a:r>
              <a:rPr lang="en-US" altLang="en-US" dirty="0"/>
              <a:t>Past trauma is more likely for women, including rape, sexual assault, intimate partner violence.</a:t>
            </a:r>
          </a:p>
          <a:p>
            <a:r>
              <a:rPr lang="en-US" altLang="en-US" dirty="0"/>
              <a:t>Women may use substances to cope with emotional effects of trauma.</a:t>
            </a:r>
          </a:p>
          <a:p>
            <a:r>
              <a:rPr lang="en-US" altLang="en-US" dirty="0"/>
              <a:t>Women who experience child abuse, sexual assault, or intimate partner violence are significantly more likely to develop SUDs than other women.  </a:t>
            </a:r>
          </a:p>
          <a:p>
            <a:endParaRPr lang="en-US" altLang="en-US" b="1" dirty="0"/>
          </a:p>
          <a:p>
            <a:r>
              <a:rPr lang="en-US" altLang="en-US" b="1" dirty="0"/>
              <a:t>Prescription Drugs:</a:t>
            </a:r>
          </a:p>
          <a:p>
            <a:r>
              <a:rPr lang="en-US" altLang="en-US" dirty="0"/>
              <a:t>Women are much more likely than men to be prescribed addictive drugs by their doctors and to become dependent on them. </a:t>
            </a:r>
          </a:p>
          <a:p>
            <a:r>
              <a:rPr lang="en-US" altLang="en-US" dirty="0"/>
              <a:t>Women are 48% more likely than men to use a prescription drug that can be abused, and 55% of new people who used these drugs were female (SAMHSA</a:t>
            </a:r>
            <a:r>
              <a:rPr lang="en-US" altLang="en-US" i="1" dirty="0"/>
              <a:t>, 2009</a:t>
            </a:r>
            <a:r>
              <a:rPr lang="en-US" altLang="en-US" dirty="0"/>
              <a:t>).</a:t>
            </a:r>
          </a:p>
          <a:p>
            <a:endParaRPr lang="en-US" altLang="en-US" dirty="0"/>
          </a:p>
          <a:p>
            <a:r>
              <a:rPr lang="en-US" altLang="en-US" b="1" dirty="0"/>
              <a:t>RESOURCES</a:t>
            </a:r>
          </a:p>
          <a:p>
            <a:r>
              <a:rPr lang="en-US" altLang="en-US" dirty="0"/>
              <a:t>For more information about pathways and risks, see TIP 51, “Risks Factors Associated with Initiation of Substance Use and the Development of Substance Use Disorders Among Women” (2009, pp. 18-26).</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43</a:t>
            </a:fld>
            <a:endParaRPr lang="en-US"/>
          </a:p>
        </p:txBody>
      </p:sp>
    </p:spTree>
    <p:extLst>
      <p:ext uri="{BB962C8B-B14F-4D97-AF65-F5344CB8AC3E}">
        <p14:creationId xmlns:p14="http://schemas.microsoft.com/office/powerpoint/2010/main" val="1296957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There is a high prevalence of trauma among women with SUDs, which affects their treatment needs.</a:t>
            </a:r>
          </a:p>
          <a:p>
            <a:pPr>
              <a:defRPr/>
            </a:pPr>
            <a:r>
              <a:rPr lang="en-US" dirty="0"/>
              <a:t>Women may initiate substance use as a way of coping with traumatic experiences. </a:t>
            </a:r>
          </a:p>
          <a:p>
            <a:pPr marL="179151" indent="-179151">
              <a:defRPr/>
            </a:pPr>
            <a:r>
              <a:rPr lang="en-US" dirty="0"/>
              <a:t>Substance use, though, can then also lead to risky behaviors, which make women more vulnerable to further victimization. If they’re victimized while impaired, it is highly likely that they will be blamed, thus increasing shame, guilt, and stigma.</a:t>
            </a:r>
          </a:p>
          <a:p>
            <a:pPr>
              <a:defRPr/>
            </a:pPr>
            <a:r>
              <a:rPr lang="en-US" dirty="0"/>
              <a:t>Conversely, risky substance use can exacerbate mental health concerns and continued trauma/violence, which then re-traumatizes the woman and leads to continued substance use as an escape. </a:t>
            </a:r>
          </a:p>
          <a:p>
            <a:pPr>
              <a:defRPr/>
            </a:pPr>
            <a:r>
              <a:rPr lang="en-US" dirty="0"/>
              <a:t>For women with trauma histories, the issues of trauma, substance use, and mental health concerns are interrelated. </a:t>
            </a:r>
          </a:p>
          <a:p>
            <a:pPr>
              <a:defRPr/>
            </a:pPr>
            <a:endParaRPr lang="en-US" dirty="0"/>
          </a:p>
          <a:p>
            <a:pPr>
              <a:defRPr/>
            </a:pPr>
            <a:r>
              <a:rPr lang="en-US" b="1" dirty="0"/>
              <a:t>RESOURCES</a:t>
            </a:r>
          </a:p>
          <a:p>
            <a:pPr>
              <a:defRPr/>
            </a:pPr>
            <a:r>
              <a:rPr lang="en-US" dirty="0"/>
              <a:t>For more information about the link between trauma and mental health concerns and substance use, and trauma prevalence among women with SUDS, see:</a:t>
            </a:r>
          </a:p>
          <a:p>
            <a:pPr marL="177014" indent="-177014">
              <a:defRPr/>
            </a:pPr>
            <a:r>
              <a:rPr lang="en-US" dirty="0"/>
              <a:t> </a:t>
            </a:r>
            <a:r>
              <a:rPr lang="en-US" i="1" dirty="0"/>
              <a:t>Action Steps for Improving Women’s Mental Health</a:t>
            </a:r>
            <a:r>
              <a:rPr lang="en-US" dirty="0"/>
              <a:t> (Office on Women’s Health, 2009, pp. 9-10)</a:t>
            </a:r>
          </a:p>
          <a:p>
            <a:pPr marL="177014" indent="-177014">
              <a:defRPr/>
            </a:pPr>
            <a:r>
              <a:rPr lang="en-US" i="1" dirty="0"/>
              <a:t>TIP 51</a:t>
            </a:r>
            <a:r>
              <a:rPr lang="en-US" dirty="0"/>
              <a:t> (SAMHSA, 2009, pp. 8-9 and Chapter 2), and </a:t>
            </a:r>
            <a:r>
              <a:rPr lang="en-US" i="1" dirty="0"/>
              <a:t>TIP 5</a:t>
            </a:r>
            <a:r>
              <a:rPr lang="en-US" dirty="0"/>
              <a:t>7 (SAMHSA, 2014a, p. 89)</a:t>
            </a:r>
          </a:p>
          <a:p>
            <a:pPr marL="177014" indent="-177014">
              <a:defRPr/>
            </a:pPr>
            <a:r>
              <a:rPr lang="en-US" i="1" dirty="0"/>
              <a:t>Women Matter!</a:t>
            </a:r>
            <a:r>
              <a:rPr lang="en-US" dirty="0"/>
              <a:t> webinar titled “Women in the Mirror: Addressing Co-Occurring Mental Health Issues and Trauma in Women with Substance Use Disorders” at http://www.samhsa.gov/women-children-families/trainings/women-matter</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44</a:t>
            </a:fld>
            <a:endParaRPr lang="en-US"/>
          </a:p>
        </p:txBody>
      </p:sp>
    </p:spTree>
    <p:extLst>
      <p:ext uri="{BB962C8B-B14F-4D97-AF65-F5344CB8AC3E}">
        <p14:creationId xmlns:p14="http://schemas.microsoft.com/office/powerpoint/2010/main" val="3582035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Some additional risk factors that can lead to substance use and eventual SUDS in women include: </a:t>
            </a:r>
          </a:p>
          <a:p>
            <a:r>
              <a:rPr lang="en-US" altLang="en-US" b="1" dirty="0"/>
              <a:t>Easy access</a:t>
            </a:r>
            <a:r>
              <a:rPr lang="en-US" altLang="en-US" dirty="0"/>
              <a:t>.  Availability of substances in the home or community, affordability, the ease with which substances can be purchased, and social norms that encourage rather than discourage substance use are all factors that increase the likelihood of women initiating substance use. </a:t>
            </a:r>
          </a:p>
          <a:p>
            <a:r>
              <a:rPr lang="en-US" altLang="en-US" b="1" dirty="0"/>
              <a:t>Positive effects</a:t>
            </a:r>
            <a:r>
              <a:rPr lang="en-US" altLang="en-US" dirty="0"/>
              <a:t>. If a woman experiences positive effects from her initial substance use such as weight loss, approval of an intimate partner, or stress reduction, her substance use is more likely to continue.</a:t>
            </a:r>
          </a:p>
          <a:p>
            <a:r>
              <a:rPr lang="en-US" altLang="en-US" b="1" dirty="0"/>
              <a:t>Mood disorders. </a:t>
            </a:r>
            <a:r>
              <a:rPr lang="en-US" altLang="en-US" dirty="0"/>
              <a:t>Women with mood disorders may use substances to self medicate and manage distressing feelings and gain relief. Anxiety disorders and major depression are positively associated with substance use, abuse, and dependence. However, psychiatric disorders may occur as a consequence of substance use, or develop independently, yet at the same time. (</a:t>
            </a:r>
            <a:r>
              <a:rPr lang="en-US" altLang="en-US" i="1" dirty="0"/>
              <a:t>Tip 51</a:t>
            </a:r>
            <a:r>
              <a:rPr lang="en-US" altLang="en-US" dirty="0"/>
              <a:t>, p. 24)</a:t>
            </a:r>
          </a:p>
          <a:p>
            <a:r>
              <a:rPr lang="en-US" altLang="en-US" b="1" dirty="0"/>
              <a:t>Lack of positive activities</a:t>
            </a:r>
            <a:r>
              <a:rPr lang="en-US" altLang="en-US" dirty="0"/>
              <a:t>. Involvement in positive activities is a protective factor, and women who are not involved in activities they enjoy and in which they are successful (such as sports, arts, and religious activities) are more vulnerable to substance abuse. </a:t>
            </a:r>
          </a:p>
          <a:p>
            <a:r>
              <a:rPr lang="en-US" altLang="en-US" b="1" dirty="0"/>
              <a:t>Home atmosphere</a:t>
            </a:r>
            <a:r>
              <a:rPr lang="en-US" altLang="en-US" dirty="0"/>
              <a:t>. Taking on adult responsibilities as a child, including parenting of younger siblings and emotional support of parents, raises girls’/women’s risk of initiating drug and alcohol use. A chaotic, argumentative, blame-oriented, and violent household is also major risk factor for substance initiation and dependence for women. </a:t>
            </a:r>
          </a:p>
          <a:p>
            <a:endParaRPr lang="en-US" altLang="en-US" dirty="0"/>
          </a:p>
          <a:p>
            <a:r>
              <a:rPr lang="en-US" altLang="en-US" b="1" dirty="0"/>
              <a:t>RESOURCES</a:t>
            </a:r>
          </a:p>
          <a:p>
            <a:r>
              <a:rPr lang="en-US" altLang="en-US" dirty="0"/>
              <a:t>For more information about these risks, see </a:t>
            </a:r>
            <a:r>
              <a:rPr lang="en-US" altLang="en-US" i="1" dirty="0"/>
              <a:t>TIP 51</a:t>
            </a:r>
            <a:r>
              <a:rPr lang="en-US" altLang="en-US" dirty="0"/>
              <a:t>, pp 18-26, under “Risk Factors Associated with Initiation of Substance Use and the Development of Substance Use Disorders Among Women” (SAMHSA, 2009).</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45</a:t>
            </a:fld>
            <a:endParaRPr lang="en-US"/>
          </a:p>
        </p:txBody>
      </p:sp>
    </p:spTree>
    <p:extLst>
      <p:ext uri="{BB962C8B-B14F-4D97-AF65-F5344CB8AC3E}">
        <p14:creationId xmlns:p14="http://schemas.microsoft.com/office/powerpoint/2010/main" val="24449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t>Trainer Notes: Women Are” Icebreaker, Full Group Discussion</a:t>
            </a:r>
          </a:p>
          <a:p>
            <a:endParaRPr lang="en-US" altLang="en-US" sz="1200" dirty="0"/>
          </a:p>
          <a:p>
            <a:r>
              <a:rPr lang="en-US" altLang="en-US" sz="1200" dirty="0"/>
              <a:t>Have everyone go around the room and respond with one </a:t>
            </a:r>
            <a:r>
              <a:rPr lang="en-US" altLang="en-US" sz="1200" b="1" dirty="0"/>
              <a:t>strengths-based</a:t>
            </a:r>
            <a:r>
              <a:rPr lang="en-US" altLang="en-US" sz="1200" dirty="0"/>
              <a:t> word to complete the sentence: “Women are . . . “ (or can use “Women who come to our program are . . . “ or “Women I see in my practice are . . . “). </a:t>
            </a:r>
          </a:p>
          <a:p>
            <a:endParaRPr lang="en-US" altLang="en-US" sz="1200" dirty="0"/>
          </a:p>
          <a:p>
            <a:r>
              <a:rPr lang="en-US" altLang="en-US" sz="1200" dirty="0"/>
              <a:t>Tell participants that if the word they thought of has already been said by someone else, they should pick another word. Write the words on a flip chart page and post them for everyone to see. </a:t>
            </a:r>
          </a:p>
          <a:p>
            <a:endParaRPr lang="en-US" altLang="en-US" sz="1200" dirty="0"/>
          </a:p>
          <a:p>
            <a:r>
              <a:rPr lang="en-US" altLang="en-US" sz="1200" dirty="0"/>
              <a:t>This exercise will capture the diversity and strengths of women, and the perspectives of participants. </a:t>
            </a:r>
            <a:endParaRPr lang="en-US" altLang="en-US"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a:t>
            </a:fld>
            <a:endParaRPr lang="en-US"/>
          </a:p>
        </p:txBody>
      </p:sp>
    </p:spTree>
    <p:extLst>
      <p:ext uri="{BB962C8B-B14F-4D97-AF65-F5344CB8AC3E}">
        <p14:creationId xmlns:p14="http://schemas.microsoft.com/office/powerpoint/2010/main" val="2168872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Children:</a:t>
            </a:r>
          </a:p>
          <a:p>
            <a:pPr marL="177014" indent="-177014">
              <a:defRPr/>
            </a:pPr>
            <a:r>
              <a:rPr lang="en-US" dirty="0"/>
              <a:t>Because women are more likely to be primary caregivers, they are typically at higher risk of losing custody of their children due to SUDs. </a:t>
            </a:r>
          </a:p>
          <a:p>
            <a:pPr marL="177014" indent="-177014">
              <a:defRPr/>
            </a:pPr>
            <a:r>
              <a:rPr lang="en-US" dirty="0"/>
              <a:t>However, a woman who is the primary caretaker for her family may want to get help so she can be a more effective parent and take better care of her family. Maintaining caring relationships with their children is often sufficient motivation to keep them a woman in treatment (SAMHSA, 2009).</a:t>
            </a:r>
          </a:p>
          <a:p>
            <a:pPr>
              <a:defRPr/>
            </a:pPr>
            <a:r>
              <a:rPr lang="en-US" dirty="0"/>
              <a:t>Women are also more likely than men to get SUD treatment because it affects child custody. These women are most likely to complete treatment if they can have their children with them in treatment (Brady &amp; Ashley, 2005; Lungren et al., 2003; </a:t>
            </a:r>
            <a:r>
              <a:rPr lang="en-US" dirty="0" err="1"/>
              <a:t>Szuster</a:t>
            </a:r>
            <a:r>
              <a:rPr lang="en-US" dirty="0"/>
              <a:t> et al. 1996). </a:t>
            </a:r>
          </a:p>
          <a:p>
            <a:pPr>
              <a:defRPr/>
            </a:pPr>
            <a:endParaRPr lang="en-US" b="1" dirty="0"/>
          </a:p>
          <a:p>
            <a:pPr>
              <a:defRPr/>
            </a:pPr>
            <a:r>
              <a:rPr lang="en-US" b="1" dirty="0"/>
              <a:t>Relationship Loss</a:t>
            </a:r>
            <a:r>
              <a:rPr lang="en-US" dirty="0"/>
              <a:t>:</a:t>
            </a:r>
          </a:p>
          <a:p>
            <a:pPr marL="177014" indent="-177014">
              <a:defRPr/>
            </a:pPr>
            <a:r>
              <a:rPr lang="en-US" dirty="0"/>
              <a:t>SUDs can put a strain on intimate partner and familial relationships, as well as friendships. </a:t>
            </a:r>
          </a:p>
          <a:p>
            <a:pPr marL="177014" indent="-177014">
              <a:defRPr/>
            </a:pPr>
            <a:r>
              <a:rPr lang="en-US" dirty="0"/>
              <a:t>However, </a:t>
            </a:r>
            <a:r>
              <a:rPr lang="en-US" b="1" dirty="0"/>
              <a:t>seeking</a:t>
            </a:r>
            <a:r>
              <a:rPr lang="en-US" dirty="0"/>
              <a:t> treatment for an SUD can also affect a woman’s relationship with her partner. For women seeking SUD treatment, there is often difficulty involving partners in the treatment. Partners with SUDs may prevent their female partners from entering or staying in treatment or be unsupportive, unless that partner is also involved in treatment/recovery. </a:t>
            </a:r>
          </a:p>
          <a:p>
            <a:pPr marL="177014" indent="-177014">
              <a:defRPr/>
            </a:pPr>
            <a:r>
              <a:rPr lang="en-US" dirty="0"/>
              <a:t>As one example, women with alcohol problems are more likely than men to be left by their partners at time of treatment entry, and their partners are less likely to stay with them after completion (Lex, 1991). </a:t>
            </a:r>
          </a:p>
          <a:p>
            <a:pPr marL="177014" indent="-177014">
              <a:defRPr/>
            </a:pPr>
            <a:r>
              <a:rPr lang="en-US" dirty="0"/>
              <a:t>Thus, women who fear losing their partner may not seek or stay in treatment. This is particularly true when substance use is a major part of the relationship and a symbol of intimacy and closeness (SAMHSA, 2009).</a:t>
            </a:r>
          </a:p>
          <a:p>
            <a:pPr>
              <a:defRPr/>
            </a:pPr>
            <a:endParaRPr lang="en-US" b="1" dirty="0"/>
          </a:p>
          <a:p>
            <a:pPr>
              <a:defRPr/>
            </a:pPr>
            <a:r>
              <a:rPr lang="en-US" b="1" dirty="0"/>
              <a:t>Violence/Trauma</a:t>
            </a:r>
            <a:r>
              <a:rPr lang="en-US" dirty="0"/>
              <a:t>: </a:t>
            </a:r>
          </a:p>
          <a:p>
            <a:pPr marL="177014" indent="-177014">
              <a:defRPr/>
            </a:pPr>
            <a:r>
              <a:rPr lang="en-US" dirty="0"/>
              <a:t>Trauma can be a pathway to initiation of substance use, and substances can be used as a coping mechanism. But SUDs also “increase a woman’s vulnerability to additional trauma, decrease her ability to defend herself, alter her judgment, and draw her into unsafe environments.” (SAMHSA, 2009). </a:t>
            </a:r>
          </a:p>
          <a:p>
            <a:pPr marL="177014" indent="-177014">
              <a:defRPr/>
            </a:pPr>
            <a:r>
              <a:rPr lang="en-US" dirty="0"/>
              <a:t>Thus, trauma/violence are both a risk factor for, and a consequence of, substance use disorders.</a:t>
            </a:r>
          </a:p>
          <a:p>
            <a:pPr marL="177014" indent="-177014">
              <a:defRPr/>
            </a:pPr>
            <a:r>
              <a:rPr lang="en-US" dirty="0"/>
              <a:t>One survey showed that 60% of women in SUD treatment reported either current or past domestic violence, 47% reported current domestic violence at intake, and 39% reported either physical or emotional abuse in the past year leading up to treatment. (Swan et al., 2000).</a:t>
            </a:r>
          </a:p>
          <a:p>
            <a:pPr>
              <a:defRPr/>
            </a:pPr>
            <a:r>
              <a:rPr lang="en-US" dirty="0"/>
              <a:t>  </a:t>
            </a:r>
          </a:p>
          <a:p>
            <a:pPr>
              <a:defRPr/>
            </a:pPr>
            <a:r>
              <a:rPr lang="en-US" b="1" dirty="0"/>
              <a:t>RESOURCES</a:t>
            </a:r>
          </a:p>
          <a:p>
            <a:pPr>
              <a:defRPr/>
            </a:pPr>
            <a:r>
              <a:rPr lang="en-US" dirty="0"/>
              <a:t>For more information about these risks, see </a:t>
            </a:r>
            <a:r>
              <a:rPr lang="en-US" i="1" dirty="0"/>
              <a:t>TIP 51 </a:t>
            </a:r>
            <a:r>
              <a:rPr lang="en-US" dirty="0"/>
              <a:t>(SAMHSA, 2009, pp. 10, 23, 8-12, 151).</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46</a:t>
            </a:fld>
            <a:endParaRPr lang="en-US"/>
          </a:p>
        </p:txBody>
      </p:sp>
    </p:spTree>
    <p:extLst>
      <p:ext uri="{BB962C8B-B14F-4D97-AF65-F5344CB8AC3E}">
        <p14:creationId xmlns:p14="http://schemas.microsoft.com/office/powerpoint/2010/main" val="420444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64">
              <a:defRPr/>
            </a:pPr>
            <a:r>
              <a:rPr lang="en-US" b="1" dirty="0"/>
              <a:t>Health Conditions:</a:t>
            </a:r>
          </a:p>
          <a:p>
            <a:pPr marL="181212" indent="-181212" defTabSz="966464">
              <a:defRPr/>
            </a:pPr>
            <a:r>
              <a:rPr lang="en-US" dirty="0"/>
              <a:t>Women with SUDS often have more health-related conditions than men, including organ damage, cardiac-related conditions, reproductive consequences, breast and other cancers, osteoporosis, and nutritional deficiencies. (This will be discussed in more detail in Module 4).</a:t>
            </a:r>
          </a:p>
          <a:p>
            <a:pPr>
              <a:defRPr/>
            </a:pPr>
            <a:endParaRPr lang="en-US" b="1" dirty="0"/>
          </a:p>
          <a:p>
            <a:pPr>
              <a:defRPr/>
            </a:pPr>
            <a:r>
              <a:rPr lang="en-US" b="1" dirty="0"/>
              <a:t>Infections:</a:t>
            </a:r>
          </a:p>
          <a:p>
            <a:pPr marL="177014" indent="-177014">
              <a:defRPr/>
            </a:pPr>
            <a:r>
              <a:rPr lang="en-US" dirty="0"/>
              <a:t>Women with SUDS are at increased risk of contracting HIV/AIDS and hepatitis from sharing needles or having sexual relations with men who inject drugs of have sex with other men. As noted in </a:t>
            </a:r>
            <a:r>
              <a:rPr lang="en-US" i="1" dirty="0"/>
              <a:t>TIP 51</a:t>
            </a:r>
            <a:r>
              <a:rPr lang="en-US" dirty="0"/>
              <a:t>, “Some women may have unrealistic notions about intimacy, assume their partners are monogamous, or fear alienating their partners by demanding safe sex practices. Women with a history of abuse may have particular problems negotiating the use of these practices” (SAMHSA, 2009).</a:t>
            </a:r>
          </a:p>
          <a:p>
            <a:pPr>
              <a:defRPr/>
            </a:pPr>
            <a:endParaRPr lang="en-US" b="1" dirty="0"/>
          </a:p>
          <a:p>
            <a:pPr>
              <a:defRPr/>
            </a:pPr>
            <a:r>
              <a:rPr lang="en-US" b="1" dirty="0"/>
              <a:t>Reproductive/pregnancy:</a:t>
            </a:r>
            <a:endParaRPr lang="en-US" dirty="0"/>
          </a:p>
          <a:p>
            <a:pPr>
              <a:defRPr/>
            </a:pPr>
            <a:r>
              <a:rPr lang="en-US" dirty="0"/>
              <a:t>Pregnant women who continue to use alcohol, illicit, or prescription drugs place their unborn babies at risk for a wide range of health issues, including premature birth, death, fetal alcohol syndrome, neonatal abstinence syndrome, etc. This will be further discussed in the section about pregnancy and parenting. </a:t>
            </a:r>
          </a:p>
          <a:p>
            <a:pPr>
              <a:defRPr/>
            </a:pPr>
            <a:r>
              <a:rPr lang="en-US" dirty="0"/>
              <a:t>Abuse of substances such as stimulants, opioids, and some prescription drugs can also cause adverse effects on women’s menstrual cycles and fertility, along with their gastrointestinal, neuromuscular, cardiac systems, etc.  </a:t>
            </a:r>
          </a:p>
          <a:p>
            <a:pPr>
              <a:defRPr/>
            </a:pPr>
            <a:endParaRPr lang="en-US" b="1" dirty="0"/>
          </a:p>
          <a:p>
            <a:pPr>
              <a:defRPr/>
            </a:pPr>
            <a:r>
              <a:rPr lang="en-US" b="1" dirty="0"/>
              <a:t>Economic hardship/homelessness:</a:t>
            </a:r>
          </a:p>
          <a:p>
            <a:pPr marL="177014" indent="-177014">
              <a:defRPr/>
            </a:pPr>
            <a:r>
              <a:rPr lang="en-US" dirty="0"/>
              <a:t>Women with SUDs may have a difficult time maintaining full-time employment, face financial hardship, and be unable to afford housing.</a:t>
            </a:r>
          </a:p>
          <a:p>
            <a:pPr marL="177014" indent="-177014">
              <a:defRPr/>
            </a:pPr>
            <a:r>
              <a:rPr lang="en-US" dirty="0"/>
              <a:t>Women with both SUD and a co-occurring serious mental illness are less likely to be employed full time than women with just an SUD (SAMHSA</a:t>
            </a:r>
            <a:r>
              <a:rPr lang="en-US" i="1" dirty="0"/>
              <a:t>, </a:t>
            </a:r>
            <a:r>
              <a:rPr lang="en-US" dirty="0"/>
              <a:t>2003).</a:t>
            </a:r>
          </a:p>
          <a:p>
            <a:pPr marL="177014" indent="-177014">
              <a:defRPr/>
            </a:pPr>
            <a:r>
              <a:rPr lang="en-US" dirty="0"/>
              <a:t>SUDs are one factor that can contribute to homelessness in women. Lifetime estimates of SUDs among women who are homeless range from 56-63%; current SUDS among women who are homeless range from 38-58% (SAMHSA, 2009).</a:t>
            </a:r>
          </a:p>
          <a:p>
            <a:pPr>
              <a:defRPr/>
            </a:pPr>
            <a:endParaRPr lang="en-US" dirty="0"/>
          </a:p>
          <a:p>
            <a:pPr>
              <a:defRPr/>
            </a:pPr>
            <a:r>
              <a:rPr lang="en-US" b="1" dirty="0"/>
              <a:t>RESOURCES</a:t>
            </a:r>
            <a:r>
              <a:rPr lang="en-US" dirty="0"/>
              <a:t> </a:t>
            </a:r>
          </a:p>
          <a:p>
            <a:pPr>
              <a:defRPr/>
            </a:pPr>
            <a:r>
              <a:rPr lang="en-US" dirty="0"/>
              <a:t>For more information about health related problems associated with SUDS, see:</a:t>
            </a:r>
          </a:p>
          <a:p>
            <a:pPr marL="177014" indent="-177014">
              <a:defRPr/>
            </a:pPr>
            <a:r>
              <a:rPr lang="en-US" i="1" dirty="0"/>
              <a:t>TIP 51, </a:t>
            </a:r>
            <a:r>
              <a:rPr lang="en-US" dirty="0"/>
              <a:t>“Physiological Effects of Alcohol, Drugs, and Tobacco on Women” (SAMHSA, 2009, pp. 37-55)</a:t>
            </a:r>
          </a:p>
          <a:p>
            <a:pPr marL="177014" indent="-177014">
              <a:defRPr/>
            </a:pPr>
            <a:r>
              <a:rPr lang="en-US" i="1" dirty="0"/>
              <a:t>TIP 42: Substance Abuse Treatment for Persons with Co-Occurring Disorders</a:t>
            </a:r>
            <a:r>
              <a:rPr lang="en-US" dirty="0"/>
              <a:t> (SAMHS, 2005)</a:t>
            </a:r>
          </a:p>
          <a:p>
            <a:pPr marL="177014" indent="-177014">
              <a:defRPr/>
            </a:pPr>
            <a:r>
              <a:rPr lang="en-US" i="1" dirty="0"/>
              <a:t>Women Matter! </a:t>
            </a:r>
            <a:r>
              <a:rPr lang="en-US" dirty="0"/>
              <a:t>webinar titled “Women’s Health, Wellness, and Recovery: An Introduction to Women’s Substance Use Disorders and Health” at http://www.samhsa.gov/women-children-families/trainings/women-matter</a:t>
            </a:r>
          </a:p>
          <a:p>
            <a:pPr marL="177014" indent="-177014">
              <a:defRPr/>
            </a:pPr>
            <a:endParaRPr lang="en-US"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47</a:t>
            </a:fld>
            <a:endParaRPr lang="en-US"/>
          </a:p>
        </p:txBody>
      </p:sp>
    </p:spTree>
    <p:extLst>
      <p:ext uri="{BB962C8B-B14F-4D97-AF65-F5344CB8AC3E}">
        <p14:creationId xmlns:p14="http://schemas.microsoft.com/office/powerpoint/2010/main" val="1929683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As with men, one of the consequences for substance use for women is criminal justice involvement:</a:t>
            </a:r>
          </a:p>
          <a:p>
            <a:r>
              <a:rPr lang="en-US" altLang="en-US" dirty="0"/>
              <a:t>The number of female inmates in all criminal justice facilities has been increasing at a faster rate than for male inmates. And more than 50% of all female prisoners reported being under the influence of drugs of alcohol when they committed their crime (Greenfield &amp; Snell, 1999). Women are also more likely than men to have a substance-related disorder or offense. (SAMHSA, 2015c)</a:t>
            </a:r>
          </a:p>
          <a:p>
            <a:r>
              <a:rPr lang="en-US" altLang="en-US" dirty="0"/>
              <a:t>Women who are in criminal justice facilities have complex issues and needs, in addition to SUDs, including:</a:t>
            </a:r>
          </a:p>
          <a:p>
            <a:pPr marL="517525" lvl="1" indent="-349250">
              <a:buFont typeface="Courier New" panose="02070309020205020404" pitchFamily="49" charset="0"/>
              <a:buChar char="o"/>
            </a:pPr>
            <a:r>
              <a:rPr lang="en-US" altLang="en-US" b="1" dirty="0"/>
              <a:t>Co-occurring mental problems</a:t>
            </a:r>
            <a:r>
              <a:rPr lang="en-US" altLang="en-US" dirty="0"/>
              <a:t>: Rates of mental problems among justice-involved women are significantly higher than among the general population, and are higher in comparison to justice-involved men (SAMHSA, 2015c).</a:t>
            </a:r>
          </a:p>
          <a:p>
            <a:pPr marL="517525" lvl="1" indent="-349250">
              <a:buFont typeface="Courier New" panose="02070309020205020404" pitchFamily="49" charset="0"/>
              <a:buChar char="o"/>
            </a:pPr>
            <a:r>
              <a:rPr lang="en-US" altLang="en-US" b="1" dirty="0"/>
              <a:t>High prevalence of trauma histories and CODs</a:t>
            </a:r>
            <a:r>
              <a:rPr lang="en-US" altLang="en-US" dirty="0"/>
              <a:t>: As many as 78% of justice-involved women report a history of childhood or adult physical, sexual, or emotional abuse (SAMHSA, 2015c). Justice-involved women who have a history of trauma and PTSD also frequently have significant medical problems, such as HIV/AIDS, other sexually transmitted diseases, or hepatitis. By identifying these health issues during screening and assessment, these women can be referred to needed health services/providers (SAMHSA, 2015c).</a:t>
            </a:r>
          </a:p>
          <a:p>
            <a:pPr marL="517525" lvl="1" indent="-349250">
              <a:buFont typeface="Courier New" panose="02070309020205020404" pitchFamily="49" charset="0"/>
              <a:buChar char="o"/>
            </a:pPr>
            <a:r>
              <a:rPr lang="en-US" altLang="en-US" b="1" dirty="0"/>
              <a:t>Increased likelihood of pregnancy and need for prenatal care</a:t>
            </a:r>
            <a:r>
              <a:rPr lang="en-US" altLang="en-US" dirty="0"/>
              <a:t>: Needs can include child care, custody, and parenting issues. In addition, most justice-involved women are primary caretakers of dependent children and may experience significant anxiety, guilt, low self-esteem, and lack of self-efficacy related to their inability to care for children during periods of incarceration (SAMHSA, 2015c).</a:t>
            </a:r>
          </a:p>
          <a:p>
            <a:endParaRPr lang="en-US" altLang="en-US" b="1" dirty="0"/>
          </a:p>
          <a:p>
            <a:r>
              <a:rPr lang="en-US" altLang="en-US" b="1" dirty="0"/>
              <a:t>RESOURCES</a:t>
            </a:r>
          </a:p>
          <a:p>
            <a:r>
              <a:rPr lang="en-US" altLang="en-US" dirty="0"/>
              <a:t>For more information about substance abuse treatment for women in the criminal justice system, see:</a:t>
            </a:r>
          </a:p>
          <a:p>
            <a:r>
              <a:rPr lang="en-US" altLang="en-US" dirty="0"/>
              <a:t>SAMHSA’s </a:t>
            </a:r>
            <a:r>
              <a:rPr lang="en-US" altLang="en-US" i="1" dirty="0"/>
              <a:t>Tip 44: Substance Abuse Treatment for Adults in the Criminal Justice System </a:t>
            </a:r>
            <a:r>
              <a:rPr lang="en-US" altLang="en-US" dirty="0"/>
              <a:t>(2005c)</a:t>
            </a:r>
          </a:p>
          <a:p>
            <a:r>
              <a:rPr lang="en-US" altLang="en-US" dirty="0"/>
              <a:t>Screening and Assessment of Co-Occurring Disorders in the Justice System (SAMHSA, 2015c)</a:t>
            </a:r>
          </a:p>
          <a:p>
            <a:r>
              <a:rPr lang="en-US" altLang="en-US" i="1" dirty="0"/>
              <a:t>Women Matter! </a:t>
            </a:r>
            <a:r>
              <a:rPr lang="en-US" altLang="en-US" dirty="0"/>
              <a:t>webinar titled “Women Unbarred: Recovery and Supports for Women Involved with Criminal Justice” at http://www.samhsa.gov/women-children-families/trainings/women-matter</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48</a:t>
            </a:fld>
            <a:endParaRPr lang="en-US"/>
          </a:p>
        </p:txBody>
      </p:sp>
    </p:spTree>
    <p:extLst>
      <p:ext uri="{BB962C8B-B14F-4D97-AF65-F5344CB8AC3E}">
        <p14:creationId xmlns:p14="http://schemas.microsoft.com/office/powerpoint/2010/main" val="1792540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000" dirty="0"/>
              <a:t>Women experience numerous barriers to accessing help. All of these treatment barriers can be interrelated. It is vital to identify each client’s barriers and develop specific strategies to address them as soon as possible. Barriers are keeping women from getting SUD treatment, as the </a:t>
            </a:r>
            <a:r>
              <a:rPr lang="en-US" altLang="en-US" sz="1000" i="1" dirty="0"/>
              <a:t>2014 National Survey on Drug Use and Health </a:t>
            </a:r>
            <a:r>
              <a:rPr lang="en-US" altLang="en-US" sz="1000" dirty="0"/>
              <a:t>revealed that only 20% of women (and 20.5% of men) who identified as needing treatment for an illicit drug problem received treatment (Center for Behavioral Health Statistics and Quality, 2015). </a:t>
            </a:r>
          </a:p>
          <a:p>
            <a:endParaRPr lang="en-US" altLang="en-US" sz="1000" dirty="0"/>
          </a:p>
          <a:p>
            <a:r>
              <a:rPr lang="en-US" altLang="en-US" sz="1000" b="1" dirty="0"/>
              <a:t>Self. </a:t>
            </a:r>
            <a:r>
              <a:rPr lang="en-US" altLang="en-US" sz="1000" dirty="0"/>
              <a:t>The woman may not be at a point where she is ready and willing to seek and engage in substance use disorder services. She also may not feel she has a substance use problem. </a:t>
            </a:r>
          </a:p>
          <a:p>
            <a:endParaRPr lang="en-US" altLang="en-US" sz="1000" b="1" dirty="0"/>
          </a:p>
          <a:p>
            <a:r>
              <a:rPr lang="en-US" altLang="en-US" sz="1000" b="1" dirty="0"/>
              <a:t>Cost. </a:t>
            </a:r>
            <a:r>
              <a:rPr lang="en-US" altLang="en-US" sz="1000" dirty="0"/>
              <a:t>Women with SUDS often have more economic barriers to entering and staying in SUD treatment. They often have lower incomes, less access to insurance, lack of savings or other financial resources, and less education (SAMHSA, 2009). They are also less likely than women without SUDs to be employed, which makes the costs of treatment more challenging. (SAMHSA, 2003).</a:t>
            </a:r>
          </a:p>
          <a:p>
            <a:endParaRPr lang="en-US" altLang="en-US" sz="1000" b="1" dirty="0"/>
          </a:p>
          <a:p>
            <a:r>
              <a:rPr lang="en-US" altLang="en-US" sz="1000" b="1" dirty="0"/>
              <a:t>Discrimination. </a:t>
            </a:r>
            <a:r>
              <a:rPr lang="en-US" altLang="en-US" sz="1000" dirty="0"/>
              <a:t>Women are typically more harshly judged than men for substance use and may fear being viewed as a bad mother, morally lax, etc., which can lead to feelings of shame and guilt. The societal negative attitude toward women who abuse substances tends to be greater than that toward men, and this stigma can prevent women from seeking or admitting they need help (SAMHSA, 2009).</a:t>
            </a:r>
          </a:p>
          <a:p>
            <a:endParaRPr lang="en-US" altLang="en-US" sz="1000" b="1" dirty="0"/>
          </a:p>
          <a:p>
            <a:r>
              <a:rPr lang="en-US" altLang="en-US" sz="1000" b="1" dirty="0"/>
              <a:t>Family. </a:t>
            </a:r>
            <a:r>
              <a:rPr lang="en-US" altLang="en-US" sz="1000" dirty="0"/>
              <a:t>Including fear of losing custody of children; a belief that change/stopping substance use is not possible; being primary caregivers of children and other family members may limit a woman’s time and ability to get help.  Women are more likely than men to encounter difficulties surrounding treatment attendance due to family responsibilities (Brady &amp; Ashley, 2005).</a:t>
            </a:r>
          </a:p>
          <a:p>
            <a:endParaRPr lang="en-US" altLang="en-US" sz="1000" b="1" dirty="0"/>
          </a:p>
          <a:p>
            <a:r>
              <a:rPr lang="en-US" altLang="en-US" sz="1000" b="1" dirty="0"/>
              <a:t>Partner. </a:t>
            </a:r>
            <a:r>
              <a:rPr lang="en-US" altLang="en-US" sz="1000" dirty="0"/>
              <a:t>Including fear of losing partner, fear of partner’s reaction to her seeking help, and lack of a supportive partner. Women may have less support from family/ partners than do men for seeking treatment. Women are also more likely to relapse due to interpersonal problems and conflicts, and relapse is more likely in the presence of a significant other (McKay et al. 1996; Rubin et al. 1996; Sun 2007). However, partners can also be key motivators in getting women into treatment (SAMHSA, 2009). Treatment readiness and willingness to accept help are also higher in women whose partners have been in treatment (</a:t>
            </a:r>
            <a:r>
              <a:rPr lang="en-US" altLang="en-US" sz="1000" dirty="0" err="1"/>
              <a:t>Riehman</a:t>
            </a:r>
            <a:r>
              <a:rPr lang="en-US" altLang="en-US" sz="1000" dirty="0"/>
              <a:t> et al., 2000).</a:t>
            </a:r>
          </a:p>
          <a:p>
            <a:endParaRPr lang="en-US" altLang="en-US" sz="1000" b="1" dirty="0"/>
          </a:p>
          <a:p>
            <a:r>
              <a:rPr lang="en-US" altLang="en-US" sz="1000" b="1" dirty="0"/>
              <a:t>Systemic factors </a:t>
            </a:r>
            <a:r>
              <a:rPr lang="en-US" altLang="en-US" sz="1000" dirty="0"/>
              <a:t>can include a woman being involved in multiple social service systems with differing expectations and purposes, including child welfare, the legal system, and social services. Other system challenges can include:</a:t>
            </a:r>
          </a:p>
          <a:p>
            <a:pPr marL="647700" lvl="1" indent="-176213">
              <a:buFont typeface="Courier New" panose="02070309020205020404" pitchFamily="49" charset="0"/>
              <a:buChar char="o"/>
            </a:pPr>
            <a:r>
              <a:rPr lang="en-US" altLang="en-US" sz="1000" dirty="0"/>
              <a:t>Lack of available services (e.g., such as programs for pregnancy/parenting women, co-occurring disorders)</a:t>
            </a:r>
          </a:p>
          <a:p>
            <a:pPr marL="647700" lvl="1" indent="-176213">
              <a:buFont typeface="Courier New" panose="02070309020205020404" pitchFamily="49" charset="0"/>
              <a:buChar char="o"/>
            </a:pPr>
            <a:r>
              <a:rPr lang="en-US" altLang="en-US" sz="1000" dirty="0"/>
              <a:t>Lack of housing</a:t>
            </a:r>
          </a:p>
          <a:p>
            <a:pPr marL="647700" lvl="1" indent="-176213">
              <a:buFont typeface="Courier New" panose="02070309020205020404" pitchFamily="49" charset="0"/>
              <a:buChar char="o"/>
            </a:pPr>
            <a:r>
              <a:rPr lang="en-US" altLang="en-US" sz="1000" dirty="0"/>
              <a:t>Fear of losing employment</a:t>
            </a:r>
          </a:p>
          <a:p>
            <a:pPr marL="647700" lvl="1" indent="-176213">
              <a:buFont typeface="Courier New" panose="02070309020205020404" pitchFamily="49" charset="0"/>
              <a:buChar char="o"/>
            </a:pPr>
            <a:r>
              <a:rPr lang="en-US" altLang="en-US" sz="1000" dirty="0"/>
              <a:t>Waiting lists or lack of women-only treatment facilities or group</a:t>
            </a:r>
          </a:p>
          <a:p>
            <a:pPr marL="647700" lvl="1" indent="-176213">
              <a:buFont typeface="Courier New" panose="02070309020205020404" pitchFamily="49" charset="0"/>
              <a:buChar char="o"/>
            </a:pPr>
            <a:r>
              <a:rPr lang="en-US" altLang="en-US" sz="1000" dirty="0"/>
              <a:t>Few residential programs that allow mothers to have their children with them</a:t>
            </a:r>
          </a:p>
          <a:p>
            <a:pPr marL="647700" lvl="1" indent="-176213">
              <a:buFont typeface="Courier New" panose="02070309020205020404" pitchFamily="49" charset="0"/>
              <a:buChar char="o"/>
            </a:pPr>
            <a:r>
              <a:rPr lang="en-US" altLang="en-US" sz="1000" dirty="0"/>
              <a:t>Lack of child care and few outpatient programs that provide services for children or child care.</a:t>
            </a:r>
          </a:p>
          <a:p>
            <a:pPr marL="647700" lvl="1" indent="-176213">
              <a:buFont typeface="Courier New" panose="02070309020205020404" pitchFamily="49" charset="0"/>
              <a:buChar char="o"/>
            </a:pPr>
            <a:r>
              <a:rPr lang="en-US" altLang="en-US" sz="1000" dirty="0"/>
              <a:t>Lack of transportation</a:t>
            </a:r>
          </a:p>
          <a:p>
            <a:pPr marL="647700" lvl="1" indent="-176213">
              <a:buFont typeface="Courier New" panose="02070309020205020404" pitchFamily="49" charset="0"/>
              <a:buChar char="o"/>
            </a:pPr>
            <a:r>
              <a:rPr lang="en-US" altLang="en-US" sz="1000" dirty="0"/>
              <a:t>Disparate requirements between systems (e.g., child welfare, probation, and TANF), which makes it difficult </a:t>
            </a:r>
            <a:br>
              <a:rPr lang="en-US" altLang="en-US" sz="1000" dirty="0"/>
            </a:br>
            <a:r>
              <a:rPr lang="en-US" altLang="en-US" sz="1000" dirty="0"/>
              <a:t>to comply sufficiently with requirements.</a:t>
            </a:r>
            <a:endParaRPr lang="en-US" altLang="en-US" sz="1000" b="1" dirty="0"/>
          </a:p>
          <a:p>
            <a:endParaRPr lang="en-US" altLang="en-US" sz="1000" b="1" dirty="0"/>
          </a:p>
          <a:p>
            <a:r>
              <a:rPr lang="en-US" altLang="en-US" sz="1000" b="1" dirty="0"/>
              <a:t>DISCUSSION QUESTION:</a:t>
            </a:r>
          </a:p>
          <a:p>
            <a:r>
              <a:rPr lang="en-US" altLang="en-US" sz="1000" i="1" dirty="0"/>
              <a:t>What are some of the specific barriers women face to accessing help in each of these categories?</a:t>
            </a:r>
          </a:p>
          <a:p>
            <a:r>
              <a:rPr lang="en-US" altLang="en-US" sz="1000" i="1" dirty="0"/>
              <a:t>What are some resources that may help them access help?</a:t>
            </a:r>
          </a:p>
          <a:p>
            <a:endParaRPr lang="en-US" altLang="en-US" sz="1000" b="1" dirty="0"/>
          </a:p>
          <a:p>
            <a:r>
              <a:rPr lang="en-US" altLang="en-US" sz="1000" b="1" dirty="0"/>
              <a:t>RESOURCES</a:t>
            </a:r>
          </a:p>
          <a:p>
            <a:r>
              <a:rPr lang="en-US" altLang="en-US" sz="1000" dirty="0"/>
              <a:t>For more information about barriers to treatment, see:</a:t>
            </a:r>
          </a:p>
          <a:p>
            <a:r>
              <a:rPr lang="en-US" altLang="en-US" sz="1000" i="1" dirty="0"/>
              <a:t>TIP 51</a:t>
            </a:r>
            <a:r>
              <a:rPr lang="en-US" altLang="en-US" sz="1000" dirty="0"/>
              <a:t>, “Barriers to Treatment Engagement,” (SAMHSA, 2009, pp. 83-87)</a:t>
            </a:r>
          </a:p>
          <a:p>
            <a:r>
              <a:rPr lang="en-US" altLang="en-US" sz="1000" i="1" dirty="0"/>
              <a:t>Guidance to States: Treatment Standards for Women with Substance Use Disorders</a:t>
            </a:r>
            <a:r>
              <a:rPr lang="en-US" altLang="en-US" sz="1000" dirty="0"/>
              <a:t> (Mandell &amp; Werner, p. 7)</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49</a:t>
            </a:fld>
            <a:endParaRPr lang="en-US"/>
          </a:p>
        </p:txBody>
      </p:sp>
    </p:spTree>
    <p:extLst>
      <p:ext uri="{BB962C8B-B14F-4D97-AF65-F5344CB8AC3E}">
        <p14:creationId xmlns:p14="http://schemas.microsoft.com/office/powerpoint/2010/main" val="1836959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13" indent="-176213"/>
            <a:r>
              <a:rPr lang="en-US" altLang="en-US" dirty="0"/>
              <a:t>These are the three primary avenues for women seeking treatment for their SUDs (SAMHSA, 2009). </a:t>
            </a:r>
          </a:p>
          <a:p>
            <a:pPr marL="176213" indent="-176213"/>
            <a:r>
              <a:rPr lang="en-US" altLang="en-US" dirty="0"/>
              <a:t>The co-occurrence of an SUD and involvement in the child welfare system ranges from 50-80 percent for women, and those women may be motivated to keep their families together or reunite with their children (Child Welfare Information Gateway, 2014).</a:t>
            </a:r>
          </a:p>
          <a:p>
            <a:pPr marL="176213" indent="-176213"/>
            <a:r>
              <a:rPr lang="en-US" altLang="en-US" dirty="0"/>
              <a:t>Though women often receive healthcare services before referral to treatment, referrals from healthcare providers are one of the lowest referral routes for treatment (SAMHSA, 2009).</a:t>
            </a:r>
          </a:p>
          <a:p>
            <a:pPr marL="176213" indent="-176213"/>
            <a:endParaRPr lang="en-US" altLang="en-US" dirty="0"/>
          </a:p>
          <a:p>
            <a:pPr marL="176213" indent="-176213"/>
            <a:r>
              <a:rPr lang="en-US" altLang="en-US" b="1" dirty="0"/>
              <a:t>RESOURCES</a:t>
            </a:r>
          </a:p>
          <a:p>
            <a:pPr marL="176213" indent="-176213"/>
            <a:r>
              <a:rPr lang="en-US" altLang="en-US" dirty="0"/>
              <a:t>For more information, see </a:t>
            </a:r>
            <a:r>
              <a:rPr lang="en-US" altLang="en-US" i="1" dirty="0"/>
              <a:t>TIP 51</a:t>
            </a:r>
            <a:r>
              <a:rPr lang="en-US" altLang="en-US" dirty="0"/>
              <a:t>: “Characteristics of Treatment Admissions Among Women” (SAMHSA, 2009, p. 31).</a:t>
            </a:r>
            <a:endParaRPr lang="en-US" altLang="en-US" b="1"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50</a:t>
            </a:fld>
            <a:endParaRPr lang="en-US"/>
          </a:p>
        </p:txBody>
      </p:sp>
    </p:spTree>
    <p:extLst>
      <p:ext uri="{BB962C8B-B14F-4D97-AF65-F5344CB8AC3E}">
        <p14:creationId xmlns:p14="http://schemas.microsoft.com/office/powerpoint/2010/main" val="361472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Learning about, and implementing, gender-responsive principles will help you improve prevention, treatment, and recovery programs for the women and girls you serve and lead to more positive outcomes. Gender-responsive differs from gender-specific in that gender-specific are services those designed solely for women. Gender-responsive is a broader way of looking at services, environment, and experiences and how they address the lives of women.</a:t>
            </a:r>
          </a:p>
          <a:p>
            <a:endParaRPr lang="en-US" altLang="en-US" dirty="0"/>
          </a:p>
          <a:p>
            <a:r>
              <a:rPr lang="en-US" altLang="en-US" dirty="0"/>
              <a:t>The next section will introduce you to the principles of gender-responsive services as they relate to women with SUDs.</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51</a:t>
            </a:fld>
            <a:endParaRPr lang="en-US"/>
          </a:p>
        </p:txBody>
      </p:sp>
    </p:spTree>
    <p:extLst>
      <p:ext uri="{BB962C8B-B14F-4D97-AF65-F5344CB8AC3E}">
        <p14:creationId xmlns:p14="http://schemas.microsoft.com/office/powerpoint/2010/main" val="153066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terms sex and gender are often used interchangeably in today’s world, but their root meanings are not the same. </a:t>
            </a:r>
          </a:p>
          <a:p>
            <a:r>
              <a:rPr lang="en-US" altLang="en-US" b="1" dirty="0"/>
              <a:t>Sex differences</a:t>
            </a:r>
            <a:r>
              <a:rPr lang="en-US" altLang="en-US" dirty="0"/>
              <a:t> relate to biology. </a:t>
            </a:r>
          </a:p>
          <a:p>
            <a:pPr marL="647700" lvl="1" indent="-176213">
              <a:buFont typeface="Courier New" panose="02070309020205020404" pitchFamily="49" charset="0"/>
              <a:buChar char="o"/>
            </a:pPr>
            <a:r>
              <a:rPr lang="en-US" altLang="en-US" dirty="0"/>
              <a:t>Differences between males and females include reproductive organs, hormones, body size, metabolism, and bone mass. </a:t>
            </a:r>
          </a:p>
          <a:p>
            <a:pPr marL="647700" lvl="1" indent="-176213">
              <a:buFont typeface="Courier New" panose="02070309020205020404" pitchFamily="49" charset="0"/>
              <a:buChar char="o"/>
            </a:pPr>
            <a:r>
              <a:rPr lang="en-US" altLang="en-US" dirty="0"/>
              <a:t>Sex differences are not absolutes, and many are on a spectrum. For example, men as a whole have more physical strength than women. Yet there are women who are physically stronger than most men, and men who are physically weaker than many women. </a:t>
            </a:r>
          </a:p>
          <a:p>
            <a:pPr marL="647700" lvl="1" indent="-176213">
              <a:buFont typeface="Courier New" panose="02070309020205020404" pitchFamily="49" charset="0"/>
              <a:buChar char="o"/>
            </a:pPr>
            <a:r>
              <a:rPr lang="en-US" altLang="en-US" dirty="0"/>
              <a:t>Another example is hormones. Though testosterone (an androgen) is thought of as a “male” hormone, and estrogen is thought of as a “female” hormone, both hormones are present in both males and females. The levels of these hormones in the body differs by person.</a:t>
            </a:r>
          </a:p>
          <a:p>
            <a:r>
              <a:rPr lang="en-US" altLang="en-US" b="1" dirty="0"/>
              <a:t>Gender differences</a:t>
            </a:r>
            <a:r>
              <a:rPr lang="en-US" altLang="en-US" dirty="0"/>
              <a:t> refer to the characteristics, roles, and expectations constructed by culture and social norms related to what it means to be </a:t>
            </a:r>
            <a:r>
              <a:rPr lang="en-US" altLang="en-US" i="1" dirty="0"/>
              <a:t>masculine</a:t>
            </a:r>
            <a:r>
              <a:rPr lang="en-US" altLang="en-US" dirty="0"/>
              <a:t> or </a:t>
            </a:r>
            <a:r>
              <a:rPr lang="en-US" altLang="en-US" i="1" dirty="0"/>
              <a:t>feminine, </a:t>
            </a:r>
            <a:r>
              <a:rPr lang="en-US" altLang="en-US" dirty="0"/>
              <a:t>or to be a</a:t>
            </a:r>
            <a:r>
              <a:rPr lang="en-US" altLang="en-US" i="1" dirty="0"/>
              <a:t> man </a:t>
            </a:r>
            <a:r>
              <a:rPr lang="en-US" altLang="en-US" dirty="0"/>
              <a:t>or</a:t>
            </a:r>
            <a:r>
              <a:rPr lang="en-US" altLang="en-US" i="1" dirty="0"/>
              <a:t> woman. </a:t>
            </a:r>
          </a:p>
          <a:p>
            <a:r>
              <a:rPr lang="en-US" altLang="en-US" dirty="0"/>
              <a:t>Gender differences will be discussed in a moment.</a:t>
            </a:r>
          </a:p>
          <a:p>
            <a:endParaRPr lang="en-US" altLang="en-US" b="1" dirty="0"/>
          </a:p>
          <a:p>
            <a:r>
              <a:rPr lang="en-US" altLang="en-US" b="1" i="1" dirty="0"/>
              <a:t>Note to Trainer</a:t>
            </a:r>
            <a:r>
              <a:rPr lang="en-US" altLang="en-US" dirty="0"/>
              <a:t>: No matter what sex a person was assigned at birth, that person may identify as a woman, man, transgender man or woman, gender non-conforming, or another gender identity. The terms “woman/girl” are used in this presentation to refer to anyone who identifies as female. If a client identifies as a girl or woman, she should be considered as such by center staff. </a:t>
            </a:r>
          </a:p>
          <a:p>
            <a:endParaRPr lang="en-US" altLang="en-US" dirty="0"/>
          </a:p>
          <a:p>
            <a:r>
              <a:rPr lang="en-US" altLang="en-US" b="1" dirty="0"/>
              <a:t>DISCUSSION QUESTION:</a:t>
            </a:r>
          </a:p>
          <a:p>
            <a:r>
              <a:rPr lang="en-US" altLang="en-US" i="1" dirty="0"/>
              <a:t>What are some of the ways that women and men are the same? </a:t>
            </a:r>
          </a:p>
          <a:p>
            <a:r>
              <a:rPr lang="en-US" altLang="en-US" i="1" dirty="0"/>
              <a:t>What are some ways women and men are different?</a:t>
            </a:r>
          </a:p>
          <a:p>
            <a:endParaRPr lang="en-US" altLang="en-US" i="1" dirty="0"/>
          </a:p>
          <a:p>
            <a:r>
              <a:rPr lang="en-US" altLang="en-US" b="1" dirty="0"/>
              <a:t>RESOURCES</a:t>
            </a:r>
          </a:p>
          <a:p>
            <a:r>
              <a:rPr lang="en-US" altLang="en-US" i="1" dirty="0"/>
              <a:t>For more information about sex differences, see:</a:t>
            </a:r>
          </a:p>
          <a:p>
            <a:r>
              <a:rPr lang="en-US" altLang="en-US" i="1" dirty="0"/>
              <a:t>TIP 51: </a:t>
            </a:r>
            <a:r>
              <a:rPr lang="en-US" altLang="en-US" dirty="0"/>
              <a:t>Chapter 3, “Physiological Effects of Alcohol, Drugs, and Tobacco on Women” (pp. 37-56) and “Biological and Psychological” (pp. 7-9) (SAMHSA, 2009)</a:t>
            </a:r>
          </a:p>
          <a:p>
            <a:r>
              <a:rPr lang="en-US" altLang="en-US" dirty="0"/>
              <a:t>National Institutes of Health’s Office of Research on Women’s Health website “A to Z Guide: Sex and Gender Influences on Health” at </a:t>
            </a:r>
            <a:r>
              <a:rPr lang="en-US" altLang="en-US" dirty="0">
                <a:hlinkClick r:id="rId3"/>
              </a:rPr>
              <a:t>http://orwh.od.nih.gov/resources/sexgenderhealth/index.asp</a:t>
            </a:r>
            <a:endParaRPr lang="en-US" altLang="en-US"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5</a:t>
            </a:fld>
            <a:endParaRPr lang="en-US"/>
          </a:p>
        </p:txBody>
      </p:sp>
    </p:spTree>
    <p:extLst>
      <p:ext uri="{BB962C8B-B14F-4D97-AF65-F5344CB8AC3E}">
        <p14:creationId xmlns:p14="http://schemas.microsoft.com/office/powerpoint/2010/main" val="152500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indent="-177014" defTabSz="944076">
              <a:defRPr/>
            </a:pPr>
            <a:r>
              <a:rPr lang="en-US" dirty="0"/>
              <a:t>Telescoping, in this instance, is related to sex differences. Far more studies exist about the effects of alcohol on women, versus men, than about illicit drugs. However, there is evidence suggesting women are more vulnerable than men to the negative health effects of illicit drugs (SAMHSA, 2009). </a:t>
            </a:r>
          </a:p>
          <a:p>
            <a:pPr marL="177014" indent="-177014" defTabSz="944076">
              <a:defRPr/>
            </a:pPr>
            <a:r>
              <a:rPr lang="en-US" dirty="0"/>
              <a:t>Examples of sex-related differences related to alcohol use include:</a:t>
            </a:r>
          </a:p>
          <a:p>
            <a:pPr marL="649052" lvl="1" indent="-177014" defTabSz="944076">
              <a:buFont typeface="Courier New" panose="02070309020205020404" pitchFamily="49" charset="0"/>
              <a:buChar char="o"/>
              <a:defRPr/>
            </a:pPr>
            <a:r>
              <a:rPr lang="en-US" dirty="0"/>
              <a:t>In general, women develop alcohol-related physical health problems at lower levels of consumption over shorter periods of time than men (</a:t>
            </a:r>
            <a:r>
              <a:rPr lang="en-US" dirty="0" err="1"/>
              <a:t>Antai-Otong</a:t>
            </a:r>
            <a:r>
              <a:rPr lang="en-US" dirty="0"/>
              <a:t>, 2006; Van Thiel, 1989; SAMHSA, 2009, p. 41). They also have increased severity, greater numbers of, and faster development of alcohol-related health complications (SAMHSA, 2009, p. 40; Blum et al. 1998; Greenfield, 1996)</a:t>
            </a:r>
          </a:p>
          <a:p>
            <a:pPr marL="649052" lvl="1" indent="-177014" defTabSz="944076">
              <a:buFont typeface="Courier New" panose="02070309020205020404" pitchFamily="49" charset="0"/>
              <a:buChar char="o"/>
              <a:defRPr/>
            </a:pPr>
            <a:r>
              <a:rPr lang="en-US" dirty="0"/>
              <a:t>Women become more cognitively impaired than men by alcohol consumption (SAMHSA, 2009).</a:t>
            </a:r>
          </a:p>
          <a:p>
            <a:pPr marL="649052" lvl="1" indent="-177014" defTabSz="944076">
              <a:buFont typeface="Courier New" panose="02070309020205020404" pitchFamily="49" charset="0"/>
              <a:buChar char="o"/>
              <a:defRPr/>
            </a:pPr>
            <a:r>
              <a:rPr lang="en-US" dirty="0"/>
              <a:t>When women and men of the same weight have the same amount of alcohol, the women end up with higher concentrations of blood alcohol (SAMHSA, 2009). This is because women have proportionately more body fat and a lower volume of body water to dilute alcohol (</a:t>
            </a:r>
            <a:r>
              <a:rPr lang="en-US" dirty="0" err="1"/>
              <a:t>Romach</a:t>
            </a:r>
            <a:r>
              <a:rPr lang="en-US" dirty="0"/>
              <a:t> and Sellers, 1998). </a:t>
            </a:r>
          </a:p>
          <a:p>
            <a:pPr marL="649052" lvl="1" indent="-177014" defTabSz="944076">
              <a:buFont typeface="Courier New" panose="02070309020205020404" pitchFamily="49" charset="0"/>
              <a:buChar char="o"/>
              <a:defRPr/>
            </a:pPr>
            <a:r>
              <a:rPr lang="en-US" dirty="0"/>
              <a:t>At a rate of drinking two to three standard drinks each day, women have a higher mortality rate than men who drink the same amount (Holman et al., 1996). </a:t>
            </a:r>
          </a:p>
          <a:p>
            <a:pPr marL="649052" lvl="1" indent="-177014" defTabSz="944076">
              <a:buFont typeface="Courier New" panose="02070309020205020404" pitchFamily="49" charset="0"/>
              <a:buChar char="o"/>
              <a:defRPr/>
            </a:pPr>
            <a:r>
              <a:rPr lang="en-US" dirty="0"/>
              <a:t>Women develop other alcohol-related diseases at lower total lifetime exposures than men, such as liver disease, cardiac damage, and breast cancer (Van Thiel et al., 1989).</a:t>
            </a:r>
          </a:p>
          <a:p>
            <a:pPr marL="649052" lvl="1" indent="-177014" defTabSz="944076" eaLnBrk="1" fontAlgn="auto" hangingPunct="1">
              <a:spcBef>
                <a:spcPts val="0"/>
              </a:spcBef>
              <a:spcAft>
                <a:spcPts val="0"/>
              </a:spcAft>
              <a:buFont typeface="Courier New" panose="02070309020205020404" pitchFamily="49" charset="0"/>
              <a:buChar char="o"/>
              <a:defRPr/>
            </a:pPr>
            <a:r>
              <a:rPr lang="en-US" dirty="0"/>
              <a:t>Telescoping also applies to nicotine. Smoking alters dopamine in the brain at different rates and in different locations in men and women; women have the response in the brain region associated with habit formation (NIH, 2016). Women metabolize nicotine faster than men, so nicotine replacement therapies can be less effective in women (NIH, 2016).</a:t>
            </a:r>
          </a:p>
          <a:p>
            <a:pPr marL="649052" lvl="1" indent="-177014" defTabSz="944076">
              <a:buFont typeface="Wingdings" panose="05000000000000000000" pitchFamily="2" charset="2"/>
              <a:buChar char="Ø"/>
              <a:defRPr/>
            </a:pPr>
            <a:endParaRPr lang="en-US" dirty="0"/>
          </a:p>
          <a:p>
            <a:pPr defTabSz="944076">
              <a:defRPr/>
            </a:pPr>
            <a:r>
              <a:rPr lang="en-US" b="1" dirty="0"/>
              <a:t>RESOURCES</a:t>
            </a:r>
          </a:p>
          <a:p>
            <a:pPr>
              <a:defRPr/>
            </a:pPr>
            <a:r>
              <a:rPr lang="en-US" dirty="0"/>
              <a:t>SAMHSA’s </a:t>
            </a:r>
            <a:r>
              <a:rPr lang="en-US" i="1" dirty="0"/>
              <a:t>TIP 51 </a:t>
            </a:r>
            <a:r>
              <a:rPr lang="en-US" dirty="0"/>
              <a:t>(2009), lists various journal articles, studies, and information related to telescoping and substance use on pages 27, and 40-48.</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6</a:t>
            </a:fld>
            <a:endParaRPr lang="en-US"/>
          </a:p>
        </p:txBody>
      </p:sp>
    </p:spTree>
    <p:extLst>
      <p:ext uri="{BB962C8B-B14F-4D97-AF65-F5344CB8AC3E}">
        <p14:creationId xmlns:p14="http://schemas.microsoft.com/office/powerpoint/2010/main" val="2435205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lvl="1" indent="-177014" defTabSz="944076">
              <a:defRPr/>
            </a:pPr>
            <a:r>
              <a:rPr lang="en-US" dirty="0"/>
              <a:t>One’s sense of masculinity or femininity is part of one’s identity. People measure their femaleness and maleness against certain accepted norms and what it means to be a “man” or a “woman” in one’s culture, religion, race, and so on.  What is “acceptable” for men and women in one culture may be thought of as unacceptable, inappropriate, or shameful in another. But not everyone follows, or is comfortable, with those norms.</a:t>
            </a:r>
          </a:p>
          <a:p>
            <a:pPr marL="177014" indent="-177014" defTabSz="944076">
              <a:defRPr/>
            </a:pPr>
            <a:r>
              <a:rPr lang="en-US" dirty="0"/>
              <a:t>Certain characteristics are </a:t>
            </a:r>
            <a:r>
              <a:rPr lang="en-US" i="1" dirty="0"/>
              <a:t>common</a:t>
            </a:r>
            <a:r>
              <a:rPr lang="en-US" dirty="0"/>
              <a:t> among women and girls and ought to be taken into consideration, but </a:t>
            </a:r>
            <a:r>
              <a:rPr lang="en-US" i="1" dirty="0"/>
              <a:t>don’t assume a woman or girl fits common gender characteristics or traits simply because she is female</a:t>
            </a:r>
            <a:r>
              <a:rPr lang="en-US" dirty="0"/>
              <a:t> or because of her culture, race, religion, sexual orientation, and so on. Many women have traits that are associated with being masculine, and many men have feminine traits, no matter their culture, gender identity, or sexual orientation. </a:t>
            </a:r>
          </a:p>
          <a:p>
            <a:pPr>
              <a:defRPr/>
            </a:pPr>
            <a:r>
              <a:rPr lang="en-US" dirty="0"/>
              <a:t>Gender differences tend to occur on two bell curves, like those shown on this slide. Traits linked to men and masculinity are on the left of the spectrum, and traits linked to women and femininity are on the right. Men and women overlap quite a bit. For example, men as a whole have more physical strength than women, but there are women who are physically stronger than most men, and men who are physically weaker than many women. </a:t>
            </a:r>
          </a:p>
          <a:p>
            <a:pPr>
              <a:defRPr/>
            </a:pPr>
            <a:r>
              <a:rPr lang="en-US" dirty="0"/>
              <a:t>If you are serving women, you need to adapt services so they meet women’s needs. To do this, it helps to have an understanding of the women’s “bell curve” and to know that differences among women lie along the curve.</a:t>
            </a:r>
          </a:p>
          <a:p>
            <a:pPr>
              <a:defRPr/>
            </a:pPr>
            <a:endParaRPr lang="en-US" dirty="0"/>
          </a:p>
          <a:p>
            <a:pPr>
              <a:defRPr/>
            </a:pPr>
            <a:r>
              <a:rPr lang="en-US" b="1" dirty="0"/>
              <a:t>DISCUSSION QUESTION:</a:t>
            </a:r>
          </a:p>
          <a:p>
            <a:pPr marL="177014" indent="-177014">
              <a:defRPr/>
            </a:pPr>
            <a:r>
              <a:rPr lang="en-US" i="1" dirty="0"/>
              <a:t>What are some examples of the red curve/blue curve? </a:t>
            </a:r>
          </a:p>
          <a:p>
            <a:pPr marL="177014" indent="-177014">
              <a:defRPr/>
            </a:pPr>
            <a:r>
              <a:rPr lang="en-US" i="1" dirty="0"/>
              <a:t>How has the red curve/blue curve shifted with time? </a:t>
            </a:r>
            <a:r>
              <a:rPr lang="en-US" dirty="0"/>
              <a:t>(e.g., there are more women who have careers in math, science and engineering now than there used to be; there are more men with responsibilities for children.) </a:t>
            </a:r>
          </a:p>
          <a:p>
            <a:pPr lvl="1">
              <a:defRPr/>
            </a:pPr>
            <a:endParaRPr lang="en-US" dirty="0"/>
          </a:p>
          <a:p>
            <a:pPr>
              <a:defRPr/>
            </a:pPr>
            <a:r>
              <a:rPr lang="en-US" b="1" dirty="0"/>
              <a:t>RESOURCES</a:t>
            </a:r>
          </a:p>
          <a:p>
            <a:pPr>
              <a:defRPr/>
            </a:pPr>
            <a:r>
              <a:rPr lang="en-US" dirty="0"/>
              <a:t>For more information about gender differences, see:</a:t>
            </a:r>
          </a:p>
          <a:p>
            <a:pPr>
              <a:defRPr/>
            </a:pPr>
            <a:r>
              <a:rPr lang="en-US" i="1" dirty="0"/>
              <a:t>Addressing the Needs of Women and Girl</a:t>
            </a:r>
            <a:r>
              <a:rPr lang="en-US" dirty="0"/>
              <a:t>s: </a:t>
            </a:r>
            <a:r>
              <a:rPr lang="en-US" i="1" dirty="0"/>
              <a:t>Developing Core Competencies for Mental Health and Substance Abuse Service Professionals</a:t>
            </a:r>
            <a:r>
              <a:rPr lang="en-US" dirty="0"/>
              <a:t> (SAMHSA, 2011, pp. 2, 10-15, 24)</a:t>
            </a:r>
          </a:p>
          <a:p>
            <a:pPr>
              <a:defRPr/>
            </a:pPr>
            <a:r>
              <a:rPr lang="en-US" i="1" dirty="0"/>
              <a:t>Introduction to Women and SUDs</a:t>
            </a:r>
            <a:r>
              <a:rPr lang="en-US" dirty="0"/>
              <a:t> online course, Module One (SAMHSA, n.d.)</a:t>
            </a:r>
          </a:p>
          <a:p>
            <a:pPr>
              <a:defRPr/>
            </a:pPr>
            <a:r>
              <a:rPr lang="en-US" dirty="0"/>
              <a:t>SAMHSA’s </a:t>
            </a:r>
            <a:r>
              <a:rPr lang="en-US" i="1" dirty="0"/>
              <a:t>Guidance Document: Supporting Women in Co-ed Settings </a:t>
            </a:r>
            <a:r>
              <a:rPr lang="en-US" dirty="0"/>
              <a:t>(SAMHSA, 2016a)</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8</a:t>
            </a:fld>
            <a:endParaRPr lang="en-US"/>
          </a:p>
        </p:txBody>
      </p:sp>
    </p:spTree>
    <p:extLst>
      <p:ext uri="{BB962C8B-B14F-4D97-AF65-F5344CB8AC3E}">
        <p14:creationId xmlns:p14="http://schemas.microsoft.com/office/powerpoint/2010/main" val="28612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2" indent="-181212">
              <a:defRPr/>
            </a:pPr>
            <a:r>
              <a:rPr lang="en-US" sz="1000" dirty="0"/>
              <a:t>Both sex and gender differences have an impact on the development of SUDs and on the treatment and recovery service needs of women with SUDs.</a:t>
            </a:r>
          </a:p>
          <a:p>
            <a:pPr marL="181212" indent="-181212">
              <a:defRPr/>
            </a:pPr>
            <a:r>
              <a:rPr lang="en-US" sz="1000" dirty="0"/>
              <a:t>Differences between men and women include biological, as well as social and environmental factors. These will all discussed in this section.</a:t>
            </a:r>
          </a:p>
          <a:p>
            <a:pPr marL="181212" indent="-181212">
              <a:defRPr/>
            </a:pPr>
            <a:endParaRPr lang="en-US" sz="1000" dirty="0"/>
          </a:p>
          <a:p>
            <a:pPr>
              <a:defRPr/>
            </a:pPr>
            <a:r>
              <a:rPr lang="en-US" sz="1000" b="1" dirty="0"/>
              <a:t>RESOURCES</a:t>
            </a:r>
          </a:p>
          <a:p>
            <a:pPr>
              <a:spcAft>
                <a:spcPts val="634"/>
              </a:spcAft>
              <a:defRPr/>
            </a:pPr>
            <a:r>
              <a:rPr lang="en-US" dirty="0"/>
              <a:t>For more details about the importance of this topic and the need for core competencies when working with women and girls see:</a:t>
            </a:r>
          </a:p>
          <a:p>
            <a:pPr>
              <a:defRPr/>
            </a:pPr>
            <a:r>
              <a:rPr lang="en-US" i="1" dirty="0"/>
              <a:t>Addressing the Needs of Women and Girls: Developing Core Competencies for Mental Health and Substance Abuse Service Professionals </a:t>
            </a:r>
            <a:r>
              <a:rPr lang="en-US" dirty="0"/>
              <a:t>(SAMHSA, 2011, pp. 2-9)</a:t>
            </a:r>
          </a:p>
          <a:p>
            <a:pPr>
              <a:defRPr/>
            </a:pPr>
            <a:r>
              <a:rPr lang="en-US" i="1" dirty="0"/>
              <a:t>Guidance to States: Treatment Standards for Women with Substance Use Disorders</a:t>
            </a:r>
            <a:r>
              <a:rPr lang="en-US" dirty="0"/>
              <a:t>, “Introduction and Background” (Mandell &amp; Werner, 2008, pp. 6-8)</a:t>
            </a:r>
          </a:p>
          <a:p>
            <a:pPr>
              <a:defRPr/>
            </a:pPr>
            <a:r>
              <a:rPr lang="en-US" i="1" dirty="0"/>
              <a:t>TIP 51: Substance Abuse Treatment: Addressing the Specific Needs of Women</a:t>
            </a:r>
            <a:r>
              <a:rPr lang="en-US" dirty="0"/>
              <a:t>, “Executive Summary” (SAMHSA, 2009, pp. xvii-xxiii)</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9</a:t>
            </a:fld>
            <a:endParaRPr lang="en-US"/>
          </a:p>
        </p:txBody>
      </p:sp>
    </p:spTree>
    <p:extLst>
      <p:ext uri="{BB962C8B-B14F-4D97-AF65-F5344CB8AC3E}">
        <p14:creationId xmlns:p14="http://schemas.microsoft.com/office/powerpoint/2010/main" val="159075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anose="020B0604020202020204" pitchFamily="34" charset="0"/>
              <a:buNone/>
              <a:defRPr/>
            </a:pPr>
            <a:r>
              <a:rPr lang="en-US" b="1" dirty="0"/>
              <a:t>Trainer Notes: Sex vs. Gender, Full Group Exercise</a:t>
            </a:r>
            <a:endParaRPr lang="en-US" dirty="0"/>
          </a:p>
          <a:p>
            <a:pPr eaLnBrk="1" fontAlgn="auto" hangingPunct="1">
              <a:spcBef>
                <a:spcPts val="0"/>
              </a:spcBef>
              <a:spcAft>
                <a:spcPts val="0"/>
              </a:spcAft>
              <a:buFont typeface="Arial" panose="020B0604020202020204" pitchFamily="34" charset="0"/>
              <a:buNone/>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Call out some characteristics and ask people to raise their right hand if they think it is relates more commonly to sex and raise their left hand if they think it relates more commonly to gender. </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Ask people to raise both hands if they think that something can be related to </a:t>
            </a:r>
            <a:r>
              <a:rPr lang="en-US" b="1" dirty="0"/>
              <a:t>both</a:t>
            </a:r>
            <a:r>
              <a:rPr lang="en-US" dirty="0"/>
              <a:t> sex and gender, and allow for discussion about how it can be related to both. </a:t>
            </a:r>
          </a:p>
          <a:p>
            <a:pPr marL="171450" indent="-171450" eaLnBrk="1" fontAlgn="auto" hangingPunct="1">
              <a:spcBef>
                <a:spcPts val="0"/>
              </a:spcBef>
              <a:spcAft>
                <a:spcPts val="0"/>
              </a:spcAft>
              <a:buFont typeface="Arial" panose="020B0604020202020204" pitchFamily="34" charset="0"/>
              <a:buChar char="•"/>
              <a:defRPr/>
            </a:pP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If people disagree, allow them to present their reasons for determining something is related to a sex or a gender difference. This can present some valuable learning opportunities and discussion about different ways people may view sex and gender. It is also a good time to stress the bell curve of gender and sex traits.</a:t>
            </a:r>
          </a:p>
          <a:p>
            <a:pPr marL="171450" indent="-171450" eaLnBrk="1" fontAlgn="auto" hangingPunct="1">
              <a:spcBef>
                <a:spcPts val="0"/>
              </a:spcBef>
              <a:spcAft>
                <a:spcPts val="0"/>
              </a:spcAft>
              <a:buFont typeface="Arial" panose="020B0604020202020204" pitchFamily="34" charset="0"/>
              <a:buChar char="•"/>
              <a:defRPr/>
            </a:pPr>
            <a:endParaRPr lang="en-US" dirty="0"/>
          </a:p>
          <a:p>
            <a:pPr eaLnBrk="1" fontAlgn="auto" hangingPunct="1">
              <a:spcBef>
                <a:spcPts val="0"/>
              </a:spcBef>
              <a:spcAft>
                <a:spcPts val="0"/>
              </a:spcAft>
              <a:buFont typeface="Arial" panose="020B0604020202020204" pitchFamily="34" charset="0"/>
              <a:buNone/>
              <a:defRPr/>
            </a:pPr>
            <a:r>
              <a:rPr lang="en-US" b="1" u="sng" dirty="0"/>
              <a:t>Possible characteristics (trainers can use their own ideas)</a:t>
            </a:r>
          </a:p>
          <a:p>
            <a:pPr eaLnBrk="1" fontAlgn="auto" hangingPunct="1">
              <a:spcBef>
                <a:spcPts val="0"/>
              </a:spcBef>
              <a:spcAft>
                <a:spcPts val="0"/>
              </a:spcAft>
              <a:buFont typeface="Arial" panose="020B0604020202020204" pitchFamily="34" charset="0"/>
              <a:buNone/>
              <a:defRPr/>
            </a:pPr>
            <a:endParaRPr lang="en-US" dirty="0"/>
          </a:p>
          <a:p>
            <a:pPr eaLnBrk="1" fontAlgn="auto" hangingPunct="1">
              <a:spcBef>
                <a:spcPts val="0"/>
              </a:spcBef>
              <a:spcAft>
                <a:spcPts val="0"/>
              </a:spcAft>
              <a:buFont typeface="Arial" panose="020B0604020202020204" pitchFamily="34" charset="0"/>
              <a:buNone/>
              <a:defRPr/>
            </a:pPr>
            <a:r>
              <a:rPr lang="en-US" b="1" dirty="0"/>
              <a:t>Question</a:t>
            </a:r>
            <a:r>
              <a:rPr lang="en-US" dirty="0"/>
              <a:t>: “Is this trait </a:t>
            </a:r>
            <a:r>
              <a:rPr lang="en-US" b="1" dirty="0"/>
              <a:t>more commonly </a:t>
            </a:r>
            <a:r>
              <a:rPr lang="en-US" dirty="0"/>
              <a:t>related to sex (right hand), or gender (left hand)?”</a:t>
            </a:r>
          </a:p>
          <a:p>
            <a:pPr eaLnBrk="1" fontAlgn="auto" hangingPunct="1">
              <a:spcBef>
                <a:spcPts val="0"/>
              </a:spcBef>
              <a:spcAft>
                <a:spcPts val="0"/>
              </a:spcAft>
              <a:buFont typeface="Arial" panose="020B0604020202020204" pitchFamily="34" charset="0"/>
              <a:buNone/>
              <a:defRPr/>
            </a:pPr>
            <a:endParaRPr lang="en-US" b="1" dirty="0"/>
          </a:p>
          <a:p>
            <a:pPr eaLnBrk="1" fontAlgn="auto" hangingPunct="1">
              <a:spcBef>
                <a:spcPts val="0"/>
              </a:spcBef>
              <a:spcAft>
                <a:spcPts val="0"/>
              </a:spcAft>
              <a:buFont typeface="Arial" panose="020B0604020202020204" pitchFamily="34" charset="0"/>
              <a:buNone/>
              <a:defRPr/>
            </a:pPr>
            <a:r>
              <a:rPr lang="en-US" dirty="0"/>
              <a:t>Nurturing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Physically strong (</a:t>
            </a:r>
            <a:r>
              <a:rPr lang="en-US" i="1" dirty="0"/>
              <a:t>sex</a:t>
            </a:r>
            <a:r>
              <a:rPr lang="en-US" dirty="0"/>
              <a:t>)</a:t>
            </a:r>
          </a:p>
          <a:p>
            <a:pPr eaLnBrk="1" fontAlgn="auto" hangingPunct="1">
              <a:spcBef>
                <a:spcPts val="0"/>
              </a:spcBef>
              <a:spcAft>
                <a:spcPts val="0"/>
              </a:spcAft>
              <a:buFont typeface="Arial" panose="020B0604020202020204" pitchFamily="34" charset="0"/>
              <a:buNone/>
              <a:defRPr/>
            </a:pPr>
            <a:r>
              <a:rPr lang="en-US" dirty="0"/>
              <a:t>Emotional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Compassionate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Collaborative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Body shape (</a:t>
            </a:r>
            <a:r>
              <a:rPr lang="en-US" i="1" dirty="0"/>
              <a:t>sex</a:t>
            </a:r>
            <a:r>
              <a:rPr lang="en-US" dirty="0"/>
              <a:t>)</a:t>
            </a:r>
          </a:p>
          <a:p>
            <a:pPr eaLnBrk="1" fontAlgn="auto" hangingPunct="1">
              <a:spcBef>
                <a:spcPts val="0"/>
              </a:spcBef>
              <a:spcAft>
                <a:spcPts val="0"/>
              </a:spcAft>
              <a:buFont typeface="Arial" panose="020B0604020202020204" pitchFamily="34" charset="0"/>
              <a:buNone/>
              <a:defRPr/>
            </a:pPr>
            <a:r>
              <a:rPr lang="en-US" dirty="0"/>
              <a:t>Assertive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Independent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Dominant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High sex drive (</a:t>
            </a:r>
            <a:r>
              <a:rPr lang="en-US" i="1" dirty="0"/>
              <a:t>sex</a:t>
            </a:r>
            <a:r>
              <a:rPr lang="en-US" dirty="0"/>
              <a:t>)</a:t>
            </a:r>
          </a:p>
          <a:p>
            <a:pPr eaLnBrk="1" fontAlgn="auto" hangingPunct="1">
              <a:spcBef>
                <a:spcPts val="0"/>
              </a:spcBef>
              <a:spcAft>
                <a:spcPts val="0"/>
              </a:spcAft>
              <a:buFont typeface="Arial" panose="020B0604020202020204" pitchFamily="34" charset="0"/>
              <a:buNone/>
              <a:defRPr/>
            </a:pPr>
            <a:r>
              <a:rPr lang="en-US" dirty="0"/>
              <a:t>Height (</a:t>
            </a:r>
            <a:r>
              <a:rPr lang="en-US" i="1" dirty="0"/>
              <a:t>sex</a:t>
            </a:r>
            <a:r>
              <a:rPr lang="en-US" dirty="0"/>
              <a:t>)</a:t>
            </a:r>
          </a:p>
          <a:p>
            <a:pPr eaLnBrk="1" fontAlgn="auto" hangingPunct="1">
              <a:spcBef>
                <a:spcPts val="0"/>
              </a:spcBef>
              <a:spcAft>
                <a:spcPts val="0"/>
              </a:spcAft>
              <a:buFont typeface="Arial" panose="020B0604020202020204" pitchFamily="34" charset="0"/>
              <a:buNone/>
              <a:defRPr/>
            </a:pPr>
            <a:r>
              <a:rPr lang="en-US" dirty="0"/>
              <a:t>Logical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Physical strength (</a:t>
            </a:r>
            <a:r>
              <a:rPr lang="en-US" i="1" dirty="0"/>
              <a:t>sex</a:t>
            </a:r>
            <a:r>
              <a:rPr lang="en-US" dirty="0"/>
              <a:t>)</a:t>
            </a:r>
          </a:p>
          <a:p>
            <a:pPr eaLnBrk="1" fontAlgn="auto" hangingPunct="1">
              <a:spcBef>
                <a:spcPts val="0"/>
              </a:spcBef>
              <a:spcAft>
                <a:spcPts val="0"/>
              </a:spcAft>
              <a:buFont typeface="Arial" panose="020B0604020202020204" pitchFamily="34" charset="0"/>
              <a:buNone/>
              <a:defRPr/>
            </a:pPr>
            <a:r>
              <a:rPr lang="en-US" dirty="0"/>
              <a:t>Empathetic (</a:t>
            </a:r>
            <a:r>
              <a:rPr lang="en-US" i="1" dirty="0"/>
              <a:t>gender</a:t>
            </a:r>
            <a:r>
              <a:rPr lang="en-US" dirty="0"/>
              <a:t>)</a:t>
            </a:r>
          </a:p>
          <a:p>
            <a:pPr eaLnBrk="1" fontAlgn="auto" hangingPunct="1">
              <a:spcBef>
                <a:spcPts val="0"/>
              </a:spcBef>
              <a:spcAft>
                <a:spcPts val="0"/>
              </a:spcAft>
              <a:buFont typeface="Arial" panose="020B0604020202020204" pitchFamily="34" charset="0"/>
              <a:buNone/>
              <a:defRPr/>
            </a:pPr>
            <a:r>
              <a:rPr lang="en-US" dirty="0"/>
              <a:t>Kind (</a:t>
            </a:r>
            <a:r>
              <a:rPr lang="en-US" i="1" dirty="0"/>
              <a:t>gender</a:t>
            </a:r>
            <a:r>
              <a:rPr lang="en-US" dirty="0"/>
              <a:t>)</a:t>
            </a:r>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10</a:t>
            </a:fld>
            <a:endParaRPr lang="en-US"/>
          </a:p>
        </p:txBody>
      </p:sp>
    </p:spTree>
    <p:extLst>
      <p:ext uri="{BB962C8B-B14F-4D97-AF65-F5344CB8AC3E}">
        <p14:creationId xmlns:p14="http://schemas.microsoft.com/office/powerpoint/2010/main" val="307768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Sex and gender differences means that women have different experiences than men. </a:t>
            </a:r>
          </a:p>
          <a:p>
            <a:r>
              <a:rPr lang="en-US" altLang="en-US" dirty="0"/>
              <a:t>In regards to substance use, women typically have different pathways to substance use, risk factors for use, consequences for use, barriers to treatment, and recovery support needs. </a:t>
            </a:r>
          </a:p>
          <a:p>
            <a:r>
              <a:rPr lang="en-US" altLang="en-US" dirty="0"/>
              <a:t>Each of these topics will be discussed in this module. </a:t>
            </a:r>
            <a:endParaRPr lang="en-US" altLang="en-US" sz="800"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11</a:t>
            </a:fld>
            <a:endParaRPr lang="en-US"/>
          </a:p>
        </p:txBody>
      </p:sp>
    </p:spTree>
    <p:extLst>
      <p:ext uri="{BB962C8B-B14F-4D97-AF65-F5344CB8AC3E}">
        <p14:creationId xmlns:p14="http://schemas.microsoft.com/office/powerpoint/2010/main" val="1143874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Trainer Notes: Women and Men, Small-Group Discussion </a:t>
            </a:r>
            <a:r>
              <a:rPr lang="en-US" sz="1200" dirty="0"/>
              <a:t>(write questions on flipchart)</a:t>
            </a:r>
          </a:p>
          <a:p>
            <a:pPr>
              <a:defRPr/>
            </a:pPr>
            <a:endParaRPr lang="en-US" sz="1200" dirty="0"/>
          </a:p>
          <a:p>
            <a:pPr>
              <a:defRPr/>
            </a:pPr>
            <a:r>
              <a:rPr lang="en-US" sz="1200" dirty="0"/>
              <a:t>Break participants into small groups, and ask them to discuss these questions. </a:t>
            </a:r>
          </a:p>
          <a:p>
            <a:pPr>
              <a:defRPr/>
            </a:pPr>
            <a:endParaRPr lang="en-US" sz="1200" dirty="0"/>
          </a:p>
          <a:p>
            <a:pPr marL="228600" indent="-228600">
              <a:buFont typeface="+mj-lt"/>
              <a:buAutoNum type="arabicPeriod"/>
              <a:defRPr/>
            </a:pPr>
            <a:r>
              <a:rPr lang="en-US" sz="1200" i="1" dirty="0"/>
              <a:t>In general, in what ways do you feel the needs of women with SUDs differ from men with SUDs? How are they the same? </a:t>
            </a:r>
          </a:p>
          <a:p>
            <a:pPr marL="228600" indent="-228600">
              <a:buFont typeface="+mj-lt"/>
              <a:buAutoNum type="arabicPeriod"/>
              <a:defRPr/>
            </a:pPr>
            <a:endParaRPr lang="en-US" sz="1200" i="1" dirty="0"/>
          </a:p>
          <a:p>
            <a:pPr marL="228600" indent="-228600">
              <a:buFont typeface="+mj-lt"/>
              <a:buAutoNum type="arabicPeriod"/>
              <a:defRPr/>
            </a:pPr>
            <a:r>
              <a:rPr lang="en-US" sz="1200" i="1" dirty="0"/>
              <a:t>What about in relation to recovery? How do you feel women’s recovery experiences compare to men’s—what is the same, what is different? </a:t>
            </a:r>
          </a:p>
          <a:p>
            <a:pPr marL="228600" indent="-228600">
              <a:buFont typeface="+mj-lt"/>
              <a:buAutoNum type="arabicPeriod"/>
              <a:defRPr/>
            </a:pPr>
            <a:endParaRPr lang="en-US" sz="1200" dirty="0"/>
          </a:p>
          <a:p>
            <a:pPr>
              <a:defRPr/>
            </a:pPr>
            <a:r>
              <a:rPr lang="en-US" sz="1200" dirty="0"/>
              <a:t>Ask that each group share one or two of their answers.</a:t>
            </a:r>
          </a:p>
          <a:p>
            <a:pPr>
              <a:defRPr/>
            </a:pPr>
            <a:endParaRPr lang="en-US" sz="1200" dirty="0"/>
          </a:p>
          <a:p>
            <a:pPr>
              <a:defRPr/>
            </a:pPr>
            <a:r>
              <a:rPr lang="en-US" sz="1200" b="1" dirty="0"/>
              <a:t>After participants have shared ideas, note that the rest of this section will talk about these differing needs in relation to SUD treatment and recovery.</a:t>
            </a:r>
            <a:endParaRPr lang="en-US" sz="1200" b="1" i="1" dirty="0"/>
          </a:p>
          <a:p>
            <a:endParaRPr lang="en-US" dirty="0"/>
          </a:p>
        </p:txBody>
      </p:sp>
      <p:sp>
        <p:nvSpPr>
          <p:cNvPr id="4" name="Slide Number Placeholder 3"/>
          <p:cNvSpPr>
            <a:spLocks noGrp="1"/>
          </p:cNvSpPr>
          <p:nvPr>
            <p:ph type="sldNum" sz="quarter" idx="5"/>
          </p:nvPr>
        </p:nvSpPr>
        <p:spPr/>
        <p:txBody>
          <a:bodyPr/>
          <a:lstStyle/>
          <a:p>
            <a:fld id="{B914152E-58E5-6247-BFE9-DF86B974F99F}" type="slidenum">
              <a:rPr lang="en-US" smtClean="0"/>
              <a:t>12</a:t>
            </a:fld>
            <a:endParaRPr lang="en-US"/>
          </a:p>
        </p:txBody>
      </p:sp>
    </p:spTree>
    <p:extLst>
      <p:ext uri="{BB962C8B-B14F-4D97-AF65-F5344CB8AC3E}">
        <p14:creationId xmlns:p14="http://schemas.microsoft.com/office/powerpoint/2010/main" val="2454448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3D970-E5EA-F34F-B184-937C9E52E756}"/>
              </a:ext>
            </a:extLst>
          </p:cNvPr>
          <p:cNvPicPr>
            <a:picLocks noChangeAspect="1"/>
          </p:cNvPicPr>
          <p:nvPr userDrawn="1"/>
        </p:nvPicPr>
        <p:blipFill rotWithShape="1">
          <a:blip r:embed="rId2">
            <a:clrChange>
              <a:clrFrom>
                <a:srgbClr val="FFFFFF"/>
              </a:clrFrom>
              <a:clrTo>
                <a:srgbClr val="FFFFFF">
                  <a:alpha val="0"/>
                </a:srgbClr>
              </a:clrTo>
            </a:clrChange>
          </a:blip>
          <a:srcRect l="80909"/>
          <a:stretch/>
        </p:blipFill>
        <p:spPr>
          <a:xfrm flipH="1">
            <a:off x="1" y="0"/>
            <a:ext cx="1762299" cy="6858000"/>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3915296" y="2457943"/>
            <a:ext cx="4680065" cy="815927"/>
          </a:xfrm>
        </p:spPr>
        <p:txBody>
          <a:bodyPr anchor="t">
            <a:normAutofit/>
          </a:bodyPr>
          <a:lstStyle>
            <a:lvl1pPr>
              <a:defRPr sz="2400">
                <a:solidFill>
                  <a:srgbClr val="7FB230"/>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3923842" y="3273871"/>
            <a:ext cx="4671519" cy="492675"/>
          </a:xfrm>
        </p:spPr>
        <p:txBody>
          <a:bodyPr>
            <a:normAutofit/>
          </a:bodyPr>
          <a:lstStyle>
            <a:lvl1pPr marL="0" indent="0">
              <a:buNone/>
              <a:defRPr sz="1200" b="0" i="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16 pt. Open Sans Light</a:t>
            </a:r>
          </a:p>
        </p:txBody>
      </p:sp>
      <p:pic>
        <p:nvPicPr>
          <p:cNvPr id="9" name="Picture 8">
            <a:extLst>
              <a:ext uri="{FF2B5EF4-FFF2-40B4-BE49-F238E27FC236}">
                <a16:creationId xmlns:a16="http://schemas.microsoft.com/office/drawing/2014/main" id="{91D921D3-2837-704D-B361-8FD2289B42D3}"/>
              </a:ext>
            </a:extLst>
          </p:cNvPr>
          <p:cNvPicPr>
            <a:picLocks noChangeAspect="1"/>
          </p:cNvPicPr>
          <p:nvPr userDrawn="1"/>
        </p:nvPicPr>
        <p:blipFill>
          <a:blip r:embed="rId3"/>
          <a:stretch>
            <a:fillRect/>
          </a:stretch>
        </p:blipFill>
        <p:spPr>
          <a:xfrm>
            <a:off x="6892341" y="6081101"/>
            <a:ext cx="2044284" cy="642489"/>
          </a:xfrm>
          <a:prstGeom prst="rect">
            <a:avLst/>
          </a:prstGeom>
        </p:spPr>
      </p:pic>
      <p:sp>
        <p:nvSpPr>
          <p:cNvPr id="23" name="Picture Placeholder 22">
            <a:extLst>
              <a:ext uri="{FF2B5EF4-FFF2-40B4-BE49-F238E27FC236}">
                <a16:creationId xmlns:a16="http://schemas.microsoft.com/office/drawing/2014/main" id="{55B52A57-C6C4-474F-BD70-D9BE86C33892}"/>
              </a:ext>
            </a:extLst>
          </p:cNvPr>
          <p:cNvSpPr>
            <a:spLocks noGrp="1"/>
          </p:cNvSpPr>
          <p:nvPr>
            <p:ph type="pic" sz="quarter" idx="10" hasCustomPrompt="1"/>
          </p:nvPr>
        </p:nvSpPr>
        <p:spPr>
          <a:xfrm>
            <a:off x="603805" y="2"/>
            <a:ext cx="2175909" cy="1786901"/>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909" h="1786901">
                <a:moveTo>
                  <a:pt x="748897" y="0"/>
                </a:moveTo>
                <a:lnTo>
                  <a:pt x="2175909" y="0"/>
                </a:lnTo>
                <a:lnTo>
                  <a:pt x="2175909" y="1782763"/>
                </a:lnTo>
                <a:lnTo>
                  <a:pt x="0" y="1786901"/>
                </a:lnTo>
                <a:lnTo>
                  <a:pt x="748897" y="0"/>
                </a:lnTo>
                <a:close/>
              </a:path>
            </a:pathLst>
          </a:custGeom>
          <a:ln>
            <a:solidFill>
              <a:srgbClr val="6594BF"/>
            </a:solidFill>
          </a:ln>
        </p:spPr>
        <p:txBody>
          <a:bodyPr>
            <a:normAutofit/>
          </a:bodyPr>
          <a:lstStyle>
            <a:lvl1pPr marL="0" indent="0">
              <a:buNone/>
              <a:defRPr sz="900"/>
            </a:lvl1pPr>
          </a:lstStyle>
          <a:p>
            <a:r>
              <a:rPr lang="en-US" dirty="0"/>
              <a:t>Insert Image</a:t>
            </a:r>
          </a:p>
        </p:txBody>
      </p:sp>
      <p:sp>
        <p:nvSpPr>
          <p:cNvPr id="24" name="Picture Placeholder 22">
            <a:extLst>
              <a:ext uri="{FF2B5EF4-FFF2-40B4-BE49-F238E27FC236}">
                <a16:creationId xmlns:a16="http://schemas.microsoft.com/office/drawing/2014/main" id="{9D838FA7-8A6D-FA43-9988-BBF452C68CEA}"/>
              </a:ext>
            </a:extLst>
          </p:cNvPr>
          <p:cNvSpPr>
            <a:spLocks noGrp="1"/>
          </p:cNvSpPr>
          <p:nvPr>
            <p:ph type="pic" sz="quarter" idx="11" hasCustomPrompt="1"/>
          </p:nvPr>
        </p:nvSpPr>
        <p:spPr>
          <a:xfrm>
            <a:off x="607941" y="1782765"/>
            <a:ext cx="2171772" cy="1791039"/>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 name="connsiteX0" fmla="*/ 4137 w 2175909"/>
              <a:gd name="connsiteY0" fmla="*/ 0 h 1791039"/>
              <a:gd name="connsiteX1" fmla="*/ 2175909 w 2175909"/>
              <a:gd name="connsiteY1" fmla="*/ 4138 h 1791039"/>
              <a:gd name="connsiteX2" fmla="*/ 2175909 w 2175909"/>
              <a:gd name="connsiteY2" fmla="*/ 1786901 h 1791039"/>
              <a:gd name="connsiteX3" fmla="*/ 0 w 2175909"/>
              <a:gd name="connsiteY3" fmla="*/ 1791039 h 1791039"/>
              <a:gd name="connsiteX4" fmla="*/ 4137 w 2175909"/>
              <a:gd name="connsiteY4" fmla="*/ 0 h 1791039"/>
              <a:gd name="connsiteX0" fmla="*/ 0 w 2171772"/>
              <a:gd name="connsiteY0" fmla="*/ 0 h 1791039"/>
              <a:gd name="connsiteX1" fmla="*/ 2171772 w 2171772"/>
              <a:gd name="connsiteY1" fmla="*/ 4138 h 1791039"/>
              <a:gd name="connsiteX2" fmla="*/ 2171772 w 2171772"/>
              <a:gd name="connsiteY2" fmla="*/ 1786901 h 1791039"/>
              <a:gd name="connsiteX3" fmla="*/ 239979 w 2171772"/>
              <a:gd name="connsiteY3" fmla="*/ 1791039 h 1791039"/>
              <a:gd name="connsiteX4" fmla="*/ 0 w 2171772"/>
              <a:gd name="connsiteY4" fmla="*/ 0 h 179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72" h="1791039">
                <a:moveTo>
                  <a:pt x="0" y="0"/>
                </a:moveTo>
                <a:lnTo>
                  <a:pt x="2171772" y="4138"/>
                </a:lnTo>
                <a:lnTo>
                  <a:pt x="2171772" y="1786901"/>
                </a:lnTo>
                <a:lnTo>
                  <a:pt x="239979" y="1791039"/>
                </a:lnTo>
                <a:lnTo>
                  <a:pt x="0" y="0"/>
                </a:lnTo>
                <a:close/>
              </a:path>
            </a:pathLst>
          </a:custGeom>
          <a:ln>
            <a:solidFill>
              <a:srgbClr val="6594BF"/>
            </a:solidFill>
          </a:ln>
        </p:spPr>
        <p:txBody>
          <a:bodyPr>
            <a:normAutofit/>
          </a:bodyPr>
          <a:lstStyle>
            <a:lvl1pPr marL="0" indent="0">
              <a:buNone/>
              <a:defRPr sz="900"/>
            </a:lvl1pPr>
          </a:lstStyle>
          <a:p>
            <a:r>
              <a:rPr lang="en-US" dirty="0"/>
              <a:t>Insert Image</a:t>
            </a:r>
          </a:p>
        </p:txBody>
      </p:sp>
      <p:sp>
        <p:nvSpPr>
          <p:cNvPr id="25" name="Picture Placeholder 22">
            <a:extLst>
              <a:ext uri="{FF2B5EF4-FFF2-40B4-BE49-F238E27FC236}">
                <a16:creationId xmlns:a16="http://schemas.microsoft.com/office/drawing/2014/main" id="{713A7FB3-FD93-C14B-874E-A1DC5288458E}"/>
              </a:ext>
            </a:extLst>
          </p:cNvPr>
          <p:cNvSpPr>
            <a:spLocks noGrp="1"/>
          </p:cNvSpPr>
          <p:nvPr>
            <p:ph type="pic" sz="quarter" idx="12" hasCustomPrompt="1"/>
          </p:nvPr>
        </p:nvSpPr>
        <p:spPr>
          <a:xfrm>
            <a:off x="849408" y="3571516"/>
            <a:ext cx="1930306" cy="3282706"/>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 name="connsiteX0" fmla="*/ 4137 w 2175909"/>
              <a:gd name="connsiteY0" fmla="*/ 0 h 1791039"/>
              <a:gd name="connsiteX1" fmla="*/ 2175909 w 2175909"/>
              <a:gd name="connsiteY1" fmla="*/ 4138 h 1791039"/>
              <a:gd name="connsiteX2" fmla="*/ 2175909 w 2175909"/>
              <a:gd name="connsiteY2" fmla="*/ 1786901 h 1791039"/>
              <a:gd name="connsiteX3" fmla="*/ 0 w 2175909"/>
              <a:gd name="connsiteY3" fmla="*/ 1791039 h 1791039"/>
              <a:gd name="connsiteX4" fmla="*/ 4137 w 2175909"/>
              <a:gd name="connsiteY4" fmla="*/ 0 h 1791039"/>
              <a:gd name="connsiteX0" fmla="*/ 0 w 2171772"/>
              <a:gd name="connsiteY0" fmla="*/ 0 h 1791039"/>
              <a:gd name="connsiteX1" fmla="*/ 2171772 w 2171772"/>
              <a:gd name="connsiteY1" fmla="*/ 4138 h 1791039"/>
              <a:gd name="connsiteX2" fmla="*/ 2171772 w 2171772"/>
              <a:gd name="connsiteY2" fmla="*/ 1786901 h 1791039"/>
              <a:gd name="connsiteX3" fmla="*/ 239979 w 2171772"/>
              <a:gd name="connsiteY3" fmla="*/ 1791039 h 1791039"/>
              <a:gd name="connsiteX4" fmla="*/ 0 w 2171772"/>
              <a:gd name="connsiteY4" fmla="*/ 0 h 1791039"/>
              <a:gd name="connsiteX0" fmla="*/ 0 w 2171772"/>
              <a:gd name="connsiteY0" fmla="*/ 0 h 1788980"/>
              <a:gd name="connsiteX1" fmla="*/ 2171772 w 2171772"/>
              <a:gd name="connsiteY1" fmla="*/ 4138 h 1788980"/>
              <a:gd name="connsiteX2" fmla="*/ 2171772 w 2171772"/>
              <a:gd name="connsiteY2" fmla="*/ 1786901 h 1788980"/>
              <a:gd name="connsiteX3" fmla="*/ 1131708 w 2171772"/>
              <a:gd name="connsiteY3" fmla="*/ 1788980 h 1788980"/>
              <a:gd name="connsiteX4" fmla="*/ 0 w 2171772"/>
              <a:gd name="connsiteY4" fmla="*/ 0 h 1788980"/>
              <a:gd name="connsiteX0" fmla="*/ 0 w 1922390"/>
              <a:gd name="connsiteY0" fmla="*/ 0 h 1788980"/>
              <a:gd name="connsiteX1" fmla="*/ 1922390 w 1922390"/>
              <a:gd name="connsiteY1" fmla="*/ 4138 h 1788980"/>
              <a:gd name="connsiteX2" fmla="*/ 1922390 w 1922390"/>
              <a:gd name="connsiteY2" fmla="*/ 1786901 h 1788980"/>
              <a:gd name="connsiteX3" fmla="*/ 882326 w 1922390"/>
              <a:gd name="connsiteY3" fmla="*/ 1788980 h 1788980"/>
              <a:gd name="connsiteX4" fmla="*/ 0 w 1922390"/>
              <a:gd name="connsiteY4" fmla="*/ 0 h 17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390" h="1788980">
                <a:moveTo>
                  <a:pt x="0" y="0"/>
                </a:moveTo>
                <a:lnTo>
                  <a:pt x="1922390" y="4138"/>
                </a:lnTo>
                <a:lnTo>
                  <a:pt x="1922390" y="1786901"/>
                </a:lnTo>
                <a:lnTo>
                  <a:pt x="882326" y="1788980"/>
                </a:lnTo>
                <a:lnTo>
                  <a:pt x="0" y="0"/>
                </a:lnTo>
                <a:close/>
              </a:path>
            </a:pathLst>
          </a:custGeom>
          <a:ln>
            <a:solidFill>
              <a:srgbClr val="6594BF"/>
            </a:solidFill>
          </a:ln>
        </p:spPr>
        <p:txBody>
          <a:bodyPr>
            <a:normAutofit/>
          </a:bodyPr>
          <a:lstStyle>
            <a:lvl1pPr marL="0" indent="0">
              <a:buNone/>
              <a:defRPr sz="900"/>
            </a:lvl1pPr>
          </a:lstStyle>
          <a:p>
            <a:r>
              <a:rPr lang="en-US" dirty="0"/>
              <a:t>Insert Image</a:t>
            </a:r>
          </a:p>
        </p:txBody>
      </p:sp>
    </p:spTree>
    <p:extLst>
      <p:ext uri="{BB962C8B-B14F-4D97-AF65-F5344CB8AC3E}">
        <p14:creationId xmlns:p14="http://schemas.microsoft.com/office/powerpoint/2010/main" val="24267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B9653-9759-9742-8353-C2A936D5DF06}"/>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132999" y="3712244"/>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132999" y="4403478"/>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9" name="Slide Number Placeholder 5">
            <a:extLst>
              <a:ext uri="{FF2B5EF4-FFF2-40B4-BE49-F238E27FC236}">
                <a16:creationId xmlns:a16="http://schemas.microsoft.com/office/drawing/2014/main" id="{8A69D04D-0D0E-E146-9A5C-9C3F44FA0A2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
        <p:nvSpPr>
          <p:cNvPr id="18" name="Picture Placeholder 17">
            <a:extLst>
              <a:ext uri="{FF2B5EF4-FFF2-40B4-BE49-F238E27FC236}">
                <a16:creationId xmlns:a16="http://schemas.microsoft.com/office/drawing/2014/main" id="{0A57180C-2415-6140-870C-35E8C91685ED}"/>
              </a:ext>
            </a:extLst>
          </p:cNvPr>
          <p:cNvSpPr>
            <a:spLocks noGrp="1"/>
          </p:cNvSpPr>
          <p:nvPr>
            <p:ph type="pic" sz="quarter" idx="11" hasCustomPrompt="1"/>
          </p:nvPr>
        </p:nvSpPr>
        <p:spPr>
          <a:xfrm flipH="1">
            <a:off x="0" y="-9625"/>
            <a:ext cx="8102849" cy="3551054"/>
          </a:xfrm>
          <a:custGeom>
            <a:avLst/>
            <a:gdLst>
              <a:gd name="connsiteX0" fmla="*/ 0 w 4254500"/>
              <a:gd name="connsiteY0" fmla="*/ 0 h 1587500"/>
              <a:gd name="connsiteX1" fmla="*/ 3989911 w 4254500"/>
              <a:gd name="connsiteY1" fmla="*/ 0 h 1587500"/>
              <a:gd name="connsiteX2" fmla="*/ 4254500 w 4254500"/>
              <a:gd name="connsiteY2" fmla="*/ 264589 h 1587500"/>
              <a:gd name="connsiteX3" fmla="*/ 4254500 w 4254500"/>
              <a:gd name="connsiteY3" fmla="*/ 1587500 h 1587500"/>
              <a:gd name="connsiteX4" fmla="*/ 0 w 4254500"/>
              <a:gd name="connsiteY4" fmla="*/ 1587500 h 1587500"/>
              <a:gd name="connsiteX5" fmla="*/ 0 w 4254500"/>
              <a:gd name="connsiteY5" fmla="*/ 0 h 1587500"/>
              <a:gd name="connsiteX0" fmla="*/ 0 w 4254500"/>
              <a:gd name="connsiteY0" fmla="*/ 0 h 3541429"/>
              <a:gd name="connsiteX1" fmla="*/ 3989911 w 4254500"/>
              <a:gd name="connsiteY1" fmla="*/ 0 h 3541429"/>
              <a:gd name="connsiteX2" fmla="*/ 4254500 w 4254500"/>
              <a:gd name="connsiteY2" fmla="*/ 264589 h 3541429"/>
              <a:gd name="connsiteX3" fmla="*/ 4254500 w 4254500"/>
              <a:gd name="connsiteY3" fmla="*/ 1587500 h 3541429"/>
              <a:gd name="connsiteX4" fmla="*/ 3060834 w 4254500"/>
              <a:gd name="connsiteY4" fmla="*/ 3541429 h 3541429"/>
              <a:gd name="connsiteX5" fmla="*/ 0 w 4254500"/>
              <a:gd name="connsiteY5" fmla="*/ 0 h 3541429"/>
              <a:gd name="connsiteX0" fmla="*/ 0 w 7902475"/>
              <a:gd name="connsiteY0" fmla="*/ 0 h 3551054"/>
              <a:gd name="connsiteX1" fmla="*/ 3989911 w 7902475"/>
              <a:gd name="connsiteY1" fmla="*/ 0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02475"/>
              <a:gd name="connsiteY0" fmla="*/ 0 h 3551054"/>
              <a:gd name="connsiteX1" fmla="*/ 7897768 w 7902475"/>
              <a:gd name="connsiteY1" fmla="*/ 9625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12100"/>
              <a:gd name="connsiteY0" fmla="*/ 0 h 3551054"/>
              <a:gd name="connsiteX1" fmla="*/ 7897768 w 7912100"/>
              <a:gd name="connsiteY1" fmla="*/ 9625 h 3551054"/>
              <a:gd name="connsiteX2" fmla="*/ 7912100 w 7912100"/>
              <a:gd name="connsiteY2" fmla="*/ 1082736 h 3551054"/>
              <a:gd name="connsiteX3" fmla="*/ 7902475 w 7912100"/>
              <a:gd name="connsiteY3" fmla="*/ 3551054 h 3551054"/>
              <a:gd name="connsiteX4" fmla="*/ 3060834 w 7912100"/>
              <a:gd name="connsiteY4" fmla="*/ 3541429 h 3551054"/>
              <a:gd name="connsiteX5" fmla="*/ 0 w 7912100"/>
              <a:gd name="connsiteY5" fmla="*/ 0 h 35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2100" h="3551054">
                <a:moveTo>
                  <a:pt x="0" y="0"/>
                </a:moveTo>
                <a:lnTo>
                  <a:pt x="7897768" y="9625"/>
                </a:lnTo>
                <a:lnTo>
                  <a:pt x="7912100" y="1082736"/>
                </a:lnTo>
                <a:cubicBezTo>
                  <a:pt x="7908892" y="1905509"/>
                  <a:pt x="7905683" y="2728281"/>
                  <a:pt x="7902475" y="3551054"/>
                </a:cubicBezTo>
                <a:lnTo>
                  <a:pt x="3060834" y="3541429"/>
                </a:lnTo>
                <a:lnTo>
                  <a:pt x="0" y="0"/>
                </a:lnTo>
                <a:close/>
              </a:path>
            </a:pathLst>
          </a:custGeom>
        </p:spPr>
        <p:txBody>
          <a:bodyPr>
            <a:normAutofit/>
          </a:bodyPr>
          <a:lstStyle>
            <a:lvl1pPr marL="0" indent="0">
              <a:buNone/>
              <a:defRPr sz="900"/>
            </a:lvl1pPr>
          </a:lstStyle>
          <a:p>
            <a:r>
              <a:rPr lang="en-US" dirty="0"/>
              <a:t>Insert Photo </a:t>
            </a:r>
          </a:p>
        </p:txBody>
      </p:sp>
    </p:spTree>
    <p:extLst>
      <p:ext uri="{BB962C8B-B14F-4D97-AF65-F5344CB8AC3E}">
        <p14:creationId xmlns:p14="http://schemas.microsoft.com/office/powerpoint/2010/main" val="88110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7E8EDE-75A6-3C43-B010-2BA8800FA98A}"/>
              </a:ext>
            </a:extLst>
          </p:cNvPr>
          <p:cNvPicPr>
            <a:picLocks noChangeAspect="1"/>
          </p:cNvPicPr>
          <p:nvPr userDrawn="1"/>
        </p:nvPicPr>
        <p:blipFill rotWithShape="1">
          <a:blip r:embed="rId3"/>
          <a:srcRect b="48220"/>
          <a:stretch/>
        </p:blipFill>
        <p:spPr>
          <a:xfrm>
            <a:off x="0" y="2"/>
            <a:ext cx="9144000" cy="3551055"/>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132999" y="3712244"/>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132999" y="4403478"/>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3" name="Content Placeholder 2">
            <a:extLst>
              <a:ext uri="{FF2B5EF4-FFF2-40B4-BE49-F238E27FC236}">
                <a16:creationId xmlns:a16="http://schemas.microsoft.com/office/drawing/2014/main" id="{3BFB830D-FDF0-2D47-B6E8-8C3863612C8A}"/>
              </a:ext>
            </a:extLst>
          </p:cNvPr>
          <p:cNvSpPr>
            <a:spLocks noGrp="1"/>
          </p:cNvSpPr>
          <p:nvPr>
            <p:ph sz="quarter" idx="12" hasCustomPrompt="1"/>
          </p:nvPr>
        </p:nvSpPr>
        <p:spPr>
          <a:xfrm>
            <a:off x="1203326" y="-9144"/>
            <a:ext cx="7940675" cy="3551055"/>
          </a:xfrm>
          <a:custGeom>
            <a:avLst/>
            <a:gdLst>
              <a:gd name="connsiteX0" fmla="*/ 0 w 7940675"/>
              <a:gd name="connsiteY0" fmla="*/ 0 h 3551238"/>
              <a:gd name="connsiteX1" fmla="*/ 7940675 w 7940675"/>
              <a:gd name="connsiteY1" fmla="*/ 0 h 3551238"/>
              <a:gd name="connsiteX2" fmla="*/ 7940675 w 7940675"/>
              <a:gd name="connsiteY2" fmla="*/ 3551238 h 3551238"/>
              <a:gd name="connsiteX3" fmla="*/ 0 w 7940675"/>
              <a:gd name="connsiteY3" fmla="*/ 3551238 h 3551238"/>
              <a:gd name="connsiteX4" fmla="*/ 0 w 7940675"/>
              <a:gd name="connsiteY4" fmla="*/ 0 h 3551238"/>
              <a:gd name="connsiteX0" fmla="*/ 0 w 7940675"/>
              <a:gd name="connsiteY0" fmla="*/ 0 h 3560382"/>
              <a:gd name="connsiteX1" fmla="*/ 7940675 w 7940675"/>
              <a:gd name="connsiteY1" fmla="*/ 0 h 3560382"/>
              <a:gd name="connsiteX2" fmla="*/ 7940675 w 7940675"/>
              <a:gd name="connsiteY2" fmla="*/ 3551238 h 3560382"/>
              <a:gd name="connsiteX3" fmla="*/ 3099816 w 7940675"/>
              <a:gd name="connsiteY3" fmla="*/ 3560382 h 3560382"/>
              <a:gd name="connsiteX4" fmla="*/ 0 w 7940675"/>
              <a:gd name="connsiteY4" fmla="*/ 0 h 3560382"/>
              <a:gd name="connsiteX0" fmla="*/ 0 w 7940675"/>
              <a:gd name="connsiteY0" fmla="*/ 0 h 3578670"/>
              <a:gd name="connsiteX1" fmla="*/ 7940675 w 7940675"/>
              <a:gd name="connsiteY1" fmla="*/ 0 h 3578670"/>
              <a:gd name="connsiteX2" fmla="*/ 7931531 w 7940675"/>
              <a:gd name="connsiteY2" fmla="*/ 3578670 h 3578670"/>
              <a:gd name="connsiteX3" fmla="*/ 3099816 w 7940675"/>
              <a:gd name="connsiteY3" fmla="*/ 3560382 h 3578670"/>
              <a:gd name="connsiteX4" fmla="*/ 0 w 7940675"/>
              <a:gd name="connsiteY4" fmla="*/ 0 h 3578670"/>
              <a:gd name="connsiteX0" fmla="*/ 0 w 7940675"/>
              <a:gd name="connsiteY0" fmla="*/ 0 h 3569526"/>
              <a:gd name="connsiteX1" fmla="*/ 7940675 w 7940675"/>
              <a:gd name="connsiteY1" fmla="*/ 0 h 3569526"/>
              <a:gd name="connsiteX2" fmla="*/ 7940675 w 7940675"/>
              <a:gd name="connsiteY2" fmla="*/ 3569526 h 3569526"/>
              <a:gd name="connsiteX3" fmla="*/ 3099816 w 7940675"/>
              <a:gd name="connsiteY3" fmla="*/ 3560382 h 3569526"/>
              <a:gd name="connsiteX4" fmla="*/ 0 w 7940675"/>
              <a:gd name="connsiteY4" fmla="*/ 0 h 356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0675" h="3569526">
                <a:moveTo>
                  <a:pt x="0" y="0"/>
                </a:moveTo>
                <a:lnTo>
                  <a:pt x="7940675" y="0"/>
                </a:lnTo>
                <a:lnTo>
                  <a:pt x="7940675" y="3569526"/>
                </a:lnTo>
                <a:lnTo>
                  <a:pt x="3099816" y="3560382"/>
                </a:lnTo>
                <a:lnTo>
                  <a:pt x="0" y="0"/>
                </a:lnTo>
                <a:close/>
              </a:path>
            </a:pathLst>
          </a:custGeom>
        </p:spPr>
        <p:txBody>
          <a:bodyPr>
            <a:normAutofit/>
          </a:bodyPr>
          <a:lstStyle>
            <a:lvl1pPr marL="0" indent="0">
              <a:buNone/>
              <a:defRPr sz="1050"/>
            </a:lvl1pPr>
          </a:lstStyle>
          <a:p>
            <a:pPr lvl="0"/>
            <a:r>
              <a:rPr lang="en-US" dirty="0"/>
              <a:t>Insert photo or video</a:t>
            </a:r>
          </a:p>
        </p:txBody>
      </p:sp>
      <p:sp>
        <p:nvSpPr>
          <p:cNvPr id="9" name="Slide Number Placeholder 5">
            <a:extLst>
              <a:ext uri="{FF2B5EF4-FFF2-40B4-BE49-F238E27FC236}">
                <a16:creationId xmlns:a16="http://schemas.microsoft.com/office/drawing/2014/main" id="{8A69D04D-0D0E-E146-9A5C-9C3F44FA0A2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787084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FB89A5-5D58-EE48-B184-5C032297781D}"/>
              </a:ext>
            </a:extLst>
          </p:cNvPr>
          <p:cNvPicPr>
            <a:picLocks noChangeAspect="1"/>
          </p:cNvPicPr>
          <p:nvPr userDrawn="1"/>
        </p:nvPicPr>
        <p:blipFill rotWithShape="1">
          <a:blip r:embed="rId3"/>
          <a:srcRect b="48220"/>
          <a:stretch/>
        </p:blipFill>
        <p:spPr>
          <a:xfrm flipH="1">
            <a:off x="132999" y="2"/>
            <a:ext cx="9144000" cy="3551055"/>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132999" y="3712244"/>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132999" y="4403478"/>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9" name="Slide Number Placeholder 5">
            <a:extLst>
              <a:ext uri="{FF2B5EF4-FFF2-40B4-BE49-F238E27FC236}">
                <a16:creationId xmlns:a16="http://schemas.microsoft.com/office/drawing/2014/main" id="{8A69D04D-0D0E-E146-9A5C-9C3F44FA0A2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
        <p:nvSpPr>
          <p:cNvPr id="18" name="Picture Placeholder 17">
            <a:extLst>
              <a:ext uri="{FF2B5EF4-FFF2-40B4-BE49-F238E27FC236}">
                <a16:creationId xmlns:a16="http://schemas.microsoft.com/office/drawing/2014/main" id="{0A57180C-2415-6140-870C-35E8C91685ED}"/>
              </a:ext>
            </a:extLst>
          </p:cNvPr>
          <p:cNvSpPr>
            <a:spLocks noGrp="1"/>
          </p:cNvSpPr>
          <p:nvPr>
            <p:ph type="pic" sz="quarter" idx="11" hasCustomPrompt="1"/>
          </p:nvPr>
        </p:nvSpPr>
        <p:spPr>
          <a:xfrm flipH="1">
            <a:off x="0" y="-9625"/>
            <a:ext cx="8102849" cy="3551054"/>
          </a:xfrm>
          <a:custGeom>
            <a:avLst/>
            <a:gdLst>
              <a:gd name="connsiteX0" fmla="*/ 0 w 4254500"/>
              <a:gd name="connsiteY0" fmla="*/ 0 h 1587500"/>
              <a:gd name="connsiteX1" fmla="*/ 3989911 w 4254500"/>
              <a:gd name="connsiteY1" fmla="*/ 0 h 1587500"/>
              <a:gd name="connsiteX2" fmla="*/ 4254500 w 4254500"/>
              <a:gd name="connsiteY2" fmla="*/ 264589 h 1587500"/>
              <a:gd name="connsiteX3" fmla="*/ 4254500 w 4254500"/>
              <a:gd name="connsiteY3" fmla="*/ 1587500 h 1587500"/>
              <a:gd name="connsiteX4" fmla="*/ 0 w 4254500"/>
              <a:gd name="connsiteY4" fmla="*/ 1587500 h 1587500"/>
              <a:gd name="connsiteX5" fmla="*/ 0 w 4254500"/>
              <a:gd name="connsiteY5" fmla="*/ 0 h 1587500"/>
              <a:gd name="connsiteX0" fmla="*/ 0 w 4254500"/>
              <a:gd name="connsiteY0" fmla="*/ 0 h 3541429"/>
              <a:gd name="connsiteX1" fmla="*/ 3989911 w 4254500"/>
              <a:gd name="connsiteY1" fmla="*/ 0 h 3541429"/>
              <a:gd name="connsiteX2" fmla="*/ 4254500 w 4254500"/>
              <a:gd name="connsiteY2" fmla="*/ 264589 h 3541429"/>
              <a:gd name="connsiteX3" fmla="*/ 4254500 w 4254500"/>
              <a:gd name="connsiteY3" fmla="*/ 1587500 h 3541429"/>
              <a:gd name="connsiteX4" fmla="*/ 3060834 w 4254500"/>
              <a:gd name="connsiteY4" fmla="*/ 3541429 h 3541429"/>
              <a:gd name="connsiteX5" fmla="*/ 0 w 4254500"/>
              <a:gd name="connsiteY5" fmla="*/ 0 h 3541429"/>
              <a:gd name="connsiteX0" fmla="*/ 0 w 7902475"/>
              <a:gd name="connsiteY0" fmla="*/ 0 h 3551054"/>
              <a:gd name="connsiteX1" fmla="*/ 3989911 w 7902475"/>
              <a:gd name="connsiteY1" fmla="*/ 0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02475"/>
              <a:gd name="connsiteY0" fmla="*/ 0 h 3551054"/>
              <a:gd name="connsiteX1" fmla="*/ 7897768 w 7902475"/>
              <a:gd name="connsiteY1" fmla="*/ 9625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12100"/>
              <a:gd name="connsiteY0" fmla="*/ 0 h 3551054"/>
              <a:gd name="connsiteX1" fmla="*/ 7897768 w 7912100"/>
              <a:gd name="connsiteY1" fmla="*/ 9625 h 3551054"/>
              <a:gd name="connsiteX2" fmla="*/ 7912100 w 7912100"/>
              <a:gd name="connsiteY2" fmla="*/ 1082736 h 3551054"/>
              <a:gd name="connsiteX3" fmla="*/ 7902475 w 7912100"/>
              <a:gd name="connsiteY3" fmla="*/ 3551054 h 3551054"/>
              <a:gd name="connsiteX4" fmla="*/ 3060834 w 7912100"/>
              <a:gd name="connsiteY4" fmla="*/ 3541429 h 3551054"/>
              <a:gd name="connsiteX5" fmla="*/ 0 w 7912100"/>
              <a:gd name="connsiteY5" fmla="*/ 0 h 35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2100" h="3551054">
                <a:moveTo>
                  <a:pt x="0" y="0"/>
                </a:moveTo>
                <a:lnTo>
                  <a:pt x="7897768" y="9625"/>
                </a:lnTo>
                <a:lnTo>
                  <a:pt x="7912100" y="1082736"/>
                </a:lnTo>
                <a:cubicBezTo>
                  <a:pt x="7908892" y="1905509"/>
                  <a:pt x="7905683" y="2728281"/>
                  <a:pt x="7902475" y="3551054"/>
                </a:cubicBezTo>
                <a:lnTo>
                  <a:pt x="3060834" y="3541429"/>
                </a:lnTo>
                <a:lnTo>
                  <a:pt x="0" y="0"/>
                </a:lnTo>
                <a:close/>
              </a:path>
            </a:pathLst>
          </a:custGeom>
        </p:spPr>
        <p:txBody>
          <a:bodyPr>
            <a:normAutofit/>
          </a:bodyPr>
          <a:lstStyle>
            <a:lvl1pPr marL="0" indent="0">
              <a:buNone/>
              <a:defRPr sz="900"/>
            </a:lvl1pPr>
          </a:lstStyle>
          <a:p>
            <a:r>
              <a:rPr lang="en-US" dirty="0"/>
              <a:t>Insert Photo </a:t>
            </a:r>
          </a:p>
        </p:txBody>
      </p:sp>
    </p:spTree>
    <p:extLst>
      <p:ext uri="{BB962C8B-B14F-4D97-AF65-F5344CB8AC3E}">
        <p14:creationId xmlns:p14="http://schemas.microsoft.com/office/powerpoint/2010/main" val="292112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373631" y="349049"/>
            <a:ext cx="7886700" cy="664244"/>
          </a:xfrm>
        </p:spPr>
        <p:txBody>
          <a:bodyPr anchor="t">
            <a:normAutofit/>
          </a:bodyPr>
          <a:lstStyle>
            <a:lvl1pPr>
              <a:defRPr sz="2400">
                <a:solidFill>
                  <a:srgbClr val="6595BF"/>
                </a:solidFill>
              </a:defRPr>
            </a:lvl1pPr>
          </a:lstStyle>
          <a:p>
            <a:r>
              <a:rPr lang="en-US" dirty="0"/>
              <a:t>TITILE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5" name="Text Placeholder 2">
            <a:extLst>
              <a:ext uri="{FF2B5EF4-FFF2-40B4-BE49-F238E27FC236}">
                <a16:creationId xmlns:a16="http://schemas.microsoft.com/office/drawing/2014/main" id="{BC55859E-019A-B54E-8919-FE769CA1FAB5}"/>
              </a:ext>
            </a:extLst>
          </p:cNvPr>
          <p:cNvSpPr>
            <a:spLocks noGrp="1"/>
          </p:cNvSpPr>
          <p:nvPr>
            <p:ph type="body" idx="10" hasCustomPrompt="1"/>
          </p:nvPr>
        </p:nvSpPr>
        <p:spPr>
          <a:xfrm>
            <a:off x="373631" y="18530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6" name="Text Placeholder 2">
            <a:extLst>
              <a:ext uri="{FF2B5EF4-FFF2-40B4-BE49-F238E27FC236}">
                <a16:creationId xmlns:a16="http://schemas.microsoft.com/office/drawing/2014/main" id="{918D161C-C994-B34A-ADC3-D732005B8A37}"/>
              </a:ext>
            </a:extLst>
          </p:cNvPr>
          <p:cNvSpPr>
            <a:spLocks noGrp="1"/>
          </p:cNvSpPr>
          <p:nvPr>
            <p:ph type="body" idx="11" hasCustomPrompt="1"/>
          </p:nvPr>
        </p:nvSpPr>
        <p:spPr>
          <a:xfrm>
            <a:off x="373631" y="3021483"/>
            <a:ext cx="7886700" cy="492675"/>
          </a:xfrm>
        </p:spPr>
        <p:txBody>
          <a:bodyPr>
            <a:normAutofit/>
          </a:bodyPr>
          <a:lstStyle>
            <a:lvl1pPr marL="0" indent="0">
              <a:buNone/>
              <a:defRPr sz="1500" b="0" i="0">
                <a:solidFill>
                  <a:srgbClr val="6595BF"/>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20 pt. Open Sans Regular</a:t>
            </a:r>
          </a:p>
        </p:txBody>
      </p:sp>
      <p:sp>
        <p:nvSpPr>
          <p:cNvPr id="10" name="Text Placeholder 2">
            <a:extLst>
              <a:ext uri="{FF2B5EF4-FFF2-40B4-BE49-F238E27FC236}">
                <a16:creationId xmlns:a16="http://schemas.microsoft.com/office/drawing/2014/main" id="{096D9FFA-36A6-564F-A929-37CAC6098F12}"/>
              </a:ext>
            </a:extLst>
          </p:cNvPr>
          <p:cNvSpPr>
            <a:spLocks noGrp="1"/>
          </p:cNvSpPr>
          <p:nvPr>
            <p:ph type="body" idx="12" hasCustomPrompt="1"/>
          </p:nvPr>
        </p:nvSpPr>
        <p:spPr>
          <a:xfrm>
            <a:off x="373631" y="35802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9" name="Slide Number Placeholder 5">
            <a:extLst>
              <a:ext uri="{FF2B5EF4-FFF2-40B4-BE49-F238E27FC236}">
                <a16:creationId xmlns:a16="http://schemas.microsoft.com/office/drawing/2014/main" id="{8A69D04D-0D0E-E146-9A5C-9C3F44FA0A2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468797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7FB230"/>
                </a:solidFill>
              </a:defRPr>
            </a:lvl1pPr>
          </a:lstStyle>
          <a:p>
            <a:r>
              <a:rPr lang="en-US" dirty="0"/>
              <a:t>TITILE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9" name="Text Placeholder 2">
            <a:extLst>
              <a:ext uri="{FF2B5EF4-FFF2-40B4-BE49-F238E27FC236}">
                <a16:creationId xmlns:a16="http://schemas.microsoft.com/office/drawing/2014/main" id="{8D7BD871-35A5-D548-81BF-843B826BC1EC}"/>
              </a:ext>
            </a:extLst>
          </p:cNvPr>
          <p:cNvSpPr>
            <a:spLocks noGrp="1"/>
          </p:cNvSpPr>
          <p:nvPr>
            <p:ph type="body" idx="11" hasCustomPrompt="1"/>
          </p:nvPr>
        </p:nvSpPr>
        <p:spPr>
          <a:xfrm>
            <a:off x="373631" y="3021483"/>
            <a:ext cx="7886700" cy="492675"/>
          </a:xfrm>
        </p:spPr>
        <p:txBody>
          <a:bodyPr>
            <a:normAutofit/>
          </a:bodyPr>
          <a:lstStyle>
            <a:lvl1pPr marL="0" indent="0">
              <a:buNone/>
              <a:defRPr sz="1500" b="0" i="0">
                <a:solidFill>
                  <a:srgbClr val="7FB230"/>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20 pt. Open Sans Regular</a:t>
            </a:r>
          </a:p>
        </p:txBody>
      </p:sp>
      <p:sp>
        <p:nvSpPr>
          <p:cNvPr id="10" name="Text Placeholder 2">
            <a:extLst>
              <a:ext uri="{FF2B5EF4-FFF2-40B4-BE49-F238E27FC236}">
                <a16:creationId xmlns:a16="http://schemas.microsoft.com/office/drawing/2014/main" id="{AA27543A-8EF1-A540-A5E6-E891F5CE9790}"/>
              </a:ext>
            </a:extLst>
          </p:cNvPr>
          <p:cNvSpPr>
            <a:spLocks noGrp="1"/>
          </p:cNvSpPr>
          <p:nvPr>
            <p:ph type="body" idx="12" hasCustomPrompt="1"/>
          </p:nvPr>
        </p:nvSpPr>
        <p:spPr>
          <a:xfrm>
            <a:off x="373631" y="35802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7" name="Slide Number Placeholder 5">
            <a:extLst>
              <a:ext uri="{FF2B5EF4-FFF2-40B4-BE49-F238E27FC236}">
                <a16:creationId xmlns:a16="http://schemas.microsoft.com/office/drawing/2014/main" id="{513F0BDD-0B9B-7C48-94A1-2D2A9BD20A4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91084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ption Gre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7660BD-EE01-F54E-8515-5E874E719E5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92675"/>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sp>
        <p:nvSpPr>
          <p:cNvPr id="9" name="Text Placeholder 2">
            <a:extLst>
              <a:ext uri="{FF2B5EF4-FFF2-40B4-BE49-F238E27FC236}">
                <a16:creationId xmlns:a16="http://schemas.microsoft.com/office/drawing/2014/main" id="{8D7BD871-35A5-D548-81BF-843B826BC1EC}"/>
              </a:ext>
            </a:extLst>
          </p:cNvPr>
          <p:cNvSpPr>
            <a:spLocks noGrp="1"/>
          </p:cNvSpPr>
          <p:nvPr>
            <p:ph type="body" idx="11" hasCustomPrompt="1"/>
          </p:nvPr>
        </p:nvSpPr>
        <p:spPr>
          <a:xfrm>
            <a:off x="373631" y="3021483"/>
            <a:ext cx="7886700" cy="394819"/>
          </a:xfrm>
        </p:spPr>
        <p:txBody>
          <a:bodyPr>
            <a:normAutofit/>
          </a:bodyPr>
          <a:lstStyle>
            <a:lvl1pPr marL="0" indent="0">
              <a:buNone/>
              <a:defRPr sz="1350" b="0" i="0">
                <a:solidFill>
                  <a:srgbClr val="7FB230"/>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18 pt. Open Sans Regular</a:t>
            </a:r>
          </a:p>
        </p:txBody>
      </p:sp>
      <p:sp>
        <p:nvSpPr>
          <p:cNvPr id="10" name="Text Placeholder 2">
            <a:extLst>
              <a:ext uri="{FF2B5EF4-FFF2-40B4-BE49-F238E27FC236}">
                <a16:creationId xmlns:a16="http://schemas.microsoft.com/office/drawing/2014/main" id="{AA27543A-8EF1-A540-A5E6-E891F5CE9790}"/>
              </a:ext>
            </a:extLst>
          </p:cNvPr>
          <p:cNvSpPr>
            <a:spLocks noGrp="1"/>
          </p:cNvSpPr>
          <p:nvPr>
            <p:ph type="body" idx="12" hasCustomPrompt="1"/>
          </p:nvPr>
        </p:nvSpPr>
        <p:spPr>
          <a:xfrm>
            <a:off x="373631" y="3440583"/>
            <a:ext cx="7886700" cy="2088613"/>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sp>
        <p:nvSpPr>
          <p:cNvPr id="12" name="Slide Number Placeholder 5">
            <a:extLst>
              <a:ext uri="{FF2B5EF4-FFF2-40B4-BE49-F238E27FC236}">
                <a16:creationId xmlns:a16="http://schemas.microsoft.com/office/drawing/2014/main" id="{07855A46-7333-0E47-B7CC-78A6DA3E8C0A}"/>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pic>
        <p:nvPicPr>
          <p:cNvPr id="13" name="Picture 12">
            <a:extLst>
              <a:ext uri="{FF2B5EF4-FFF2-40B4-BE49-F238E27FC236}">
                <a16:creationId xmlns:a16="http://schemas.microsoft.com/office/drawing/2014/main" id="{60BE2185-0114-DB47-8FF9-6DF4EDE4C0D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Tree>
    <p:extLst>
      <p:ext uri="{BB962C8B-B14F-4D97-AF65-F5344CB8AC3E}">
        <p14:creationId xmlns:p14="http://schemas.microsoft.com/office/powerpoint/2010/main" val="1535743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ption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88340-6390-E64C-B10D-23C84C51514C}"/>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9" name="Text Placeholder 2">
            <a:extLst>
              <a:ext uri="{FF2B5EF4-FFF2-40B4-BE49-F238E27FC236}">
                <a16:creationId xmlns:a16="http://schemas.microsoft.com/office/drawing/2014/main" id="{8D7BD871-35A5-D548-81BF-843B826BC1EC}"/>
              </a:ext>
            </a:extLst>
          </p:cNvPr>
          <p:cNvSpPr>
            <a:spLocks noGrp="1"/>
          </p:cNvSpPr>
          <p:nvPr>
            <p:ph type="body" idx="11" hasCustomPrompt="1"/>
          </p:nvPr>
        </p:nvSpPr>
        <p:spPr>
          <a:xfrm>
            <a:off x="373631" y="3021483"/>
            <a:ext cx="7886700" cy="492675"/>
          </a:xfrm>
        </p:spPr>
        <p:txBody>
          <a:bodyPr>
            <a:normAutofit/>
          </a:bodyPr>
          <a:lstStyle>
            <a:lvl1pPr marL="0" indent="0">
              <a:buNone/>
              <a:defRPr sz="1500" b="0" i="0">
                <a:solidFill>
                  <a:srgbClr val="6595BF"/>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20 pt. Open Sans Regular</a:t>
            </a:r>
          </a:p>
        </p:txBody>
      </p:sp>
      <p:sp>
        <p:nvSpPr>
          <p:cNvPr id="10" name="Text Placeholder 2">
            <a:extLst>
              <a:ext uri="{FF2B5EF4-FFF2-40B4-BE49-F238E27FC236}">
                <a16:creationId xmlns:a16="http://schemas.microsoft.com/office/drawing/2014/main" id="{AA27543A-8EF1-A540-A5E6-E891F5CE9790}"/>
              </a:ext>
            </a:extLst>
          </p:cNvPr>
          <p:cNvSpPr>
            <a:spLocks noGrp="1"/>
          </p:cNvSpPr>
          <p:nvPr>
            <p:ph type="body" idx="12" hasCustomPrompt="1"/>
          </p:nvPr>
        </p:nvSpPr>
        <p:spPr>
          <a:xfrm>
            <a:off x="373631" y="3580283"/>
            <a:ext cx="7886700" cy="492675"/>
          </a:xfrm>
        </p:spPr>
        <p:txBody>
          <a:bodyPr>
            <a:normAutofit/>
          </a:bodyPr>
          <a:lstStyle>
            <a:lvl1pPr marL="0" indent="0">
              <a:buNone/>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16 pt. Open Sans Regular</a:t>
            </a:r>
          </a:p>
        </p:txBody>
      </p:sp>
      <p:sp>
        <p:nvSpPr>
          <p:cNvPr id="11" name="Slide Number Placeholder 5">
            <a:extLst>
              <a:ext uri="{FF2B5EF4-FFF2-40B4-BE49-F238E27FC236}">
                <a16:creationId xmlns:a16="http://schemas.microsoft.com/office/drawing/2014/main" id="{EE75D888-A482-2741-8737-E6ADB83C3CAA}"/>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pic>
        <p:nvPicPr>
          <p:cNvPr id="12" name="Picture 11">
            <a:extLst>
              <a:ext uri="{FF2B5EF4-FFF2-40B4-BE49-F238E27FC236}">
                <a16:creationId xmlns:a16="http://schemas.microsoft.com/office/drawing/2014/main" id="{994F9FCE-6249-6D4B-A97F-775B153B222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Tree>
    <p:extLst>
      <p:ext uri="{BB962C8B-B14F-4D97-AF65-F5344CB8AC3E}">
        <p14:creationId xmlns:p14="http://schemas.microsoft.com/office/powerpoint/2010/main" val="1663359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Option 2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92675"/>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sp>
        <p:nvSpPr>
          <p:cNvPr id="9" name="Text Placeholder 2">
            <a:extLst>
              <a:ext uri="{FF2B5EF4-FFF2-40B4-BE49-F238E27FC236}">
                <a16:creationId xmlns:a16="http://schemas.microsoft.com/office/drawing/2014/main" id="{8D7BD871-35A5-D548-81BF-843B826BC1EC}"/>
              </a:ext>
            </a:extLst>
          </p:cNvPr>
          <p:cNvSpPr>
            <a:spLocks noGrp="1"/>
          </p:cNvSpPr>
          <p:nvPr>
            <p:ph type="body" idx="11" hasCustomPrompt="1"/>
          </p:nvPr>
        </p:nvSpPr>
        <p:spPr>
          <a:xfrm>
            <a:off x="373631" y="3021483"/>
            <a:ext cx="7886700" cy="394819"/>
          </a:xfrm>
        </p:spPr>
        <p:txBody>
          <a:bodyPr>
            <a:normAutofit/>
          </a:bodyPr>
          <a:lstStyle>
            <a:lvl1pPr marL="0" indent="0">
              <a:buNone/>
              <a:defRPr sz="1350" b="0" i="0">
                <a:solidFill>
                  <a:srgbClr val="7FB230"/>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18 pt. Open Sans Regular</a:t>
            </a:r>
          </a:p>
        </p:txBody>
      </p:sp>
      <p:sp>
        <p:nvSpPr>
          <p:cNvPr id="10" name="Text Placeholder 2">
            <a:extLst>
              <a:ext uri="{FF2B5EF4-FFF2-40B4-BE49-F238E27FC236}">
                <a16:creationId xmlns:a16="http://schemas.microsoft.com/office/drawing/2014/main" id="{AA27543A-8EF1-A540-A5E6-E891F5CE9790}"/>
              </a:ext>
            </a:extLst>
          </p:cNvPr>
          <p:cNvSpPr>
            <a:spLocks noGrp="1"/>
          </p:cNvSpPr>
          <p:nvPr>
            <p:ph type="body" idx="12" hasCustomPrompt="1"/>
          </p:nvPr>
        </p:nvSpPr>
        <p:spPr>
          <a:xfrm>
            <a:off x="373631" y="3440583"/>
            <a:ext cx="7886700" cy="2088613"/>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12" name="Slide Number Placeholder 5">
            <a:extLst>
              <a:ext uri="{FF2B5EF4-FFF2-40B4-BE49-F238E27FC236}">
                <a16:creationId xmlns:a16="http://schemas.microsoft.com/office/drawing/2014/main" id="{D42B0B5A-FF49-4D4E-AA3E-75E82AC63E6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42216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Option 2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92675"/>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sp>
        <p:nvSpPr>
          <p:cNvPr id="9" name="Text Placeholder 2">
            <a:extLst>
              <a:ext uri="{FF2B5EF4-FFF2-40B4-BE49-F238E27FC236}">
                <a16:creationId xmlns:a16="http://schemas.microsoft.com/office/drawing/2014/main" id="{8D7BD871-35A5-D548-81BF-843B826BC1EC}"/>
              </a:ext>
            </a:extLst>
          </p:cNvPr>
          <p:cNvSpPr>
            <a:spLocks noGrp="1"/>
          </p:cNvSpPr>
          <p:nvPr>
            <p:ph type="body" idx="11" hasCustomPrompt="1"/>
          </p:nvPr>
        </p:nvSpPr>
        <p:spPr>
          <a:xfrm>
            <a:off x="373631" y="3021483"/>
            <a:ext cx="7886700" cy="394819"/>
          </a:xfrm>
        </p:spPr>
        <p:txBody>
          <a:bodyPr>
            <a:normAutofit/>
          </a:bodyPr>
          <a:lstStyle>
            <a:lvl1pPr marL="0" indent="0">
              <a:buNone/>
              <a:defRPr sz="1350" b="0" i="0">
                <a:solidFill>
                  <a:srgbClr val="6595BF"/>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Cross-Head 18 pt. Open Sans Regular</a:t>
            </a:r>
          </a:p>
        </p:txBody>
      </p:sp>
      <p:sp>
        <p:nvSpPr>
          <p:cNvPr id="10" name="Text Placeholder 2">
            <a:extLst>
              <a:ext uri="{FF2B5EF4-FFF2-40B4-BE49-F238E27FC236}">
                <a16:creationId xmlns:a16="http://schemas.microsoft.com/office/drawing/2014/main" id="{AA27543A-8EF1-A540-A5E6-E891F5CE9790}"/>
              </a:ext>
            </a:extLst>
          </p:cNvPr>
          <p:cNvSpPr>
            <a:spLocks noGrp="1"/>
          </p:cNvSpPr>
          <p:nvPr>
            <p:ph type="body" idx="12" hasCustomPrompt="1"/>
          </p:nvPr>
        </p:nvSpPr>
        <p:spPr>
          <a:xfrm>
            <a:off x="373631" y="3440583"/>
            <a:ext cx="7886700" cy="2088613"/>
          </a:xfrm>
        </p:spPr>
        <p:txBody>
          <a:bodyPr>
            <a:normAutofit/>
          </a:bodyPr>
          <a:lstStyle>
            <a:lvl1pPr marL="0" indent="0">
              <a:buNone/>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12" name="Slide Number Placeholder 5">
            <a:extLst>
              <a:ext uri="{FF2B5EF4-FFF2-40B4-BE49-F238E27FC236}">
                <a16:creationId xmlns:a16="http://schemas.microsoft.com/office/drawing/2014/main" id="{D766AC98-FB8D-BC4A-BADE-A7E3BED6199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172707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Option 3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7" name="Slide Number Placeholder 5">
            <a:extLst>
              <a:ext uri="{FF2B5EF4-FFF2-40B4-BE49-F238E27FC236}">
                <a16:creationId xmlns:a16="http://schemas.microsoft.com/office/drawing/2014/main" id="{A8360A53-E5D6-4A42-B43F-D7DE04BAA88E}"/>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05307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Option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C11D4-3512-3E42-B455-1F557831669F}"/>
              </a:ext>
            </a:extLst>
          </p:cNvPr>
          <p:cNvPicPr>
            <a:picLocks noChangeAspect="1"/>
          </p:cNvPicPr>
          <p:nvPr userDrawn="1"/>
        </p:nvPicPr>
        <p:blipFill>
          <a:blip r:embed="rId2"/>
          <a:stretch>
            <a:fillRect/>
          </a:stretch>
        </p:blipFill>
        <p:spPr>
          <a:xfrm flipH="1">
            <a:off x="0" y="0"/>
            <a:ext cx="9144000" cy="6858000"/>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3915296" y="2457943"/>
            <a:ext cx="4680065" cy="815927"/>
          </a:xfrm>
        </p:spPr>
        <p:txBody>
          <a:bodyPr anchor="t">
            <a:normAutofit/>
          </a:bodyPr>
          <a:lstStyle>
            <a:lvl1pPr>
              <a:defRPr sz="2400">
                <a:solidFill>
                  <a:srgbClr val="6595BF"/>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3923842" y="3273871"/>
            <a:ext cx="4671519" cy="492675"/>
          </a:xfrm>
        </p:spPr>
        <p:txBody>
          <a:bodyPr>
            <a:normAutofit/>
          </a:bodyPr>
          <a:lstStyle>
            <a:lvl1pPr marL="0" indent="0">
              <a:buNone/>
              <a:defRPr sz="1200" b="0" i="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16 pt. Open Sans Light</a:t>
            </a:r>
          </a:p>
        </p:txBody>
      </p:sp>
      <p:pic>
        <p:nvPicPr>
          <p:cNvPr id="9" name="Picture 8">
            <a:extLst>
              <a:ext uri="{FF2B5EF4-FFF2-40B4-BE49-F238E27FC236}">
                <a16:creationId xmlns:a16="http://schemas.microsoft.com/office/drawing/2014/main" id="{91D921D3-2837-704D-B361-8FD2289B42D3}"/>
              </a:ext>
            </a:extLst>
          </p:cNvPr>
          <p:cNvPicPr>
            <a:picLocks noChangeAspect="1"/>
          </p:cNvPicPr>
          <p:nvPr userDrawn="1"/>
        </p:nvPicPr>
        <p:blipFill>
          <a:blip r:embed="rId3"/>
          <a:stretch>
            <a:fillRect/>
          </a:stretch>
        </p:blipFill>
        <p:spPr>
          <a:xfrm>
            <a:off x="6892341" y="6081101"/>
            <a:ext cx="2044284" cy="642489"/>
          </a:xfrm>
          <a:prstGeom prst="rect">
            <a:avLst/>
          </a:prstGeom>
        </p:spPr>
      </p:pic>
      <p:sp>
        <p:nvSpPr>
          <p:cNvPr id="23" name="Picture Placeholder 22">
            <a:extLst>
              <a:ext uri="{FF2B5EF4-FFF2-40B4-BE49-F238E27FC236}">
                <a16:creationId xmlns:a16="http://schemas.microsoft.com/office/drawing/2014/main" id="{55B52A57-C6C4-474F-BD70-D9BE86C33892}"/>
              </a:ext>
            </a:extLst>
          </p:cNvPr>
          <p:cNvSpPr>
            <a:spLocks noGrp="1"/>
          </p:cNvSpPr>
          <p:nvPr>
            <p:ph type="pic" sz="quarter" idx="10" hasCustomPrompt="1"/>
          </p:nvPr>
        </p:nvSpPr>
        <p:spPr>
          <a:xfrm>
            <a:off x="603805" y="2"/>
            <a:ext cx="2175909" cy="1786901"/>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909" h="1786901">
                <a:moveTo>
                  <a:pt x="748897" y="0"/>
                </a:moveTo>
                <a:lnTo>
                  <a:pt x="2175909" y="0"/>
                </a:lnTo>
                <a:lnTo>
                  <a:pt x="2175909" y="1782763"/>
                </a:lnTo>
                <a:lnTo>
                  <a:pt x="0" y="1786901"/>
                </a:lnTo>
                <a:lnTo>
                  <a:pt x="748897" y="0"/>
                </a:lnTo>
                <a:close/>
              </a:path>
            </a:pathLst>
          </a:custGeom>
          <a:ln>
            <a:solidFill>
              <a:srgbClr val="7FB230"/>
            </a:solidFill>
          </a:ln>
        </p:spPr>
        <p:txBody>
          <a:bodyPr>
            <a:normAutofit/>
          </a:bodyPr>
          <a:lstStyle>
            <a:lvl1pPr marL="0" indent="0">
              <a:buNone/>
              <a:defRPr sz="900"/>
            </a:lvl1pPr>
          </a:lstStyle>
          <a:p>
            <a:r>
              <a:rPr lang="en-US" dirty="0"/>
              <a:t>Insert Image</a:t>
            </a:r>
          </a:p>
        </p:txBody>
      </p:sp>
      <p:sp>
        <p:nvSpPr>
          <p:cNvPr id="24" name="Picture Placeholder 22">
            <a:extLst>
              <a:ext uri="{FF2B5EF4-FFF2-40B4-BE49-F238E27FC236}">
                <a16:creationId xmlns:a16="http://schemas.microsoft.com/office/drawing/2014/main" id="{9D838FA7-8A6D-FA43-9988-BBF452C68CEA}"/>
              </a:ext>
            </a:extLst>
          </p:cNvPr>
          <p:cNvSpPr>
            <a:spLocks noGrp="1"/>
          </p:cNvSpPr>
          <p:nvPr>
            <p:ph type="pic" sz="quarter" idx="11" hasCustomPrompt="1"/>
          </p:nvPr>
        </p:nvSpPr>
        <p:spPr>
          <a:xfrm>
            <a:off x="607941" y="1782765"/>
            <a:ext cx="2171772" cy="1791039"/>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 name="connsiteX0" fmla="*/ 4137 w 2175909"/>
              <a:gd name="connsiteY0" fmla="*/ 0 h 1791039"/>
              <a:gd name="connsiteX1" fmla="*/ 2175909 w 2175909"/>
              <a:gd name="connsiteY1" fmla="*/ 4138 h 1791039"/>
              <a:gd name="connsiteX2" fmla="*/ 2175909 w 2175909"/>
              <a:gd name="connsiteY2" fmla="*/ 1786901 h 1791039"/>
              <a:gd name="connsiteX3" fmla="*/ 0 w 2175909"/>
              <a:gd name="connsiteY3" fmla="*/ 1791039 h 1791039"/>
              <a:gd name="connsiteX4" fmla="*/ 4137 w 2175909"/>
              <a:gd name="connsiteY4" fmla="*/ 0 h 1791039"/>
              <a:gd name="connsiteX0" fmla="*/ 0 w 2171772"/>
              <a:gd name="connsiteY0" fmla="*/ 0 h 1791039"/>
              <a:gd name="connsiteX1" fmla="*/ 2171772 w 2171772"/>
              <a:gd name="connsiteY1" fmla="*/ 4138 h 1791039"/>
              <a:gd name="connsiteX2" fmla="*/ 2171772 w 2171772"/>
              <a:gd name="connsiteY2" fmla="*/ 1786901 h 1791039"/>
              <a:gd name="connsiteX3" fmla="*/ 239979 w 2171772"/>
              <a:gd name="connsiteY3" fmla="*/ 1791039 h 1791039"/>
              <a:gd name="connsiteX4" fmla="*/ 0 w 2171772"/>
              <a:gd name="connsiteY4" fmla="*/ 0 h 1791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72" h="1791039">
                <a:moveTo>
                  <a:pt x="0" y="0"/>
                </a:moveTo>
                <a:lnTo>
                  <a:pt x="2171772" y="4138"/>
                </a:lnTo>
                <a:lnTo>
                  <a:pt x="2171772" y="1786901"/>
                </a:lnTo>
                <a:lnTo>
                  <a:pt x="239979" y="1791039"/>
                </a:lnTo>
                <a:lnTo>
                  <a:pt x="0" y="0"/>
                </a:lnTo>
                <a:close/>
              </a:path>
            </a:pathLst>
          </a:custGeom>
          <a:ln>
            <a:solidFill>
              <a:srgbClr val="7FB230"/>
            </a:solidFill>
          </a:ln>
        </p:spPr>
        <p:txBody>
          <a:bodyPr>
            <a:normAutofit/>
          </a:bodyPr>
          <a:lstStyle>
            <a:lvl1pPr marL="0" indent="0">
              <a:buNone/>
              <a:defRPr sz="900"/>
            </a:lvl1pPr>
          </a:lstStyle>
          <a:p>
            <a:r>
              <a:rPr lang="en-US" dirty="0"/>
              <a:t>Insert Image</a:t>
            </a:r>
          </a:p>
        </p:txBody>
      </p:sp>
      <p:sp>
        <p:nvSpPr>
          <p:cNvPr id="25" name="Picture Placeholder 22">
            <a:extLst>
              <a:ext uri="{FF2B5EF4-FFF2-40B4-BE49-F238E27FC236}">
                <a16:creationId xmlns:a16="http://schemas.microsoft.com/office/drawing/2014/main" id="{713A7FB3-FD93-C14B-874E-A1DC5288458E}"/>
              </a:ext>
            </a:extLst>
          </p:cNvPr>
          <p:cNvSpPr>
            <a:spLocks noGrp="1"/>
          </p:cNvSpPr>
          <p:nvPr>
            <p:ph type="pic" sz="quarter" idx="12" hasCustomPrompt="1"/>
          </p:nvPr>
        </p:nvSpPr>
        <p:spPr>
          <a:xfrm>
            <a:off x="849408" y="3571516"/>
            <a:ext cx="1930306" cy="3282706"/>
          </a:xfrm>
          <a:custGeom>
            <a:avLst/>
            <a:gdLst>
              <a:gd name="connsiteX0" fmla="*/ 0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0 w 2403475"/>
              <a:gd name="connsiteY4" fmla="*/ 0 h 1782763"/>
              <a:gd name="connsiteX0" fmla="*/ 976463 w 2403475"/>
              <a:gd name="connsiteY0" fmla="*/ 0 h 1782763"/>
              <a:gd name="connsiteX1" fmla="*/ 2403475 w 2403475"/>
              <a:gd name="connsiteY1" fmla="*/ 0 h 1782763"/>
              <a:gd name="connsiteX2" fmla="*/ 2403475 w 2403475"/>
              <a:gd name="connsiteY2" fmla="*/ 1782763 h 1782763"/>
              <a:gd name="connsiteX3" fmla="*/ 0 w 2403475"/>
              <a:gd name="connsiteY3" fmla="*/ 1782763 h 1782763"/>
              <a:gd name="connsiteX4" fmla="*/ 976463 w 2403475"/>
              <a:gd name="connsiteY4" fmla="*/ 0 h 1782763"/>
              <a:gd name="connsiteX0" fmla="*/ 748897 w 2175909"/>
              <a:gd name="connsiteY0" fmla="*/ 0 h 1786901"/>
              <a:gd name="connsiteX1" fmla="*/ 2175909 w 2175909"/>
              <a:gd name="connsiteY1" fmla="*/ 0 h 1786901"/>
              <a:gd name="connsiteX2" fmla="*/ 2175909 w 2175909"/>
              <a:gd name="connsiteY2" fmla="*/ 1782763 h 1786901"/>
              <a:gd name="connsiteX3" fmla="*/ 0 w 2175909"/>
              <a:gd name="connsiteY3" fmla="*/ 1786901 h 1786901"/>
              <a:gd name="connsiteX4" fmla="*/ 748897 w 2175909"/>
              <a:gd name="connsiteY4" fmla="*/ 0 h 1786901"/>
              <a:gd name="connsiteX0" fmla="*/ 4137 w 2175909"/>
              <a:gd name="connsiteY0" fmla="*/ 0 h 1791039"/>
              <a:gd name="connsiteX1" fmla="*/ 2175909 w 2175909"/>
              <a:gd name="connsiteY1" fmla="*/ 4138 h 1791039"/>
              <a:gd name="connsiteX2" fmla="*/ 2175909 w 2175909"/>
              <a:gd name="connsiteY2" fmla="*/ 1786901 h 1791039"/>
              <a:gd name="connsiteX3" fmla="*/ 0 w 2175909"/>
              <a:gd name="connsiteY3" fmla="*/ 1791039 h 1791039"/>
              <a:gd name="connsiteX4" fmla="*/ 4137 w 2175909"/>
              <a:gd name="connsiteY4" fmla="*/ 0 h 1791039"/>
              <a:gd name="connsiteX0" fmla="*/ 0 w 2171772"/>
              <a:gd name="connsiteY0" fmla="*/ 0 h 1791039"/>
              <a:gd name="connsiteX1" fmla="*/ 2171772 w 2171772"/>
              <a:gd name="connsiteY1" fmla="*/ 4138 h 1791039"/>
              <a:gd name="connsiteX2" fmla="*/ 2171772 w 2171772"/>
              <a:gd name="connsiteY2" fmla="*/ 1786901 h 1791039"/>
              <a:gd name="connsiteX3" fmla="*/ 239979 w 2171772"/>
              <a:gd name="connsiteY3" fmla="*/ 1791039 h 1791039"/>
              <a:gd name="connsiteX4" fmla="*/ 0 w 2171772"/>
              <a:gd name="connsiteY4" fmla="*/ 0 h 1791039"/>
              <a:gd name="connsiteX0" fmla="*/ 0 w 2171772"/>
              <a:gd name="connsiteY0" fmla="*/ 0 h 1788980"/>
              <a:gd name="connsiteX1" fmla="*/ 2171772 w 2171772"/>
              <a:gd name="connsiteY1" fmla="*/ 4138 h 1788980"/>
              <a:gd name="connsiteX2" fmla="*/ 2171772 w 2171772"/>
              <a:gd name="connsiteY2" fmla="*/ 1786901 h 1788980"/>
              <a:gd name="connsiteX3" fmla="*/ 1131708 w 2171772"/>
              <a:gd name="connsiteY3" fmla="*/ 1788980 h 1788980"/>
              <a:gd name="connsiteX4" fmla="*/ 0 w 2171772"/>
              <a:gd name="connsiteY4" fmla="*/ 0 h 1788980"/>
              <a:gd name="connsiteX0" fmla="*/ 0 w 1922390"/>
              <a:gd name="connsiteY0" fmla="*/ 0 h 1788980"/>
              <a:gd name="connsiteX1" fmla="*/ 1922390 w 1922390"/>
              <a:gd name="connsiteY1" fmla="*/ 4138 h 1788980"/>
              <a:gd name="connsiteX2" fmla="*/ 1922390 w 1922390"/>
              <a:gd name="connsiteY2" fmla="*/ 1786901 h 1788980"/>
              <a:gd name="connsiteX3" fmla="*/ 882326 w 1922390"/>
              <a:gd name="connsiteY3" fmla="*/ 1788980 h 1788980"/>
              <a:gd name="connsiteX4" fmla="*/ 0 w 1922390"/>
              <a:gd name="connsiteY4" fmla="*/ 0 h 17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390" h="1788980">
                <a:moveTo>
                  <a:pt x="0" y="0"/>
                </a:moveTo>
                <a:lnTo>
                  <a:pt x="1922390" y="4138"/>
                </a:lnTo>
                <a:lnTo>
                  <a:pt x="1922390" y="1786901"/>
                </a:lnTo>
                <a:lnTo>
                  <a:pt x="882326" y="1788980"/>
                </a:lnTo>
                <a:lnTo>
                  <a:pt x="0" y="0"/>
                </a:lnTo>
                <a:close/>
              </a:path>
            </a:pathLst>
          </a:custGeom>
          <a:ln>
            <a:solidFill>
              <a:srgbClr val="7FB230"/>
            </a:solidFill>
          </a:ln>
        </p:spPr>
        <p:txBody>
          <a:bodyPr>
            <a:normAutofit/>
          </a:bodyPr>
          <a:lstStyle>
            <a:lvl1pPr marL="0" indent="0">
              <a:buNone/>
              <a:defRPr sz="900"/>
            </a:lvl1pPr>
          </a:lstStyle>
          <a:p>
            <a:r>
              <a:rPr lang="en-US" dirty="0"/>
              <a:t>Insert Image</a:t>
            </a:r>
          </a:p>
        </p:txBody>
      </p:sp>
    </p:spTree>
    <p:extLst>
      <p:ext uri="{BB962C8B-B14F-4D97-AF65-F5344CB8AC3E}">
        <p14:creationId xmlns:p14="http://schemas.microsoft.com/office/powerpoint/2010/main" val="2971259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ption 3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7" name="Slide Number Placeholder 5">
            <a:extLst>
              <a:ext uri="{FF2B5EF4-FFF2-40B4-BE49-F238E27FC236}">
                <a16:creationId xmlns:a16="http://schemas.microsoft.com/office/drawing/2014/main" id="{D9CCFF58-934A-7544-9AA6-24C03C2574AF}"/>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92770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ption 4_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4D401B-9867-3746-8542-E6774948326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7" name="Slide Number Placeholder 5">
            <a:extLst>
              <a:ext uri="{FF2B5EF4-FFF2-40B4-BE49-F238E27FC236}">
                <a16:creationId xmlns:a16="http://schemas.microsoft.com/office/drawing/2014/main" id="{759435F5-D738-CE47-A845-EA4564393B28}"/>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955605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Option 4_Gree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D528CA3-0AB2-FB4C-8477-A4D8713F0BE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EB5CACC2-E174-8341-846D-DBD9D7807A2D}"/>
              </a:ext>
            </a:extLst>
          </p:cNvPr>
          <p:cNvSpPr>
            <a:spLocks noGrp="1"/>
          </p:cNvSpPr>
          <p:nvPr>
            <p:ph type="title" hasCustomPrompt="1"/>
          </p:nvPr>
        </p:nvSpPr>
        <p:spPr>
          <a:xfrm>
            <a:off x="373631" y="349049"/>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6" name="Text Placeholder 2">
            <a:extLst>
              <a:ext uri="{FF2B5EF4-FFF2-40B4-BE49-F238E27FC236}">
                <a16:creationId xmlns:a16="http://schemas.microsoft.com/office/drawing/2014/main" id="{D011128C-B75E-234B-A845-5A2D1F33A226}"/>
              </a:ext>
            </a:extLst>
          </p:cNvPr>
          <p:cNvSpPr>
            <a:spLocks noGrp="1"/>
          </p:cNvSpPr>
          <p:nvPr>
            <p:ph type="body" idx="1" hasCustomPrompt="1"/>
          </p:nvPr>
        </p:nvSpPr>
        <p:spPr>
          <a:xfrm>
            <a:off x="373631" y="10402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8" name="Text Placeholder 2">
            <a:extLst>
              <a:ext uri="{FF2B5EF4-FFF2-40B4-BE49-F238E27FC236}">
                <a16:creationId xmlns:a16="http://schemas.microsoft.com/office/drawing/2014/main" id="{83AF1D10-F3B1-0A43-9652-14DDF4117283}"/>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pic>
        <p:nvPicPr>
          <p:cNvPr id="11" name="Picture 10">
            <a:extLst>
              <a:ext uri="{FF2B5EF4-FFF2-40B4-BE49-F238E27FC236}">
                <a16:creationId xmlns:a16="http://schemas.microsoft.com/office/drawing/2014/main" id="{4B1D58C9-CE5B-B348-811B-683DB9328C4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68581" y="5934559"/>
            <a:ext cx="738943" cy="736377"/>
          </a:xfrm>
          <a:prstGeom prst="rect">
            <a:avLst/>
          </a:prstGeom>
        </p:spPr>
      </p:pic>
      <p:sp>
        <p:nvSpPr>
          <p:cNvPr id="7" name="Slide Number Placeholder 5">
            <a:extLst>
              <a:ext uri="{FF2B5EF4-FFF2-40B4-BE49-F238E27FC236}">
                <a16:creationId xmlns:a16="http://schemas.microsoft.com/office/drawing/2014/main" id="{5FAA8358-4BAF-1C48-93D6-F992BFA45F95}"/>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072573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ption 5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40F412F-4CA9-334C-BFFD-CC2C872A4C09}"/>
              </a:ext>
            </a:extLst>
          </p:cNvPr>
          <p:cNvSpPr>
            <a:spLocks noGrp="1"/>
          </p:cNvSpPr>
          <p:nvPr>
            <p:ph type="body" idx="1" hasCustomPrompt="1"/>
          </p:nvPr>
        </p:nvSpPr>
        <p:spPr>
          <a:xfrm>
            <a:off x="373631" y="1040283"/>
            <a:ext cx="7886700" cy="492675"/>
          </a:xfrm>
        </p:spPr>
        <p:txBody>
          <a:bodyPr>
            <a:noAutofit/>
          </a:bodyPr>
          <a:lstStyle>
            <a:lvl1pPr marL="0" indent="0">
              <a:buNone/>
              <a:defRPr sz="24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 32 PT. OPEN SANS REGULAR</a:t>
            </a:r>
          </a:p>
        </p:txBody>
      </p:sp>
      <p:sp>
        <p:nvSpPr>
          <p:cNvPr id="10" name="Text Placeholder 2">
            <a:extLst>
              <a:ext uri="{FF2B5EF4-FFF2-40B4-BE49-F238E27FC236}">
                <a16:creationId xmlns:a16="http://schemas.microsoft.com/office/drawing/2014/main" id="{A580DAA1-0838-BD4F-9384-ACD851AAB71A}"/>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sp>
        <p:nvSpPr>
          <p:cNvPr id="4" name="Slide Number Placeholder 5">
            <a:extLst>
              <a:ext uri="{FF2B5EF4-FFF2-40B4-BE49-F238E27FC236}">
                <a16:creationId xmlns:a16="http://schemas.microsoft.com/office/drawing/2014/main" id="{B4056B83-BCB1-3044-9F79-B1C80EF78471}"/>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81582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ption 5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40F412F-4CA9-334C-BFFD-CC2C872A4C09}"/>
              </a:ext>
            </a:extLst>
          </p:cNvPr>
          <p:cNvSpPr>
            <a:spLocks noGrp="1"/>
          </p:cNvSpPr>
          <p:nvPr>
            <p:ph type="body" idx="1" hasCustomPrompt="1"/>
          </p:nvPr>
        </p:nvSpPr>
        <p:spPr>
          <a:xfrm>
            <a:off x="373631" y="1040283"/>
            <a:ext cx="7886700" cy="492675"/>
          </a:xfrm>
        </p:spPr>
        <p:txBody>
          <a:bodyPr>
            <a:noAutofit/>
          </a:bodyPr>
          <a:lstStyle>
            <a:lvl1pPr marL="0" indent="0">
              <a:buNone/>
              <a:defRPr sz="24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TITLE 32 PT. OPEN SANS REGULAR</a:t>
            </a:r>
          </a:p>
        </p:txBody>
      </p:sp>
      <p:sp>
        <p:nvSpPr>
          <p:cNvPr id="10" name="Text Placeholder 2">
            <a:extLst>
              <a:ext uri="{FF2B5EF4-FFF2-40B4-BE49-F238E27FC236}">
                <a16:creationId xmlns:a16="http://schemas.microsoft.com/office/drawing/2014/main" id="{A580DAA1-0838-BD4F-9384-ACD851AAB71A}"/>
              </a:ext>
            </a:extLst>
          </p:cNvPr>
          <p:cNvSpPr>
            <a:spLocks noGrp="1"/>
          </p:cNvSpPr>
          <p:nvPr>
            <p:ph type="body" idx="10" hasCustomPrompt="1"/>
          </p:nvPr>
        </p:nvSpPr>
        <p:spPr>
          <a:xfrm>
            <a:off x="373631" y="1853083"/>
            <a:ext cx="7886700" cy="4408019"/>
          </a:xfrm>
        </p:spPr>
        <p:txBody>
          <a:bodyPr>
            <a:normAutofit/>
          </a:bodyPr>
          <a:lstStyle>
            <a:lvl1pPr marL="214313" indent="-214313">
              <a:buFont typeface="Arial" panose="020B0604020202020204" pitchFamily="34" charset="0"/>
              <a:buChar char="•"/>
              <a:defRPr sz="105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Body Copy 14 pt. Open Sans Regular</a:t>
            </a:r>
          </a:p>
          <a:p>
            <a:pPr lvl="1"/>
            <a:r>
              <a:rPr lang="en-US" dirty="0"/>
              <a:t>Body Copy 12 pt. Open Sans Regular</a:t>
            </a:r>
          </a:p>
          <a:p>
            <a:pPr lvl="2"/>
            <a:r>
              <a:rPr lang="en-US" dirty="0"/>
              <a:t>Body Copy 12 pt. Open Sans Regular</a:t>
            </a:r>
          </a:p>
          <a:p>
            <a:pPr marL="1028700" marR="0" lvl="3"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dirty="0"/>
              <a:t>Body Copy 12 pt. Open Sans Regular</a:t>
            </a:r>
          </a:p>
          <a:p>
            <a:pPr lvl="2"/>
            <a:endParaRPr lang="en-US" dirty="0"/>
          </a:p>
          <a:p>
            <a:pPr lvl="1"/>
            <a:endParaRPr lang="en-US" dirty="0"/>
          </a:p>
        </p:txBody>
      </p:sp>
      <p:sp>
        <p:nvSpPr>
          <p:cNvPr id="4" name="Slide Number Placeholder 5">
            <a:extLst>
              <a:ext uri="{FF2B5EF4-FFF2-40B4-BE49-F238E27FC236}">
                <a16:creationId xmlns:a16="http://schemas.microsoft.com/office/drawing/2014/main" id="{CA0A3496-BE9D-544E-A112-012D7CD1F546}"/>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551849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en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CE1C686-D802-044F-A069-68D5D8CA53B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962548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en Content Black with Logo">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F04D3C-7F17-2F45-9F16-ED96D98977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44649" y="5979961"/>
            <a:ext cx="2118844" cy="698962"/>
          </a:xfrm>
          <a:prstGeom prst="rect">
            <a:avLst/>
          </a:prstGeom>
        </p:spPr>
      </p:pic>
      <p:sp>
        <p:nvSpPr>
          <p:cNvPr id="3" name="Slide Number Placeholder 5">
            <a:extLst>
              <a:ext uri="{FF2B5EF4-FFF2-40B4-BE49-F238E27FC236}">
                <a16:creationId xmlns:a16="http://schemas.microsoft.com/office/drawing/2014/main" id="{788F5F3D-D9BE-2C4A-9A2C-21A31D0C2069}"/>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318259941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 Content Black">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F61BCF-8BD9-2B4C-8675-727D8893104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14020652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en Content White with Logo">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3B92E6-4F85-C546-97ED-67213EF4DE14}"/>
              </a:ext>
            </a:extLst>
          </p:cNvPr>
          <p:cNvPicPr>
            <a:picLocks noChangeAspect="1"/>
          </p:cNvPicPr>
          <p:nvPr userDrawn="1"/>
        </p:nvPicPr>
        <p:blipFill>
          <a:blip r:embed="rId2"/>
          <a:stretch>
            <a:fillRect/>
          </a:stretch>
        </p:blipFill>
        <p:spPr>
          <a:xfrm>
            <a:off x="6882403" y="6010033"/>
            <a:ext cx="2044284" cy="642489"/>
          </a:xfrm>
          <a:prstGeom prst="rect">
            <a:avLst/>
          </a:prstGeom>
        </p:spPr>
      </p:pic>
      <p:sp>
        <p:nvSpPr>
          <p:cNvPr id="4" name="Slide Number Placeholder 5">
            <a:extLst>
              <a:ext uri="{FF2B5EF4-FFF2-40B4-BE49-F238E27FC236}">
                <a16:creationId xmlns:a16="http://schemas.microsoft.com/office/drawing/2014/main" id="{8CF98C39-680F-E842-9D56-AC653DD1D829}"/>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44198749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en Content White">
    <p:bg>
      <p:bgRef idx="1001">
        <a:schemeClr val="bg1"/>
      </p:bgRef>
    </p:bg>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35038E42-D848-DE4C-BAC9-C695A2C87F6F}"/>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3375799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82E18A-5263-844F-A4D8-AB36C4B24AED}"/>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5" name="Title 1">
            <a:extLst>
              <a:ext uri="{FF2B5EF4-FFF2-40B4-BE49-F238E27FC236}">
                <a16:creationId xmlns:a16="http://schemas.microsoft.com/office/drawing/2014/main" id="{B1511F28-7F17-964C-A229-A8428B58A3CC}"/>
              </a:ext>
            </a:extLst>
          </p:cNvPr>
          <p:cNvSpPr>
            <a:spLocks noGrp="1"/>
          </p:cNvSpPr>
          <p:nvPr>
            <p:ph type="title" hasCustomPrompt="1"/>
          </p:nvPr>
        </p:nvSpPr>
        <p:spPr>
          <a:xfrm>
            <a:off x="373631" y="3638349"/>
            <a:ext cx="7886700" cy="664244"/>
          </a:xfrm>
        </p:spPr>
        <p:txBody>
          <a:bodyPr anchor="t">
            <a:normAutofit/>
          </a:bodyPr>
          <a:lstStyle>
            <a:lvl1pPr>
              <a:defRPr sz="2400">
                <a:solidFill>
                  <a:schemeClr val="bg1"/>
                </a:solidFill>
              </a:defRPr>
            </a:lvl1pPr>
          </a:lstStyle>
          <a:p>
            <a:r>
              <a:rPr lang="en-US" dirty="0"/>
              <a:t>TITLE 32 PT. OPEN SANS REGULAR</a:t>
            </a:r>
          </a:p>
        </p:txBody>
      </p:sp>
      <p:pic>
        <p:nvPicPr>
          <p:cNvPr id="17" name="Picture 16">
            <a:extLst>
              <a:ext uri="{FF2B5EF4-FFF2-40B4-BE49-F238E27FC236}">
                <a16:creationId xmlns:a16="http://schemas.microsoft.com/office/drawing/2014/main" id="{20AC0C9D-9DF5-224F-A567-08CE7199239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5431" y="225930"/>
            <a:ext cx="2118844" cy="698962"/>
          </a:xfrm>
          <a:prstGeom prst="rect">
            <a:avLst/>
          </a:prstGeom>
        </p:spPr>
      </p:pic>
      <p:sp>
        <p:nvSpPr>
          <p:cNvPr id="7" name="Text Placeholder 2">
            <a:extLst>
              <a:ext uri="{FF2B5EF4-FFF2-40B4-BE49-F238E27FC236}">
                <a16:creationId xmlns:a16="http://schemas.microsoft.com/office/drawing/2014/main" id="{BDD55E8C-9A56-E849-9116-20DCDB51AFF6}"/>
              </a:ext>
            </a:extLst>
          </p:cNvPr>
          <p:cNvSpPr>
            <a:spLocks noGrp="1"/>
          </p:cNvSpPr>
          <p:nvPr>
            <p:ph type="body" idx="1" hasCustomPrompt="1"/>
          </p:nvPr>
        </p:nvSpPr>
        <p:spPr>
          <a:xfrm>
            <a:off x="373631" y="4060076"/>
            <a:ext cx="7886700" cy="492675"/>
          </a:xfrm>
        </p:spPr>
        <p:txBody>
          <a:bodyPr>
            <a:normAutofit/>
          </a:bodyPr>
          <a:lstStyle>
            <a:lvl1pPr marL="0" indent="0">
              <a:buNone/>
              <a:defRPr sz="135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18 pt. Open Sans Light</a:t>
            </a:r>
          </a:p>
        </p:txBody>
      </p:sp>
    </p:spTree>
    <p:extLst>
      <p:ext uri="{BB962C8B-B14F-4D97-AF65-F5344CB8AC3E}">
        <p14:creationId xmlns:p14="http://schemas.microsoft.com/office/powerpoint/2010/main" val="1017754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67C8CA-33B0-6F45-A25C-31E74EEE6C61}"/>
              </a:ext>
            </a:extLst>
          </p:cNvPr>
          <p:cNvSpPr>
            <a:spLocks noGrp="1"/>
          </p:cNvSpPr>
          <p:nvPr>
            <p:ph type="title" hasCustomPrompt="1"/>
          </p:nvPr>
        </p:nvSpPr>
        <p:spPr>
          <a:xfrm>
            <a:off x="0" y="2970044"/>
            <a:ext cx="9144000" cy="748350"/>
          </a:xfrm>
        </p:spPr>
        <p:txBody>
          <a:bodyPr anchor="t">
            <a:normAutofit/>
          </a:bodyPr>
          <a:lstStyle>
            <a:lvl1pPr algn="ctr">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TITILE 32 PT. OPEN SANS BOLD</a:t>
            </a:r>
          </a:p>
        </p:txBody>
      </p:sp>
      <p:sp>
        <p:nvSpPr>
          <p:cNvPr id="7" name="Text Placeholder 2">
            <a:extLst>
              <a:ext uri="{FF2B5EF4-FFF2-40B4-BE49-F238E27FC236}">
                <a16:creationId xmlns:a16="http://schemas.microsoft.com/office/drawing/2014/main" id="{2628439C-5EEB-514E-812A-598501C2E325}"/>
              </a:ext>
            </a:extLst>
          </p:cNvPr>
          <p:cNvSpPr>
            <a:spLocks noGrp="1"/>
          </p:cNvSpPr>
          <p:nvPr>
            <p:ph type="body" idx="1" hasCustomPrompt="1"/>
          </p:nvPr>
        </p:nvSpPr>
        <p:spPr>
          <a:xfrm>
            <a:off x="0" y="3683000"/>
            <a:ext cx="9144000" cy="555057"/>
          </a:xfrm>
        </p:spPr>
        <p:txBody>
          <a:bodyPr/>
          <a:lstStyle>
            <a:lvl1pPr marL="0" indent="0" algn="ctr">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Regular</a:t>
            </a:r>
          </a:p>
        </p:txBody>
      </p:sp>
      <p:sp>
        <p:nvSpPr>
          <p:cNvPr id="4" name="Slide Number Placeholder 5">
            <a:extLst>
              <a:ext uri="{FF2B5EF4-FFF2-40B4-BE49-F238E27FC236}">
                <a16:creationId xmlns:a16="http://schemas.microsoft.com/office/drawing/2014/main" id="{3EB26F0B-745B-3546-B519-D6B68387FBB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3822473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67C8CA-33B0-6F45-A25C-31E74EEE6C61}"/>
              </a:ext>
            </a:extLst>
          </p:cNvPr>
          <p:cNvSpPr>
            <a:spLocks noGrp="1"/>
          </p:cNvSpPr>
          <p:nvPr>
            <p:ph type="title" hasCustomPrompt="1"/>
          </p:nvPr>
        </p:nvSpPr>
        <p:spPr>
          <a:xfrm>
            <a:off x="0" y="2970044"/>
            <a:ext cx="9144000" cy="748350"/>
          </a:xfrm>
        </p:spPr>
        <p:txBody>
          <a:bodyPr anchor="t">
            <a:normAutofit/>
          </a:bodyPr>
          <a:lstStyle>
            <a:lvl1pPr algn="ctr">
              <a:defRPr sz="2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TITILE 32 PT. OPEN SANS BOLD</a:t>
            </a:r>
          </a:p>
        </p:txBody>
      </p:sp>
      <p:sp>
        <p:nvSpPr>
          <p:cNvPr id="7" name="Text Placeholder 2">
            <a:extLst>
              <a:ext uri="{FF2B5EF4-FFF2-40B4-BE49-F238E27FC236}">
                <a16:creationId xmlns:a16="http://schemas.microsoft.com/office/drawing/2014/main" id="{2628439C-5EEB-514E-812A-598501C2E325}"/>
              </a:ext>
            </a:extLst>
          </p:cNvPr>
          <p:cNvSpPr>
            <a:spLocks noGrp="1"/>
          </p:cNvSpPr>
          <p:nvPr>
            <p:ph type="body" idx="1" hasCustomPrompt="1"/>
          </p:nvPr>
        </p:nvSpPr>
        <p:spPr>
          <a:xfrm>
            <a:off x="0" y="3683000"/>
            <a:ext cx="9144000" cy="555057"/>
          </a:xfrm>
        </p:spPr>
        <p:txBody>
          <a:bodyPr/>
          <a:lstStyle>
            <a:lvl1pPr marL="0" indent="0" algn="ctr">
              <a:buNone/>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Regular</a:t>
            </a:r>
          </a:p>
        </p:txBody>
      </p:sp>
      <p:sp>
        <p:nvSpPr>
          <p:cNvPr id="4" name="Slide Number Placeholder 5">
            <a:extLst>
              <a:ext uri="{FF2B5EF4-FFF2-40B4-BE49-F238E27FC236}">
                <a16:creationId xmlns:a16="http://schemas.microsoft.com/office/drawing/2014/main" id="{3172C373-106D-424E-A54E-977B92F7CB9B}"/>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3282252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713C02-C25A-CC53-BC11-40D85AD76B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1D5354-F8A2-FA31-4447-843B70E567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472614-B6CC-EFC8-8730-B3D0E1422AB5}"/>
              </a:ext>
            </a:extLst>
          </p:cNvPr>
          <p:cNvSpPr>
            <a:spLocks noGrp="1" noChangeArrowheads="1"/>
          </p:cNvSpPr>
          <p:nvPr>
            <p:ph type="sldNum" sz="quarter" idx="12"/>
          </p:nvPr>
        </p:nvSpPr>
        <p:spPr>
          <a:ln/>
        </p:spPr>
        <p:txBody>
          <a:bodyPr/>
          <a:lstStyle>
            <a:lvl1pPr>
              <a:defRPr/>
            </a:lvl1pPr>
          </a:lstStyle>
          <a:p>
            <a:pPr>
              <a:defRPr/>
            </a:pPr>
            <a:fld id="{12DA9001-E4DA-4768-AA01-C46393763C22}" type="slidenum">
              <a:rPr lang="en-US" altLang="en-US"/>
              <a:pPr>
                <a:defRPr/>
              </a:pPr>
              <a:t>‹#›</a:t>
            </a:fld>
            <a:endParaRPr lang="en-US" altLang="en-US"/>
          </a:p>
        </p:txBody>
      </p:sp>
    </p:spTree>
    <p:extLst>
      <p:ext uri="{BB962C8B-B14F-4D97-AF65-F5344CB8AC3E}">
        <p14:creationId xmlns:p14="http://schemas.microsoft.com/office/powerpoint/2010/main" val="2510497590"/>
      </p:ext>
    </p:extLst>
  </p:cSld>
  <p:clrMapOvr>
    <a:masterClrMapping/>
  </p:clrMapOvr>
  <p:transition spd="slow"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2D9741-E9F7-3E40-A02C-696259C6D58A}"/>
              </a:ext>
            </a:extLst>
          </p:cNvPr>
          <p:cNvSpPr>
            <a:spLocks noGrp="1"/>
          </p:cNvSpPr>
          <p:nvPr>
            <p:ph type="title" hasCustomPrompt="1"/>
          </p:nvPr>
        </p:nvSpPr>
        <p:spPr>
          <a:xfrm>
            <a:off x="373631" y="3638349"/>
            <a:ext cx="7886700" cy="664244"/>
          </a:xfrm>
        </p:spPr>
        <p:txBody>
          <a:bodyPr anchor="t">
            <a:normAutofit/>
          </a:bodyPr>
          <a:lstStyle>
            <a:lvl1pPr>
              <a:defRPr sz="2400">
                <a:solidFill>
                  <a:schemeClr val="bg1"/>
                </a:solidFill>
              </a:defRPr>
            </a:lvl1pPr>
          </a:lstStyle>
          <a:p>
            <a:r>
              <a:rPr lang="en-US" dirty="0"/>
              <a:t>TITLE 32 PT. OPEN SANS REGULAR</a:t>
            </a:r>
          </a:p>
        </p:txBody>
      </p:sp>
      <p:pic>
        <p:nvPicPr>
          <p:cNvPr id="9" name="Picture 8">
            <a:extLst>
              <a:ext uri="{FF2B5EF4-FFF2-40B4-BE49-F238E27FC236}">
                <a16:creationId xmlns:a16="http://schemas.microsoft.com/office/drawing/2014/main" id="{86573AA6-5EC0-D248-B8B2-5C2F2B0F50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65431" y="225930"/>
            <a:ext cx="2118844" cy="698962"/>
          </a:xfrm>
          <a:prstGeom prst="rect">
            <a:avLst/>
          </a:prstGeom>
        </p:spPr>
      </p:pic>
      <p:sp>
        <p:nvSpPr>
          <p:cNvPr id="6" name="Text Placeholder 2">
            <a:extLst>
              <a:ext uri="{FF2B5EF4-FFF2-40B4-BE49-F238E27FC236}">
                <a16:creationId xmlns:a16="http://schemas.microsoft.com/office/drawing/2014/main" id="{2CA808B6-A362-2D45-9529-C8008042BF8C}"/>
              </a:ext>
            </a:extLst>
          </p:cNvPr>
          <p:cNvSpPr>
            <a:spLocks noGrp="1"/>
          </p:cNvSpPr>
          <p:nvPr>
            <p:ph type="body" idx="1" hasCustomPrompt="1"/>
          </p:nvPr>
        </p:nvSpPr>
        <p:spPr>
          <a:xfrm>
            <a:off x="373631" y="4060076"/>
            <a:ext cx="7886700" cy="492675"/>
          </a:xfrm>
        </p:spPr>
        <p:txBody>
          <a:bodyPr>
            <a:normAutofit/>
          </a:bodyPr>
          <a:lstStyle>
            <a:lvl1pPr marL="0" indent="0">
              <a:buNone/>
              <a:defRPr sz="135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18 pt. Open Sans Light</a:t>
            </a:r>
          </a:p>
        </p:txBody>
      </p:sp>
    </p:spTree>
    <p:extLst>
      <p:ext uri="{BB962C8B-B14F-4D97-AF65-F5344CB8AC3E}">
        <p14:creationId xmlns:p14="http://schemas.microsoft.com/office/powerpoint/2010/main" val="151078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F5DAC3-0842-EF41-8EEE-D9158F45781A}"/>
              </a:ext>
            </a:extLst>
          </p:cNvPr>
          <p:cNvPicPr>
            <a:picLocks noChangeAspect="1"/>
          </p:cNvPicPr>
          <p:nvPr userDrawn="1"/>
        </p:nvPicPr>
        <p:blipFill>
          <a:blip r:embed="rId2"/>
          <a:stretch>
            <a:fillRect/>
          </a:stretch>
        </p:blipFill>
        <p:spPr>
          <a:xfrm rot="10800000">
            <a:off x="-9625" y="0"/>
            <a:ext cx="9144000" cy="6858000"/>
          </a:xfrm>
          <a:prstGeom prst="rect">
            <a:avLst/>
          </a:prstGeom>
        </p:spPr>
      </p:pic>
      <p:pic>
        <p:nvPicPr>
          <p:cNvPr id="11" name="Picture 10">
            <a:extLst>
              <a:ext uri="{FF2B5EF4-FFF2-40B4-BE49-F238E27FC236}">
                <a16:creationId xmlns:a16="http://schemas.microsoft.com/office/drawing/2014/main" id="{55722CD0-F542-F54F-93DA-A86ACE05ADB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893000" y="6086272"/>
            <a:ext cx="2118844" cy="698962"/>
          </a:xfrm>
          <a:prstGeom prst="rect">
            <a:avLst/>
          </a:prstGeom>
        </p:spPr>
      </p:pic>
      <p:sp>
        <p:nvSpPr>
          <p:cNvPr id="12" name="Title 1">
            <a:extLst>
              <a:ext uri="{FF2B5EF4-FFF2-40B4-BE49-F238E27FC236}">
                <a16:creationId xmlns:a16="http://schemas.microsoft.com/office/drawing/2014/main" id="{CDF90873-655F-1C4D-8544-D82CC326C0D2}"/>
              </a:ext>
            </a:extLst>
          </p:cNvPr>
          <p:cNvSpPr>
            <a:spLocks noGrp="1"/>
          </p:cNvSpPr>
          <p:nvPr>
            <p:ph type="title" hasCustomPrompt="1"/>
          </p:nvPr>
        </p:nvSpPr>
        <p:spPr>
          <a:xfrm>
            <a:off x="84874" y="1174281"/>
            <a:ext cx="3572727" cy="664244"/>
          </a:xfrm>
        </p:spPr>
        <p:txBody>
          <a:bodyPr anchor="t">
            <a:normAutofit/>
          </a:bodyPr>
          <a:lstStyle>
            <a:lvl1pPr>
              <a:defRPr sz="2400" b="0">
                <a:solidFill>
                  <a:schemeClr val="bg1"/>
                </a:solidFill>
              </a:defRPr>
            </a:lvl1pPr>
          </a:lstStyle>
          <a:p>
            <a:r>
              <a:rPr lang="en-US" b="0" dirty="0"/>
              <a:t>Table of Contents</a:t>
            </a:r>
            <a:endParaRPr lang="en-US" dirty="0"/>
          </a:p>
        </p:txBody>
      </p:sp>
      <p:sp>
        <p:nvSpPr>
          <p:cNvPr id="14" name="Text Placeholder 2">
            <a:extLst>
              <a:ext uri="{FF2B5EF4-FFF2-40B4-BE49-F238E27FC236}">
                <a16:creationId xmlns:a16="http://schemas.microsoft.com/office/drawing/2014/main" id="{58517E5B-7583-6A4F-87C6-B285BBE73BAD}"/>
              </a:ext>
            </a:extLst>
          </p:cNvPr>
          <p:cNvSpPr>
            <a:spLocks noGrp="1"/>
          </p:cNvSpPr>
          <p:nvPr>
            <p:ph type="body" idx="10" hasCustomPrompt="1"/>
          </p:nvPr>
        </p:nvSpPr>
        <p:spPr>
          <a:xfrm>
            <a:off x="3657600" y="1549671"/>
            <a:ext cx="4918510" cy="3705724"/>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lvl="0"/>
            <a:endParaRPr lang="en-US" dirty="0"/>
          </a:p>
          <a:p>
            <a:pPr lvl="1"/>
            <a:endParaRPr lang="en-US" dirty="0"/>
          </a:p>
          <a:p>
            <a:pPr lvl="1"/>
            <a:endParaRPr lang="en-US" dirty="0"/>
          </a:p>
        </p:txBody>
      </p:sp>
      <p:pic>
        <p:nvPicPr>
          <p:cNvPr id="16" name="Picture 15">
            <a:extLst>
              <a:ext uri="{FF2B5EF4-FFF2-40B4-BE49-F238E27FC236}">
                <a16:creationId xmlns:a16="http://schemas.microsoft.com/office/drawing/2014/main" id="{CD591215-4E8C-3548-9644-55ABEAB8380D}"/>
              </a:ext>
            </a:extLst>
          </p:cNvPr>
          <p:cNvPicPr>
            <a:picLocks noChangeAspect="1"/>
          </p:cNvPicPr>
          <p:nvPr userDrawn="1"/>
        </p:nvPicPr>
        <p:blipFill>
          <a:blip r:embed="rId4"/>
          <a:stretch>
            <a:fillRect/>
          </a:stretch>
        </p:blipFill>
        <p:spPr>
          <a:xfrm>
            <a:off x="6882403" y="6010033"/>
            <a:ext cx="2044284" cy="642489"/>
          </a:xfrm>
          <a:prstGeom prst="rect">
            <a:avLst/>
          </a:prstGeom>
        </p:spPr>
      </p:pic>
      <p:sp>
        <p:nvSpPr>
          <p:cNvPr id="17" name="Slide Number Placeholder 5">
            <a:extLst>
              <a:ext uri="{FF2B5EF4-FFF2-40B4-BE49-F238E27FC236}">
                <a16:creationId xmlns:a16="http://schemas.microsoft.com/office/drawing/2014/main" id="{878F40A0-5027-6B48-8B5E-91F93658B22C}"/>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358441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374298-D48B-D742-BFBF-EFBA926B8EFB}"/>
              </a:ext>
            </a:extLst>
          </p:cNvPr>
          <p:cNvPicPr>
            <a:picLocks noChangeAspect="1"/>
          </p:cNvPicPr>
          <p:nvPr userDrawn="1"/>
        </p:nvPicPr>
        <p:blipFill>
          <a:blip r:embed="rId2"/>
          <a:stretch>
            <a:fillRect/>
          </a:stretch>
        </p:blipFill>
        <p:spPr>
          <a:xfrm rot="10800000">
            <a:off x="-9625" y="0"/>
            <a:ext cx="9144000" cy="6858000"/>
          </a:xfrm>
          <a:prstGeom prst="rect">
            <a:avLst/>
          </a:prstGeom>
        </p:spPr>
      </p:pic>
      <p:pic>
        <p:nvPicPr>
          <p:cNvPr id="11" name="Picture 10">
            <a:extLst>
              <a:ext uri="{FF2B5EF4-FFF2-40B4-BE49-F238E27FC236}">
                <a16:creationId xmlns:a16="http://schemas.microsoft.com/office/drawing/2014/main" id="{55722CD0-F542-F54F-93DA-A86ACE05ADB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893000" y="6086272"/>
            <a:ext cx="2118844" cy="698962"/>
          </a:xfrm>
          <a:prstGeom prst="rect">
            <a:avLst/>
          </a:prstGeom>
        </p:spPr>
      </p:pic>
      <p:sp>
        <p:nvSpPr>
          <p:cNvPr id="12" name="Title 1">
            <a:extLst>
              <a:ext uri="{FF2B5EF4-FFF2-40B4-BE49-F238E27FC236}">
                <a16:creationId xmlns:a16="http://schemas.microsoft.com/office/drawing/2014/main" id="{CDF90873-655F-1C4D-8544-D82CC326C0D2}"/>
              </a:ext>
            </a:extLst>
          </p:cNvPr>
          <p:cNvSpPr>
            <a:spLocks noGrp="1"/>
          </p:cNvSpPr>
          <p:nvPr>
            <p:ph type="title" hasCustomPrompt="1"/>
          </p:nvPr>
        </p:nvSpPr>
        <p:spPr>
          <a:xfrm>
            <a:off x="84874" y="1174281"/>
            <a:ext cx="3572727" cy="664244"/>
          </a:xfrm>
        </p:spPr>
        <p:txBody>
          <a:bodyPr anchor="t">
            <a:normAutofit/>
          </a:bodyPr>
          <a:lstStyle>
            <a:lvl1pPr>
              <a:defRPr sz="2400" b="0">
                <a:solidFill>
                  <a:schemeClr val="bg1"/>
                </a:solidFill>
              </a:defRPr>
            </a:lvl1pPr>
          </a:lstStyle>
          <a:p>
            <a:r>
              <a:rPr lang="en-US" b="0" dirty="0"/>
              <a:t>Table of Contents</a:t>
            </a:r>
            <a:endParaRPr lang="en-US" dirty="0"/>
          </a:p>
        </p:txBody>
      </p:sp>
      <p:sp>
        <p:nvSpPr>
          <p:cNvPr id="14" name="Text Placeholder 2">
            <a:extLst>
              <a:ext uri="{FF2B5EF4-FFF2-40B4-BE49-F238E27FC236}">
                <a16:creationId xmlns:a16="http://schemas.microsoft.com/office/drawing/2014/main" id="{58517E5B-7583-6A4F-87C6-B285BBE73BAD}"/>
              </a:ext>
            </a:extLst>
          </p:cNvPr>
          <p:cNvSpPr>
            <a:spLocks noGrp="1"/>
          </p:cNvSpPr>
          <p:nvPr>
            <p:ph type="body" idx="10" hasCustomPrompt="1"/>
          </p:nvPr>
        </p:nvSpPr>
        <p:spPr>
          <a:xfrm>
            <a:off x="3657600" y="1549671"/>
            <a:ext cx="4918510" cy="3705724"/>
          </a:xfrm>
        </p:spPr>
        <p:txBody>
          <a:bodyPr>
            <a:normAutofit/>
          </a:bodyPr>
          <a:lstStyle>
            <a:lvl1pPr marL="214313" marR="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200" b="0"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00075" indent="-257175">
              <a:buFont typeface="Arial" panose="020B0604020202020204" pitchFamily="34" charset="0"/>
              <a:buChar char="•"/>
              <a:defRPr sz="900">
                <a:solidFill>
                  <a:schemeClr val="tx1">
                    <a:tint val="75000"/>
                  </a:schemeClr>
                </a:solidFill>
              </a:defRPr>
            </a:lvl2pPr>
            <a:lvl3pPr marL="900113" marR="0" indent="-214313"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900">
                <a:solidFill>
                  <a:schemeClr val="tx1">
                    <a:tint val="75000"/>
                  </a:schemeClr>
                </a:solidFill>
              </a:defRPr>
            </a:lvl3pPr>
            <a:lvl4pPr marL="1028700" indent="0">
              <a:buNone/>
              <a:defRPr sz="9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marL="214313" marR="0" lvl="0" indent="-214313"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t>Section pg. #</a:t>
            </a:r>
          </a:p>
          <a:p>
            <a:pPr lvl="0"/>
            <a:endParaRPr lang="en-US" dirty="0"/>
          </a:p>
          <a:p>
            <a:pPr lvl="1"/>
            <a:endParaRPr lang="en-US" dirty="0"/>
          </a:p>
          <a:p>
            <a:pPr lvl="1"/>
            <a:endParaRPr lang="en-US" dirty="0"/>
          </a:p>
        </p:txBody>
      </p:sp>
      <p:pic>
        <p:nvPicPr>
          <p:cNvPr id="16" name="Picture 15">
            <a:extLst>
              <a:ext uri="{FF2B5EF4-FFF2-40B4-BE49-F238E27FC236}">
                <a16:creationId xmlns:a16="http://schemas.microsoft.com/office/drawing/2014/main" id="{CD591215-4E8C-3548-9644-55ABEAB8380D}"/>
              </a:ext>
            </a:extLst>
          </p:cNvPr>
          <p:cNvPicPr>
            <a:picLocks noChangeAspect="1"/>
          </p:cNvPicPr>
          <p:nvPr userDrawn="1"/>
        </p:nvPicPr>
        <p:blipFill>
          <a:blip r:embed="rId4"/>
          <a:stretch>
            <a:fillRect/>
          </a:stretch>
        </p:blipFill>
        <p:spPr>
          <a:xfrm>
            <a:off x="6882403" y="6010033"/>
            <a:ext cx="2044284" cy="642489"/>
          </a:xfrm>
          <a:prstGeom prst="rect">
            <a:avLst/>
          </a:prstGeom>
        </p:spPr>
      </p:pic>
      <p:sp>
        <p:nvSpPr>
          <p:cNvPr id="8" name="Slide Number Placeholder 5">
            <a:extLst>
              <a:ext uri="{FF2B5EF4-FFF2-40B4-BE49-F238E27FC236}">
                <a16:creationId xmlns:a16="http://schemas.microsoft.com/office/drawing/2014/main" id="{75AF3DB4-844C-3E44-9184-61D8B066BCDE}"/>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07703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373631" y="3638349"/>
            <a:ext cx="7886700" cy="664244"/>
          </a:xfrm>
        </p:spPr>
        <p:txBody>
          <a:bodyPr anchor="t">
            <a:normAutofit/>
          </a:bodyPr>
          <a:lstStyle>
            <a:lvl1pPr>
              <a:defRPr sz="2400">
                <a:solidFill>
                  <a:srgbClr val="7FB230"/>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373631" y="4329583"/>
            <a:ext cx="7886700" cy="492675"/>
          </a:xfrm>
        </p:spPr>
        <p:txBody>
          <a:bodyPr/>
          <a:lstStyle>
            <a:lvl1pPr marL="0" indent="0">
              <a:buNone/>
              <a:defRPr sz="1800" b="0" i="0">
                <a:solidFill>
                  <a:srgbClr val="6595BF"/>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pic>
        <p:nvPicPr>
          <p:cNvPr id="9" name="Picture 8">
            <a:extLst>
              <a:ext uri="{FF2B5EF4-FFF2-40B4-BE49-F238E27FC236}">
                <a16:creationId xmlns:a16="http://schemas.microsoft.com/office/drawing/2014/main" id="{91D921D3-2837-704D-B361-8FD2289B42D3}"/>
              </a:ext>
            </a:extLst>
          </p:cNvPr>
          <p:cNvPicPr>
            <a:picLocks noChangeAspect="1"/>
          </p:cNvPicPr>
          <p:nvPr userDrawn="1"/>
        </p:nvPicPr>
        <p:blipFill>
          <a:blip r:embed="rId3"/>
          <a:stretch>
            <a:fillRect/>
          </a:stretch>
        </p:blipFill>
        <p:spPr>
          <a:xfrm>
            <a:off x="292036" y="256006"/>
            <a:ext cx="2044284" cy="642489"/>
          </a:xfrm>
          <a:prstGeom prst="rect">
            <a:avLst/>
          </a:prstGeom>
        </p:spPr>
      </p:pic>
      <p:sp>
        <p:nvSpPr>
          <p:cNvPr id="5" name="Slide Number Placeholder 5">
            <a:extLst>
              <a:ext uri="{FF2B5EF4-FFF2-40B4-BE49-F238E27FC236}">
                <a16:creationId xmlns:a16="http://schemas.microsoft.com/office/drawing/2014/main" id="{AAEE8DDF-E571-AA41-8166-5BD6C87B118E}"/>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39649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2_Section Header/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631" y="3638349"/>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3" name="Text Placeholder 2"/>
          <p:cNvSpPr>
            <a:spLocks noGrp="1"/>
          </p:cNvSpPr>
          <p:nvPr>
            <p:ph type="body" idx="1" hasCustomPrompt="1"/>
          </p:nvPr>
        </p:nvSpPr>
        <p:spPr>
          <a:xfrm>
            <a:off x="373631" y="4329583"/>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pic>
        <p:nvPicPr>
          <p:cNvPr id="7" name="Picture 6">
            <a:extLst>
              <a:ext uri="{FF2B5EF4-FFF2-40B4-BE49-F238E27FC236}">
                <a16:creationId xmlns:a16="http://schemas.microsoft.com/office/drawing/2014/main" id="{F1433E81-0582-E943-A53F-EC228962D753}"/>
              </a:ext>
            </a:extLst>
          </p:cNvPr>
          <p:cNvPicPr>
            <a:picLocks noChangeAspect="1"/>
          </p:cNvPicPr>
          <p:nvPr userDrawn="1"/>
        </p:nvPicPr>
        <p:blipFill>
          <a:blip r:embed="rId3"/>
          <a:stretch>
            <a:fillRect/>
          </a:stretch>
        </p:blipFill>
        <p:spPr>
          <a:xfrm>
            <a:off x="292036" y="256006"/>
            <a:ext cx="2044284" cy="642489"/>
          </a:xfrm>
          <a:prstGeom prst="rect">
            <a:avLst/>
          </a:prstGeom>
        </p:spPr>
      </p:pic>
      <p:sp>
        <p:nvSpPr>
          <p:cNvPr id="5" name="Slide Number Placeholder 5">
            <a:extLst>
              <a:ext uri="{FF2B5EF4-FFF2-40B4-BE49-F238E27FC236}">
                <a16:creationId xmlns:a16="http://schemas.microsoft.com/office/drawing/2014/main" id="{1385CA72-403E-ED40-946F-7FEFC113F855}"/>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2920886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C3823-551F-AC46-A9DE-62AB090899D6}"/>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7" name="Title 1">
            <a:extLst>
              <a:ext uri="{FF2B5EF4-FFF2-40B4-BE49-F238E27FC236}">
                <a16:creationId xmlns:a16="http://schemas.microsoft.com/office/drawing/2014/main" id="{23611073-7818-8F46-BABF-7BAFA2CAAA4F}"/>
              </a:ext>
            </a:extLst>
          </p:cNvPr>
          <p:cNvSpPr>
            <a:spLocks noGrp="1"/>
          </p:cNvSpPr>
          <p:nvPr>
            <p:ph type="title" hasCustomPrompt="1"/>
          </p:nvPr>
        </p:nvSpPr>
        <p:spPr>
          <a:xfrm>
            <a:off x="132999" y="3712244"/>
            <a:ext cx="7886700" cy="664244"/>
          </a:xfrm>
        </p:spPr>
        <p:txBody>
          <a:bodyPr anchor="t">
            <a:normAutofit/>
          </a:bodyPr>
          <a:lstStyle>
            <a:lvl1pPr>
              <a:defRPr sz="2400">
                <a:solidFill>
                  <a:srgbClr val="6595BF"/>
                </a:solidFill>
              </a:defRPr>
            </a:lvl1pPr>
          </a:lstStyle>
          <a:p>
            <a:r>
              <a:rPr lang="en-US" dirty="0"/>
              <a:t>TITLE 32 PT. OPEN SANS REGULAR</a:t>
            </a:r>
          </a:p>
        </p:txBody>
      </p:sp>
      <p:sp>
        <p:nvSpPr>
          <p:cNvPr id="8" name="Text Placeholder 2">
            <a:extLst>
              <a:ext uri="{FF2B5EF4-FFF2-40B4-BE49-F238E27FC236}">
                <a16:creationId xmlns:a16="http://schemas.microsoft.com/office/drawing/2014/main" id="{8204E37F-0A4B-634C-930D-D17A75752132}"/>
              </a:ext>
            </a:extLst>
          </p:cNvPr>
          <p:cNvSpPr>
            <a:spLocks noGrp="1"/>
          </p:cNvSpPr>
          <p:nvPr>
            <p:ph type="body" idx="1" hasCustomPrompt="1"/>
          </p:nvPr>
        </p:nvSpPr>
        <p:spPr>
          <a:xfrm>
            <a:off x="132999" y="4403478"/>
            <a:ext cx="7886700" cy="492675"/>
          </a:xfrm>
        </p:spPr>
        <p:txBody>
          <a:bodyPr/>
          <a:lstStyle>
            <a:lvl1pPr marL="0" indent="0">
              <a:buNone/>
              <a:defRPr sz="1800" b="0" i="0">
                <a:solidFill>
                  <a:srgbClr val="7FB23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 24 pt. Open Sans Light</a:t>
            </a:r>
          </a:p>
        </p:txBody>
      </p:sp>
      <p:sp>
        <p:nvSpPr>
          <p:cNvPr id="9" name="Slide Number Placeholder 5">
            <a:extLst>
              <a:ext uri="{FF2B5EF4-FFF2-40B4-BE49-F238E27FC236}">
                <a16:creationId xmlns:a16="http://schemas.microsoft.com/office/drawing/2014/main" id="{8A69D04D-0D0E-E146-9A5C-9C3F44FA0A27}"/>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bg1"/>
                </a:solidFill>
              </a:defRPr>
            </a:lvl1pPr>
          </a:lstStyle>
          <a:p>
            <a:fld id="{7F81CB2D-D492-7A48-98A7-5A5F32E8B2F1}" type="slidenum">
              <a:rPr lang="en-US" smtClean="0"/>
              <a:pPr/>
              <a:t>‹#›</a:t>
            </a:fld>
            <a:endParaRPr lang="en-US"/>
          </a:p>
        </p:txBody>
      </p:sp>
      <p:sp>
        <p:nvSpPr>
          <p:cNvPr id="18" name="Picture Placeholder 17">
            <a:extLst>
              <a:ext uri="{FF2B5EF4-FFF2-40B4-BE49-F238E27FC236}">
                <a16:creationId xmlns:a16="http://schemas.microsoft.com/office/drawing/2014/main" id="{0A57180C-2415-6140-870C-35E8C91685ED}"/>
              </a:ext>
            </a:extLst>
          </p:cNvPr>
          <p:cNvSpPr>
            <a:spLocks noGrp="1"/>
          </p:cNvSpPr>
          <p:nvPr>
            <p:ph type="pic" sz="quarter" idx="11" hasCustomPrompt="1"/>
          </p:nvPr>
        </p:nvSpPr>
        <p:spPr>
          <a:xfrm>
            <a:off x="1203159" y="2"/>
            <a:ext cx="7940842" cy="3551055"/>
          </a:xfrm>
          <a:custGeom>
            <a:avLst/>
            <a:gdLst>
              <a:gd name="connsiteX0" fmla="*/ 0 w 4254500"/>
              <a:gd name="connsiteY0" fmla="*/ 0 h 1587500"/>
              <a:gd name="connsiteX1" fmla="*/ 3989911 w 4254500"/>
              <a:gd name="connsiteY1" fmla="*/ 0 h 1587500"/>
              <a:gd name="connsiteX2" fmla="*/ 4254500 w 4254500"/>
              <a:gd name="connsiteY2" fmla="*/ 264589 h 1587500"/>
              <a:gd name="connsiteX3" fmla="*/ 4254500 w 4254500"/>
              <a:gd name="connsiteY3" fmla="*/ 1587500 h 1587500"/>
              <a:gd name="connsiteX4" fmla="*/ 0 w 4254500"/>
              <a:gd name="connsiteY4" fmla="*/ 1587500 h 1587500"/>
              <a:gd name="connsiteX5" fmla="*/ 0 w 4254500"/>
              <a:gd name="connsiteY5" fmla="*/ 0 h 1587500"/>
              <a:gd name="connsiteX0" fmla="*/ 0 w 4254500"/>
              <a:gd name="connsiteY0" fmla="*/ 0 h 3541429"/>
              <a:gd name="connsiteX1" fmla="*/ 3989911 w 4254500"/>
              <a:gd name="connsiteY1" fmla="*/ 0 h 3541429"/>
              <a:gd name="connsiteX2" fmla="*/ 4254500 w 4254500"/>
              <a:gd name="connsiteY2" fmla="*/ 264589 h 3541429"/>
              <a:gd name="connsiteX3" fmla="*/ 4254500 w 4254500"/>
              <a:gd name="connsiteY3" fmla="*/ 1587500 h 3541429"/>
              <a:gd name="connsiteX4" fmla="*/ 3060834 w 4254500"/>
              <a:gd name="connsiteY4" fmla="*/ 3541429 h 3541429"/>
              <a:gd name="connsiteX5" fmla="*/ 0 w 4254500"/>
              <a:gd name="connsiteY5" fmla="*/ 0 h 3541429"/>
              <a:gd name="connsiteX0" fmla="*/ 0 w 7902475"/>
              <a:gd name="connsiteY0" fmla="*/ 0 h 3551054"/>
              <a:gd name="connsiteX1" fmla="*/ 3989911 w 7902475"/>
              <a:gd name="connsiteY1" fmla="*/ 0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02475"/>
              <a:gd name="connsiteY0" fmla="*/ 0 h 3551054"/>
              <a:gd name="connsiteX1" fmla="*/ 7897768 w 7902475"/>
              <a:gd name="connsiteY1" fmla="*/ 9625 h 3551054"/>
              <a:gd name="connsiteX2" fmla="*/ 4254500 w 7902475"/>
              <a:gd name="connsiteY2" fmla="*/ 264589 h 3551054"/>
              <a:gd name="connsiteX3" fmla="*/ 7902475 w 7902475"/>
              <a:gd name="connsiteY3" fmla="*/ 3551054 h 3551054"/>
              <a:gd name="connsiteX4" fmla="*/ 3060834 w 7902475"/>
              <a:gd name="connsiteY4" fmla="*/ 3541429 h 3551054"/>
              <a:gd name="connsiteX5" fmla="*/ 0 w 7902475"/>
              <a:gd name="connsiteY5" fmla="*/ 0 h 3551054"/>
              <a:gd name="connsiteX0" fmla="*/ 0 w 7912100"/>
              <a:gd name="connsiteY0" fmla="*/ 0 h 3551054"/>
              <a:gd name="connsiteX1" fmla="*/ 7897768 w 7912100"/>
              <a:gd name="connsiteY1" fmla="*/ 9625 h 3551054"/>
              <a:gd name="connsiteX2" fmla="*/ 7912100 w 7912100"/>
              <a:gd name="connsiteY2" fmla="*/ 1082736 h 3551054"/>
              <a:gd name="connsiteX3" fmla="*/ 7902475 w 7912100"/>
              <a:gd name="connsiteY3" fmla="*/ 3551054 h 3551054"/>
              <a:gd name="connsiteX4" fmla="*/ 3060834 w 7912100"/>
              <a:gd name="connsiteY4" fmla="*/ 3541429 h 3551054"/>
              <a:gd name="connsiteX5" fmla="*/ 0 w 7912100"/>
              <a:gd name="connsiteY5" fmla="*/ 0 h 35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2100" h="3551054">
                <a:moveTo>
                  <a:pt x="0" y="0"/>
                </a:moveTo>
                <a:lnTo>
                  <a:pt x="7897768" y="9625"/>
                </a:lnTo>
                <a:lnTo>
                  <a:pt x="7912100" y="1082736"/>
                </a:lnTo>
                <a:cubicBezTo>
                  <a:pt x="7908892" y="1905509"/>
                  <a:pt x="7905683" y="2728281"/>
                  <a:pt x="7902475" y="3551054"/>
                </a:cubicBezTo>
                <a:lnTo>
                  <a:pt x="3060834" y="3541429"/>
                </a:lnTo>
                <a:lnTo>
                  <a:pt x="0" y="0"/>
                </a:lnTo>
                <a:close/>
              </a:path>
            </a:pathLst>
          </a:custGeom>
        </p:spPr>
        <p:txBody>
          <a:bodyPr>
            <a:normAutofit/>
          </a:bodyPr>
          <a:lstStyle>
            <a:lvl1pPr marL="0" indent="0">
              <a:buNone/>
              <a:defRPr sz="900"/>
            </a:lvl1pPr>
          </a:lstStyle>
          <a:p>
            <a:r>
              <a:rPr lang="en-US" dirty="0"/>
              <a:t>Insert Photo </a:t>
            </a:r>
          </a:p>
        </p:txBody>
      </p:sp>
    </p:spTree>
    <p:extLst>
      <p:ext uri="{BB962C8B-B14F-4D97-AF65-F5344CB8AC3E}">
        <p14:creationId xmlns:p14="http://schemas.microsoft.com/office/powerpoint/2010/main" val="182127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7527A041-9476-E44F-BFE4-B8C381F07954}"/>
              </a:ext>
            </a:extLst>
          </p:cNvPr>
          <p:cNvSpPr>
            <a:spLocks noGrp="1"/>
          </p:cNvSpPr>
          <p:nvPr>
            <p:ph type="sldNum" sz="quarter" idx="4"/>
          </p:nvPr>
        </p:nvSpPr>
        <p:spPr>
          <a:xfrm>
            <a:off x="3543300" y="6541028"/>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F81CB2D-D492-7A48-98A7-5A5F32E8B2F1}" type="slidenum">
              <a:rPr lang="en-US" smtClean="0"/>
              <a:pPr/>
              <a:t>‹#›</a:t>
            </a:fld>
            <a:endParaRPr lang="en-US"/>
          </a:p>
        </p:txBody>
      </p:sp>
    </p:spTree>
    <p:extLst>
      <p:ext uri="{BB962C8B-B14F-4D97-AF65-F5344CB8AC3E}">
        <p14:creationId xmlns:p14="http://schemas.microsoft.com/office/powerpoint/2010/main" val="1475163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31.jpeg"/><Relationship Id="rId4" Type="http://schemas.openxmlformats.org/officeDocument/2006/relationships/image" Target="../media/image30.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416F468-F6A3-ABA6-C29B-312C4F20DD26}"/>
              </a:ext>
            </a:extLst>
          </p:cNvPr>
          <p:cNvSpPr>
            <a:spLocks noGrp="1" noChangeArrowheads="1"/>
          </p:cNvSpPr>
          <p:nvPr>
            <p:ph type="title"/>
          </p:nvPr>
        </p:nvSpPr>
        <p:spPr>
          <a:xfrm>
            <a:off x="373063" y="3638550"/>
            <a:ext cx="7886700" cy="663575"/>
          </a:xfrm>
        </p:spPr>
        <p:txBody>
          <a:bodyPr>
            <a:normAutofit fontScale="90000"/>
          </a:bodyPr>
          <a:lstStyle/>
          <a:p>
            <a:pPr algn="l">
              <a:lnSpc>
                <a:spcPct val="90000"/>
              </a:lnSpc>
              <a:defRPr/>
            </a:pPr>
            <a:r>
              <a:rPr lang="en-US" altLang="en-US" sz="4300" dirty="0"/>
              <a:t>Gender Differences in Addiction </a:t>
            </a:r>
          </a:p>
        </p:txBody>
      </p:sp>
      <p:sp>
        <p:nvSpPr>
          <p:cNvPr id="10" name="Rectangle 3">
            <a:extLst>
              <a:ext uri="{FF2B5EF4-FFF2-40B4-BE49-F238E27FC236}">
                <a16:creationId xmlns:a16="http://schemas.microsoft.com/office/drawing/2014/main" id="{AB68C278-ACEC-7563-D7A5-CF5F85BC57BE}"/>
              </a:ext>
            </a:extLst>
          </p:cNvPr>
          <p:cNvSpPr txBox="1">
            <a:spLocks noChangeArrowheads="1"/>
          </p:cNvSpPr>
          <p:nvPr/>
        </p:nvSpPr>
        <p:spPr>
          <a:xfrm>
            <a:off x="5107709" y="4751388"/>
            <a:ext cx="3556866" cy="1147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35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pPr>
              <a:defRPr/>
            </a:pPr>
            <a:endParaRPr lang="en-US" altLang="en-US" sz="1600" dirty="0"/>
          </a:p>
          <a:p>
            <a:pPr>
              <a:defRPr/>
            </a:pPr>
            <a:r>
              <a:rPr lang="en-US" altLang="en-US" sz="1600" dirty="0"/>
              <a:t>Ellen A. Ovson, M.D., F.A.S.A.M</a:t>
            </a:r>
          </a:p>
          <a:p>
            <a:pPr>
              <a:defRPr/>
            </a:pPr>
            <a:r>
              <a:rPr lang="en-US" altLang="en-US" sz="1600" dirty="0"/>
              <a:t>Medical Director, Lakeview Health</a:t>
            </a:r>
          </a:p>
        </p:txBody>
      </p:sp>
    </p:spTree>
    <p:extLst>
      <p:ext uri="{BB962C8B-B14F-4D97-AF65-F5344CB8AC3E}">
        <p14:creationId xmlns:p14="http://schemas.microsoft.com/office/powerpoint/2010/main" val="264966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539CF-9799-CC14-3293-B6CC61ECEFF1}"/>
              </a:ext>
            </a:extLst>
          </p:cNvPr>
          <p:cNvSpPr>
            <a:spLocks noGrp="1"/>
          </p:cNvSpPr>
          <p:nvPr>
            <p:ph type="sldNum" sz="quarter" idx="4"/>
          </p:nvPr>
        </p:nvSpPr>
        <p:spPr/>
        <p:txBody>
          <a:bodyPr/>
          <a:lstStyle/>
          <a:p>
            <a:fld id="{7F81CB2D-D492-7A48-98A7-5A5F32E8B2F1}" type="slidenum">
              <a:rPr lang="en-US" smtClean="0"/>
              <a:pPr/>
              <a:t>10</a:t>
            </a:fld>
            <a:endParaRPr lang="en-US"/>
          </a:p>
        </p:txBody>
      </p:sp>
      <p:pic>
        <p:nvPicPr>
          <p:cNvPr id="3" name="Picture 2" descr="Two young women smiling.">
            <a:extLst>
              <a:ext uri="{FF2B5EF4-FFF2-40B4-BE49-F238E27FC236}">
                <a16:creationId xmlns:a16="http://schemas.microsoft.com/office/drawing/2014/main" id="{C5272B49-10B3-5557-2C7F-76F3CA6CE5D0}"/>
              </a:ext>
            </a:extLst>
          </p:cNvPr>
          <p:cNvPicPr>
            <a:picLocks noChangeAspect="1"/>
          </p:cNvPicPr>
          <p:nvPr/>
        </p:nvPicPr>
        <p:blipFill rotWithShape="1">
          <a:blip r:embed="rId3"/>
          <a:srcRect r="13651" b="3"/>
          <a:stretch/>
        </p:blipFill>
        <p:spPr>
          <a:xfrm>
            <a:off x="20" y="277472"/>
            <a:ext cx="3414533"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4" name="Picture 3" descr="A group of three men and woman walking and talking to each other.">
            <a:extLst>
              <a:ext uri="{FF2B5EF4-FFF2-40B4-BE49-F238E27FC236}">
                <a16:creationId xmlns:a16="http://schemas.microsoft.com/office/drawing/2014/main" id="{5B68F4D5-699B-91AD-2620-238A4BA896E0}"/>
              </a:ext>
            </a:extLst>
          </p:cNvPr>
          <p:cNvPicPr>
            <a:picLocks noChangeAspect="1"/>
          </p:cNvPicPr>
          <p:nvPr/>
        </p:nvPicPr>
        <p:blipFill rotWithShape="1">
          <a:blip r:embed="rId4" cstate="print"/>
          <a:srcRect l="37784" r="2158" b="-4"/>
          <a:stretch/>
        </p:blipFill>
        <p:spPr>
          <a:xfrm>
            <a:off x="3305133" y="4"/>
            <a:ext cx="3075966"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5" name="Picture 4" descr="A young african-american woman leaning on lockers with a book in her hand.">
            <a:extLst>
              <a:ext uri="{FF2B5EF4-FFF2-40B4-BE49-F238E27FC236}">
                <a16:creationId xmlns:a16="http://schemas.microsoft.com/office/drawing/2014/main" id="{49A7BBA6-EB82-314B-0815-6F762324A9A6}"/>
              </a:ext>
            </a:extLst>
          </p:cNvPr>
          <p:cNvPicPr>
            <a:picLocks noChangeAspect="1"/>
          </p:cNvPicPr>
          <p:nvPr/>
        </p:nvPicPr>
        <p:blipFill rotWithShape="1">
          <a:blip r:embed="rId5" cstate="print"/>
          <a:srcRect r="6963" b="-4"/>
          <a:stretch/>
        </p:blipFill>
        <p:spPr>
          <a:xfrm>
            <a:off x="6489805" y="-3"/>
            <a:ext cx="2654195"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6" name="Title 1">
            <a:extLst>
              <a:ext uri="{FF2B5EF4-FFF2-40B4-BE49-F238E27FC236}">
                <a16:creationId xmlns:a16="http://schemas.microsoft.com/office/drawing/2014/main" id="{CC7BF898-E777-861D-E54C-91C25C13B0AE}"/>
              </a:ext>
            </a:extLst>
          </p:cNvPr>
          <p:cNvSpPr txBox="1">
            <a:spLocks/>
          </p:cNvSpPr>
          <p:nvPr/>
        </p:nvSpPr>
        <p:spPr>
          <a:xfrm>
            <a:off x="2916976" y="4763190"/>
            <a:ext cx="5624946" cy="146050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r">
              <a:defRPr/>
            </a:pPr>
            <a:r>
              <a:rPr lang="en-US" sz="3800" dirty="0"/>
              <a:t>Activity – Sex vs. Gender</a:t>
            </a:r>
          </a:p>
        </p:txBody>
      </p:sp>
      <p:sp>
        <p:nvSpPr>
          <p:cNvPr id="7" name="Content Placeholder 2">
            <a:extLst>
              <a:ext uri="{FF2B5EF4-FFF2-40B4-BE49-F238E27FC236}">
                <a16:creationId xmlns:a16="http://schemas.microsoft.com/office/drawing/2014/main" id="{F76C4898-7FCF-8240-4E21-00B09F79EFCB}"/>
              </a:ext>
            </a:extLst>
          </p:cNvPr>
          <p:cNvSpPr txBox="1">
            <a:spLocks/>
          </p:cNvSpPr>
          <p:nvPr/>
        </p:nvSpPr>
        <p:spPr>
          <a:xfrm>
            <a:off x="3251200" y="5438879"/>
            <a:ext cx="4692650" cy="64611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Monotype Sorts" pitchFamily="2" charset="2"/>
              <a:buNone/>
              <a:defRPr/>
            </a:pPr>
            <a:r>
              <a:rPr lang="en-US" sz="2200" b="1" dirty="0"/>
              <a:t>Is it a sex or gender difference? </a:t>
            </a:r>
            <a:endParaRPr lang="en-US" sz="2200" dirty="0"/>
          </a:p>
        </p:txBody>
      </p:sp>
    </p:spTree>
    <p:extLst>
      <p:ext uri="{BB962C8B-B14F-4D97-AF65-F5344CB8AC3E}">
        <p14:creationId xmlns:p14="http://schemas.microsoft.com/office/powerpoint/2010/main" val="3605831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90A0C-6E5D-B1B6-E3B6-ACBC1E41EBE6}"/>
              </a:ext>
            </a:extLst>
          </p:cNvPr>
          <p:cNvSpPr>
            <a:spLocks noGrp="1"/>
          </p:cNvSpPr>
          <p:nvPr>
            <p:ph type="sldNum" sz="quarter" idx="4"/>
          </p:nvPr>
        </p:nvSpPr>
        <p:spPr/>
        <p:txBody>
          <a:bodyPr/>
          <a:lstStyle/>
          <a:p>
            <a:fld id="{7F81CB2D-D492-7A48-98A7-5A5F32E8B2F1}" type="slidenum">
              <a:rPr lang="en-US" smtClean="0"/>
              <a:pPr/>
              <a:t>100</a:t>
            </a:fld>
            <a:endParaRPr lang="en-US"/>
          </a:p>
        </p:txBody>
      </p:sp>
      <p:sp>
        <p:nvSpPr>
          <p:cNvPr id="5" name="Title 1">
            <a:extLst>
              <a:ext uri="{FF2B5EF4-FFF2-40B4-BE49-F238E27FC236}">
                <a16:creationId xmlns:a16="http://schemas.microsoft.com/office/drawing/2014/main" id="{5232D388-4BDC-874A-2E6C-6F296B2C666C}"/>
              </a:ext>
            </a:extLst>
          </p:cNvPr>
          <p:cNvSpPr>
            <a:spLocks noGrp="1"/>
          </p:cNvSpPr>
          <p:nvPr>
            <p:ph type="title"/>
          </p:nvPr>
        </p:nvSpPr>
        <p:spPr>
          <a:xfrm>
            <a:off x="84138" y="1174750"/>
            <a:ext cx="3573462" cy="663575"/>
          </a:xfrm>
        </p:spPr>
        <p:txBody>
          <a:bodyPr>
            <a:normAutofit fontScale="90000"/>
          </a:bodyPr>
          <a:lstStyle/>
          <a:p>
            <a:pPr>
              <a:defRPr/>
            </a:pPr>
            <a:r>
              <a:rPr lang="en-US" sz="4700" dirty="0"/>
              <a:t>The TEDS Report (SAMHSA)</a:t>
            </a:r>
          </a:p>
        </p:txBody>
      </p:sp>
      <p:sp>
        <p:nvSpPr>
          <p:cNvPr id="6" name="Content Placeholder 2">
            <a:extLst>
              <a:ext uri="{FF2B5EF4-FFF2-40B4-BE49-F238E27FC236}">
                <a16:creationId xmlns:a16="http://schemas.microsoft.com/office/drawing/2014/main" id="{B248493B-2F3E-0208-DEF0-7836E9E7CFD3}"/>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Methamphetamine primary use was similar in both.</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Prescription opioids as DOC were similar across all age groups but over age 65, where women had nearly 3 times the rate of men.</a:t>
            </a:r>
          </a:p>
        </p:txBody>
      </p:sp>
    </p:spTree>
    <p:extLst>
      <p:ext uri="{BB962C8B-B14F-4D97-AF65-F5344CB8AC3E}">
        <p14:creationId xmlns:p14="http://schemas.microsoft.com/office/powerpoint/2010/main" val="30738635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CF40C5-0517-3EE7-9BB0-8FE0C218E135}"/>
              </a:ext>
            </a:extLst>
          </p:cNvPr>
          <p:cNvSpPr>
            <a:spLocks noGrp="1"/>
          </p:cNvSpPr>
          <p:nvPr>
            <p:ph type="sldNum" sz="quarter" idx="4"/>
          </p:nvPr>
        </p:nvSpPr>
        <p:spPr/>
        <p:txBody>
          <a:bodyPr/>
          <a:lstStyle/>
          <a:p>
            <a:fld id="{7F81CB2D-D492-7A48-98A7-5A5F32E8B2F1}" type="slidenum">
              <a:rPr lang="en-US" smtClean="0"/>
              <a:pPr/>
              <a:t>101</a:t>
            </a:fld>
            <a:endParaRPr lang="en-US"/>
          </a:p>
        </p:txBody>
      </p:sp>
      <p:sp>
        <p:nvSpPr>
          <p:cNvPr id="5" name="Title 1">
            <a:extLst>
              <a:ext uri="{FF2B5EF4-FFF2-40B4-BE49-F238E27FC236}">
                <a16:creationId xmlns:a16="http://schemas.microsoft.com/office/drawing/2014/main" id="{8CBE362E-05BD-CC82-E177-4CCE13015B80}"/>
              </a:ext>
            </a:extLst>
          </p:cNvPr>
          <p:cNvSpPr>
            <a:spLocks noGrp="1"/>
          </p:cNvSpPr>
          <p:nvPr>
            <p:ph type="title"/>
          </p:nvPr>
        </p:nvSpPr>
        <p:spPr>
          <a:xfrm>
            <a:off x="160338" y="722844"/>
            <a:ext cx="3573462" cy="663575"/>
          </a:xfrm>
        </p:spPr>
        <p:txBody>
          <a:bodyPr>
            <a:noAutofit/>
          </a:bodyPr>
          <a:lstStyle/>
          <a:p>
            <a:pPr>
              <a:lnSpc>
                <a:spcPct val="90000"/>
              </a:lnSpc>
              <a:defRPr/>
            </a:pPr>
            <a:r>
              <a:rPr lang="en-US" sz="3600" dirty="0"/>
              <a:t>Sex and Gender Differences </a:t>
            </a:r>
            <a:br>
              <a:rPr lang="en-US" sz="3600" dirty="0"/>
            </a:br>
            <a:r>
              <a:rPr lang="en-US" sz="3600" dirty="0"/>
              <a:t>in the Treatment </a:t>
            </a:r>
            <a:br>
              <a:rPr lang="en-US" sz="3600" dirty="0"/>
            </a:br>
            <a:r>
              <a:rPr lang="en-US" sz="3600" dirty="0"/>
              <a:t>of SUD</a:t>
            </a:r>
          </a:p>
        </p:txBody>
      </p:sp>
      <p:sp>
        <p:nvSpPr>
          <p:cNvPr id="6" name="Content Placeholder 2">
            <a:extLst>
              <a:ext uri="{FF2B5EF4-FFF2-40B4-BE49-F238E27FC236}">
                <a16:creationId xmlns:a16="http://schemas.microsoft.com/office/drawing/2014/main" id="{080AF8C8-F75B-99EB-8F53-2BB6168EEBAB}"/>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progress from first use to dependence more quickly than men, but typically enter treatment with more severe medical, behavioral, psychological, and social problems,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Barriers to access for women include childcare and fear that authorities will remove their children.</a:t>
            </a:r>
          </a:p>
        </p:txBody>
      </p:sp>
    </p:spTree>
    <p:extLst>
      <p:ext uri="{BB962C8B-B14F-4D97-AF65-F5344CB8AC3E}">
        <p14:creationId xmlns:p14="http://schemas.microsoft.com/office/powerpoint/2010/main" val="15382443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F554FB-3EF3-617E-204F-298E983DE315}"/>
              </a:ext>
            </a:extLst>
          </p:cNvPr>
          <p:cNvSpPr>
            <a:spLocks noGrp="1"/>
          </p:cNvSpPr>
          <p:nvPr>
            <p:ph type="sldNum" sz="quarter" idx="4"/>
          </p:nvPr>
        </p:nvSpPr>
        <p:spPr/>
        <p:txBody>
          <a:bodyPr/>
          <a:lstStyle/>
          <a:p>
            <a:fld id="{7F81CB2D-D492-7A48-98A7-5A5F32E8B2F1}" type="slidenum">
              <a:rPr lang="en-US" smtClean="0"/>
              <a:pPr/>
              <a:t>102</a:t>
            </a:fld>
            <a:endParaRPr lang="en-US"/>
          </a:p>
        </p:txBody>
      </p:sp>
      <p:sp>
        <p:nvSpPr>
          <p:cNvPr id="5" name="Title 1">
            <a:extLst>
              <a:ext uri="{FF2B5EF4-FFF2-40B4-BE49-F238E27FC236}">
                <a16:creationId xmlns:a16="http://schemas.microsoft.com/office/drawing/2014/main" id="{6476CDE7-88E1-84A5-8EDC-CC45367B6B3C}"/>
              </a:ext>
            </a:extLst>
          </p:cNvPr>
          <p:cNvSpPr>
            <a:spLocks noGrp="1"/>
          </p:cNvSpPr>
          <p:nvPr>
            <p:ph type="title"/>
          </p:nvPr>
        </p:nvSpPr>
        <p:spPr>
          <a:xfrm>
            <a:off x="84138" y="1174750"/>
            <a:ext cx="3573462" cy="663575"/>
          </a:xfrm>
        </p:spPr>
        <p:txBody>
          <a:bodyPr>
            <a:normAutofit fontScale="90000"/>
          </a:bodyPr>
          <a:lstStyle/>
          <a:p>
            <a:pPr>
              <a:defRPr/>
            </a:pPr>
            <a:r>
              <a:rPr lang="en-US" sz="4300" dirty="0"/>
              <a:t>Women and Smoking Cessation</a:t>
            </a:r>
          </a:p>
        </p:txBody>
      </p:sp>
      <p:sp>
        <p:nvSpPr>
          <p:cNvPr id="6" name="Content Placeholder 2">
            <a:extLst>
              <a:ext uri="{FF2B5EF4-FFF2-40B4-BE49-F238E27FC236}">
                <a16:creationId xmlns:a16="http://schemas.microsoft.com/office/drawing/2014/main" id="{2F79E545-D1A1-ECC0-52EA-4B675D6AA61B}"/>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less likely to quit smoking and more likely to relapse.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Nicotine replacement therapies are not as effective in women.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Nicotine craving and withdrawal vary across the menstrual cycle, which may complicate efforts to quit.</a:t>
            </a:r>
          </a:p>
        </p:txBody>
      </p:sp>
      <p:sp>
        <p:nvSpPr>
          <p:cNvPr id="7" name="Content Placeholder 2">
            <a:extLst>
              <a:ext uri="{FF2B5EF4-FFF2-40B4-BE49-F238E27FC236}">
                <a16:creationId xmlns:a16="http://schemas.microsoft.com/office/drawing/2014/main" id="{9039943B-5DB8-7CC5-8219-3361B2A7AD67}"/>
              </a:ext>
            </a:extLst>
          </p:cNvPr>
          <p:cNvSpPr txBox="1">
            <a:spLocks/>
          </p:cNvSpPr>
          <p:nvPr/>
        </p:nvSpPr>
        <p:spPr>
          <a:xfrm>
            <a:off x="3657600" y="3704696"/>
            <a:ext cx="5295900" cy="4252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stress on the heart due to smoking one pack of cigarettes per day is the equivalent of being 90 pounds overweight.</a:t>
            </a:r>
          </a:p>
        </p:txBody>
      </p:sp>
    </p:spTree>
    <p:extLst>
      <p:ext uri="{BB962C8B-B14F-4D97-AF65-F5344CB8AC3E}">
        <p14:creationId xmlns:p14="http://schemas.microsoft.com/office/powerpoint/2010/main" val="31253671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150D58-959B-F5D7-EE8A-78DD41F17734}"/>
              </a:ext>
            </a:extLst>
          </p:cNvPr>
          <p:cNvSpPr>
            <a:spLocks noGrp="1"/>
          </p:cNvSpPr>
          <p:nvPr>
            <p:ph type="sldNum" sz="quarter" idx="4"/>
          </p:nvPr>
        </p:nvSpPr>
        <p:spPr/>
        <p:txBody>
          <a:bodyPr/>
          <a:lstStyle/>
          <a:p>
            <a:fld id="{7F81CB2D-D492-7A48-98A7-5A5F32E8B2F1}" type="slidenum">
              <a:rPr lang="en-US" smtClean="0"/>
              <a:pPr/>
              <a:t>103</a:t>
            </a:fld>
            <a:endParaRPr lang="en-US"/>
          </a:p>
        </p:txBody>
      </p:sp>
      <p:sp>
        <p:nvSpPr>
          <p:cNvPr id="5" name="Rectangle 4">
            <a:extLst>
              <a:ext uri="{FF2B5EF4-FFF2-40B4-BE49-F238E27FC236}">
                <a16:creationId xmlns:a16="http://schemas.microsoft.com/office/drawing/2014/main" id="{CDA3BF16-82E7-EAF7-7271-72E5D2C33B42}"/>
              </a:ext>
            </a:extLst>
          </p:cNvPr>
          <p:cNvSpPr txBox="1">
            <a:spLocks noChangeArrowheads="1"/>
          </p:cNvSpPr>
          <p:nvPr/>
        </p:nvSpPr>
        <p:spPr>
          <a:xfrm>
            <a:off x="542925" y="4690002"/>
            <a:ext cx="7885113" cy="4067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sz="5700" dirty="0"/>
              <a:t>Gender Differences</a:t>
            </a:r>
          </a:p>
        </p:txBody>
      </p:sp>
      <p:sp>
        <p:nvSpPr>
          <p:cNvPr id="6" name="Rectangle 5">
            <a:extLst>
              <a:ext uri="{FF2B5EF4-FFF2-40B4-BE49-F238E27FC236}">
                <a16:creationId xmlns:a16="http://schemas.microsoft.com/office/drawing/2014/main" id="{633BA3DB-A2CC-86B1-20B6-915F58870A67}"/>
              </a:ext>
            </a:extLst>
          </p:cNvPr>
          <p:cNvSpPr txBox="1">
            <a:spLocks noChangeArrowheads="1"/>
          </p:cNvSpPr>
          <p:nvPr/>
        </p:nvSpPr>
        <p:spPr>
          <a:xfrm>
            <a:off x="628650" y="5413903"/>
            <a:ext cx="7885113" cy="1127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Drugs Other Than Alcohol</a:t>
            </a:r>
          </a:p>
        </p:txBody>
      </p:sp>
      <p:cxnSp>
        <p:nvCxnSpPr>
          <p:cNvPr id="3" name="Straight Connector 2">
            <a:extLst>
              <a:ext uri="{FF2B5EF4-FFF2-40B4-BE49-F238E27FC236}">
                <a16:creationId xmlns:a16="http://schemas.microsoft.com/office/drawing/2014/main" id="{84B03FCD-6588-5EA1-A042-2579087F69DC}"/>
              </a:ext>
            </a:extLst>
          </p:cNvPr>
          <p:cNvCxnSpPr>
            <a:cxnSpLocks/>
          </p:cNvCxnSpPr>
          <p:nvPr/>
        </p:nvCxnSpPr>
        <p:spPr>
          <a:xfrm>
            <a:off x="628650" y="5413903"/>
            <a:ext cx="66198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3292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40E51-6B92-52E1-BF52-5AE32247C172}"/>
              </a:ext>
            </a:extLst>
          </p:cNvPr>
          <p:cNvSpPr>
            <a:spLocks noGrp="1"/>
          </p:cNvSpPr>
          <p:nvPr>
            <p:ph type="sldNum" sz="quarter" idx="4"/>
          </p:nvPr>
        </p:nvSpPr>
        <p:spPr/>
        <p:txBody>
          <a:bodyPr/>
          <a:lstStyle/>
          <a:p>
            <a:fld id="{7F81CB2D-D492-7A48-98A7-5A5F32E8B2F1}" type="slidenum">
              <a:rPr lang="en-US" smtClean="0">
                <a:solidFill>
                  <a:schemeClr val="tx1">
                    <a:lumMod val="50000"/>
                    <a:lumOff val="50000"/>
                  </a:schemeClr>
                </a:solidFill>
              </a:rPr>
              <a:pPr/>
              <a:t>104</a:t>
            </a:fld>
            <a:endParaRPr lang="en-US">
              <a:solidFill>
                <a:schemeClr val="tx1">
                  <a:lumMod val="50000"/>
                  <a:lumOff val="50000"/>
                </a:schemeClr>
              </a:solidFill>
            </a:endParaRPr>
          </a:p>
        </p:txBody>
      </p:sp>
      <p:sp>
        <p:nvSpPr>
          <p:cNvPr id="5" name="Rectangle 2">
            <a:extLst>
              <a:ext uri="{FF2B5EF4-FFF2-40B4-BE49-F238E27FC236}">
                <a16:creationId xmlns:a16="http://schemas.microsoft.com/office/drawing/2014/main" id="{A42F72BC-C66A-7284-F5F6-D3B79C05F848}"/>
              </a:ext>
            </a:extLst>
          </p:cNvPr>
          <p:cNvSpPr>
            <a:spLocks noGrp="1" noChangeArrowheads="1"/>
          </p:cNvSpPr>
          <p:nvPr>
            <p:ph type="title"/>
          </p:nvPr>
        </p:nvSpPr>
        <p:spPr>
          <a:xfrm>
            <a:off x="84138" y="1174750"/>
            <a:ext cx="3573462" cy="663575"/>
          </a:xfrm>
        </p:spPr>
        <p:txBody>
          <a:bodyPr>
            <a:normAutofit fontScale="90000"/>
          </a:bodyPr>
          <a:lstStyle/>
          <a:p>
            <a:pPr>
              <a:lnSpc>
                <a:spcPct val="90000"/>
              </a:lnSpc>
              <a:defRPr/>
            </a:pPr>
            <a:r>
              <a:rPr lang="en-US" altLang="en-US" sz="4300" dirty="0">
                <a:solidFill>
                  <a:schemeClr val="tx1">
                    <a:lumMod val="75000"/>
                    <a:lumOff val="25000"/>
                  </a:schemeClr>
                </a:solidFill>
              </a:rPr>
              <a:t>Gender Differences and Drug Abuse</a:t>
            </a:r>
          </a:p>
        </p:txBody>
      </p:sp>
      <p:sp>
        <p:nvSpPr>
          <p:cNvPr id="6" name="Rectangle 3">
            <a:extLst>
              <a:ext uri="{FF2B5EF4-FFF2-40B4-BE49-F238E27FC236}">
                <a16:creationId xmlns:a16="http://schemas.microsoft.com/office/drawing/2014/main" id="{2EF08E23-E665-1977-A9F5-EF8DDEF9AC53}"/>
              </a:ext>
            </a:extLst>
          </p:cNvPr>
          <p:cNvSpPr>
            <a:spLocks noGrp="1" noChangeArrowheads="1"/>
          </p:cNvSpPr>
          <p:nvPr>
            <p:ph type="body" idx="10"/>
          </p:nvPr>
        </p:nvSpPr>
        <p:spPr>
          <a:xfrm>
            <a:off x="3657600" y="1978025"/>
            <a:ext cx="4918075" cy="3705225"/>
          </a:xfrm>
        </p:spPr>
        <p:txBody>
          <a:bodyPr>
            <a:normAutofit/>
          </a:bodyPr>
          <a:lstStyle/>
          <a:p>
            <a:pPr>
              <a:defRPr/>
            </a:pPr>
            <a:r>
              <a:rPr lang="en-US" altLang="en-US" sz="19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Women typically progress from first use of cocaine, heroin, and marijuana to dependence more quickly than men.</a:t>
            </a:r>
          </a:p>
          <a:p>
            <a:pPr>
              <a:defRPr/>
            </a:pPr>
            <a:r>
              <a:rPr lang="en-US" altLang="en-US" sz="19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Cocaine-induced cognitive impairments and risk of stroke are more severe in women.</a:t>
            </a:r>
          </a:p>
          <a:p>
            <a:pPr>
              <a:defRPr/>
            </a:pPr>
            <a:r>
              <a:rPr lang="en-US" altLang="en-US" sz="19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Although the incidence of depression in the general population is higher in women, this discrepancy is far less pronounced in substance abusers.</a:t>
            </a:r>
          </a:p>
        </p:txBody>
      </p:sp>
    </p:spTree>
    <p:extLst>
      <p:ext uri="{BB962C8B-B14F-4D97-AF65-F5344CB8AC3E}">
        <p14:creationId xmlns:p14="http://schemas.microsoft.com/office/powerpoint/2010/main" val="31106394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896A34A-2167-395C-15ED-7BC128CCF742}"/>
              </a:ext>
            </a:extLst>
          </p:cNvPr>
          <p:cNvSpPr txBox="1">
            <a:spLocks noChangeArrowheads="1"/>
          </p:cNvSpPr>
          <p:nvPr/>
        </p:nvSpPr>
        <p:spPr>
          <a:xfrm>
            <a:off x="552450" y="4689475"/>
            <a:ext cx="7885113" cy="4067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sz="5700" dirty="0"/>
              <a:t>Gender Differences</a:t>
            </a:r>
          </a:p>
        </p:txBody>
      </p:sp>
      <p:sp>
        <p:nvSpPr>
          <p:cNvPr id="5" name="Rectangle 5">
            <a:extLst>
              <a:ext uri="{FF2B5EF4-FFF2-40B4-BE49-F238E27FC236}">
                <a16:creationId xmlns:a16="http://schemas.microsoft.com/office/drawing/2014/main" id="{DD2105AE-DE24-67B0-1A14-528287293822}"/>
              </a:ext>
            </a:extLst>
          </p:cNvPr>
          <p:cNvSpPr txBox="1">
            <a:spLocks noChangeArrowheads="1"/>
          </p:cNvSpPr>
          <p:nvPr/>
        </p:nvSpPr>
        <p:spPr>
          <a:xfrm>
            <a:off x="629443" y="5546725"/>
            <a:ext cx="7885113" cy="1127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Process Addictions</a:t>
            </a:r>
          </a:p>
        </p:txBody>
      </p:sp>
      <p:cxnSp>
        <p:nvCxnSpPr>
          <p:cNvPr id="3" name="Straight Connector 2">
            <a:extLst>
              <a:ext uri="{FF2B5EF4-FFF2-40B4-BE49-F238E27FC236}">
                <a16:creationId xmlns:a16="http://schemas.microsoft.com/office/drawing/2014/main" id="{EC666913-0472-26E7-F02A-732F8E281178}"/>
              </a:ext>
            </a:extLst>
          </p:cNvPr>
          <p:cNvCxnSpPr>
            <a:cxnSpLocks/>
          </p:cNvCxnSpPr>
          <p:nvPr/>
        </p:nvCxnSpPr>
        <p:spPr>
          <a:xfrm>
            <a:off x="704850" y="5438775"/>
            <a:ext cx="6534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547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4CD844-CA8E-BD47-D41D-9A7816E4DC44}"/>
              </a:ext>
            </a:extLst>
          </p:cNvPr>
          <p:cNvSpPr>
            <a:spLocks noGrp="1"/>
          </p:cNvSpPr>
          <p:nvPr>
            <p:ph type="sldNum" sz="quarter" idx="4"/>
          </p:nvPr>
        </p:nvSpPr>
        <p:spPr/>
        <p:txBody>
          <a:bodyPr/>
          <a:lstStyle/>
          <a:p>
            <a:fld id="{7F81CB2D-D492-7A48-98A7-5A5F32E8B2F1}" type="slidenum">
              <a:rPr lang="en-US" smtClean="0"/>
              <a:pPr/>
              <a:t>106</a:t>
            </a:fld>
            <a:endParaRPr lang="en-US"/>
          </a:p>
        </p:txBody>
      </p:sp>
      <p:sp>
        <p:nvSpPr>
          <p:cNvPr id="5" name="Title 1">
            <a:extLst>
              <a:ext uri="{FF2B5EF4-FFF2-40B4-BE49-F238E27FC236}">
                <a16:creationId xmlns:a16="http://schemas.microsoft.com/office/drawing/2014/main" id="{DF4E76C7-5237-1A34-1211-E612FC2D59BB}"/>
              </a:ext>
            </a:extLst>
          </p:cNvPr>
          <p:cNvSpPr>
            <a:spLocks noGrp="1"/>
          </p:cNvSpPr>
          <p:nvPr>
            <p:ph type="title"/>
          </p:nvPr>
        </p:nvSpPr>
        <p:spPr>
          <a:xfrm>
            <a:off x="84138" y="755650"/>
            <a:ext cx="3573462" cy="663575"/>
          </a:xfrm>
        </p:spPr>
        <p:txBody>
          <a:bodyPr>
            <a:normAutofit fontScale="90000"/>
          </a:bodyPr>
          <a:lstStyle/>
          <a:p>
            <a:pPr>
              <a:lnSpc>
                <a:spcPct val="90000"/>
              </a:lnSpc>
              <a:defRPr/>
            </a:pPr>
            <a:r>
              <a:rPr lang="en-US" sz="4300" dirty="0"/>
              <a:t>Gender Differences in Process Addictions</a:t>
            </a:r>
          </a:p>
        </p:txBody>
      </p:sp>
      <p:sp>
        <p:nvSpPr>
          <p:cNvPr id="6" name="Content Placeholder 2">
            <a:extLst>
              <a:ext uri="{FF2B5EF4-FFF2-40B4-BE49-F238E27FC236}">
                <a16:creationId xmlns:a16="http://schemas.microsoft.com/office/drawing/2014/main" id="{D950FD9B-3761-C433-6B97-0E7D715BF016}"/>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Essential feature of all is lack of control with continued use despite adverse consequences.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Co-occurrence with SUD is common.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Both respond to 12-Step facilitation, CBT, and motivational interviewing.</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ontent Placeholder 2">
            <a:extLst>
              <a:ext uri="{FF2B5EF4-FFF2-40B4-BE49-F238E27FC236}">
                <a16:creationId xmlns:a16="http://schemas.microsoft.com/office/drawing/2014/main" id="{D52318BC-592D-ECF8-B1D6-58622F0B9193}"/>
              </a:ext>
            </a:extLst>
          </p:cNvPr>
          <p:cNvSpPr txBox="1">
            <a:spLocks/>
          </p:cNvSpPr>
          <p:nvPr/>
        </p:nvSpPr>
        <p:spPr>
          <a:xfrm>
            <a:off x="3657600" y="3454400"/>
            <a:ext cx="5372100" cy="4252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Process (behavioral) addictions include: food, sex, gambling, spending, </a:t>
            </a:r>
            <a:r>
              <a:rPr lang="en-US" sz="1900" dirty="0" err="1">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debting</a:t>
            </a: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exercise, work, Internet, relationships, and compulsive cleaning.</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With Internet addiction, men tend to prefer Cybersex, whereas women choose anonymous romantic sites.</a:t>
            </a:r>
          </a:p>
        </p:txBody>
      </p:sp>
    </p:spTree>
    <p:extLst>
      <p:ext uri="{BB962C8B-B14F-4D97-AF65-F5344CB8AC3E}">
        <p14:creationId xmlns:p14="http://schemas.microsoft.com/office/powerpoint/2010/main" val="16308926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0821AC-C9D3-6D61-FEB1-03EEEC19BBCE}"/>
              </a:ext>
            </a:extLst>
          </p:cNvPr>
          <p:cNvSpPr>
            <a:spLocks noGrp="1"/>
          </p:cNvSpPr>
          <p:nvPr>
            <p:ph type="sldNum" sz="quarter" idx="4"/>
          </p:nvPr>
        </p:nvSpPr>
        <p:spPr/>
        <p:txBody>
          <a:bodyPr/>
          <a:lstStyle/>
          <a:p>
            <a:fld id="{7F81CB2D-D492-7A48-98A7-5A5F32E8B2F1}" type="slidenum">
              <a:rPr lang="en-US" smtClean="0"/>
              <a:pPr/>
              <a:t>107</a:t>
            </a:fld>
            <a:endParaRPr lang="en-US"/>
          </a:p>
        </p:txBody>
      </p:sp>
      <p:sp>
        <p:nvSpPr>
          <p:cNvPr id="5" name="Rectangle 2">
            <a:extLst>
              <a:ext uri="{FF2B5EF4-FFF2-40B4-BE49-F238E27FC236}">
                <a16:creationId xmlns:a16="http://schemas.microsoft.com/office/drawing/2014/main" id="{677A09B2-AC26-AC7C-BA3D-B180F4BB916F}"/>
              </a:ext>
            </a:extLst>
          </p:cNvPr>
          <p:cNvSpPr>
            <a:spLocks noGrp="1" noChangeArrowheads="1"/>
          </p:cNvSpPr>
          <p:nvPr>
            <p:ph type="title"/>
          </p:nvPr>
        </p:nvSpPr>
        <p:spPr>
          <a:xfrm>
            <a:off x="84138" y="575067"/>
            <a:ext cx="3573462" cy="663575"/>
          </a:xfrm>
        </p:spPr>
        <p:txBody>
          <a:bodyPr>
            <a:normAutofit fontScale="90000"/>
          </a:bodyPr>
          <a:lstStyle/>
          <a:p>
            <a:pPr>
              <a:lnSpc>
                <a:spcPct val="90000"/>
              </a:lnSpc>
              <a:defRPr/>
            </a:pPr>
            <a:r>
              <a:rPr lang="en-US" altLang="en-US" sz="4300" dirty="0"/>
              <a:t>Gender Differences in Process Addictions</a:t>
            </a:r>
          </a:p>
        </p:txBody>
      </p:sp>
      <p:sp>
        <p:nvSpPr>
          <p:cNvPr id="6" name="Rectangle 3">
            <a:extLst>
              <a:ext uri="{FF2B5EF4-FFF2-40B4-BE49-F238E27FC236}">
                <a16:creationId xmlns:a16="http://schemas.microsoft.com/office/drawing/2014/main" id="{75CC6F2C-A740-B4D4-FB8E-0EE5ABAA06F2}"/>
              </a:ext>
            </a:extLst>
          </p:cNvPr>
          <p:cNvSpPr>
            <a:spLocks noGrp="1" noChangeArrowheads="1"/>
          </p:cNvSpPr>
          <p:nvPr>
            <p:ph type="body" idx="10"/>
          </p:nvPr>
        </p:nvSpPr>
        <p:spPr>
          <a:xfrm>
            <a:off x="3657600" y="15494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have a higher prevalence of eating disorders.</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90% of all eating disorders are women.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Lifetime ED behaviors co-occurring with SUD approach 40%.</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Very few treatment centers address both disorders.</a:t>
            </a:r>
          </a:p>
        </p:txBody>
      </p:sp>
    </p:spTree>
    <p:extLst>
      <p:ext uri="{BB962C8B-B14F-4D97-AF65-F5344CB8AC3E}">
        <p14:creationId xmlns:p14="http://schemas.microsoft.com/office/powerpoint/2010/main" val="4268873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7CF47A-16E0-6F9C-4D36-BCA72CA9FCDC}"/>
              </a:ext>
            </a:extLst>
          </p:cNvPr>
          <p:cNvSpPr>
            <a:spLocks noGrp="1"/>
          </p:cNvSpPr>
          <p:nvPr>
            <p:ph type="sldNum" sz="quarter" idx="4"/>
          </p:nvPr>
        </p:nvSpPr>
        <p:spPr/>
        <p:txBody>
          <a:bodyPr/>
          <a:lstStyle/>
          <a:p>
            <a:fld id="{7F81CB2D-D492-7A48-98A7-5A5F32E8B2F1}" type="slidenum">
              <a:rPr lang="en-US" smtClean="0"/>
              <a:pPr/>
              <a:t>108</a:t>
            </a:fld>
            <a:endParaRPr lang="en-US"/>
          </a:p>
        </p:txBody>
      </p:sp>
      <p:sp>
        <p:nvSpPr>
          <p:cNvPr id="5" name="Title 1">
            <a:extLst>
              <a:ext uri="{FF2B5EF4-FFF2-40B4-BE49-F238E27FC236}">
                <a16:creationId xmlns:a16="http://schemas.microsoft.com/office/drawing/2014/main" id="{68013134-A8AC-4944-7CA6-2D9AD2C9557D}"/>
              </a:ext>
            </a:extLst>
          </p:cNvPr>
          <p:cNvSpPr>
            <a:spLocks noGrp="1"/>
          </p:cNvSpPr>
          <p:nvPr>
            <p:ph type="title"/>
          </p:nvPr>
        </p:nvSpPr>
        <p:spPr>
          <a:xfrm>
            <a:off x="84138" y="1174750"/>
            <a:ext cx="3573462" cy="663575"/>
          </a:xfrm>
        </p:spPr>
        <p:txBody>
          <a:bodyPr>
            <a:normAutofit fontScale="90000"/>
          </a:bodyPr>
          <a:lstStyle/>
          <a:p>
            <a:pPr>
              <a:defRPr/>
            </a:pPr>
            <a:r>
              <a:rPr lang="en-US" sz="4700" dirty="0"/>
              <a:t>Gambling Addiction</a:t>
            </a:r>
          </a:p>
        </p:txBody>
      </p:sp>
      <p:sp>
        <p:nvSpPr>
          <p:cNvPr id="6" name="Content Placeholder 2">
            <a:extLst>
              <a:ext uri="{FF2B5EF4-FFF2-40B4-BE49-F238E27FC236}">
                <a16:creationId xmlns:a16="http://schemas.microsoft.com/office/drawing/2014/main" id="{D58EB64E-9F00-3B61-1A4A-5AE68CFA01CF}"/>
              </a:ext>
            </a:extLst>
          </p:cNvPr>
          <p:cNvSpPr>
            <a:spLocks noGrp="1"/>
          </p:cNvSpPr>
          <p:nvPr>
            <p:ph type="body" idx="10"/>
          </p:nvPr>
        </p:nvSpPr>
        <p:spPr>
          <a:xfrm>
            <a:off x="3657600" y="15494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Male gamblers are at higher risk of becoming addicted to “face-to-face” forms of gambling whereas women prefer less interpersonal forms of gambling such as slot machines and bingo.</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868121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08D07F-D2D9-44B9-77B0-EDD5110C9A11}"/>
              </a:ext>
            </a:extLst>
          </p:cNvPr>
          <p:cNvSpPr>
            <a:spLocks noGrp="1"/>
          </p:cNvSpPr>
          <p:nvPr>
            <p:ph type="sldNum" sz="quarter" idx="4"/>
          </p:nvPr>
        </p:nvSpPr>
        <p:spPr/>
        <p:txBody>
          <a:bodyPr/>
          <a:lstStyle/>
          <a:p>
            <a:fld id="{7F81CB2D-D492-7A48-98A7-5A5F32E8B2F1}" type="slidenum">
              <a:rPr lang="en-US" smtClean="0"/>
              <a:pPr/>
              <a:t>109</a:t>
            </a:fld>
            <a:endParaRPr lang="en-US"/>
          </a:p>
        </p:txBody>
      </p:sp>
      <p:sp>
        <p:nvSpPr>
          <p:cNvPr id="5" name="Rectangle 2">
            <a:extLst>
              <a:ext uri="{FF2B5EF4-FFF2-40B4-BE49-F238E27FC236}">
                <a16:creationId xmlns:a16="http://schemas.microsoft.com/office/drawing/2014/main" id="{A7880FE9-035D-7E06-4FCD-490C023DF42D}"/>
              </a:ext>
            </a:extLst>
          </p:cNvPr>
          <p:cNvSpPr>
            <a:spLocks noGrp="1" noChangeArrowheads="1"/>
          </p:cNvSpPr>
          <p:nvPr>
            <p:ph type="title"/>
          </p:nvPr>
        </p:nvSpPr>
        <p:spPr>
          <a:xfrm>
            <a:off x="84138" y="403225"/>
            <a:ext cx="3573462" cy="663575"/>
          </a:xfrm>
        </p:spPr>
        <p:txBody>
          <a:bodyPr>
            <a:normAutofit fontScale="90000"/>
          </a:bodyPr>
          <a:lstStyle/>
          <a:p>
            <a:pPr>
              <a:lnSpc>
                <a:spcPct val="90000"/>
              </a:lnSpc>
              <a:defRPr/>
            </a:pPr>
            <a:r>
              <a:rPr lang="en-US" altLang="en-US" sz="4300" dirty="0"/>
              <a:t>Diagnosis of Substance Use Disorders</a:t>
            </a:r>
          </a:p>
        </p:txBody>
      </p:sp>
      <p:sp>
        <p:nvSpPr>
          <p:cNvPr id="6" name="Rectangle 3">
            <a:extLst>
              <a:ext uri="{FF2B5EF4-FFF2-40B4-BE49-F238E27FC236}">
                <a16:creationId xmlns:a16="http://schemas.microsoft.com/office/drawing/2014/main" id="{841FC73B-970C-D437-D7DA-DB6A0709B17C}"/>
              </a:ext>
            </a:extLst>
          </p:cNvPr>
          <p:cNvSpPr>
            <a:spLocks noGrp="1" noChangeArrowheads="1"/>
          </p:cNvSpPr>
          <p:nvPr>
            <p:ph type="body" idx="10"/>
          </p:nvPr>
        </p:nvSpPr>
        <p:spPr>
          <a:xfrm>
            <a:off x="3657600" y="1951301"/>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primary care settings, the lifetime rate of alcohol use disorder is as high as 25%! Yet, the likelihood of diagnosis in women is much less likely.</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Screening tests effective for women include: CAGE, TWEAK, and AUDIT; however, all three are influenced significantly by sex and ethnicity.</a:t>
            </a:r>
          </a:p>
        </p:txBody>
      </p:sp>
    </p:spTree>
    <p:extLst>
      <p:ext uri="{BB962C8B-B14F-4D97-AF65-F5344CB8AC3E}">
        <p14:creationId xmlns:p14="http://schemas.microsoft.com/office/powerpoint/2010/main" val="309976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E40026-34C5-A2E9-C1EF-5479CC3F5407}"/>
              </a:ext>
            </a:extLst>
          </p:cNvPr>
          <p:cNvSpPr>
            <a:spLocks noGrp="1"/>
          </p:cNvSpPr>
          <p:nvPr>
            <p:ph type="sldNum" sz="quarter" idx="4"/>
          </p:nvPr>
        </p:nvSpPr>
        <p:spPr/>
        <p:txBody>
          <a:bodyPr/>
          <a:lstStyle/>
          <a:p>
            <a:fld id="{7F81CB2D-D492-7A48-98A7-5A5F32E8B2F1}" type="slidenum">
              <a:rPr lang="en-US" smtClean="0"/>
              <a:pPr/>
              <a:t>11</a:t>
            </a:fld>
            <a:endParaRPr lang="en-US"/>
          </a:p>
        </p:txBody>
      </p:sp>
      <p:pic>
        <p:nvPicPr>
          <p:cNvPr id="3" name="Picture 2" descr="A diverse group of young people, men and women, standing outside smiling.">
            <a:extLst>
              <a:ext uri="{FF2B5EF4-FFF2-40B4-BE49-F238E27FC236}">
                <a16:creationId xmlns:a16="http://schemas.microsoft.com/office/drawing/2014/main" id="{6879F9FF-3599-B45C-8C8F-CD4EF603BBA3}"/>
              </a:ext>
            </a:extLst>
          </p:cNvPr>
          <p:cNvPicPr>
            <a:picLocks noChangeAspect="1" noChangeArrowheads="1"/>
          </p:cNvPicPr>
          <p:nvPr/>
        </p:nvPicPr>
        <p:blipFill rotWithShape="1">
          <a:blip r:embed="rId3"/>
          <a:srcRect t="19603" b="19603"/>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4" name="Title 1">
            <a:extLst>
              <a:ext uri="{FF2B5EF4-FFF2-40B4-BE49-F238E27FC236}">
                <a16:creationId xmlns:a16="http://schemas.microsoft.com/office/drawing/2014/main" id="{E5175C50-BB5E-3254-D32D-937C2D2032B1}"/>
              </a:ext>
            </a:extLst>
          </p:cNvPr>
          <p:cNvSpPr txBox="1">
            <a:spLocks/>
          </p:cNvSpPr>
          <p:nvPr/>
        </p:nvSpPr>
        <p:spPr>
          <a:xfrm>
            <a:off x="600509" y="3698971"/>
            <a:ext cx="3182937" cy="2452688"/>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100" dirty="0">
                <a:solidFill>
                  <a:schemeClr val="bg1"/>
                </a:solidFill>
              </a:rPr>
              <a:t>Sex and Gender Differences Related to SUDs</a:t>
            </a:r>
          </a:p>
        </p:txBody>
      </p:sp>
      <p:sp>
        <p:nvSpPr>
          <p:cNvPr id="5" name="Content Placeholder 2">
            <a:extLst>
              <a:ext uri="{FF2B5EF4-FFF2-40B4-BE49-F238E27FC236}">
                <a16:creationId xmlns:a16="http://schemas.microsoft.com/office/drawing/2014/main" id="{D05F51A8-BBE0-B6D9-5253-8AE2E7EE63B4}"/>
              </a:ext>
            </a:extLst>
          </p:cNvPr>
          <p:cNvSpPr txBox="1">
            <a:spLocks/>
          </p:cNvSpPr>
          <p:nvPr/>
        </p:nvSpPr>
        <p:spPr>
          <a:xfrm>
            <a:off x="4572000" y="3752850"/>
            <a:ext cx="5613400" cy="2452688"/>
          </a:xfrm>
          <a:prstGeom prst="rect">
            <a:avLst/>
          </a:prstGeom>
        </p:spPr>
        <p:txBody>
          <a:bodyPr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Women often differ from men in their:</a:t>
            </a:r>
          </a:p>
          <a:p>
            <a:pPr>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Pathways</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to substance use</a:t>
            </a:r>
          </a:p>
          <a:p>
            <a:pPr>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Risk factors </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for use</a:t>
            </a:r>
          </a:p>
          <a:p>
            <a:pPr>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Consequences</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of use</a:t>
            </a:r>
          </a:p>
          <a:p>
            <a:pPr>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Barriers</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to treatment/recovery</a:t>
            </a:r>
          </a:p>
          <a:p>
            <a:pPr>
              <a:spcAft>
                <a:spcPts val="1000"/>
              </a:spcAft>
              <a:defRPr/>
            </a:pPr>
            <a:r>
              <a:rPr lang="en-US"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Recovery</a:t>
            </a: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support needs</a:t>
            </a:r>
          </a:p>
        </p:txBody>
      </p:sp>
    </p:spTree>
    <p:extLst>
      <p:ext uri="{BB962C8B-B14F-4D97-AF65-F5344CB8AC3E}">
        <p14:creationId xmlns:p14="http://schemas.microsoft.com/office/powerpoint/2010/main" val="6515107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4C06D-A563-E10F-B207-58691C7C258A}"/>
              </a:ext>
            </a:extLst>
          </p:cNvPr>
          <p:cNvSpPr>
            <a:spLocks noGrp="1"/>
          </p:cNvSpPr>
          <p:nvPr>
            <p:ph type="sldNum" sz="quarter" idx="4"/>
          </p:nvPr>
        </p:nvSpPr>
        <p:spPr/>
        <p:txBody>
          <a:bodyPr/>
          <a:lstStyle/>
          <a:p>
            <a:fld id="{7F81CB2D-D492-7A48-98A7-5A5F32E8B2F1}" type="slidenum">
              <a:rPr lang="en-US" smtClean="0"/>
              <a:pPr/>
              <a:t>110</a:t>
            </a:fld>
            <a:endParaRPr lang="en-US"/>
          </a:p>
        </p:txBody>
      </p:sp>
      <p:sp>
        <p:nvSpPr>
          <p:cNvPr id="5" name="Rectangle 2">
            <a:extLst>
              <a:ext uri="{FF2B5EF4-FFF2-40B4-BE49-F238E27FC236}">
                <a16:creationId xmlns:a16="http://schemas.microsoft.com/office/drawing/2014/main" id="{CA88CD77-A24D-27E2-7DFE-DCEDF5FCE659}"/>
              </a:ext>
            </a:extLst>
          </p:cNvPr>
          <p:cNvSpPr>
            <a:spLocks noGrp="1" noChangeArrowheads="1"/>
          </p:cNvSpPr>
          <p:nvPr>
            <p:ph type="title"/>
          </p:nvPr>
        </p:nvSpPr>
        <p:spPr>
          <a:xfrm>
            <a:off x="0" y="552450"/>
            <a:ext cx="3573462" cy="663575"/>
          </a:xfrm>
        </p:spPr>
        <p:txBody>
          <a:bodyPr>
            <a:normAutofit fontScale="90000"/>
          </a:bodyPr>
          <a:lstStyle/>
          <a:p>
            <a:pPr>
              <a:lnSpc>
                <a:spcPct val="90000"/>
              </a:lnSpc>
              <a:defRPr/>
            </a:pPr>
            <a:r>
              <a:rPr lang="en-US" altLang="en-US" sz="4300" dirty="0"/>
              <a:t>Diagnosis of Substance Use Disorders</a:t>
            </a:r>
          </a:p>
        </p:txBody>
      </p:sp>
      <p:sp>
        <p:nvSpPr>
          <p:cNvPr id="6" name="Rectangle 3">
            <a:extLst>
              <a:ext uri="{FF2B5EF4-FFF2-40B4-BE49-F238E27FC236}">
                <a16:creationId xmlns:a16="http://schemas.microsoft.com/office/drawing/2014/main" id="{B645CD42-4472-A08C-B07D-EB7D95B6299B}"/>
              </a:ext>
            </a:extLst>
          </p:cNvPr>
          <p:cNvSpPr>
            <a:spLocks noGrp="1" noChangeArrowheads="1"/>
          </p:cNvSpPr>
          <p:nvPr>
            <p:ph type="body" idx="10"/>
          </p:nvPr>
        </p:nvSpPr>
        <p:spPr>
          <a:xfrm>
            <a:off x="3657600" y="15494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All three are more sensitive for black women than white.</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CAGE and AUDIT miss 41-62% of white women.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TWEAK is more sensitive than the other two in white women.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Therefore, for all women, TWEAK is the preferred diagnostic screening instrument.</a:t>
            </a:r>
          </a:p>
        </p:txBody>
      </p:sp>
    </p:spTree>
    <p:extLst>
      <p:ext uri="{BB962C8B-B14F-4D97-AF65-F5344CB8AC3E}">
        <p14:creationId xmlns:p14="http://schemas.microsoft.com/office/powerpoint/2010/main" val="24382028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111</a:t>
            </a:fld>
            <a:endParaRPr lang="en-US"/>
          </a:p>
        </p:txBody>
      </p:sp>
      <p:sp>
        <p:nvSpPr>
          <p:cNvPr id="3" name="Rectangle 2">
            <a:extLst>
              <a:ext uri="{FF2B5EF4-FFF2-40B4-BE49-F238E27FC236}">
                <a16:creationId xmlns:a16="http://schemas.microsoft.com/office/drawing/2014/main" id="{9AE7B5F8-259E-9F74-7DA5-F6BD21E75EC0}"/>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TWEAK Questionnaire</a:t>
            </a:r>
            <a:endParaRPr lang="en-US" altLang="en-US" dirty="0"/>
          </a:p>
        </p:txBody>
      </p:sp>
      <p:sp>
        <p:nvSpPr>
          <p:cNvPr id="4" name="Rectangle 3">
            <a:extLst>
              <a:ext uri="{FF2B5EF4-FFF2-40B4-BE49-F238E27FC236}">
                <a16:creationId xmlns:a16="http://schemas.microsoft.com/office/drawing/2014/main" id="{995F5E1B-B7E7-915C-1579-2098BD2FE936}"/>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200" b="1" dirty="0">
                <a:latin typeface="Open Sans Light" panose="020B0306030504020204" pitchFamily="34" charset="0"/>
                <a:ea typeface="Open Sans Light" panose="020B0306030504020204" pitchFamily="34" charset="0"/>
                <a:cs typeface="Open Sans Light" panose="020B0306030504020204" pitchFamily="34" charset="0"/>
              </a:rPr>
              <a:t>Tolerance</a:t>
            </a:r>
            <a:r>
              <a:rPr lang="en-US" altLang="en-US" sz="2200" dirty="0">
                <a:latin typeface="Open Sans Light" panose="020B0306030504020204" pitchFamily="34" charset="0"/>
                <a:ea typeface="Open Sans Light" panose="020B0306030504020204" pitchFamily="34" charset="0"/>
                <a:cs typeface="Open Sans Light" panose="020B0306030504020204" pitchFamily="34" charset="0"/>
              </a:rPr>
              <a:t>. “How many drinks does it take before you begin to feel the effects of alcohol?” (&gt;2 indicates tolerance.)</a:t>
            </a:r>
          </a:p>
          <a:p>
            <a:pPr>
              <a:defRPr/>
            </a:pPr>
            <a:r>
              <a:rPr lang="en-US" altLang="en-US" sz="2200" b="1" dirty="0">
                <a:latin typeface="Open Sans Light" panose="020B0306030504020204" pitchFamily="34" charset="0"/>
                <a:ea typeface="Open Sans Light" panose="020B0306030504020204" pitchFamily="34" charset="0"/>
                <a:cs typeface="Open Sans Light" panose="020B0306030504020204" pitchFamily="34" charset="0"/>
              </a:rPr>
              <a:t>Worry</a:t>
            </a:r>
            <a:r>
              <a:rPr lang="en-US" altLang="en-US" sz="2200" dirty="0">
                <a:latin typeface="Open Sans Light" panose="020B0306030504020204" pitchFamily="34" charset="0"/>
                <a:ea typeface="Open Sans Light" panose="020B0306030504020204" pitchFamily="34" charset="0"/>
                <a:cs typeface="Open Sans Light" panose="020B0306030504020204" pitchFamily="34" charset="0"/>
              </a:rPr>
              <a:t>. “Have close friends or relatives worried about or complained about your drinking in the past year?”</a:t>
            </a:r>
          </a:p>
          <a:p>
            <a:pPr>
              <a:defRPr/>
            </a:pPr>
            <a:r>
              <a:rPr lang="en-US" altLang="en-US" sz="2200" b="1" dirty="0">
                <a:latin typeface="Open Sans Light" panose="020B0306030504020204" pitchFamily="34" charset="0"/>
                <a:ea typeface="Open Sans Light" panose="020B0306030504020204" pitchFamily="34" charset="0"/>
                <a:cs typeface="Open Sans Light" panose="020B0306030504020204" pitchFamily="34" charset="0"/>
              </a:rPr>
              <a:t>Eye Opener</a:t>
            </a:r>
            <a:r>
              <a:rPr lang="en-US" altLang="en-US" sz="2200" dirty="0">
                <a:latin typeface="Open Sans Light" panose="020B0306030504020204" pitchFamily="34" charset="0"/>
                <a:ea typeface="Open Sans Light" panose="020B0306030504020204" pitchFamily="34" charset="0"/>
                <a:cs typeface="Open Sans Light" panose="020B0306030504020204" pitchFamily="34" charset="0"/>
              </a:rPr>
              <a:t>. “Have you ever taken a drink to steady your nerves or to get over a hangover?”</a:t>
            </a:r>
          </a:p>
          <a:p>
            <a:pPr>
              <a:defRPr/>
            </a:pPr>
            <a:r>
              <a:rPr lang="en-US" altLang="en-US" sz="2200" b="1" dirty="0">
                <a:latin typeface="Open Sans Light" panose="020B0306030504020204" pitchFamily="34" charset="0"/>
                <a:ea typeface="Open Sans Light" panose="020B0306030504020204" pitchFamily="34" charset="0"/>
                <a:cs typeface="Open Sans Light" panose="020B0306030504020204" pitchFamily="34" charset="0"/>
              </a:rPr>
              <a:t>Amnesia</a:t>
            </a:r>
            <a:r>
              <a:rPr lang="en-US" altLang="en-US" sz="2200" dirty="0">
                <a:latin typeface="Open Sans Light" panose="020B0306030504020204" pitchFamily="34" charset="0"/>
                <a:ea typeface="Open Sans Light" panose="020B0306030504020204" pitchFamily="34" charset="0"/>
                <a:cs typeface="Open Sans Light" panose="020B0306030504020204" pitchFamily="34" charset="0"/>
              </a:rPr>
              <a:t>. “Has a close friend or relative ever told you about things you said or did while you were drinking that you could not remember?”</a:t>
            </a:r>
          </a:p>
          <a:p>
            <a:pPr>
              <a:defRPr/>
            </a:pPr>
            <a:r>
              <a:rPr lang="en-US" altLang="en-US" sz="2200" b="1" dirty="0" err="1">
                <a:latin typeface="Open Sans Light" panose="020B0306030504020204" pitchFamily="34" charset="0"/>
                <a:ea typeface="Open Sans Light" panose="020B0306030504020204" pitchFamily="34" charset="0"/>
                <a:cs typeface="Open Sans Light" panose="020B0306030504020204" pitchFamily="34" charset="0"/>
              </a:rPr>
              <a:t>Kut</a:t>
            </a:r>
            <a:r>
              <a:rPr lang="en-US" altLang="en-US" sz="2200" b="1" dirty="0">
                <a:latin typeface="Open Sans Light" panose="020B0306030504020204" pitchFamily="34" charset="0"/>
                <a:ea typeface="Open Sans Light" panose="020B0306030504020204" pitchFamily="34" charset="0"/>
                <a:cs typeface="Open Sans Light" panose="020B0306030504020204" pitchFamily="34" charset="0"/>
              </a:rPr>
              <a:t> Down</a:t>
            </a:r>
            <a:r>
              <a:rPr lang="en-US" altLang="en-US" sz="2200" dirty="0">
                <a:latin typeface="Open Sans Light" panose="020B0306030504020204" pitchFamily="34" charset="0"/>
                <a:ea typeface="Open Sans Light" panose="020B0306030504020204" pitchFamily="34" charset="0"/>
                <a:cs typeface="Open Sans Light" panose="020B0306030504020204" pitchFamily="34" charset="0"/>
              </a:rPr>
              <a:t>. “Have you ever felt the need to cut down on your use of alcohol?”</a:t>
            </a:r>
          </a:p>
        </p:txBody>
      </p:sp>
    </p:spTree>
    <p:extLst>
      <p:ext uri="{BB962C8B-B14F-4D97-AF65-F5344CB8AC3E}">
        <p14:creationId xmlns:p14="http://schemas.microsoft.com/office/powerpoint/2010/main" val="23247977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112</a:t>
            </a:fld>
            <a:endParaRPr lang="en-US"/>
          </a:p>
        </p:txBody>
      </p:sp>
      <p:sp>
        <p:nvSpPr>
          <p:cNvPr id="3" name="Rectangle 2">
            <a:extLst>
              <a:ext uri="{FF2B5EF4-FFF2-40B4-BE49-F238E27FC236}">
                <a16:creationId xmlns:a16="http://schemas.microsoft.com/office/drawing/2014/main" id="{19523AF1-1042-DC18-B0D6-944CADCBF440}"/>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TWEAK Questionnaire</a:t>
            </a:r>
            <a:endParaRPr lang="en-US" altLang="en-US" dirty="0"/>
          </a:p>
        </p:txBody>
      </p:sp>
      <p:sp>
        <p:nvSpPr>
          <p:cNvPr id="4" name="Rectangle 3">
            <a:extLst>
              <a:ext uri="{FF2B5EF4-FFF2-40B4-BE49-F238E27FC236}">
                <a16:creationId xmlns:a16="http://schemas.microsoft.com/office/drawing/2014/main" id="{144FF4DC-70FE-A2FE-3025-842CCB5DCC33}"/>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Assign 2 points for Tolerance and 1 point for each other “Yes” response.</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Greater than or equal to 3 points: positive for alcohol use disorder for both men and women</a:t>
            </a: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34890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113</a:t>
            </a:fld>
            <a:endParaRPr lang="en-US"/>
          </a:p>
        </p:txBody>
      </p:sp>
      <p:sp>
        <p:nvSpPr>
          <p:cNvPr id="3" name="Rectangle 2">
            <a:extLst>
              <a:ext uri="{FF2B5EF4-FFF2-40B4-BE49-F238E27FC236}">
                <a16:creationId xmlns:a16="http://schemas.microsoft.com/office/drawing/2014/main" id="{0ABED401-0CFA-B916-39F9-C34BBDDABCF2}"/>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CAGE Questionnaire</a:t>
            </a:r>
            <a:endParaRPr lang="en-US" altLang="en-US" dirty="0"/>
          </a:p>
        </p:txBody>
      </p:sp>
      <p:sp>
        <p:nvSpPr>
          <p:cNvPr id="4" name="Rectangle 3">
            <a:extLst>
              <a:ext uri="{FF2B5EF4-FFF2-40B4-BE49-F238E27FC236}">
                <a16:creationId xmlns:a16="http://schemas.microsoft.com/office/drawing/2014/main" id="{A48B3932-9311-2632-E534-B018CB4C28EB}"/>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b="1">
                <a:latin typeface="Open Sans Light" panose="020B0306030504020204" pitchFamily="34" charset="0"/>
                <a:ea typeface="Open Sans Light" panose="020B0306030504020204" pitchFamily="34" charset="0"/>
                <a:cs typeface="Open Sans Light" panose="020B0306030504020204" pitchFamily="34" charset="0"/>
              </a:rPr>
              <a:t>Cut Down</a:t>
            </a:r>
          </a:p>
          <a:p>
            <a:pPr>
              <a:defRPr/>
            </a:pPr>
            <a:r>
              <a:rPr lang="en-US" altLang="en-US" b="1">
                <a:latin typeface="Open Sans Light" panose="020B0306030504020204" pitchFamily="34" charset="0"/>
                <a:ea typeface="Open Sans Light" panose="020B0306030504020204" pitchFamily="34" charset="0"/>
                <a:cs typeface="Open Sans Light" panose="020B0306030504020204" pitchFamily="34" charset="0"/>
              </a:rPr>
              <a:t>Annoyed</a:t>
            </a:r>
          </a:p>
          <a:p>
            <a:pPr>
              <a:defRPr/>
            </a:pPr>
            <a:r>
              <a:rPr lang="en-US" altLang="en-US" b="1">
                <a:latin typeface="Open Sans Light" panose="020B0306030504020204" pitchFamily="34" charset="0"/>
                <a:ea typeface="Open Sans Light" panose="020B0306030504020204" pitchFamily="34" charset="0"/>
                <a:cs typeface="Open Sans Light" panose="020B0306030504020204" pitchFamily="34" charset="0"/>
              </a:rPr>
              <a:t>Guilty</a:t>
            </a:r>
          </a:p>
          <a:p>
            <a:pPr>
              <a:defRPr/>
            </a:pPr>
            <a:r>
              <a:rPr lang="en-US" altLang="en-US" b="1">
                <a:latin typeface="Open Sans Light" panose="020B0306030504020204" pitchFamily="34" charset="0"/>
                <a:ea typeface="Open Sans Light" panose="020B0306030504020204" pitchFamily="34" charset="0"/>
                <a:cs typeface="Open Sans Light" panose="020B0306030504020204" pitchFamily="34" charset="0"/>
              </a:rPr>
              <a:t>Eye Opener</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For each “yes”, assign 1 point.</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A total of 2 or more points is diagnostic.</a:t>
            </a: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5213273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114</a:t>
            </a:fld>
            <a:endParaRPr lang="en-US"/>
          </a:p>
        </p:txBody>
      </p:sp>
      <p:sp>
        <p:nvSpPr>
          <p:cNvPr id="3" name="Rectangle 2">
            <a:extLst>
              <a:ext uri="{FF2B5EF4-FFF2-40B4-BE49-F238E27FC236}">
                <a16:creationId xmlns:a16="http://schemas.microsoft.com/office/drawing/2014/main" id="{5EE0CACA-32CB-3017-9C27-7AACE9AF281A}"/>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Other Diagnostic Tools</a:t>
            </a:r>
            <a:endParaRPr lang="en-US" altLang="en-US" dirty="0"/>
          </a:p>
        </p:txBody>
      </p:sp>
      <p:sp>
        <p:nvSpPr>
          <p:cNvPr id="4" name="Rectangle 3">
            <a:extLst>
              <a:ext uri="{FF2B5EF4-FFF2-40B4-BE49-F238E27FC236}">
                <a16:creationId xmlns:a16="http://schemas.microsoft.com/office/drawing/2014/main" id="{0FC14038-199E-0AE1-5BF9-A372FCAB6E04}"/>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Positive family history for substance use</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Heavy tobacco use</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For alcohol: </a:t>
            </a:r>
          </a:p>
          <a:p>
            <a:pPr marL="0" indent="0">
              <a:buFont typeface="Monotype Sorts" pitchFamily="2" charset="2"/>
              <a:buNone/>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	Hypertension, especially that 	unresponsive to traditional therapy</a:t>
            </a:r>
          </a:p>
          <a:p>
            <a:pPr marL="0" indent="0">
              <a:buFont typeface="Monotype Sorts" pitchFamily="2" charset="2"/>
              <a:buNone/>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	Abnormal liver function, especially 	GGTP elevation</a:t>
            </a:r>
          </a:p>
          <a:p>
            <a:pPr marL="0" indent="0">
              <a:buFont typeface="Monotype Sorts" pitchFamily="2" charset="2"/>
              <a:buNone/>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	Elevated MCV</a:t>
            </a:r>
          </a:p>
          <a:p>
            <a:pPr>
              <a:defRPr/>
            </a:pP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7657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115</a:t>
            </a:fld>
            <a:endParaRPr lang="en-US"/>
          </a:p>
        </p:txBody>
      </p:sp>
      <p:sp>
        <p:nvSpPr>
          <p:cNvPr id="3" name="Rectangle 2">
            <a:extLst>
              <a:ext uri="{FF2B5EF4-FFF2-40B4-BE49-F238E27FC236}">
                <a16:creationId xmlns:a16="http://schemas.microsoft.com/office/drawing/2014/main" id="{F6A8FCD4-A03D-E6D1-B830-84B710B53DD8}"/>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“FRAMES”</a:t>
            </a:r>
            <a:endParaRPr lang="en-US" altLang="en-US" dirty="0"/>
          </a:p>
        </p:txBody>
      </p:sp>
      <p:sp>
        <p:nvSpPr>
          <p:cNvPr id="4" name="Rectangle 3">
            <a:extLst>
              <a:ext uri="{FF2B5EF4-FFF2-40B4-BE49-F238E27FC236}">
                <a16:creationId xmlns:a16="http://schemas.microsoft.com/office/drawing/2014/main" id="{32076DE2-D374-B3F4-8F51-CF06E7AC9AD0}"/>
              </a:ext>
            </a:extLst>
          </p:cNvPr>
          <p:cNvSpPr txBox="1">
            <a:spLocks noChangeArrowheads="1"/>
          </p:cNvSpPr>
          <p:nvPr/>
        </p:nvSpPr>
        <p:spPr>
          <a:xfrm>
            <a:off x="628650" y="1825625"/>
            <a:ext cx="78867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An intervention tool for physicians with their patients</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Feedback </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about adverse effects of alcohol and drugs</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Responsibility</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 for a change in drug-using behavior</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Advice</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 about consequences of use</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Menu</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 of options</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Empathy</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 for patients</a:t>
            </a:r>
          </a:p>
          <a:p>
            <a:pPr>
              <a:defRPr/>
            </a:pPr>
            <a:r>
              <a:rPr lang="en-US" altLang="en-US" sz="2700" b="1">
                <a:latin typeface="Open Sans Light" panose="020B0306030504020204" pitchFamily="34" charset="0"/>
                <a:ea typeface="Open Sans Light" panose="020B0306030504020204" pitchFamily="34" charset="0"/>
                <a:cs typeface="Open Sans Light" panose="020B0306030504020204" pitchFamily="34" charset="0"/>
              </a:rPr>
              <a:t>Self-efficacy</a:t>
            </a: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 to reward positive attempt</a:t>
            </a:r>
            <a:endParaRPr lang="en-US" altLang="en-US" sz="27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261579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116</a:t>
            </a:fld>
            <a:endParaRPr lang="en-US"/>
          </a:p>
        </p:txBody>
      </p:sp>
      <p:sp>
        <p:nvSpPr>
          <p:cNvPr id="3" name="Rectangle 2">
            <a:extLst>
              <a:ext uri="{FF2B5EF4-FFF2-40B4-BE49-F238E27FC236}">
                <a16:creationId xmlns:a16="http://schemas.microsoft.com/office/drawing/2014/main" id="{9FE263A7-9AC7-FD2A-F770-EE49743AF13A}"/>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Management</a:t>
            </a:r>
            <a:endParaRPr lang="en-US" altLang="en-US" dirty="0"/>
          </a:p>
        </p:txBody>
      </p:sp>
      <p:sp>
        <p:nvSpPr>
          <p:cNvPr id="4" name="Rectangle 3">
            <a:extLst>
              <a:ext uri="{FF2B5EF4-FFF2-40B4-BE49-F238E27FC236}">
                <a16:creationId xmlns:a16="http://schemas.microsoft.com/office/drawing/2014/main" id="{C1B863E9-6824-C42F-0DD4-2BFFCFE34D2D}"/>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After brief intervention in the primary care setting, abstinence rates in women were superior (31% reduction at 1 year) to men (14%).</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In residential treatment settings, men and women of comparable demographic and disease stage characteristics do equally well.</a:t>
            </a:r>
          </a:p>
          <a:p>
            <a:pPr>
              <a:defRPr/>
            </a:pP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1952160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117</a:t>
            </a:fld>
            <a:endParaRPr lang="en-US"/>
          </a:p>
        </p:txBody>
      </p:sp>
      <p:sp>
        <p:nvSpPr>
          <p:cNvPr id="3" name="Rectangle 2">
            <a:extLst>
              <a:ext uri="{FF2B5EF4-FFF2-40B4-BE49-F238E27FC236}">
                <a16:creationId xmlns:a16="http://schemas.microsoft.com/office/drawing/2014/main" id="{A2A7891E-CAAE-F6BF-05B9-D86D88893AC1}"/>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Management</a:t>
            </a:r>
            <a:endParaRPr lang="en-US" altLang="en-US" dirty="0"/>
          </a:p>
        </p:txBody>
      </p:sp>
      <p:sp>
        <p:nvSpPr>
          <p:cNvPr id="4" name="Rectangle 3">
            <a:extLst>
              <a:ext uri="{FF2B5EF4-FFF2-40B4-BE49-F238E27FC236}">
                <a16:creationId xmlns:a16="http://schemas.microsoft.com/office/drawing/2014/main" id="{F862E394-2F4C-D468-FEA6-7AF33F44B8EE}"/>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3000">
                <a:latin typeface="Open Sans Light" panose="020B0306030504020204" pitchFamily="34" charset="0"/>
                <a:ea typeface="Open Sans Light" panose="020B0306030504020204" pitchFamily="34" charset="0"/>
                <a:cs typeface="Open Sans Light" panose="020B0306030504020204" pitchFamily="34" charset="0"/>
              </a:rPr>
              <a:t>Special considerations for treatment in women include: self-esteem, sexism, sexual abuse/trauma issues, and interpersonal relationships.</a:t>
            </a:r>
          </a:p>
          <a:p>
            <a:pPr>
              <a:defRPr/>
            </a:pPr>
            <a:r>
              <a:rPr lang="en-US" altLang="en-US" sz="3000">
                <a:latin typeface="Open Sans Light" panose="020B0306030504020204" pitchFamily="34" charset="0"/>
                <a:ea typeface="Open Sans Light" panose="020B0306030504020204" pitchFamily="34" charset="0"/>
                <a:cs typeface="Open Sans Light" panose="020B0306030504020204" pitchFamily="34" charset="0"/>
              </a:rPr>
              <a:t>Treatment alternatives may be necessary to address child care and other responsibilities.</a:t>
            </a:r>
          </a:p>
          <a:p>
            <a:pPr>
              <a:defRPr/>
            </a:pPr>
            <a:r>
              <a:rPr lang="en-US" altLang="en-US" sz="3000">
                <a:latin typeface="Open Sans Light" panose="020B0306030504020204" pitchFamily="34" charset="0"/>
                <a:ea typeface="Open Sans Light" panose="020B0306030504020204" pitchFamily="34" charset="0"/>
                <a:cs typeface="Open Sans Light" panose="020B0306030504020204" pitchFamily="34" charset="0"/>
              </a:rPr>
              <a:t>Twelve Step referral may be appropriate for women in a stable home environment.</a:t>
            </a:r>
            <a:endParaRPr lang="en-US" altLang="en-US" sz="3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442513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118</a:t>
            </a:fld>
            <a:endParaRPr lang="en-US"/>
          </a:p>
        </p:txBody>
      </p:sp>
      <p:sp>
        <p:nvSpPr>
          <p:cNvPr id="3" name="Rectangle 2">
            <a:extLst>
              <a:ext uri="{FF2B5EF4-FFF2-40B4-BE49-F238E27FC236}">
                <a16:creationId xmlns:a16="http://schemas.microsoft.com/office/drawing/2014/main" id="{9F0C79B6-3E0E-7070-2205-B4EB4726D5BA}"/>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Response to Treatment</a:t>
            </a:r>
            <a:endParaRPr lang="en-US" altLang="en-US" dirty="0"/>
          </a:p>
        </p:txBody>
      </p:sp>
      <p:sp>
        <p:nvSpPr>
          <p:cNvPr id="4" name="Rectangle 3">
            <a:extLst>
              <a:ext uri="{FF2B5EF4-FFF2-40B4-BE49-F238E27FC236}">
                <a16:creationId xmlns:a16="http://schemas.microsoft.com/office/drawing/2014/main" id="{14452402-5707-A9C4-0BA9-F3D0E83F6DBD}"/>
              </a:ext>
            </a:extLst>
          </p:cNvPr>
          <p:cNvSpPr txBox="1">
            <a:spLocks noChangeArrowheads="1"/>
          </p:cNvSpPr>
          <p:nvPr/>
        </p:nvSpPr>
        <p:spPr>
          <a:xfrm>
            <a:off x="628650" y="1825625"/>
            <a:ext cx="7886700" cy="43513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Success in treatment is directly associated with length of stay, regardless of gender.</a:t>
            </a:r>
          </a:p>
          <a:p>
            <a:pPr>
              <a:defRPr/>
            </a:pP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However, women often spend less time than men in treatment, probably reflecting differences in social and economic circumstances.</a:t>
            </a:r>
          </a:p>
          <a:p>
            <a:pPr>
              <a:defRPr/>
            </a:pPr>
            <a:r>
              <a:rPr lang="en-US" altLang="en-US" sz="2700">
                <a:latin typeface="Open Sans Light" panose="020B0306030504020204" pitchFamily="34" charset="0"/>
                <a:ea typeface="Open Sans Light" panose="020B0306030504020204" pitchFamily="34" charset="0"/>
                <a:cs typeface="Open Sans Light" panose="020B0306030504020204" pitchFamily="34" charset="0"/>
              </a:rPr>
              <a:t>Women entering treatment are more likely than men to be custodial parents with fewer economic resources and are less likely to have a high school education, be employed, and have supportive social networks.</a:t>
            </a:r>
          </a:p>
          <a:p>
            <a:pPr>
              <a:defRPr/>
            </a:pPr>
            <a:endParaRPr lang="en-US" altLang="en-US" sz="27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5140343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119</a:t>
            </a:fld>
            <a:endParaRPr lang="en-US"/>
          </a:p>
        </p:txBody>
      </p:sp>
      <p:sp>
        <p:nvSpPr>
          <p:cNvPr id="3" name="Rectangle 2">
            <a:extLst>
              <a:ext uri="{FF2B5EF4-FFF2-40B4-BE49-F238E27FC236}">
                <a16:creationId xmlns:a16="http://schemas.microsoft.com/office/drawing/2014/main" id="{1420283B-1F1E-57B3-C020-F60670AB0308}"/>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Response to Treatment</a:t>
            </a:r>
            <a:endParaRPr lang="en-US" altLang="en-US" dirty="0"/>
          </a:p>
        </p:txBody>
      </p:sp>
      <p:sp>
        <p:nvSpPr>
          <p:cNvPr id="4" name="Rectangle 3">
            <a:extLst>
              <a:ext uri="{FF2B5EF4-FFF2-40B4-BE49-F238E27FC236}">
                <a16:creationId xmlns:a16="http://schemas.microsoft.com/office/drawing/2014/main" id="{20B9BCAE-CC9D-4AB2-1993-503757143B9B}"/>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500">
                <a:latin typeface="Open Sans Light" panose="020B0306030504020204" pitchFamily="34" charset="0"/>
                <a:ea typeface="Open Sans Light" panose="020B0306030504020204" pitchFamily="34" charset="0"/>
                <a:cs typeface="Open Sans Light" panose="020B0306030504020204" pitchFamily="34" charset="0"/>
              </a:rPr>
              <a:t>Relapse to drug use occurs for different reasons; in males, due to anxiety and positive feelings; in females, depression and negative feelings.</a:t>
            </a:r>
          </a:p>
          <a:p>
            <a:pPr>
              <a:defRPr/>
            </a:pPr>
            <a:r>
              <a:rPr lang="en-US" altLang="en-US" sz="2500">
                <a:latin typeface="Open Sans Light" panose="020B0306030504020204" pitchFamily="34" charset="0"/>
                <a:ea typeface="Open Sans Light" panose="020B0306030504020204" pitchFamily="34" charset="0"/>
                <a:cs typeface="Open Sans Light" panose="020B0306030504020204" pitchFamily="34" charset="0"/>
              </a:rPr>
              <a:t>Studies on nicotine addiction demonstrate marked differences in gender with men getting more relief from nicotine replacement in any form (neurochemically-driven) and women doing better with nicotine inhalers (sensory-driven).</a:t>
            </a:r>
          </a:p>
          <a:p>
            <a:pPr>
              <a:defRPr/>
            </a:pPr>
            <a:r>
              <a:rPr lang="en-US" altLang="en-US" sz="2500">
                <a:latin typeface="Open Sans Light" panose="020B0306030504020204" pitchFamily="34" charset="0"/>
                <a:ea typeface="Open Sans Light" panose="020B0306030504020204" pitchFamily="34" charset="0"/>
                <a:cs typeface="Open Sans Light" panose="020B0306030504020204" pitchFamily="34" charset="0"/>
              </a:rPr>
              <a:t>Furthermore, women increase their chances of smoking cessation if the quit date coincides with the first half of the menstrual cycle.</a:t>
            </a:r>
            <a:endParaRPr lang="en-US" altLang="en-US" sz="25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3338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FF2429-7585-37D3-E087-75C521122637}"/>
              </a:ext>
            </a:extLst>
          </p:cNvPr>
          <p:cNvSpPr>
            <a:spLocks noGrp="1"/>
          </p:cNvSpPr>
          <p:nvPr>
            <p:ph type="sldNum" sz="quarter" idx="4"/>
          </p:nvPr>
        </p:nvSpPr>
        <p:spPr/>
        <p:txBody>
          <a:bodyPr/>
          <a:lstStyle/>
          <a:p>
            <a:fld id="{7F81CB2D-D492-7A48-98A7-5A5F32E8B2F1}" type="slidenum">
              <a:rPr lang="en-US" smtClean="0"/>
              <a:pPr/>
              <a:t>12</a:t>
            </a:fld>
            <a:endParaRPr lang="en-US"/>
          </a:p>
        </p:txBody>
      </p:sp>
      <p:pic>
        <p:nvPicPr>
          <p:cNvPr id="3" name="Picture 9" descr="Three pictures showing women and men talking to each other.">
            <a:extLst>
              <a:ext uri="{FF2B5EF4-FFF2-40B4-BE49-F238E27FC236}">
                <a16:creationId xmlns:a16="http://schemas.microsoft.com/office/drawing/2014/main" id="{1D9F9EFD-7C15-739A-509F-539B6A442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784" r="29337" b="2"/>
          <a:stretch>
            <a:fillRect/>
          </a:stretch>
        </p:blipFill>
        <p:spPr bwMode="auto">
          <a:xfrm>
            <a:off x="0" y="0"/>
            <a:ext cx="91440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4E2BF1B7-4F25-02B8-D072-90D51C8D7CC0}"/>
              </a:ext>
            </a:extLst>
          </p:cNvPr>
          <p:cNvSpPr txBox="1">
            <a:spLocks/>
          </p:cNvSpPr>
          <p:nvPr/>
        </p:nvSpPr>
        <p:spPr>
          <a:xfrm>
            <a:off x="603250" y="4581525"/>
            <a:ext cx="7062788" cy="484188"/>
          </a:xfrm>
          <a:prstGeom prst="rect">
            <a:avLst/>
          </a:prstGeom>
        </p:spPr>
        <p:txBody>
          <a:bodyPr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2" charset="2"/>
              <a:buNone/>
              <a:defRPr/>
            </a:pPr>
            <a:r>
              <a:rPr lang="en-US" sz="1700" b="1" dirty="0">
                <a:solidFill>
                  <a:schemeClr val="tx2"/>
                </a:solidFill>
              </a:rPr>
              <a:t>Women and Men</a:t>
            </a:r>
          </a:p>
        </p:txBody>
      </p:sp>
    </p:spTree>
    <p:extLst>
      <p:ext uri="{BB962C8B-B14F-4D97-AF65-F5344CB8AC3E}">
        <p14:creationId xmlns:p14="http://schemas.microsoft.com/office/powerpoint/2010/main" val="32321542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120</a:t>
            </a:fld>
            <a:endParaRPr lang="en-US"/>
          </a:p>
        </p:txBody>
      </p:sp>
      <p:sp>
        <p:nvSpPr>
          <p:cNvPr id="3" name="Rectangle 2">
            <a:extLst>
              <a:ext uri="{FF2B5EF4-FFF2-40B4-BE49-F238E27FC236}">
                <a16:creationId xmlns:a16="http://schemas.microsoft.com/office/drawing/2014/main" id="{82F7E419-96E2-A340-6CA5-13BBFA344FF7}"/>
              </a:ext>
            </a:extLst>
          </p:cNvPr>
          <p:cNvSpPr txBox="1">
            <a:spLocks noChangeArrowheads="1"/>
          </p:cNvSpPr>
          <p:nvPr/>
        </p:nvSpPr>
        <p:spPr>
          <a:xfrm>
            <a:off x="628650" y="365125"/>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In Summary…</a:t>
            </a:r>
            <a:endParaRPr lang="en-US" altLang="en-US" dirty="0"/>
          </a:p>
        </p:txBody>
      </p:sp>
      <p:sp>
        <p:nvSpPr>
          <p:cNvPr id="4" name="Rectangle 3">
            <a:extLst>
              <a:ext uri="{FF2B5EF4-FFF2-40B4-BE49-F238E27FC236}">
                <a16:creationId xmlns:a16="http://schemas.microsoft.com/office/drawing/2014/main" id="{6778CC99-71A2-BE09-CCB3-8CB108F6B2E0}"/>
              </a:ext>
            </a:extLst>
          </p:cNvPr>
          <p:cNvSpPr txBox="1">
            <a:spLocks noChangeArrowheads="1"/>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Women with substance use disorders demonstrate unique physiological, psychological, and sociological characteristics.</a:t>
            </a:r>
          </a:p>
          <a:p>
            <a:pPr>
              <a:defRPr/>
            </a:pPr>
            <a:r>
              <a:rPr lang="en-US" altLang="en-US">
                <a:latin typeface="Open Sans Light" panose="020B0306030504020204" pitchFamily="34" charset="0"/>
                <a:ea typeface="Open Sans Light" panose="020B0306030504020204" pitchFamily="34" charset="0"/>
                <a:cs typeface="Open Sans Light" panose="020B0306030504020204" pitchFamily="34" charset="0"/>
              </a:rPr>
              <a:t>The diagnosis and treatment of these women should focus on these inherent gender differences.</a:t>
            </a:r>
            <a:endParaRPr lang="en-US"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33495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17E0F5-D6D9-B99A-514C-0F2AF6312475}"/>
              </a:ext>
            </a:extLst>
          </p:cNvPr>
          <p:cNvSpPr>
            <a:spLocks noGrp="1"/>
          </p:cNvSpPr>
          <p:nvPr>
            <p:ph type="sldNum" sz="quarter" idx="4"/>
          </p:nvPr>
        </p:nvSpPr>
        <p:spPr/>
        <p:txBody>
          <a:bodyPr/>
          <a:lstStyle/>
          <a:p>
            <a:fld id="{7F81CB2D-D492-7A48-98A7-5A5F32E8B2F1}" type="slidenum">
              <a:rPr lang="en-US" smtClean="0"/>
              <a:pPr/>
              <a:t>13</a:t>
            </a:fld>
            <a:endParaRPr lang="en-US"/>
          </a:p>
        </p:txBody>
      </p:sp>
      <p:sp>
        <p:nvSpPr>
          <p:cNvPr id="5" name="Title 1">
            <a:extLst>
              <a:ext uri="{FF2B5EF4-FFF2-40B4-BE49-F238E27FC236}">
                <a16:creationId xmlns:a16="http://schemas.microsoft.com/office/drawing/2014/main" id="{DE8D0E01-2487-3DF5-D1E3-E1D016BEE766}"/>
              </a:ext>
            </a:extLst>
          </p:cNvPr>
          <p:cNvSpPr>
            <a:spLocks noGrp="1"/>
          </p:cNvSpPr>
          <p:nvPr>
            <p:ph type="title"/>
          </p:nvPr>
        </p:nvSpPr>
        <p:spPr>
          <a:xfrm>
            <a:off x="84138" y="1174750"/>
            <a:ext cx="3573462" cy="663575"/>
          </a:xfrm>
        </p:spPr>
        <p:txBody>
          <a:bodyPr rtlCol="0">
            <a:normAutofit/>
          </a:bodyPr>
          <a:lstStyle/>
          <a:p>
            <a:pPr algn="l" eaLnBrk="1" hangingPunct="1">
              <a:lnSpc>
                <a:spcPct val="90000"/>
              </a:lnSpc>
              <a:defRPr/>
            </a:pPr>
            <a:r>
              <a:rPr lang="en-US" sz="3100" dirty="0"/>
              <a:t>Culture and SUDs</a:t>
            </a:r>
          </a:p>
        </p:txBody>
      </p:sp>
      <p:sp>
        <p:nvSpPr>
          <p:cNvPr id="6" name="Content Placeholder 2">
            <a:extLst>
              <a:ext uri="{FF2B5EF4-FFF2-40B4-BE49-F238E27FC236}">
                <a16:creationId xmlns:a16="http://schemas.microsoft.com/office/drawing/2014/main" id="{A6DF287A-A374-03F7-044A-D396B7C2FA1B}"/>
              </a:ext>
            </a:extLst>
          </p:cNvPr>
          <p:cNvSpPr>
            <a:spLocks noGrp="1"/>
          </p:cNvSpPr>
          <p:nvPr>
            <p:ph type="body" idx="10"/>
          </p:nvPr>
        </p:nvSpPr>
        <p:spPr>
          <a:xfrm>
            <a:off x="3657600" y="1589809"/>
            <a:ext cx="4918075" cy="3937000"/>
          </a:xfrm>
        </p:spPr>
        <p:txBody>
          <a:bodyPr rtlCol="0" anchor="ctr">
            <a:normAutofit/>
          </a:bodyPr>
          <a:lstStyle/>
          <a:p>
            <a:pPr marL="0" indent="0" eaLnBrk="1" hangingPunct="1">
              <a:lnSpc>
                <a:spcPct val="90000"/>
              </a:lnSpc>
              <a:buNone/>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complex interplay of culture and health—</a:t>
            </a:r>
            <a:b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b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as well as the influence of differing attitudes toward, definitions of, and beliefs about health and substance use among cultural groups—affects the psychosocial development of women and their alcohol, drug, </a:t>
            </a:r>
            <a:b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b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and tobacco use and abuse.”</a:t>
            </a:r>
          </a:p>
          <a:p>
            <a:pPr marL="0" indent="0" eaLnBrk="1" hangingPunct="1">
              <a:lnSpc>
                <a:spcPct val="90000"/>
              </a:lnSpc>
              <a:buNone/>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(SAMHSA, 2009, pp. xxi–xxii)</a:t>
            </a:r>
          </a:p>
        </p:txBody>
      </p:sp>
    </p:spTree>
    <p:extLst>
      <p:ext uri="{BB962C8B-B14F-4D97-AF65-F5344CB8AC3E}">
        <p14:creationId xmlns:p14="http://schemas.microsoft.com/office/powerpoint/2010/main" val="111786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10191C-2B1A-B8CB-8796-10D2B42AD7E8}"/>
              </a:ext>
            </a:extLst>
          </p:cNvPr>
          <p:cNvSpPr>
            <a:spLocks noGrp="1"/>
          </p:cNvSpPr>
          <p:nvPr>
            <p:ph type="sldNum" sz="quarter" idx="4"/>
          </p:nvPr>
        </p:nvSpPr>
        <p:spPr/>
        <p:txBody>
          <a:bodyPr/>
          <a:lstStyle/>
          <a:p>
            <a:fld id="{7F81CB2D-D492-7A48-98A7-5A5F32E8B2F1}" type="slidenum">
              <a:rPr lang="en-US" smtClean="0"/>
              <a:pPr/>
              <a:t>14</a:t>
            </a:fld>
            <a:endParaRPr lang="en-US"/>
          </a:p>
        </p:txBody>
      </p:sp>
      <p:sp>
        <p:nvSpPr>
          <p:cNvPr id="5" name="Title 1">
            <a:extLst>
              <a:ext uri="{FF2B5EF4-FFF2-40B4-BE49-F238E27FC236}">
                <a16:creationId xmlns:a16="http://schemas.microsoft.com/office/drawing/2014/main" id="{529D86ED-AF3E-CDE3-0D3B-BF8BE8DFDF02}"/>
              </a:ext>
            </a:extLst>
          </p:cNvPr>
          <p:cNvSpPr>
            <a:spLocks noGrp="1"/>
          </p:cNvSpPr>
          <p:nvPr>
            <p:ph type="title"/>
          </p:nvPr>
        </p:nvSpPr>
        <p:spPr>
          <a:xfrm>
            <a:off x="84138" y="1174750"/>
            <a:ext cx="3573462" cy="663575"/>
          </a:xfrm>
        </p:spPr>
        <p:txBody>
          <a:bodyPr rtlCol="0">
            <a:normAutofit fontScale="90000"/>
          </a:bodyPr>
          <a:lstStyle/>
          <a:p>
            <a:pPr algn="l" eaLnBrk="1" hangingPunct="1">
              <a:lnSpc>
                <a:spcPct val="90000"/>
              </a:lnSpc>
              <a:defRPr/>
            </a:pPr>
            <a:r>
              <a:rPr lang="en-US" sz="3100" dirty="0"/>
              <a:t>Lesbian and Bisexual Women </a:t>
            </a:r>
            <a:br>
              <a:rPr lang="en-US" sz="3100" dirty="0"/>
            </a:br>
            <a:r>
              <a:rPr lang="en-US" sz="3100" dirty="0"/>
              <a:t>and SUDs</a:t>
            </a:r>
          </a:p>
        </p:txBody>
      </p:sp>
      <p:sp>
        <p:nvSpPr>
          <p:cNvPr id="6" name="Content Placeholder 2">
            <a:extLst>
              <a:ext uri="{FF2B5EF4-FFF2-40B4-BE49-F238E27FC236}">
                <a16:creationId xmlns:a16="http://schemas.microsoft.com/office/drawing/2014/main" id="{C0E44631-52EC-3380-3503-950366F43D90}"/>
              </a:ext>
            </a:extLst>
          </p:cNvPr>
          <p:cNvSpPr>
            <a:spLocks noGrp="1"/>
          </p:cNvSpPr>
          <p:nvPr>
            <p:ph type="body" idx="10"/>
          </p:nvPr>
        </p:nvSpPr>
        <p:spPr>
          <a:xfrm>
            <a:off x="3657600" y="1882198"/>
            <a:ext cx="4918075" cy="3705225"/>
          </a:xfrm>
        </p:spPr>
        <p:txBody>
          <a:bodyPr rtlCol="0" anchor="ctr">
            <a:normAutofit lnSpcReduction="10000"/>
          </a:bodyPr>
          <a:lstStyle/>
          <a:p>
            <a:pPr marL="0" indent="0" eaLnBrk="1" hangingPunct="1">
              <a:lnSpc>
                <a:spcPct val="90000"/>
              </a:lnSpc>
              <a:spcAft>
                <a:spcPts val="600"/>
              </a:spcAft>
              <a:buNone/>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Research suggests that, compared with heterosexual women, lesbian and bisexual women:</a:t>
            </a:r>
          </a:p>
          <a:p>
            <a:pPr lvl="1"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Are more likely to consume alcohol and in greater amounts. (Case et al., 2004; Cochran et al., 2001, 2004; Hughes &amp; </a:t>
            </a:r>
            <a:r>
              <a:rPr lang="en-US" sz="1600" dirty="0" err="1">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Wilsnack</a:t>
            </a: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1997)</a:t>
            </a:r>
          </a:p>
          <a:p>
            <a:pPr lvl="1"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Use alcohol, marijuana, prescription drugs, and tobacco more than heterosexual women and are likely to consume alcohol more frequently and in greater amounts. (Case et al., 2004; Cochran et al., 2004)</a:t>
            </a:r>
          </a:p>
          <a:p>
            <a:pPr lvl="1"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Have higher rates of substance use and dependence compared with heterosexual women. (</a:t>
            </a:r>
            <a:r>
              <a:rPr lang="en-US" sz="1600" dirty="0" err="1">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Bickelhaupt</a:t>
            </a: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1995; Cochran et al., 2000; Diamant et al., 2000)</a:t>
            </a:r>
          </a:p>
          <a:p>
            <a:pPr marL="228610" lvl="1" indent="0" eaLnBrk="1" hangingPunct="1">
              <a:lnSpc>
                <a:spcPct val="90000"/>
              </a:lnSpc>
              <a:buNone/>
              <a:defRPr/>
            </a:pPr>
            <a:r>
              <a:rPr lang="en-US" sz="1600" dirty="0">
                <a:solidFill>
                  <a:schemeClr val="tx2"/>
                </a:solidFill>
              </a:rPr>
              <a:t> </a:t>
            </a:r>
          </a:p>
        </p:txBody>
      </p:sp>
    </p:spTree>
    <p:extLst>
      <p:ext uri="{BB962C8B-B14F-4D97-AF65-F5344CB8AC3E}">
        <p14:creationId xmlns:p14="http://schemas.microsoft.com/office/powerpoint/2010/main" val="1625227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C8021B-122B-BD74-6EB9-FD921A45C268}"/>
              </a:ext>
            </a:extLst>
          </p:cNvPr>
          <p:cNvSpPr>
            <a:spLocks noGrp="1"/>
          </p:cNvSpPr>
          <p:nvPr>
            <p:ph type="sldNum" sz="quarter" idx="4"/>
          </p:nvPr>
        </p:nvSpPr>
        <p:spPr/>
        <p:txBody>
          <a:bodyPr/>
          <a:lstStyle/>
          <a:p>
            <a:fld id="{7F81CB2D-D492-7A48-98A7-5A5F32E8B2F1}" type="slidenum">
              <a:rPr lang="en-US" smtClean="0"/>
              <a:pPr/>
              <a:t>15</a:t>
            </a:fld>
            <a:endParaRPr lang="en-US"/>
          </a:p>
        </p:txBody>
      </p:sp>
      <p:sp>
        <p:nvSpPr>
          <p:cNvPr id="5" name="Title 1">
            <a:extLst>
              <a:ext uri="{FF2B5EF4-FFF2-40B4-BE49-F238E27FC236}">
                <a16:creationId xmlns:a16="http://schemas.microsoft.com/office/drawing/2014/main" id="{01B771E6-E2F5-EE5A-9CC0-5C3320561A20}"/>
              </a:ext>
            </a:extLst>
          </p:cNvPr>
          <p:cNvSpPr>
            <a:spLocks noGrp="1"/>
          </p:cNvSpPr>
          <p:nvPr>
            <p:ph type="title"/>
          </p:nvPr>
        </p:nvSpPr>
        <p:spPr>
          <a:xfrm>
            <a:off x="231920" y="1174750"/>
            <a:ext cx="3573462" cy="663575"/>
          </a:xfrm>
        </p:spPr>
        <p:txBody>
          <a:bodyPr rtlCol="0">
            <a:normAutofit fontScale="90000"/>
          </a:bodyPr>
          <a:lstStyle/>
          <a:p>
            <a:pPr algn="l" eaLnBrk="1" hangingPunct="1">
              <a:lnSpc>
                <a:spcPct val="90000"/>
              </a:lnSpc>
              <a:defRPr/>
            </a:pPr>
            <a:r>
              <a:rPr lang="en-US" sz="3100" dirty="0"/>
              <a:t>Women and the Military</a:t>
            </a:r>
          </a:p>
        </p:txBody>
      </p:sp>
      <p:sp>
        <p:nvSpPr>
          <p:cNvPr id="6" name="Content Placeholder 2">
            <a:extLst>
              <a:ext uri="{FF2B5EF4-FFF2-40B4-BE49-F238E27FC236}">
                <a16:creationId xmlns:a16="http://schemas.microsoft.com/office/drawing/2014/main" id="{4C0EBE2A-94EB-79D8-D687-F752150C9BBE}"/>
              </a:ext>
            </a:extLst>
          </p:cNvPr>
          <p:cNvSpPr>
            <a:spLocks noGrp="1"/>
          </p:cNvSpPr>
          <p:nvPr>
            <p:ph type="body" idx="10"/>
          </p:nvPr>
        </p:nvSpPr>
        <p:spPr>
          <a:xfrm>
            <a:off x="3657600" y="1838325"/>
            <a:ext cx="4918075" cy="3705225"/>
          </a:xfrm>
        </p:spPr>
        <p:txBody>
          <a:bodyPr rtlCol="0" anchor="ctr">
            <a:normAutofit/>
          </a:bodyPr>
          <a:lstStyle/>
          <a:p>
            <a:pPr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make up approximately 15 percent of the armed forces. </a:t>
            </a:r>
            <a:r>
              <a:rPr lang="en-US" sz="1600" i="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(Office of the Deputy Assistant Secretary of Defense, 2013)</a:t>
            </a:r>
          </a:p>
          <a:p>
            <a:pPr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who are in the military are at risk of additional trauma, including military sexual trauma (MST).  Many also experience trauma prior to joining the military.</a:t>
            </a:r>
          </a:p>
          <a:p>
            <a:pPr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Substance use among women veterans is high.</a:t>
            </a:r>
          </a:p>
          <a:p>
            <a:pPr indent="-228600" eaLnBrk="1" hangingPunct="1">
              <a:lnSpc>
                <a:spcPct val="90000"/>
              </a:lnSpc>
              <a:buFont typeface="Arial" panose="020B0604020202020204" pitchFamily="34" charset="0"/>
              <a:buChar char="•"/>
              <a:defRPr/>
            </a:pPr>
            <a:r>
              <a:rPr lang="en-US" sz="16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with military experience often have higher than average work experience and education levels.</a:t>
            </a:r>
          </a:p>
          <a:p>
            <a:pPr marL="0" indent="-228600" eaLnBrk="1" hangingPunct="1">
              <a:lnSpc>
                <a:spcPct val="90000"/>
              </a:lnSpc>
              <a:buFont typeface="Arial" panose="020B0604020202020204" pitchFamily="34" charset="0"/>
              <a:buChar char="•"/>
              <a:defRPr/>
            </a:pPr>
            <a:endParaRPr lang="en-US" sz="1600" dirty="0">
              <a:solidFill>
                <a:schemeClr val="tx2"/>
              </a:solidFill>
            </a:endParaRPr>
          </a:p>
        </p:txBody>
      </p:sp>
    </p:spTree>
    <p:extLst>
      <p:ext uri="{BB962C8B-B14F-4D97-AF65-F5344CB8AC3E}">
        <p14:creationId xmlns:p14="http://schemas.microsoft.com/office/powerpoint/2010/main" val="347749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6C9F8-30E8-FCA0-2435-A47FE8ED735E}"/>
              </a:ext>
            </a:extLst>
          </p:cNvPr>
          <p:cNvSpPr>
            <a:spLocks noGrp="1"/>
          </p:cNvSpPr>
          <p:nvPr>
            <p:ph type="sldNum" sz="quarter" idx="4"/>
          </p:nvPr>
        </p:nvSpPr>
        <p:spPr/>
        <p:txBody>
          <a:bodyPr/>
          <a:lstStyle/>
          <a:p>
            <a:fld id="{7F81CB2D-D492-7A48-98A7-5A5F32E8B2F1}" type="slidenum">
              <a:rPr lang="en-US" smtClean="0"/>
              <a:pPr/>
              <a:t>16</a:t>
            </a:fld>
            <a:endParaRPr lang="en-US"/>
          </a:p>
        </p:txBody>
      </p:sp>
      <p:pic>
        <p:nvPicPr>
          <p:cNvPr id="3" name="Picture 2" descr="Gender differences for drinking and tobacco use">
            <a:extLst>
              <a:ext uri="{FF2B5EF4-FFF2-40B4-BE49-F238E27FC236}">
                <a16:creationId xmlns:a16="http://schemas.microsoft.com/office/drawing/2014/main" id="{411D2755-F471-AA88-00E0-B0B9CF8C9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68413" y="1082964"/>
            <a:ext cx="66071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70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EC3288-B4D4-6AF2-4C27-D0CD4B69AA7C}"/>
              </a:ext>
            </a:extLst>
          </p:cNvPr>
          <p:cNvSpPr>
            <a:spLocks noGrp="1"/>
          </p:cNvSpPr>
          <p:nvPr>
            <p:ph type="sldNum" sz="quarter" idx="4"/>
          </p:nvPr>
        </p:nvSpPr>
        <p:spPr/>
        <p:txBody>
          <a:bodyPr/>
          <a:lstStyle/>
          <a:p>
            <a:fld id="{7F81CB2D-D492-7A48-98A7-5A5F32E8B2F1}" type="slidenum">
              <a:rPr lang="en-US" smtClean="0"/>
              <a:pPr/>
              <a:t>17</a:t>
            </a:fld>
            <a:endParaRPr lang="en-US"/>
          </a:p>
        </p:txBody>
      </p:sp>
      <p:pic>
        <p:nvPicPr>
          <p:cNvPr id="3" name="Picture 2" descr="Worldwide prevalence of substance use">
            <a:extLst>
              <a:ext uri="{FF2B5EF4-FFF2-40B4-BE49-F238E27FC236}">
                <a16:creationId xmlns:a16="http://schemas.microsoft.com/office/drawing/2014/main" id="{F05FA472-49FA-9967-AE3A-3C7BB72D8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203325" y="919018"/>
            <a:ext cx="67373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519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F5EE9C-40CF-93AF-0322-EC60327BC1FB}"/>
              </a:ext>
            </a:extLst>
          </p:cNvPr>
          <p:cNvSpPr>
            <a:spLocks noGrp="1"/>
          </p:cNvSpPr>
          <p:nvPr>
            <p:ph type="sldNum" sz="quarter" idx="4"/>
          </p:nvPr>
        </p:nvSpPr>
        <p:spPr/>
        <p:txBody>
          <a:bodyPr/>
          <a:lstStyle/>
          <a:p>
            <a:fld id="{7F81CB2D-D492-7A48-98A7-5A5F32E8B2F1}" type="slidenum">
              <a:rPr lang="en-US" smtClean="0"/>
              <a:pPr/>
              <a:t>18</a:t>
            </a:fld>
            <a:endParaRPr lang="en-US"/>
          </a:p>
        </p:txBody>
      </p:sp>
      <p:sp>
        <p:nvSpPr>
          <p:cNvPr id="3" name="Title 1">
            <a:extLst>
              <a:ext uri="{FF2B5EF4-FFF2-40B4-BE49-F238E27FC236}">
                <a16:creationId xmlns:a16="http://schemas.microsoft.com/office/drawing/2014/main" id="{AC731074-7204-26A4-3C29-078A4C4ABABD}"/>
              </a:ext>
            </a:extLst>
          </p:cNvPr>
          <p:cNvSpPr txBox="1">
            <a:spLocks/>
          </p:cNvSpPr>
          <p:nvPr/>
        </p:nvSpPr>
        <p:spPr>
          <a:xfrm>
            <a:off x="685800" y="121226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Lessons from the “Big Book”</a:t>
            </a:r>
          </a:p>
        </p:txBody>
      </p:sp>
      <p:grpSp>
        <p:nvGrpSpPr>
          <p:cNvPr id="4" name="Group 3">
            <a:extLst>
              <a:ext uri="{FF2B5EF4-FFF2-40B4-BE49-F238E27FC236}">
                <a16:creationId xmlns:a16="http://schemas.microsoft.com/office/drawing/2014/main" id="{68660C2E-9FD3-CE3F-81F5-3D206EA13708}"/>
              </a:ext>
            </a:extLst>
          </p:cNvPr>
          <p:cNvGrpSpPr/>
          <p:nvPr/>
        </p:nvGrpSpPr>
        <p:grpSpPr>
          <a:xfrm>
            <a:off x="784585" y="2842337"/>
            <a:ext cx="3330215" cy="1972152"/>
            <a:chOff x="370972" y="1175817"/>
            <a:chExt cx="3330215" cy="2114686"/>
          </a:xfrm>
        </p:grpSpPr>
        <p:sp>
          <p:nvSpPr>
            <p:cNvPr id="5" name="Rectangle: Rounded Corners 4">
              <a:extLst>
                <a:ext uri="{FF2B5EF4-FFF2-40B4-BE49-F238E27FC236}">
                  <a16:creationId xmlns:a16="http://schemas.microsoft.com/office/drawing/2014/main" id="{F36C5D67-19A3-6C55-398C-6F11393BBAF1}"/>
                </a:ext>
              </a:extLst>
            </p:cNvPr>
            <p:cNvSpPr/>
            <p:nvPr/>
          </p:nvSpPr>
          <p:spPr>
            <a:xfrm>
              <a:off x="370972" y="1175817"/>
              <a:ext cx="3330215" cy="21146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1B31C231-E1F5-0829-736D-654471B02C86}"/>
                </a:ext>
              </a:extLst>
            </p:cNvPr>
            <p:cNvSpPr txBox="1"/>
            <p:nvPr/>
          </p:nvSpPr>
          <p:spPr>
            <a:xfrm>
              <a:off x="432909" y="1237754"/>
              <a:ext cx="3206341" cy="1990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“More than 15% of us are women.” page xx, Forward to the 2</a:t>
              </a:r>
              <a:r>
                <a:rPr kumimoji="1" lang="en-US" b="0" kern="1200" baseline="300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nd</a:t>
              </a: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edition, 1955.</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Group 6">
            <a:extLst>
              <a:ext uri="{FF2B5EF4-FFF2-40B4-BE49-F238E27FC236}">
                <a16:creationId xmlns:a16="http://schemas.microsoft.com/office/drawing/2014/main" id="{05763F3A-85ED-6EDE-8434-135B7A34D063}"/>
              </a:ext>
            </a:extLst>
          </p:cNvPr>
          <p:cNvGrpSpPr/>
          <p:nvPr/>
        </p:nvGrpSpPr>
        <p:grpSpPr>
          <a:xfrm>
            <a:off x="4889993" y="2842336"/>
            <a:ext cx="3339609" cy="1972151"/>
            <a:chOff x="1417855" y="587192"/>
            <a:chExt cx="5553774" cy="3526646"/>
          </a:xfrm>
        </p:grpSpPr>
        <p:sp>
          <p:nvSpPr>
            <p:cNvPr id="8" name="Rectangle: Rounded Corners 7">
              <a:extLst>
                <a:ext uri="{FF2B5EF4-FFF2-40B4-BE49-F238E27FC236}">
                  <a16:creationId xmlns:a16="http://schemas.microsoft.com/office/drawing/2014/main" id="{CD5B8EA1-4252-ECDD-F527-4A7BE01B852E}"/>
                </a:ext>
              </a:extLst>
            </p:cNvPr>
            <p:cNvSpPr/>
            <p:nvPr/>
          </p:nvSpPr>
          <p:spPr>
            <a:xfrm>
              <a:off x="1417855" y="587192"/>
              <a:ext cx="5553774" cy="35266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2563E1B0-82E6-19C9-73AE-1210D239AE78}"/>
                </a:ext>
              </a:extLst>
            </p:cNvPr>
            <p:cNvSpPr txBox="1"/>
            <p:nvPr/>
          </p:nvSpPr>
          <p:spPr>
            <a:xfrm>
              <a:off x="1521147" y="690484"/>
              <a:ext cx="5347190" cy="3320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now make up more than one-fourth of  the membership; among newer members, the proportion in nearly one third.” page xxii, Forward to the 3</a:t>
              </a:r>
              <a:r>
                <a:rPr kumimoji="1" lang="en-US" b="0" kern="1200" baseline="300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rd</a:t>
              </a: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edition, 1976.</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62636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B67AE0-71AA-282D-7124-05046BC4BB3A}"/>
              </a:ext>
            </a:extLst>
          </p:cNvPr>
          <p:cNvSpPr>
            <a:spLocks noGrp="1"/>
          </p:cNvSpPr>
          <p:nvPr>
            <p:ph type="sldNum" sz="quarter" idx="4"/>
          </p:nvPr>
        </p:nvSpPr>
        <p:spPr/>
        <p:txBody>
          <a:bodyPr/>
          <a:lstStyle/>
          <a:p>
            <a:fld id="{7F81CB2D-D492-7A48-98A7-5A5F32E8B2F1}" type="slidenum">
              <a:rPr lang="en-US" smtClean="0"/>
              <a:pPr/>
              <a:t>19</a:t>
            </a:fld>
            <a:endParaRPr lang="en-US"/>
          </a:p>
        </p:txBody>
      </p:sp>
      <p:sp>
        <p:nvSpPr>
          <p:cNvPr id="3" name="Title 1">
            <a:extLst>
              <a:ext uri="{FF2B5EF4-FFF2-40B4-BE49-F238E27FC236}">
                <a16:creationId xmlns:a16="http://schemas.microsoft.com/office/drawing/2014/main" id="{DDD73B97-B238-16A7-FA70-B0C6EB456F7D}"/>
              </a:ext>
            </a:extLst>
          </p:cNvPr>
          <p:cNvSpPr txBox="1">
            <a:spLocks/>
          </p:cNvSpPr>
          <p:nvPr/>
        </p:nvSpPr>
        <p:spPr>
          <a:xfrm>
            <a:off x="228600" y="4572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Substance Use:  Adolescents</a:t>
            </a:r>
          </a:p>
        </p:txBody>
      </p:sp>
      <p:sp>
        <p:nvSpPr>
          <p:cNvPr id="4" name="Content Placeholder 2">
            <a:extLst>
              <a:ext uri="{FF2B5EF4-FFF2-40B4-BE49-F238E27FC236}">
                <a16:creationId xmlns:a16="http://schemas.microsoft.com/office/drawing/2014/main" id="{2E8E28D5-E3B0-2711-ACF3-011555E67F66}"/>
              </a:ext>
            </a:extLst>
          </p:cNvPr>
          <p:cNvSpPr txBox="1">
            <a:spLocks/>
          </p:cNvSpPr>
          <p:nvPr/>
        </p:nvSpPr>
        <p:spPr>
          <a:xfrm>
            <a:off x="457200" y="16637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Monotype Sorts" pitchFamily="2" charset="2"/>
              <a:buNone/>
              <a:defRPr/>
            </a:pPr>
            <a:r>
              <a:rPr lang="en-US" sz="1800" b="1">
                <a:solidFill>
                  <a:schemeClr val="accent2"/>
                </a:solidFill>
              </a:rPr>
              <a:t>Past Month Use of Selected Illicit Drugs and Alcohol among </a:t>
            </a:r>
            <a:br>
              <a:rPr lang="en-US" sz="1800" b="1">
                <a:solidFill>
                  <a:schemeClr val="accent2"/>
                </a:solidFill>
              </a:rPr>
            </a:br>
            <a:r>
              <a:rPr lang="en-US" sz="1800" b="1">
                <a:solidFill>
                  <a:schemeClr val="accent2"/>
                </a:solidFill>
              </a:rPr>
              <a:t>Youths Aged 12 to 17, by Gender and Age Group: 2012</a:t>
            </a:r>
          </a:p>
          <a:p>
            <a:pPr>
              <a:defRPr/>
            </a:pPr>
            <a:endParaRPr lang="en-US" sz="1800" dirty="0"/>
          </a:p>
        </p:txBody>
      </p:sp>
      <p:pic>
        <p:nvPicPr>
          <p:cNvPr id="5" name="Picture 5" descr="Graph showing that among adolescent girls and boys ages 12-17, girls are using alcohol and most illicit substances at the same or slightly higher rates than boys. &#10;Boys in all age groups are more likely to use marijuana but girls in each age group are more likely to engage in nonmedical use of psychotherapeutic drugs such as pain relievers, tranquilizers, stimulants and sedatives, as well as alcohol. The data is from the 2012 National Survey on Drug Use and Health: Mental health findings.">
            <a:extLst>
              <a:ext uri="{FF2B5EF4-FFF2-40B4-BE49-F238E27FC236}">
                <a16:creationId xmlns:a16="http://schemas.microsoft.com/office/drawing/2014/main" id="{5D4C5FE4-8157-9AC3-E4B1-8058D90FD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00" y="1496964"/>
            <a:ext cx="8012199"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5">
            <a:extLst>
              <a:ext uri="{FF2B5EF4-FFF2-40B4-BE49-F238E27FC236}">
                <a16:creationId xmlns:a16="http://schemas.microsoft.com/office/drawing/2014/main" id="{F2BA967B-F658-6C9B-0B79-C323F60205A0}"/>
              </a:ext>
            </a:extLst>
          </p:cNvPr>
          <p:cNvSpPr txBox="1">
            <a:spLocks noChangeArrowheads="1"/>
          </p:cNvSpPr>
          <p:nvPr/>
        </p:nvSpPr>
        <p:spPr bwMode="auto">
          <a:xfrm>
            <a:off x="0" y="6086426"/>
            <a:ext cx="4373563" cy="647700"/>
          </a:xfrm>
          <a:prstGeom prst="rect">
            <a:avLst/>
          </a:prstGeom>
          <a:noFill/>
          <a:ln>
            <a:noFill/>
          </a:ln>
        </p:spPr>
        <p:txBody>
          <a:bodyPr anchor="b">
            <a:spAutoFit/>
          </a:bodyPr>
          <a:lstStyle>
            <a:lvl1pPr marL="111125" indent="-1111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20000"/>
              </a:spcBef>
              <a:defRPr/>
            </a:pPr>
            <a:r>
              <a:rPr lang="en-US" sz="900" baseline="20000" dirty="0">
                <a:latin typeface="+mn-lt"/>
                <a:sym typeface="Wingdings" pitchFamily="2" charset="2"/>
              </a:rPr>
              <a:t>#</a:t>
            </a:r>
            <a:r>
              <a:rPr lang="en-US" sz="900" dirty="0">
                <a:latin typeface="+mn-lt"/>
                <a:sym typeface="Wingdings" pitchFamily="2" charset="2"/>
              </a:rPr>
              <a:t> Difference between this estimate and the male estimate</a:t>
            </a:r>
            <a:br>
              <a:rPr lang="en-US" sz="900" dirty="0">
                <a:latin typeface="+mn-lt"/>
                <a:sym typeface="Wingdings" pitchFamily="2" charset="2"/>
              </a:rPr>
            </a:br>
            <a:r>
              <a:rPr lang="en-US" sz="900" dirty="0">
                <a:latin typeface="+mn-lt"/>
                <a:sym typeface="Wingdings" pitchFamily="2" charset="2"/>
              </a:rPr>
              <a:t> is statistically significant at the .05 level.</a:t>
            </a:r>
          </a:p>
          <a:p>
            <a:pPr eaLnBrk="1" hangingPunct="1">
              <a:lnSpc>
                <a:spcPct val="95000"/>
              </a:lnSpc>
              <a:spcBef>
                <a:spcPct val="20000"/>
              </a:spcBef>
              <a:defRPr/>
            </a:pPr>
            <a:r>
              <a:rPr lang="en-US" sz="900" b="1" dirty="0">
                <a:latin typeface="+mn-lt"/>
                <a:sym typeface="Wingdings" pitchFamily="2" charset="2"/>
              </a:rPr>
              <a:t>Source:</a:t>
            </a:r>
            <a:r>
              <a:rPr lang="en-US" sz="900" dirty="0">
                <a:latin typeface="+mn-lt"/>
                <a:sym typeface="Wingdings" pitchFamily="2" charset="2"/>
              </a:rPr>
              <a:t>  </a:t>
            </a:r>
            <a:r>
              <a:rPr lang="en-US" sz="900" dirty="0">
                <a:latin typeface="+mn-lt"/>
              </a:rPr>
              <a:t>SAMHSA. (2013c). </a:t>
            </a:r>
            <a:r>
              <a:rPr lang="en-US" sz="900" i="1" dirty="0">
                <a:latin typeface="+mn-lt"/>
              </a:rPr>
              <a:t>Results from the 2012 National Survey </a:t>
            </a:r>
            <a:br>
              <a:rPr lang="en-US" sz="900" i="1" dirty="0">
                <a:latin typeface="+mn-lt"/>
              </a:rPr>
            </a:br>
            <a:r>
              <a:rPr lang="en-US" sz="900" i="1" dirty="0">
                <a:latin typeface="+mn-lt"/>
              </a:rPr>
              <a:t>on Drug Use and Health: Mental health findings, NSDUH Series H-47.</a:t>
            </a:r>
            <a:endParaRPr lang="en-US" sz="900" dirty="0">
              <a:solidFill>
                <a:srgbClr val="000000"/>
              </a:solidFill>
              <a:latin typeface="+mn-lt"/>
              <a:sym typeface="Wingdings" pitchFamily="2" charset="2"/>
            </a:endParaRPr>
          </a:p>
        </p:txBody>
      </p:sp>
    </p:spTree>
    <p:extLst>
      <p:ext uri="{BB962C8B-B14F-4D97-AF65-F5344CB8AC3E}">
        <p14:creationId xmlns:p14="http://schemas.microsoft.com/office/powerpoint/2010/main" val="183392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C87A27-746C-CEFE-A371-4333E89C42B1}"/>
              </a:ext>
            </a:extLst>
          </p:cNvPr>
          <p:cNvPicPr>
            <a:picLocks noChangeAspect="1"/>
          </p:cNvPicPr>
          <p:nvPr/>
        </p:nvPicPr>
        <p:blipFill>
          <a:blip r:embed="rId2"/>
          <a:stretch>
            <a:fillRect/>
          </a:stretch>
        </p:blipFill>
        <p:spPr>
          <a:xfrm>
            <a:off x="2682639" y="0"/>
            <a:ext cx="5143500" cy="6619164"/>
          </a:xfrm>
          <a:prstGeom prst="rect">
            <a:avLst/>
          </a:prstGeom>
        </p:spPr>
      </p:pic>
    </p:spTree>
    <p:extLst>
      <p:ext uri="{BB962C8B-B14F-4D97-AF65-F5344CB8AC3E}">
        <p14:creationId xmlns:p14="http://schemas.microsoft.com/office/powerpoint/2010/main" val="162751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C21D6F-24E4-92BE-19F7-E9CF1AC59F72}"/>
              </a:ext>
            </a:extLst>
          </p:cNvPr>
          <p:cNvSpPr>
            <a:spLocks noGrp="1"/>
          </p:cNvSpPr>
          <p:nvPr>
            <p:ph type="sldNum" sz="quarter" idx="4"/>
          </p:nvPr>
        </p:nvSpPr>
        <p:spPr/>
        <p:txBody>
          <a:bodyPr/>
          <a:lstStyle/>
          <a:p>
            <a:fld id="{7F81CB2D-D492-7A48-98A7-5A5F32E8B2F1}" type="slidenum">
              <a:rPr lang="en-US" smtClean="0"/>
              <a:pPr/>
              <a:t>20</a:t>
            </a:fld>
            <a:endParaRPr lang="en-US"/>
          </a:p>
        </p:txBody>
      </p:sp>
      <p:sp>
        <p:nvSpPr>
          <p:cNvPr id="3" name="Title 1">
            <a:extLst>
              <a:ext uri="{FF2B5EF4-FFF2-40B4-BE49-F238E27FC236}">
                <a16:creationId xmlns:a16="http://schemas.microsoft.com/office/drawing/2014/main" id="{C7DA09E4-FAF7-DDBA-D26B-8ABDB5D06B5B}"/>
              </a:ext>
            </a:extLst>
          </p:cNvPr>
          <p:cNvSpPr txBox="1">
            <a:spLocks/>
          </p:cNvSpPr>
          <p:nvPr/>
        </p:nvSpPr>
        <p:spPr>
          <a:xfrm>
            <a:off x="228600" y="4572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t>Stages of Addiction</a:t>
            </a:r>
            <a:endParaRPr lang="en-US" dirty="0"/>
          </a:p>
        </p:txBody>
      </p:sp>
      <p:graphicFrame>
        <p:nvGraphicFramePr>
          <p:cNvPr id="4" name="Content Placeholder 2">
            <a:extLst>
              <a:ext uri="{FF2B5EF4-FFF2-40B4-BE49-F238E27FC236}">
                <a16:creationId xmlns:a16="http://schemas.microsoft.com/office/drawing/2014/main" id="{CC82E377-F609-718B-4C1D-8862E0880787}"/>
              </a:ext>
            </a:extLst>
          </p:cNvPr>
          <p:cNvGraphicFramePr>
            <a:graphicFrameLocks/>
          </p:cNvGraphicFramePr>
          <p:nvPr>
            <p:extLst>
              <p:ext uri="{D42A27DB-BD31-4B8C-83A1-F6EECF244321}">
                <p14:modId xmlns:p14="http://schemas.microsoft.com/office/powerpoint/2010/main" val="2670742156"/>
              </p:ext>
            </p:extLst>
          </p:nvPr>
        </p:nvGraphicFramePr>
        <p:xfrm>
          <a:off x="685800" y="1627909"/>
          <a:ext cx="77724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858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94B91F-2E22-714E-4696-521EC9CBFB5D}"/>
              </a:ext>
            </a:extLst>
          </p:cNvPr>
          <p:cNvSpPr>
            <a:spLocks noGrp="1"/>
          </p:cNvSpPr>
          <p:nvPr>
            <p:ph type="sldNum" sz="quarter" idx="4"/>
          </p:nvPr>
        </p:nvSpPr>
        <p:spPr/>
        <p:txBody>
          <a:bodyPr/>
          <a:lstStyle/>
          <a:p>
            <a:fld id="{7F81CB2D-D492-7A48-98A7-5A5F32E8B2F1}" type="slidenum">
              <a:rPr lang="en-US" smtClean="0"/>
              <a:pPr/>
              <a:t>21</a:t>
            </a:fld>
            <a:endParaRPr lang="en-US"/>
          </a:p>
        </p:txBody>
      </p:sp>
      <p:sp>
        <p:nvSpPr>
          <p:cNvPr id="3" name="Rectangle 1">
            <a:extLst>
              <a:ext uri="{FF2B5EF4-FFF2-40B4-BE49-F238E27FC236}">
                <a16:creationId xmlns:a16="http://schemas.microsoft.com/office/drawing/2014/main" id="{D2897C7E-2A3C-6189-D45D-3D32310FDD4A}"/>
              </a:ext>
            </a:extLst>
          </p:cNvPr>
          <p:cNvSpPr>
            <a:spLocks noChangeArrowheads="1"/>
          </p:cNvSpPr>
          <p:nvPr/>
        </p:nvSpPr>
        <p:spPr bwMode="auto">
          <a:xfrm>
            <a:off x="628650" y="410586"/>
            <a:ext cx="7886700" cy="933450"/>
          </a:xfrm>
          <a:prstGeom prst="rect">
            <a:avLst/>
          </a:prstGeom>
        </p:spPr>
        <p:txBody>
          <a:bodyPr anchor="b">
            <a:norm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defRPr/>
            </a:pPr>
            <a:r>
              <a:rPr lang="en-US" altLang="en-US" sz="3600" dirty="0">
                <a:latin typeface="+mj-lt"/>
                <a:ea typeface="+mj-ea"/>
                <a:cs typeface="+mj-cs"/>
              </a:rPr>
              <a:t>Sex Differences in Stages of Addiction</a:t>
            </a:r>
          </a:p>
          <a:p>
            <a:pPr eaLnBrk="1" hangingPunct="1">
              <a:lnSpc>
                <a:spcPct val="90000"/>
              </a:lnSpc>
              <a:spcAft>
                <a:spcPts val="600"/>
              </a:spcAft>
              <a:defRPr/>
            </a:pPr>
            <a:endParaRPr lang="en-US" altLang="en-US" sz="3600" dirty="0">
              <a:latin typeface="+mj-lt"/>
              <a:ea typeface="+mj-ea"/>
              <a:cs typeface="+mj-cs"/>
            </a:endParaRPr>
          </a:p>
        </p:txBody>
      </p:sp>
      <p:graphicFrame>
        <p:nvGraphicFramePr>
          <p:cNvPr id="4" name="Table 3">
            <a:extLst>
              <a:ext uri="{FF2B5EF4-FFF2-40B4-BE49-F238E27FC236}">
                <a16:creationId xmlns:a16="http://schemas.microsoft.com/office/drawing/2014/main" id="{2B8F6489-7C72-5567-7A2D-C726445BE692}"/>
              </a:ext>
            </a:extLst>
          </p:cNvPr>
          <p:cNvGraphicFramePr>
            <a:graphicFrameLocks noGrp="1"/>
          </p:cNvGraphicFramePr>
          <p:nvPr>
            <p:extLst>
              <p:ext uri="{D42A27DB-BD31-4B8C-83A1-F6EECF244321}">
                <p14:modId xmlns:p14="http://schemas.microsoft.com/office/powerpoint/2010/main" val="4141449523"/>
              </p:ext>
            </p:extLst>
          </p:nvPr>
        </p:nvGraphicFramePr>
        <p:xfrm>
          <a:off x="628649" y="1219345"/>
          <a:ext cx="7886701" cy="4830473"/>
        </p:xfrm>
        <a:graphic>
          <a:graphicData uri="http://schemas.openxmlformats.org/drawingml/2006/table">
            <a:tbl>
              <a:tblPr/>
              <a:tblGrid>
                <a:gridCol w="814407">
                  <a:extLst>
                    <a:ext uri="{9D8B030D-6E8A-4147-A177-3AD203B41FA5}">
                      <a16:colId xmlns:a16="http://schemas.microsoft.com/office/drawing/2014/main" val="20000"/>
                    </a:ext>
                  </a:extLst>
                </a:gridCol>
                <a:gridCol w="1618345">
                  <a:extLst>
                    <a:ext uri="{9D8B030D-6E8A-4147-A177-3AD203B41FA5}">
                      <a16:colId xmlns:a16="http://schemas.microsoft.com/office/drawing/2014/main" val="20001"/>
                    </a:ext>
                  </a:extLst>
                </a:gridCol>
                <a:gridCol w="1500018">
                  <a:extLst>
                    <a:ext uri="{9D8B030D-6E8A-4147-A177-3AD203B41FA5}">
                      <a16:colId xmlns:a16="http://schemas.microsoft.com/office/drawing/2014/main" val="20002"/>
                    </a:ext>
                  </a:extLst>
                </a:gridCol>
                <a:gridCol w="1527324">
                  <a:extLst>
                    <a:ext uri="{9D8B030D-6E8A-4147-A177-3AD203B41FA5}">
                      <a16:colId xmlns:a16="http://schemas.microsoft.com/office/drawing/2014/main" val="20003"/>
                    </a:ext>
                  </a:extLst>
                </a:gridCol>
                <a:gridCol w="1263365">
                  <a:extLst>
                    <a:ext uri="{9D8B030D-6E8A-4147-A177-3AD203B41FA5}">
                      <a16:colId xmlns:a16="http://schemas.microsoft.com/office/drawing/2014/main" val="20004"/>
                    </a:ext>
                  </a:extLst>
                </a:gridCol>
                <a:gridCol w="1163242">
                  <a:extLst>
                    <a:ext uri="{9D8B030D-6E8A-4147-A177-3AD203B41FA5}">
                      <a16:colId xmlns:a16="http://schemas.microsoft.com/office/drawing/2014/main" val="20005"/>
                    </a:ext>
                  </a:extLst>
                </a:gridCol>
              </a:tblGrid>
              <a:tr h="331061">
                <a:tc>
                  <a:txBody>
                    <a:bodyPr/>
                    <a:lstStyle/>
                    <a:p>
                      <a:pPr algn="l" fontAlgn="auto">
                        <a:spcBef>
                          <a:spcPts val="0"/>
                        </a:spcBef>
                        <a:spcAft>
                          <a:spcPts val="0"/>
                        </a:spcAft>
                      </a:pPr>
                      <a:endParaRPr lang="en-US" sz="1300" b="0" i="0" u="none" strike="noStrike">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auto">
                        <a:spcBef>
                          <a:spcPts val="0"/>
                        </a:spcBef>
                        <a:spcAft>
                          <a:spcPts val="0"/>
                        </a:spcAft>
                      </a:pPr>
                      <a:r>
                        <a:rPr lang="en-US" sz="1300" b="1" i="0" u="none" strike="noStrike">
                          <a:effectLst/>
                          <a:latin typeface="Arial" panose="020B0604020202020204" pitchFamily="34" charset="0"/>
                        </a:rPr>
                        <a:t>Acquisition</a:t>
                      </a:r>
                      <a:endParaRPr lang="en-US" sz="1300" b="0" i="0" u="none" strike="noStrike">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auto">
                        <a:spcBef>
                          <a:spcPts val="0"/>
                        </a:spcBef>
                        <a:spcAft>
                          <a:spcPts val="0"/>
                        </a:spcAft>
                      </a:pPr>
                      <a:r>
                        <a:rPr lang="en-US" sz="1300" b="1" i="0" u="none" strike="noStrike">
                          <a:effectLst/>
                          <a:latin typeface="Arial" panose="020B0604020202020204" pitchFamily="34" charset="0"/>
                        </a:rPr>
                        <a:t>Escalation</a:t>
                      </a:r>
                      <a:endParaRPr lang="en-US" sz="1300" b="0" i="0" u="none" strike="noStrike">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auto">
                        <a:spcBef>
                          <a:spcPts val="0"/>
                        </a:spcBef>
                        <a:spcAft>
                          <a:spcPts val="0"/>
                        </a:spcAft>
                      </a:pPr>
                      <a:r>
                        <a:rPr lang="en-US" sz="1300" b="1" i="0" u="none" strike="noStrike">
                          <a:effectLst/>
                          <a:latin typeface="Arial" panose="020B0604020202020204" pitchFamily="34" charset="0"/>
                        </a:rPr>
                        <a:t>Maintenance</a:t>
                      </a:r>
                      <a:endParaRPr lang="en-US" sz="1300" b="0" i="0" u="none" strike="noStrike">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auto">
                        <a:spcBef>
                          <a:spcPts val="0"/>
                        </a:spcBef>
                        <a:spcAft>
                          <a:spcPts val="0"/>
                        </a:spcAft>
                      </a:pPr>
                      <a:r>
                        <a:rPr lang="en-US" sz="1300" b="1" i="0" u="none" strike="noStrike" dirty="0">
                          <a:effectLst/>
                          <a:latin typeface="Arial" panose="020B0604020202020204" pitchFamily="34" charset="0"/>
                        </a:rPr>
                        <a:t>Withdrawal</a:t>
                      </a:r>
                      <a:endParaRPr lang="en-US" sz="1300" b="0" i="0" u="none" strike="noStrike" dirty="0">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solidFill>
                      <a:schemeClr val="accent1">
                        <a:lumMod val="40000"/>
                        <a:lumOff val="60000"/>
                      </a:schemeClr>
                    </a:solidFill>
                  </a:tcPr>
                </a:tc>
                <a:tc>
                  <a:txBody>
                    <a:bodyPr/>
                    <a:lstStyle/>
                    <a:p>
                      <a:pPr algn="l" fontAlgn="auto">
                        <a:spcBef>
                          <a:spcPts val="0"/>
                        </a:spcBef>
                        <a:spcAft>
                          <a:spcPts val="0"/>
                        </a:spcAft>
                      </a:pPr>
                      <a:r>
                        <a:rPr lang="en-US" sz="1300" b="1" i="0" u="none" strike="noStrike" dirty="0">
                          <a:effectLst/>
                          <a:latin typeface="Arial" panose="020B0604020202020204" pitchFamily="34" charset="0"/>
                        </a:rPr>
                        <a:t>Relapse</a:t>
                      </a:r>
                      <a:endParaRPr lang="en-US" sz="1300" b="0" i="0" u="none" strike="noStrike" dirty="0">
                        <a:effectLst/>
                        <a:latin typeface="Arial" panose="020B0604020202020204" pitchFamily="34" charset="0"/>
                      </a:endParaRPr>
                    </a:p>
                  </a:txBody>
                  <a:tcPr marL="65535" marR="65535" marT="32763" marB="32763" anchor="ctr">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extLst>
                  <a:ext uri="{0D108BD9-81ED-4DB2-BD59-A6C34878D82A}">
                    <a16:rowId xmlns:a16="http://schemas.microsoft.com/office/drawing/2014/main" val="10000"/>
                  </a:ext>
                </a:extLst>
              </a:tr>
              <a:tr h="2588291">
                <a:tc>
                  <a:txBody>
                    <a:bodyPr/>
                    <a:lstStyle/>
                    <a:p>
                      <a:pPr algn="l" fontAlgn="t">
                        <a:spcBef>
                          <a:spcPts val="0"/>
                        </a:spcBef>
                        <a:spcAft>
                          <a:spcPts val="0"/>
                        </a:spcAft>
                      </a:pPr>
                      <a:r>
                        <a:rPr lang="en-US" sz="1300" b="1" i="0" u="none" strike="noStrike" dirty="0">
                          <a:effectLst/>
                          <a:latin typeface="Arial" panose="020B0604020202020204" pitchFamily="34" charset="0"/>
                        </a:rPr>
                        <a:t>Women</a:t>
                      </a:r>
                      <a:endParaRPr lang="en-US" sz="1300" b="0" i="0" u="none" strike="noStrike" dirty="0">
                        <a:effectLst/>
                        <a:latin typeface="Arial" panose="020B0604020202020204" pitchFamily="34" charset="0"/>
                      </a:endParaRP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Initial exposure to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drug, food or</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activity. May</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experience more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pleasurable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responses to drugs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than men (cocaine,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amphetamine).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More likely to self-</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medicate than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men.</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a:effectLst/>
                          <a:latin typeface="Arial" panose="020B0604020202020204" pitchFamily="34" charset="0"/>
                        </a:rPr>
                        <a:t>Increase in</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amount and</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frequency of drug</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taking. For those</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at risk for</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addiction,</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escalation is</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more rapid than</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for men</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(gambling,</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alcohol, drugs).</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The addictive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behavior is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established and</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stabilizes.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Females stabilize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at higher doses of</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drug than do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males. Side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effects of drug</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use are greater</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for women.</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Female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smokers report</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increased</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negative affect</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during</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withdrawal and</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experience a</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greater stress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response than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men do.</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Women are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more likely to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relapse than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men and do so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more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sporadically.</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12700" cap="flat" cmpd="sng" algn="ctr">
                      <a:solidFill>
                        <a:srgbClr val="888888"/>
                      </a:solidFill>
                      <a:prstDash val="solid"/>
                      <a:round/>
                      <a:headEnd type="none" w="med" len="med"/>
                      <a:tailEnd type="none" w="med" len="med"/>
                    </a:lnT>
                    <a:lnB w="7620" cap="flat" cmpd="sng" algn="ctr">
                      <a:solidFill>
                        <a:srgbClr val="888888"/>
                      </a:solidFill>
                      <a:prstDash val="solid"/>
                      <a:round/>
                      <a:headEnd type="none" w="med" len="med"/>
                      <a:tailEnd type="none" w="med" len="med"/>
                    </a:lnB>
                  </a:tcPr>
                </a:tc>
                <a:extLst>
                  <a:ext uri="{0D108BD9-81ED-4DB2-BD59-A6C34878D82A}">
                    <a16:rowId xmlns:a16="http://schemas.microsoft.com/office/drawing/2014/main" val="10001"/>
                  </a:ext>
                </a:extLst>
              </a:tr>
              <a:tr h="1911121">
                <a:tc>
                  <a:txBody>
                    <a:bodyPr/>
                    <a:lstStyle/>
                    <a:p>
                      <a:pPr algn="l" fontAlgn="t">
                        <a:spcBef>
                          <a:spcPts val="0"/>
                        </a:spcBef>
                        <a:spcAft>
                          <a:spcPts val="0"/>
                        </a:spcAft>
                      </a:pPr>
                      <a:r>
                        <a:rPr lang="en-US" sz="1300" b="1" i="0" u="none" strike="noStrike">
                          <a:effectLst/>
                          <a:latin typeface="Arial" panose="020B0604020202020204" pitchFamily="34" charset="0"/>
                        </a:rPr>
                        <a:t>Men</a:t>
                      </a:r>
                      <a:endParaRPr lang="en-US" sz="1300" b="0" i="0" u="none" strike="noStrike">
                        <a:effectLst/>
                        <a:latin typeface="Arial" panose="020B0604020202020204" pitchFamily="34" charset="0"/>
                      </a:endParaRP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Initial exposure to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drug, food or</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activity. Take drugs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and engage in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risky behaviors to</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be part of the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group more than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women do.</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Slower escalation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than for women</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(gambling,</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alcohol, drugs).</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a:effectLst/>
                          <a:latin typeface="Arial" panose="020B0604020202020204" pitchFamily="34" charset="0"/>
                        </a:rPr>
                        <a:t>The addictive</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behavior is</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established and</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stabilizes. Males</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stabilize at lower</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doses of drug</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than do females.</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a:effectLst/>
                          <a:latin typeface="Arial" panose="020B0604020202020204" pitchFamily="34" charset="0"/>
                        </a:rPr>
                        <a:t>Men exhibit</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greater</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symptoms of</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withdrawal from</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alcohol than</a:t>
                      </a:r>
                      <a:br>
                        <a:rPr lang="en-US" sz="1300" b="0" i="0" u="none" strike="noStrike">
                          <a:effectLst/>
                          <a:latin typeface="Arial" panose="020B0604020202020204" pitchFamily="34" charset="0"/>
                        </a:rPr>
                      </a:br>
                      <a:r>
                        <a:rPr lang="en-US" sz="1300" b="0" i="0" u="none" strike="noStrike">
                          <a:effectLst/>
                          <a:latin typeface="Arial" panose="020B0604020202020204" pitchFamily="34" charset="0"/>
                        </a:rPr>
                        <a:t>women.</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tc>
                  <a:txBody>
                    <a:bodyPr/>
                    <a:lstStyle/>
                    <a:p>
                      <a:pPr algn="l" fontAlgn="t">
                        <a:spcBef>
                          <a:spcPts val="0"/>
                        </a:spcBef>
                        <a:spcAft>
                          <a:spcPts val="0"/>
                        </a:spcAft>
                      </a:pPr>
                      <a:r>
                        <a:rPr lang="en-US" sz="1300" b="0" i="0" u="none" strike="noStrike" dirty="0">
                          <a:effectLst/>
                          <a:latin typeface="Arial" panose="020B0604020202020204" pitchFamily="34" charset="0"/>
                        </a:rPr>
                        <a:t>Men have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longer periods</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of abstinence</a:t>
                      </a:r>
                      <a:br>
                        <a:rPr lang="en-US" sz="1300" b="0" i="0" u="none" strike="noStrike" dirty="0">
                          <a:effectLst/>
                          <a:latin typeface="Arial" panose="020B0604020202020204" pitchFamily="34" charset="0"/>
                        </a:rPr>
                      </a:br>
                      <a:r>
                        <a:rPr lang="en-US" sz="1300" b="0" i="0" u="none" strike="noStrike" dirty="0">
                          <a:effectLst/>
                          <a:latin typeface="Arial" panose="020B0604020202020204" pitchFamily="34" charset="0"/>
                        </a:rPr>
                        <a:t>than women.</a:t>
                      </a:r>
                    </a:p>
                  </a:txBody>
                  <a:tcPr marL="65535" marR="65535" marT="32763" marB="32763">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w="7620" cap="flat" cmpd="sng" algn="ctr">
                      <a:solidFill>
                        <a:srgbClr val="888888"/>
                      </a:solidFill>
                      <a:prstDash val="solid"/>
                      <a:round/>
                      <a:headEnd type="none" w="med" len="med"/>
                      <a:tailEnd type="none" w="med" len="med"/>
                    </a:lnT>
                    <a:lnB w="12700" cap="flat" cmpd="sng" algn="ctr">
                      <a:solidFill>
                        <a:srgbClr val="888888"/>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421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666EB6-7D30-6F4F-3829-F37EEF275E20}"/>
              </a:ext>
            </a:extLst>
          </p:cNvPr>
          <p:cNvSpPr>
            <a:spLocks noGrp="1"/>
          </p:cNvSpPr>
          <p:nvPr>
            <p:ph type="sldNum" sz="quarter" idx="4"/>
          </p:nvPr>
        </p:nvSpPr>
        <p:spPr/>
        <p:txBody>
          <a:bodyPr/>
          <a:lstStyle/>
          <a:p>
            <a:fld id="{7F81CB2D-D492-7A48-98A7-5A5F32E8B2F1}" type="slidenum">
              <a:rPr lang="en-US" smtClean="0"/>
              <a:pPr/>
              <a:t>22</a:t>
            </a:fld>
            <a:endParaRPr lang="en-US"/>
          </a:p>
        </p:txBody>
      </p:sp>
      <p:grpSp>
        <p:nvGrpSpPr>
          <p:cNvPr id="4" name="Group 3">
            <a:extLst>
              <a:ext uri="{FF2B5EF4-FFF2-40B4-BE49-F238E27FC236}">
                <a16:creationId xmlns:a16="http://schemas.microsoft.com/office/drawing/2014/main" id="{B2BAAEFC-EDD1-E216-A77C-FF6FF5175B36}"/>
              </a:ext>
            </a:extLst>
          </p:cNvPr>
          <p:cNvGrpSpPr/>
          <p:nvPr/>
        </p:nvGrpSpPr>
        <p:grpSpPr>
          <a:xfrm>
            <a:off x="345263" y="1995055"/>
            <a:ext cx="2499794" cy="2238977"/>
            <a:chOff x="242887" y="1409308"/>
            <a:chExt cx="2185987" cy="1498601"/>
          </a:xfrm>
        </p:grpSpPr>
        <p:sp>
          <p:nvSpPr>
            <p:cNvPr id="5" name="Rectangle: Rounded Corners 4">
              <a:extLst>
                <a:ext uri="{FF2B5EF4-FFF2-40B4-BE49-F238E27FC236}">
                  <a16:creationId xmlns:a16="http://schemas.microsoft.com/office/drawing/2014/main" id="{694C2891-2AF3-810D-3D80-F460FAD705D6}"/>
                </a:ext>
              </a:extLst>
            </p:cNvPr>
            <p:cNvSpPr/>
            <p:nvPr/>
          </p:nvSpPr>
          <p:spPr>
            <a:xfrm>
              <a:off x="242887" y="1478720"/>
              <a:ext cx="2185987" cy="138810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2A910F09-11C9-FDE0-3E60-B7C32AE90C37}"/>
                </a:ext>
              </a:extLst>
            </p:cNvPr>
            <p:cNvSpPr txBox="1"/>
            <p:nvPr/>
          </p:nvSpPr>
          <p:spPr>
            <a:xfrm>
              <a:off x="301711" y="1409308"/>
              <a:ext cx="2068338" cy="149860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tend to progress more rapidly from initial experience to addiction</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Group 6">
            <a:extLst>
              <a:ext uri="{FF2B5EF4-FFF2-40B4-BE49-F238E27FC236}">
                <a16:creationId xmlns:a16="http://schemas.microsoft.com/office/drawing/2014/main" id="{DF180FB0-12EC-C06C-B343-F66278104AF1}"/>
              </a:ext>
            </a:extLst>
          </p:cNvPr>
          <p:cNvGrpSpPr/>
          <p:nvPr/>
        </p:nvGrpSpPr>
        <p:grpSpPr>
          <a:xfrm>
            <a:off x="3250902" y="2105950"/>
            <a:ext cx="2642195" cy="2128082"/>
            <a:chOff x="370972" y="1175817"/>
            <a:chExt cx="3330215" cy="2114686"/>
          </a:xfrm>
        </p:grpSpPr>
        <p:sp>
          <p:nvSpPr>
            <p:cNvPr id="8" name="Rectangle: Rounded Corners 7">
              <a:extLst>
                <a:ext uri="{FF2B5EF4-FFF2-40B4-BE49-F238E27FC236}">
                  <a16:creationId xmlns:a16="http://schemas.microsoft.com/office/drawing/2014/main" id="{D1308F36-EA6F-8C98-7273-F29BC131BAC5}"/>
                </a:ext>
              </a:extLst>
            </p:cNvPr>
            <p:cNvSpPr/>
            <p:nvPr/>
          </p:nvSpPr>
          <p:spPr>
            <a:xfrm>
              <a:off x="370972" y="1175817"/>
              <a:ext cx="3330215" cy="21146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DF8939D6-BAEB-8BD6-7671-BE819ACEE4D8}"/>
                </a:ext>
              </a:extLst>
            </p:cNvPr>
            <p:cNvSpPr txBox="1"/>
            <p:nvPr/>
          </p:nvSpPr>
          <p:spPr>
            <a:xfrm>
              <a:off x="432909" y="1237754"/>
              <a:ext cx="3206341" cy="1990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experience greater unpleasant symptoms than men in withdrawal – greater effects on mood and anxiety as well as an exaggerated stress response.</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0" name="Group 9">
            <a:extLst>
              <a:ext uri="{FF2B5EF4-FFF2-40B4-BE49-F238E27FC236}">
                <a16:creationId xmlns:a16="http://schemas.microsoft.com/office/drawing/2014/main" id="{1B9EA719-9839-8538-1629-FF992B3CD79D}"/>
              </a:ext>
            </a:extLst>
          </p:cNvPr>
          <p:cNvGrpSpPr/>
          <p:nvPr/>
        </p:nvGrpSpPr>
        <p:grpSpPr>
          <a:xfrm>
            <a:off x="6231672" y="2105949"/>
            <a:ext cx="2499795" cy="2128082"/>
            <a:chOff x="1417855" y="587192"/>
            <a:chExt cx="5553774" cy="3526646"/>
          </a:xfrm>
        </p:grpSpPr>
        <p:sp>
          <p:nvSpPr>
            <p:cNvPr id="11" name="Rectangle: Rounded Corners 10">
              <a:extLst>
                <a:ext uri="{FF2B5EF4-FFF2-40B4-BE49-F238E27FC236}">
                  <a16:creationId xmlns:a16="http://schemas.microsoft.com/office/drawing/2014/main" id="{FE65C725-6204-6EAF-9AF4-976C2B6460B6}"/>
                </a:ext>
              </a:extLst>
            </p:cNvPr>
            <p:cNvSpPr/>
            <p:nvPr/>
          </p:nvSpPr>
          <p:spPr>
            <a:xfrm>
              <a:off x="1417855" y="587192"/>
              <a:ext cx="5553774" cy="35266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Rounded Corners 4">
              <a:extLst>
                <a:ext uri="{FF2B5EF4-FFF2-40B4-BE49-F238E27FC236}">
                  <a16:creationId xmlns:a16="http://schemas.microsoft.com/office/drawing/2014/main" id="{9FF6816B-C7A3-B11B-9D7C-484FDF4D2646}"/>
                </a:ext>
              </a:extLst>
            </p:cNvPr>
            <p:cNvSpPr txBox="1"/>
            <p:nvPr/>
          </p:nvSpPr>
          <p:spPr>
            <a:xfrm>
              <a:off x="1521147" y="690484"/>
              <a:ext cx="5347190" cy="33200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However, men exhibit greater withdrawal symptoms from alcohol.</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326729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9A189-DCC1-616C-13B7-B476B2254B94}"/>
              </a:ext>
            </a:extLst>
          </p:cNvPr>
          <p:cNvSpPr>
            <a:spLocks noGrp="1"/>
          </p:cNvSpPr>
          <p:nvPr>
            <p:ph type="sldNum" sz="quarter" idx="4"/>
          </p:nvPr>
        </p:nvSpPr>
        <p:spPr/>
        <p:txBody>
          <a:bodyPr/>
          <a:lstStyle/>
          <a:p>
            <a:fld id="{7F81CB2D-D492-7A48-98A7-5A5F32E8B2F1}" type="slidenum">
              <a:rPr lang="en-US" smtClean="0"/>
              <a:pPr/>
              <a:t>23</a:t>
            </a:fld>
            <a:endParaRPr lang="en-US"/>
          </a:p>
        </p:txBody>
      </p:sp>
      <p:grpSp>
        <p:nvGrpSpPr>
          <p:cNvPr id="3" name="Group 2">
            <a:extLst>
              <a:ext uri="{FF2B5EF4-FFF2-40B4-BE49-F238E27FC236}">
                <a16:creationId xmlns:a16="http://schemas.microsoft.com/office/drawing/2014/main" id="{81BAC341-5C7D-5AB0-F968-F32235D45DFE}"/>
              </a:ext>
            </a:extLst>
          </p:cNvPr>
          <p:cNvGrpSpPr/>
          <p:nvPr/>
        </p:nvGrpSpPr>
        <p:grpSpPr>
          <a:xfrm>
            <a:off x="517237" y="1901063"/>
            <a:ext cx="2363607" cy="2411676"/>
            <a:chOff x="242887" y="1478720"/>
            <a:chExt cx="2185987" cy="1388102"/>
          </a:xfrm>
        </p:grpSpPr>
        <p:sp>
          <p:nvSpPr>
            <p:cNvPr id="4" name="Rectangle: Rounded Corners 3">
              <a:extLst>
                <a:ext uri="{FF2B5EF4-FFF2-40B4-BE49-F238E27FC236}">
                  <a16:creationId xmlns:a16="http://schemas.microsoft.com/office/drawing/2014/main" id="{7644AA30-1890-1C67-98EF-3CFC548E50FA}"/>
                </a:ext>
              </a:extLst>
            </p:cNvPr>
            <p:cNvSpPr/>
            <p:nvPr/>
          </p:nvSpPr>
          <p:spPr>
            <a:xfrm>
              <a:off x="242887" y="1478720"/>
              <a:ext cx="2185987" cy="138810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21D2C134-C27B-7599-1894-7E5AC869FC7B}"/>
                </a:ext>
              </a:extLst>
            </p:cNvPr>
            <p:cNvSpPr txBox="1"/>
            <p:nvPr/>
          </p:nvSpPr>
          <p:spPr>
            <a:xfrm>
              <a:off x="283543" y="1519376"/>
              <a:ext cx="2104675" cy="13067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greater propensity of women to relapse is associated with negative affect and greater withdrawal severity to some drugs.</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 name="Group 5">
            <a:extLst>
              <a:ext uri="{FF2B5EF4-FFF2-40B4-BE49-F238E27FC236}">
                <a16:creationId xmlns:a16="http://schemas.microsoft.com/office/drawing/2014/main" id="{29D5402D-5DDB-8BAA-5A92-CC9466C2D96B}"/>
              </a:ext>
            </a:extLst>
          </p:cNvPr>
          <p:cNvGrpSpPr/>
          <p:nvPr/>
        </p:nvGrpSpPr>
        <p:grpSpPr>
          <a:xfrm>
            <a:off x="3370246" y="1896631"/>
            <a:ext cx="2363607" cy="2411675"/>
            <a:chOff x="370972" y="1175817"/>
            <a:chExt cx="3330215" cy="2114686"/>
          </a:xfrm>
        </p:grpSpPr>
        <p:sp>
          <p:nvSpPr>
            <p:cNvPr id="7" name="Rectangle: Rounded Corners 6">
              <a:extLst>
                <a:ext uri="{FF2B5EF4-FFF2-40B4-BE49-F238E27FC236}">
                  <a16:creationId xmlns:a16="http://schemas.microsoft.com/office/drawing/2014/main" id="{BD6B7D82-9142-2AEB-7EEA-ACAC09CB3502}"/>
                </a:ext>
              </a:extLst>
            </p:cNvPr>
            <p:cNvSpPr/>
            <p:nvPr/>
          </p:nvSpPr>
          <p:spPr>
            <a:xfrm>
              <a:off x="370972" y="1175817"/>
              <a:ext cx="3330215" cy="211468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8306F548-8799-733B-4D5E-12B90BDBE0A0}"/>
                </a:ext>
              </a:extLst>
            </p:cNvPr>
            <p:cNvSpPr txBox="1"/>
            <p:nvPr/>
          </p:nvSpPr>
          <p:spPr>
            <a:xfrm>
              <a:off x="430041" y="1266650"/>
              <a:ext cx="3206341" cy="19908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Alternatively, women may experience greater sensitivity to stress or “the cues” associated with the drug.</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9" name="Group 8">
            <a:extLst>
              <a:ext uri="{FF2B5EF4-FFF2-40B4-BE49-F238E27FC236}">
                <a16:creationId xmlns:a16="http://schemas.microsoft.com/office/drawing/2014/main" id="{FDC56B28-8566-48D2-44CB-D61A1CF7470D}"/>
              </a:ext>
            </a:extLst>
          </p:cNvPr>
          <p:cNvGrpSpPr/>
          <p:nvPr/>
        </p:nvGrpSpPr>
        <p:grpSpPr>
          <a:xfrm>
            <a:off x="6223256" y="1896631"/>
            <a:ext cx="2363607" cy="2341040"/>
            <a:chOff x="1417855" y="587192"/>
            <a:chExt cx="5553774" cy="3526646"/>
          </a:xfrm>
        </p:grpSpPr>
        <p:sp>
          <p:nvSpPr>
            <p:cNvPr id="10" name="Rectangle: Rounded Corners 9">
              <a:extLst>
                <a:ext uri="{FF2B5EF4-FFF2-40B4-BE49-F238E27FC236}">
                  <a16:creationId xmlns:a16="http://schemas.microsoft.com/office/drawing/2014/main" id="{DC0EA4C8-B622-2E23-321E-985802EA1200}"/>
                </a:ext>
              </a:extLst>
            </p:cNvPr>
            <p:cNvSpPr/>
            <p:nvPr/>
          </p:nvSpPr>
          <p:spPr>
            <a:xfrm>
              <a:off x="1417855" y="587192"/>
              <a:ext cx="5553774" cy="3526646"/>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id="{5B720115-76AB-F359-EF07-F5C1B4D708AC}"/>
                </a:ext>
              </a:extLst>
            </p:cNvPr>
            <p:cNvSpPr txBox="1"/>
            <p:nvPr/>
          </p:nvSpPr>
          <p:spPr>
            <a:xfrm>
              <a:off x="1521146" y="587192"/>
              <a:ext cx="5347190" cy="33200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Greater cue-induced reinstatement of drug taking has been replicated in animal models.</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2006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8559D-3EA0-7CF4-A1C9-5314023C4A38}"/>
              </a:ext>
            </a:extLst>
          </p:cNvPr>
          <p:cNvSpPr>
            <a:spLocks noGrp="1"/>
          </p:cNvSpPr>
          <p:nvPr>
            <p:ph type="sldNum" sz="quarter" idx="4"/>
          </p:nvPr>
        </p:nvSpPr>
        <p:spPr/>
        <p:txBody>
          <a:bodyPr/>
          <a:lstStyle/>
          <a:p>
            <a:fld id="{7F81CB2D-D492-7A48-98A7-5A5F32E8B2F1}" type="slidenum">
              <a:rPr lang="en-US" smtClean="0"/>
              <a:pPr/>
              <a:t>24</a:t>
            </a:fld>
            <a:endParaRPr lang="en-US"/>
          </a:p>
        </p:txBody>
      </p:sp>
      <p:grpSp>
        <p:nvGrpSpPr>
          <p:cNvPr id="3" name="Group 2">
            <a:extLst>
              <a:ext uri="{FF2B5EF4-FFF2-40B4-BE49-F238E27FC236}">
                <a16:creationId xmlns:a16="http://schemas.microsoft.com/office/drawing/2014/main" id="{E01A5314-0B30-0BB2-3B54-A359E14A96D1}"/>
              </a:ext>
            </a:extLst>
          </p:cNvPr>
          <p:cNvGrpSpPr/>
          <p:nvPr/>
        </p:nvGrpSpPr>
        <p:grpSpPr>
          <a:xfrm>
            <a:off x="507891" y="2103115"/>
            <a:ext cx="3821141" cy="2651770"/>
            <a:chOff x="387339" y="946424"/>
            <a:chExt cx="3477136" cy="2207981"/>
          </a:xfrm>
        </p:grpSpPr>
        <p:sp>
          <p:nvSpPr>
            <p:cNvPr id="4" name="Rectangle: Rounded Corners 3">
              <a:extLst>
                <a:ext uri="{FF2B5EF4-FFF2-40B4-BE49-F238E27FC236}">
                  <a16:creationId xmlns:a16="http://schemas.microsoft.com/office/drawing/2014/main" id="{30A1A5B6-A270-1DB4-0EDB-707B4E464D2C}"/>
                </a:ext>
              </a:extLst>
            </p:cNvPr>
            <p:cNvSpPr/>
            <p:nvPr/>
          </p:nvSpPr>
          <p:spPr>
            <a:xfrm>
              <a:off x="387339" y="946424"/>
              <a:ext cx="3477136" cy="220798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ectangle: Rounded Corners 4">
              <a:extLst>
                <a:ext uri="{FF2B5EF4-FFF2-40B4-BE49-F238E27FC236}">
                  <a16:creationId xmlns:a16="http://schemas.microsoft.com/office/drawing/2014/main" id="{E140FE56-7067-8C4F-C06F-C72778EB6555}"/>
                </a:ext>
              </a:extLst>
            </p:cNvPr>
            <p:cNvSpPr txBox="1"/>
            <p:nvPr/>
          </p:nvSpPr>
          <p:spPr>
            <a:xfrm>
              <a:off x="452009" y="1011094"/>
              <a:ext cx="3347796" cy="20786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1" lang="en-US" sz="200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Issues related to social support for maintaining abstinence, with men tending to be more supported at home and on the job, while women tend to be more isolated</a:t>
              </a:r>
              <a:endParaRPr lang="en-US" sz="200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 name="Group 5">
            <a:extLst>
              <a:ext uri="{FF2B5EF4-FFF2-40B4-BE49-F238E27FC236}">
                <a16:creationId xmlns:a16="http://schemas.microsoft.com/office/drawing/2014/main" id="{BD4E5A5A-E4BC-2E2B-2963-DF4096F9ACE9}"/>
              </a:ext>
            </a:extLst>
          </p:cNvPr>
          <p:cNvGrpSpPr/>
          <p:nvPr/>
        </p:nvGrpSpPr>
        <p:grpSpPr>
          <a:xfrm>
            <a:off x="4743900" y="2103115"/>
            <a:ext cx="3821141" cy="2731781"/>
            <a:chOff x="1819602" y="533862"/>
            <a:chExt cx="5035607" cy="3197610"/>
          </a:xfrm>
        </p:grpSpPr>
        <p:sp>
          <p:nvSpPr>
            <p:cNvPr id="7" name="Rectangle: Rounded Corners 6">
              <a:extLst>
                <a:ext uri="{FF2B5EF4-FFF2-40B4-BE49-F238E27FC236}">
                  <a16:creationId xmlns:a16="http://schemas.microsoft.com/office/drawing/2014/main" id="{631B785B-DA9C-9AE3-001A-19EA68D97C77}"/>
                </a:ext>
              </a:extLst>
            </p:cNvPr>
            <p:cNvSpPr/>
            <p:nvPr/>
          </p:nvSpPr>
          <p:spPr>
            <a:xfrm>
              <a:off x="1819602" y="533862"/>
              <a:ext cx="5035607" cy="319761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4E3EA64D-3D75-6C3B-F60E-B2001A6CEC8F}"/>
                </a:ext>
              </a:extLst>
            </p:cNvPr>
            <p:cNvSpPr txBox="1"/>
            <p:nvPr/>
          </p:nvSpPr>
          <p:spPr>
            <a:xfrm>
              <a:off x="1913257" y="627517"/>
              <a:ext cx="4848297" cy="3010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kumimoji="1" lang="en-US" sz="200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may experience greater stigma</a:t>
              </a:r>
              <a:endParaRPr lang="en-US" sz="200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09129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0BBC89-8658-C411-AFFD-91C26C6C87D9}"/>
              </a:ext>
            </a:extLst>
          </p:cNvPr>
          <p:cNvSpPr>
            <a:spLocks noGrp="1"/>
          </p:cNvSpPr>
          <p:nvPr>
            <p:ph type="sldNum" sz="quarter" idx="4"/>
          </p:nvPr>
        </p:nvSpPr>
        <p:spPr/>
        <p:txBody>
          <a:bodyPr/>
          <a:lstStyle/>
          <a:p>
            <a:fld id="{7F81CB2D-D492-7A48-98A7-5A5F32E8B2F1}" type="slidenum">
              <a:rPr lang="en-US" smtClean="0"/>
              <a:pPr/>
              <a:t>25</a:t>
            </a:fld>
            <a:endParaRPr lang="en-US"/>
          </a:p>
        </p:txBody>
      </p:sp>
      <p:sp>
        <p:nvSpPr>
          <p:cNvPr id="3" name="Title 1">
            <a:extLst>
              <a:ext uri="{FF2B5EF4-FFF2-40B4-BE49-F238E27FC236}">
                <a16:creationId xmlns:a16="http://schemas.microsoft.com/office/drawing/2014/main" id="{C769E557-5F7C-E0AF-0D41-2AD82A99D99E}"/>
              </a:ext>
            </a:extLst>
          </p:cNvPr>
          <p:cNvSpPr txBox="1">
            <a:spLocks/>
          </p:cNvSpPr>
          <p:nvPr/>
        </p:nvSpPr>
        <p:spPr>
          <a:xfrm>
            <a:off x="628650" y="290513"/>
            <a:ext cx="7886700" cy="933450"/>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200" dirty="0"/>
              <a:t>Anatomy of Addictive Disease</a:t>
            </a:r>
            <a:br>
              <a:rPr lang="en-US" sz="3200" dirty="0"/>
            </a:br>
            <a:r>
              <a:rPr lang="en-US" sz="3200" dirty="0"/>
              <a:t>Men vs. Women</a:t>
            </a:r>
          </a:p>
        </p:txBody>
      </p:sp>
      <p:pic>
        <p:nvPicPr>
          <p:cNvPr id="4" name="Picture 2">
            <a:extLst>
              <a:ext uri="{FF2B5EF4-FFF2-40B4-BE49-F238E27FC236}">
                <a16:creationId xmlns:a16="http://schemas.microsoft.com/office/drawing/2014/main" id="{6147C1CD-68F7-8C6D-EFE9-24B5394FA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156836"/>
            <a:ext cx="78867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274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A1E71-3B64-6E08-7846-1CE4AA090505}"/>
              </a:ext>
            </a:extLst>
          </p:cNvPr>
          <p:cNvSpPr>
            <a:spLocks noGrp="1"/>
          </p:cNvSpPr>
          <p:nvPr>
            <p:ph type="title"/>
          </p:nvPr>
        </p:nvSpPr>
        <p:spPr>
          <a:xfrm>
            <a:off x="373631" y="3638349"/>
            <a:ext cx="7886700" cy="664244"/>
          </a:xfrm>
        </p:spPr>
        <p:txBody>
          <a:bodyPr>
            <a:noAutofit/>
          </a:bodyPr>
          <a:lstStyle/>
          <a:p>
            <a:r>
              <a:rPr lang="en-US" sz="3200" dirty="0"/>
              <a:t>The Possible Biological Reasons That Women are Different</a:t>
            </a:r>
          </a:p>
        </p:txBody>
      </p:sp>
      <p:sp>
        <p:nvSpPr>
          <p:cNvPr id="2" name="Slide Number Placeholder 1">
            <a:extLst>
              <a:ext uri="{FF2B5EF4-FFF2-40B4-BE49-F238E27FC236}">
                <a16:creationId xmlns:a16="http://schemas.microsoft.com/office/drawing/2014/main" id="{AA6B966C-161D-43CA-5C0E-27A53D684A84}"/>
              </a:ext>
            </a:extLst>
          </p:cNvPr>
          <p:cNvSpPr>
            <a:spLocks noGrp="1"/>
          </p:cNvSpPr>
          <p:nvPr>
            <p:ph type="sldNum" sz="quarter" idx="4294967295"/>
          </p:nvPr>
        </p:nvSpPr>
        <p:spPr>
          <a:xfrm>
            <a:off x="0" y="6540500"/>
            <a:ext cx="2057400" cy="365125"/>
          </a:xfrm>
        </p:spPr>
        <p:txBody>
          <a:bodyPr/>
          <a:lstStyle/>
          <a:p>
            <a:fld id="{7F81CB2D-D492-7A48-98A7-5A5F32E8B2F1}" type="slidenum">
              <a:rPr lang="en-US" smtClean="0"/>
              <a:pPr/>
              <a:t>26</a:t>
            </a:fld>
            <a:endParaRPr lang="en-US"/>
          </a:p>
        </p:txBody>
      </p:sp>
    </p:spTree>
    <p:extLst>
      <p:ext uri="{BB962C8B-B14F-4D97-AF65-F5344CB8AC3E}">
        <p14:creationId xmlns:p14="http://schemas.microsoft.com/office/powerpoint/2010/main" val="204392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74DC-9908-4BF8-AFDA-D44DC8AF6354}"/>
              </a:ext>
            </a:extLst>
          </p:cNvPr>
          <p:cNvSpPr>
            <a:spLocks noGrp="1"/>
          </p:cNvSpPr>
          <p:nvPr>
            <p:ph type="title"/>
          </p:nvPr>
        </p:nvSpPr>
        <p:spPr/>
        <p:txBody>
          <a:bodyPr/>
          <a:lstStyle/>
          <a:p>
            <a:r>
              <a:rPr lang="en-US" dirty="0"/>
              <a:t>Harvard Study</a:t>
            </a:r>
          </a:p>
        </p:txBody>
      </p:sp>
    </p:spTree>
    <p:extLst>
      <p:ext uri="{BB962C8B-B14F-4D97-AF65-F5344CB8AC3E}">
        <p14:creationId xmlns:p14="http://schemas.microsoft.com/office/powerpoint/2010/main" val="263167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28</a:t>
            </a:fld>
            <a:endParaRPr lang="en-US"/>
          </a:p>
        </p:txBody>
      </p:sp>
      <p:sp>
        <p:nvSpPr>
          <p:cNvPr id="3" name="Content Placeholder 2">
            <a:extLst>
              <a:ext uri="{FF2B5EF4-FFF2-40B4-BE49-F238E27FC236}">
                <a16:creationId xmlns:a16="http://schemas.microsoft.com/office/drawing/2014/main" id="{E63726E2-EBF6-5A5C-0663-00A007E1B450}"/>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Study at Harvard-affiliated Massachusetts General Hospital has shown different effects in the reward systems in men’s and women’s brains.</a:t>
            </a:r>
          </a:p>
          <a:p>
            <a:pPr>
              <a:defRPr/>
            </a:pPr>
            <a:r>
              <a:rPr lang="en-US" dirty="0"/>
              <a:t>Reward system consists of several structures including the amygdala and hippocampus.</a:t>
            </a:r>
          </a:p>
          <a:p>
            <a:pPr>
              <a:defRPr/>
            </a:pPr>
            <a:endParaRPr lang="en-US" dirty="0"/>
          </a:p>
        </p:txBody>
      </p:sp>
    </p:spTree>
    <p:extLst>
      <p:ext uri="{BB962C8B-B14F-4D97-AF65-F5344CB8AC3E}">
        <p14:creationId xmlns:p14="http://schemas.microsoft.com/office/powerpoint/2010/main" val="210056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
          </p:nvPr>
        </p:nvSpPr>
        <p:spPr/>
        <p:txBody>
          <a:bodyPr/>
          <a:lstStyle/>
          <a:p>
            <a:fld id="{7F81CB2D-D492-7A48-98A7-5A5F32E8B2F1}" type="slidenum">
              <a:rPr lang="en-US" smtClean="0"/>
              <a:pPr/>
              <a:t>29</a:t>
            </a:fld>
            <a:endParaRPr lang="en-US"/>
          </a:p>
        </p:txBody>
      </p:sp>
      <p:sp>
        <p:nvSpPr>
          <p:cNvPr id="3" name="Content Placeholder 2">
            <a:extLst>
              <a:ext uri="{FF2B5EF4-FFF2-40B4-BE49-F238E27FC236}">
                <a16:creationId xmlns:a16="http://schemas.microsoft.com/office/drawing/2014/main" id="{09C15536-48D9-F375-7D39-E918AE13DB21}"/>
              </a:ext>
            </a:extLst>
          </p:cNvPr>
          <p:cNvSpPr txBox="1">
            <a:spLocks/>
          </p:cNvSpPr>
          <p:nvPr/>
        </p:nvSpPr>
        <p:spPr>
          <a:xfrm>
            <a:off x="628650" y="182562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t>Researchers compared MRIs of 30 women and 30 men with chronic alcoholism who had been abstinent for at least four weeks and 31 women and 29 men who were not known to abuse alcohol.</a:t>
            </a:r>
            <a:endParaRPr lang="en-US" dirty="0"/>
          </a:p>
        </p:txBody>
      </p:sp>
    </p:spTree>
    <p:extLst>
      <p:ext uri="{BB962C8B-B14F-4D97-AF65-F5344CB8AC3E}">
        <p14:creationId xmlns:p14="http://schemas.microsoft.com/office/powerpoint/2010/main" val="333627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1DF81F-E27B-D8BA-F247-F02884039D88}"/>
              </a:ext>
            </a:extLst>
          </p:cNvPr>
          <p:cNvSpPr>
            <a:spLocks noGrp="1"/>
          </p:cNvSpPr>
          <p:nvPr>
            <p:ph type="sldNum" sz="quarter" idx="4"/>
          </p:nvPr>
        </p:nvSpPr>
        <p:spPr/>
        <p:txBody>
          <a:bodyPr/>
          <a:lstStyle/>
          <a:p>
            <a:fld id="{7F81CB2D-D492-7A48-98A7-5A5F32E8B2F1}" type="slidenum">
              <a:rPr lang="en-US" smtClean="0"/>
              <a:pPr/>
              <a:t>3</a:t>
            </a:fld>
            <a:endParaRPr lang="en-US"/>
          </a:p>
        </p:txBody>
      </p:sp>
      <p:sp>
        <p:nvSpPr>
          <p:cNvPr id="5" name="Title 1">
            <a:extLst>
              <a:ext uri="{FF2B5EF4-FFF2-40B4-BE49-F238E27FC236}">
                <a16:creationId xmlns:a16="http://schemas.microsoft.com/office/drawing/2014/main" id="{0E29F59A-39D4-0E2F-09BB-76F7F88557D6}"/>
              </a:ext>
            </a:extLst>
          </p:cNvPr>
          <p:cNvSpPr>
            <a:spLocks noGrp="1"/>
          </p:cNvSpPr>
          <p:nvPr>
            <p:ph type="title"/>
          </p:nvPr>
        </p:nvSpPr>
        <p:spPr>
          <a:xfrm>
            <a:off x="194974" y="1396423"/>
            <a:ext cx="3573462" cy="663575"/>
          </a:xfrm>
        </p:spPr>
        <p:txBody>
          <a:bodyPr rtlCol="0">
            <a:normAutofit fontScale="90000"/>
          </a:bodyPr>
          <a:lstStyle/>
          <a:p>
            <a:pPr algn="l" eaLnBrk="1" hangingPunct="1">
              <a:lnSpc>
                <a:spcPct val="90000"/>
              </a:lnSpc>
              <a:defRPr/>
            </a:pPr>
            <a:r>
              <a:rPr lang="en-US" sz="4100" dirty="0"/>
              <a:t>Learning Objectives</a:t>
            </a:r>
          </a:p>
        </p:txBody>
      </p:sp>
      <p:sp>
        <p:nvSpPr>
          <p:cNvPr id="6" name="Content Placeholder 2">
            <a:extLst>
              <a:ext uri="{FF2B5EF4-FFF2-40B4-BE49-F238E27FC236}">
                <a16:creationId xmlns:a16="http://schemas.microsoft.com/office/drawing/2014/main" id="{7D78DF2F-D06E-A3CF-9B15-23BEE4928EA4}"/>
              </a:ext>
            </a:extLst>
          </p:cNvPr>
          <p:cNvSpPr>
            <a:spLocks noGrp="1"/>
          </p:cNvSpPr>
          <p:nvPr>
            <p:ph type="body" idx="10"/>
          </p:nvPr>
        </p:nvSpPr>
        <p:spPr>
          <a:xfrm>
            <a:off x="3657600" y="2059998"/>
            <a:ext cx="4918075" cy="3705225"/>
          </a:xfrm>
        </p:spPr>
        <p:txBody>
          <a:bodyPr rtlCol="0">
            <a:normAutofit/>
          </a:bodyPr>
          <a:lstStyle/>
          <a:p>
            <a:pPr marL="0" indent="0" eaLnBrk="1" hangingPunct="1">
              <a:lnSpc>
                <a:spcPct val="90000"/>
              </a:lnSpc>
              <a:spcBef>
                <a:spcPts val="600"/>
              </a:spcBef>
              <a:buNone/>
              <a:defRPr/>
            </a:pPr>
            <a:r>
              <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Participants will be able to:</a:t>
            </a:r>
          </a:p>
          <a:p>
            <a:pPr indent="-228600" eaLnBrk="1" hangingPunct="1">
              <a:lnSpc>
                <a:spcPct val="90000"/>
              </a:lnSpc>
              <a:spcBef>
                <a:spcPts val="600"/>
              </a:spcBef>
              <a:buFont typeface="Arial" panose="020B0604020202020204" pitchFamily="34" charset="0"/>
              <a:buChar char="•"/>
              <a:defRPr/>
            </a:pPr>
            <a:endPar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indent="-228600" eaLnBrk="1" hangingPunct="1">
              <a:lnSpc>
                <a:spcPct val="90000"/>
              </a:lnSpc>
              <a:spcBef>
                <a:spcPts val="600"/>
              </a:spcBef>
              <a:buFont typeface="Arial" panose="020B0604020202020204" pitchFamily="34" charset="0"/>
              <a:buChar char="•"/>
              <a:defRPr/>
            </a:pPr>
            <a:r>
              <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Define sex and gender differences</a:t>
            </a:r>
            <a:r>
              <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that affect women’s experience with substance use, SUD services, and recovery</a:t>
            </a:r>
          </a:p>
          <a:p>
            <a:pPr marL="0" indent="0" eaLnBrk="1" hangingPunct="1">
              <a:lnSpc>
                <a:spcPct val="90000"/>
              </a:lnSpc>
              <a:spcBef>
                <a:spcPts val="600"/>
              </a:spcBef>
              <a:buNone/>
              <a:defRPr/>
            </a:pPr>
            <a:endPar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indent="-228600" eaLnBrk="1" hangingPunct="1">
              <a:lnSpc>
                <a:spcPct val="90000"/>
              </a:lnSpc>
              <a:spcBef>
                <a:spcPts val="600"/>
              </a:spcBef>
              <a:buFont typeface="Arial" panose="020B0604020202020204" pitchFamily="34" charset="0"/>
              <a:buChar char="•"/>
              <a:defRPr/>
            </a:pPr>
            <a:r>
              <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Identify common reasons that women initiate substance use</a:t>
            </a:r>
            <a:r>
              <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along with </a:t>
            </a:r>
            <a:r>
              <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risk factors and protective factors</a:t>
            </a:r>
            <a:r>
              <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for women and girls</a:t>
            </a:r>
          </a:p>
          <a:p>
            <a:pPr indent="-228600" eaLnBrk="1" hangingPunct="1">
              <a:lnSpc>
                <a:spcPct val="90000"/>
              </a:lnSpc>
              <a:spcBef>
                <a:spcPts val="600"/>
              </a:spcBef>
              <a:buFont typeface="Arial" panose="020B0604020202020204" pitchFamily="34" charset="0"/>
              <a:buChar char="•"/>
              <a:defRPr/>
            </a:pPr>
            <a:endPar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indent="-228600" eaLnBrk="1" hangingPunct="1">
              <a:lnSpc>
                <a:spcPct val="90000"/>
              </a:lnSpc>
              <a:spcBef>
                <a:spcPts val="600"/>
              </a:spcBef>
              <a:buFont typeface="Arial" panose="020B0604020202020204" pitchFamily="34" charset="0"/>
              <a:buChar char="•"/>
              <a:defRPr/>
            </a:pPr>
            <a:r>
              <a:rPr lang="en-US" sz="1700" b="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Identify three common barriers </a:t>
            </a:r>
            <a:r>
              <a:rPr lang="en-US" sz="17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have in seeking and accessing treatment</a:t>
            </a:r>
          </a:p>
        </p:txBody>
      </p:sp>
    </p:spTree>
    <p:extLst>
      <p:ext uri="{BB962C8B-B14F-4D97-AF65-F5344CB8AC3E}">
        <p14:creationId xmlns:p14="http://schemas.microsoft.com/office/powerpoint/2010/main" val="212261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294967295"/>
          </p:nvPr>
        </p:nvSpPr>
        <p:spPr>
          <a:xfrm>
            <a:off x="0" y="6540500"/>
            <a:ext cx="2057400" cy="365125"/>
          </a:xfrm>
        </p:spPr>
        <p:txBody>
          <a:bodyPr/>
          <a:lstStyle/>
          <a:p>
            <a:fld id="{7F81CB2D-D492-7A48-98A7-5A5F32E8B2F1}" type="slidenum">
              <a:rPr lang="en-US" smtClean="0"/>
              <a:pPr/>
              <a:t>30</a:t>
            </a:fld>
            <a:endParaRPr lang="en-US"/>
          </a:p>
        </p:txBody>
      </p:sp>
      <p:sp>
        <p:nvSpPr>
          <p:cNvPr id="3" name="Content Placeholder 2">
            <a:extLst>
              <a:ext uri="{FF2B5EF4-FFF2-40B4-BE49-F238E27FC236}">
                <a16:creationId xmlns:a16="http://schemas.microsoft.com/office/drawing/2014/main" id="{AAB1AB8A-4766-B6F6-B6F9-98F000187430}"/>
              </a:ext>
            </a:extLst>
          </p:cNvPr>
          <p:cNvSpPr txBox="1">
            <a:spLocks/>
          </p:cNvSpPr>
          <p:nvPr/>
        </p:nvSpPr>
        <p:spPr>
          <a:xfrm>
            <a:off x="731520" y="1437005"/>
            <a:ext cx="78867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chemeClr val="bg1">
                    <a:lumMod val="95000"/>
                  </a:schemeClr>
                </a:solidFill>
              </a:rPr>
              <a:t>The reward systems of the alcoholic women were, on average, 4.4% larger than those of nonalcoholic women.</a:t>
            </a:r>
          </a:p>
          <a:p>
            <a:pPr>
              <a:defRPr/>
            </a:pPr>
            <a:r>
              <a:rPr lang="en-US" dirty="0">
                <a:solidFill>
                  <a:schemeClr val="bg1">
                    <a:lumMod val="95000"/>
                  </a:schemeClr>
                </a:solidFill>
              </a:rPr>
              <a:t>Reverse was true in men – alcoholic men had reward systems 4.1% smaller than nonalcoholic men.</a:t>
            </a:r>
          </a:p>
        </p:txBody>
      </p:sp>
    </p:spTree>
    <p:extLst>
      <p:ext uri="{BB962C8B-B14F-4D97-AF65-F5344CB8AC3E}">
        <p14:creationId xmlns:p14="http://schemas.microsoft.com/office/powerpoint/2010/main" val="398850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D8F682-49D7-78DB-9A81-2155F628FC6B}"/>
              </a:ext>
            </a:extLst>
          </p:cNvPr>
          <p:cNvSpPr>
            <a:spLocks noGrp="1"/>
          </p:cNvSpPr>
          <p:nvPr>
            <p:ph type="sldNum" sz="quarter" idx="4294967295"/>
          </p:nvPr>
        </p:nvSpPr>
        <p:spPr>
          <a:xfrm>
            <a:off x="0" y="6540500"/>
            <a:ext cx="2057400" cy="365125"/>
          </a:xfrm>
        </p:spPr>
        <p:txBody>
          <a:bodyPr/>
          <a:lstStyle/>
          <a:p>
            <a:fld id="{7F81CB2D-D492-7A48-98A7-5A5F32E8B2F1}" type="slidenum">
              <a:rPr lang="en-US" smtClean="0"/>
              <a:pPr/>
              <a:t>31</a:t>
            </a:fld>
            <a:endParaRPr lang="en-US"/>
          </a:p>
        </p:txBody>
      </p:sp>
      <p:graphicFrame>
        <p:nvGraphicFramePr>
          <p:cNvPr id="7" name="Content Placeholder 2">
            <a:extLst>
              <a:ext uri="{FF2B5EF4-FFF2-40B4-BE49-F238E27FC236}">
                <a16:creationId xmlns:a16="http://schemas.microsoft.com/office/drawing/2014/main" id="{3190476C-0811-B675-2602-6FFA874A1585}"/>
              </a:ext>
            </a:extLst>
          </p:cNvPr>
          <p:cNvGraphicFramePr/>
          <p:nvPr>
            <p:extLst>
              <p:ext uri="{D42A27DB-BD31-4B8C-83A1-F6EECF244321}">
                <p14:modId xmlns:p14="http://schemas.microsoft.com/office/powerpoint/2010/main" val="340060919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89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EE7D7C-CB85-1259-0E7D-4B3DF6B5EE94}"/>
              </a:ext>
            </a:extLst>
          </p:cNvPr>
          <p:cNvSpPr>
            <a:spLocks noGrp="1"/>
          </p:cNvSpPr>
          <p:nvPr>
            <p:ph type="title"/>
          </p:nvPr>
        </p:nvSpPr>
        <p:spPr/>
        <p:txBody>
          <a:bodyPr/>
          <a:lstStyle/>
          <a:p>
            <a:r>
              <a:rPr lang="en-US" dirty="0"/>
              <a:t>More Recent Research</a:t>
            </a:r>
          </a:p>
        </p:txBody>
      </p:sp>
    </p:spTree>
    <p:extLst>
      <p:ext uri="{BB962C8B-B14F-4D97-AF65-F5344CB8AC3E}">
        <p14:creationId xmlns:p14="http://schemas.microsoft.com/office/powerpoint/2010/main" val="2187923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F8779-F9CE-53C7-6A49-10E8D5252A32}"/>
              </a:ext>
            </a:extLst>
          </p:cNvPr>
          <p:cNvSpPr>
            <a:spLocks noGrp="1"/>
          </p:cNvSpPr>
          <p:nvPr>
            <p:ph type="sldNum" sz="quarter" idx="4"/>
          </p:nvPr>
        </p:nvSpPr>
        <p:spPr/>
        <p:txBody>
          <a:bodyPr/>
          <a:lstStyle/>
          <a:p>
            <a:fld id="{7F81CB2D-D492-7A48-98A7-5A5F32E8B2F1}" type="slidenum">
              <a:rPr lang="en-US" smtClean="0"/>
              <a:pPr/>
              <a:t>33</a:t>
            </a:fld>
            <a:endParaRPr lang="en-US"/>
          </a:p>
        </p:txBody>
      </p:sp>
      <p:sp>
        <p:nvSpPr>
          <p:cNvPr id="3" name="Title 1">
            <a:extLst>
              <a:ext uri="{FF2B5EF4-FFF2-40B4-BE49-F238E27FC236}">
                <a16:creationId xmlns:a16="http://schemas.microsoft.com/office/drawing/2014/main" id="{C4F203AF-0031-6C94-0E7E-445BCD93C092}"/>
              </a:ext>
            </a:extLst>
          </p:cNvPr>
          <p:cNvSpPr txBox="1">
            <a:spLocks/>
          </p:cNvSpPr>
          <p:nvPr/>
        </p:nvSpPr>
        <p:spPr>
          <a:xfrm>
            <a:off x="482603" y="641350"/>
            <a:ext cx="2563813" cy="558323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2900" dirty="0">
                <a:solidFill>
                  <a:schemeClr val="bg1">
                    <a:lumMod val="95000"/>
                  </a:schemeClr>
                </a:solidFill>
              </a:rPr>
              <a:t>The Neurobiology of Sex Differences in Addiction</a:t>
            </a:r>
          </a:p>
        </p:txBody>
      </p:sp>
      <p:graphicFrame>
        <p:nvGraphicFramePr>
          <p:cNvPr id="5" name="Content Placeholder 2">
            <a:extLst>
              <a:ext uri="{FF2B5EF4-FFF2-40B4-BE49-F238E27FC236}">
                <a16:creationId xmlns:a16="http://schemas.microsoft.com/office/drawing/2014/main" id="{13D05386-C65E-994C-C462-240971EEA47E}"/>
              </a:ext>
            </a:extLst>
          </p:cNvPr>
          <p:cNvGraphicFramePr>
            <a:graphicFrameLocks/>
          </p:cNvGraphicFramePr>
          <p:nvPr>
            <p:extLst>
              <p:ext uri="{D42A27DB-BD31-4B8C-83A1-F6EECF244321}">
                <p14:modId xmlns:p14="http://schemas.microsoft.com/office/powerpoint/2010/main" val="1278806045"/>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703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6FF3B2-6E04-004D-8567-059F148BE04F}"/>
              </a:ext>
            </a:extLst>
          </p:cNvPr>
          <p:cNvSpPr>
            <a:spLocks noGrp="1"/>
          </p:cNvSpPr>
          <p:nvPr>
            <p:ph type="sldNum" sz="quarter" idx="4"/>
          </p:nvPr>
        </p:nvSpPr>
        <p:spPr/>
        <p:txBody>
          <a:bodyPr/>
          <a:lstStyle/>
          <a:p>
            <a:fld id="{7F81CB2D-D492-7A48-98A7-5A5F32E8B2F1}" type="slidenum">
              <a:rPr lang="en-US" smtClean="0"/>
              <a:pPr/>
              <a:t>34</a:t>
            </a:fld>
            <a:endParaRPr lang="en-US"/>
          </a:p>
        </p:txBody>
      </p:sp>
      <p:sp>
        <p:nvSpPr>
          <p:cNvPr id="3" name="Title 1">
            <a:extLst>
              <a:ext uri="{FF2B5EF4-FFF2-40B4-BE49-F238E27FC236}">
                <a16:creationId xmlns:a16="http://schemas.microsoft.com/office/drawing/2014/main" id="{AE7A5E01-5BC7-6F94-A0B5-3F65B8A1E241}"/>
              </a:ext>
            </a:extLst>
          </p:cNvPr>
          <p:cNvSpPr txBox="1">
            <a:spLocks/>
          </p:cNvSpPr>
          <p:nvPr/>
        </p:nvSpPr>
        <p:spPr>
          <a:xfrm>
            <a:off x="476250" y="641350"/>
            <a:ext cx="2563813" cy="558323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2900" dirty="0"/>
              <a:t>The Neurobiology of Sex Differences in Addiction</a:t>
            </a:r>
          </a:p>
        </p:txBody>
      </p:sp>
      <p:graphicFrame>
        <p:nvGraphicFramePr>
          <p:cNvPr id="4" name="Content Placeholder 2">
            <a:extLst>
              <a:ext uri="{FF2B5EF4-FFF2-40B4-BE49-F238E27FC236}">
                <a16:creationId xmlns:a16="http://schemas.microsoft.com/office/drawing/2014/main" id="{F7D8A8B2-50FA-F819-E0A8-1CBAD9D51988}"/>
              </a:ext>
            </a:extLst>
          </p:cNvPr>
          <p:cNvGraphicFramePr>
            <a:graphicFrameLocks/>
          </p:cNvGraphicFramePr>
          <p:nvPr>
            <p:extLst>
              <p:ext uri="{D42A27DB-BD31-4B8C-83A1-F6EECF244321}">
                <p14:modId xmlns:p14="http://schemas.microsoft.com/office/powerpoint/2010/main" val="178583544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5149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655832-AA32-B72E-C3AE-78EF0543B259}"/>
              </a:ext>
            </a:extLst>
          </p:cNvPr>
          <p:cNvSpPr>
            <a:spLocks noGrp="1"/>
          </p:cNvSpPr>
          <p:nvPr>
            <p:ph type="sldNum" sz="quarter" idx="4"/>
          </p:nvPr>
        </p:nvSpPr>
        <p:spPr/>
        <p:txBody>
          <a:bodyPr/>
          <a:lstStyle/>
          <a:p>
            <a:fld id="{7F81CB2D-D492-7A48-98A7-5A5F32E8B2F1}" type="slidenum">
              <a:rPr lang="en-US" smtClean="0"/>
              <a:pPr/>
              <a:t>35</a:t>
            </a:fld>
            <a:endParaRPr lang="en-US"/>
          </a:p>
        </p:txBody>
      </p:sp>
      <p:sp>
        <p:nvSpPr>
          <p:cNvPr id="3" name="Title 1">
            <a:extLst>
              <a:ext uri="{FF2B5EF4-FFF2-40B4-BE49-F238E27FC236}">
                <a16:creationId xmlns:a16="http://schemas.microsoft.com/office/drawing/2014/main" id="{D0A26AC4-25D5-7793-2BBD-3135DD88F954}"/>
              </a:ext>
            </a:extLst>
          </p:cNvPr>
          <p:cNvSpPr txBox="1">
            <a:spLocks/>
          </p:cNvSpPr>
          <p:nvPr/>
        </p:nvSpPr>
        <p:spPr>
          <a:xfrm>
            <a:off x="476250" y="641350"/>
            <a:ext cx="2563813" cy="558323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2900" dirty="0"/>
              <a:t>The Neurobiology of Sex Differences in Addiction</a:t>
            </a:r>
          </a:p>
        </p:txBody>
      </p:sp>
      <p:graphicFrame>
        <p:nvGraphicFramePr>
          <p:cNvPr id="4" name="Content Placeholder 2">
            <a:extLst>
              <a:ext uri="{FF2B5EF4-FFF2-40B4-BE49-F238E27FC236}">
                <a16:creationId xmlns:a16="http://schemas.microsoft.com/office/drawing/2014/main" id="{0F77D31E-B37D-9C94-AE18-170DE53C1EEE}"/>
              </a:ext>
            </a:extLst>
          </p:cNvPr>
          <p:cNvGraphicFramePr>
            <a:graphicFrameLocks/>
          </p:cNvGraphicFramePr>
          <p:nvPr>
            <p:extLst>
              <p:ext uri="{D42A27DB-BD31-4B8C-83A1-F6EECF244321}">
                <p14:modId xmlns:p14="http://schemas.microsoft.com/office/powerpoint/2010/main" val="253350213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639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6BD17D-3993-B24D-97DF-949F10FEEF4B}"/>
              </a:ext>
            </a:extLst>
          </p:cNvPr>
          <p:cNvSpPr>
            <a:spLocks noGrp="1"/>
          </p:cNvSpPr>
          <p:nvPr>
            <p:ph type="sldNum" sz="quarter" idx="4"/>
          </p:nvPr>
        </p:nvSpPr>
        <p:spPr/>
        <p:txBody>
          <a:bodyPr/>
          <a:lstStyle/>
          <a:p>
            <a:fld id="{7F81CB2D-D492-7A48-98A7-5A5F32E8B2F1}" type="slidenum">
              <a:rPr lang="en-US" smtClean="0"/>
              <a:pPr/>
              <a:t>36</a:t>
            </a:fld>
            <a:endParaRPr lang="en-US"/>
          </a:p>
        </p:txBody>
      </p:sp>
      <p:sp>
        <p:nvSpPr>
          <p:cNvPr id="3" name="Rectangle 1">
            <a:extLst>
              <a:ext uri="{FF2B5EF4-FFF2-40B4-BE49-F238E27FC236}">
                <a16:creationId xmlns:a16="http://schemas.microsoft.com/office/drawing/2014/main" id="{C6F2068D-6B86-D0B1-F410-F015677BC8E6}"/>
              </a:ext>
            </a:extLst>
          </p:cNvPr>
          <p:cNvSpPr>
            <a:spLocks noChangeArrowheads="1"/>
          </p:cNvSpPr>
          <p:nvPr/>
        </p:nvSpPr>
        <p:spPr bwMode="auto">
          <a:xfrm>
            <a:off x="628650" y="184150"/>
            <a:ext cx="7886700" cy="1506538"/>
          </a:xfrm>
          <a:prstGeom prst="rect">
            <a:avLst/>
          </a:prstGeom>
        </p:spPr>
        <p:txBody>
          <a:bodyPr anchor="ctr">
            <a:norm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600"/>
              </a:spcAft>
              <a:defRPr/>
            </a:pPr>
            <a:r>
              <a:rPr lang="en-US" altLang="en-US" sz="4500" dirty="0">
                <a:latin typeface="Open Sans" panose="020B0606030504020204" pitchFamily="34" charset="0"/>
                <a:ea typeface="Open Sans" panose="020B0606030504020204" pitchFamily="34" charset="0"/>
                <a:cs typeface="Open Sans" panose="020B0606030504020204" pitchFamily="34" charset="0"/>
              </a:rPr>
              <a:t>Types of sex differences</a:t>
            </a:r>
          </a:p>
          <a:p>
            <a:pPr eaLnBrk="1" hangingPunct="1">
              <a:lnSpc>
                <a:spcPct val="90000"/>
              </a:lnSpc>
              <a:spcAft>
                <a:spcPts val="600"/>
              </a:spcAft>
              <a:defRPr/>
            </a:pPr>
            <a:endParaRPr lang="en-US" altLang="en-US" sz="4500" dirty="0">
              <a:latin typeface="+mj-lt"/>
              <a:ea typeface="+mj-ea"/>
              <a:cs typeface="+mj-cs"/>
            </a:endParaRPr>
          </a:p>
        </p:txBody>
      </p:sp>
      <p:graphicFrame>
        <p:nvGraphicFramePr>
          <p:cNvPr id="4" name="Table 3">
            <a:extLst>
              <a:ext uri="{FF2B5EF4-FFF2-40B4-BE49-F238E27FC236}">
                <a16:creationId xmlns:a16="http://schemas.microsoft.com/office/drawing/2014/main" id="{8DF36E96-8B0F-C558-2FD6-F9F7AC00F3D0}"/>
              </a:ext>
            </a:extLst>
          </p:cNvPr>
          <p:cNvGraphicFramePr>
            <a:graphicFrameLocks noGrp="1"/>
          </p:cNvGraphicFramePr>
          <p:nvPr>
            <p:extLst>
              <p:ext uri="{D42A27DB-BD31-4B8C-83A1-F6EECF244321}">
                <p14:modId xmlns:p14="http://schemas.microsoft.com/office/powerpoint/2010/main" val="3308798749"/>
              </p:ext>
            </p:extLst>
          </p:nvPr>
        </p:nvGraphicFramePr>
        <p:xfrm>
          <a:off x="0" y="1143000"/>
          <a:ext cx="9144000" cy="4722658"/>
        </p:xfrm>
        <a:graphic>
          <a:graphicData uri="http://schemas.openxmlformats.org/drawingml/2006/table">
            <a:tbl>
              <a:tblPr firstRow="1" bandRow="1">
                <a:noFill/>
              </a:tblPr>
              <a:tblGrid>
                <a:gridCol w="1261737">
                  <a:extLst>
                    <a:ext uri="{9D8B030D-6E8A-4147-A177-3AD203B41FA5}">
                      <a16:colId xmlns:a16="http://schemas.microsoft.com/office/drawing/2014/main" val="20000"/>
                    </a:ext>
                  </a:extLst>
                </a:gridCol>
                <a:gridCol w="1914195">
                  <a:extLst>
                    <a:ext uri="{9D8B030D-6E8A-4147-A177-3AD203B41FA5}">
                      <a16:colId xmlns:a16="http://schemas.microsoft.com/office/drawing/2014/main" val="20001"/>
                    </a:ext>
                  </a:extLst>
                </a:gridCol>
                <a:gridCol w="2139678">
                  <a:extLst>
                    <a:ext uri="{9D8B030D-6E8A-4147-A177-3AD203B41FA5}">
                      <a16:colId xmlns:a16="http://schemas.microsoft.com/office/drawing/2014/main" val="20002"/>
                    </a:ext>
                  </a:extLst>
                </a:gridCol>
                <a:gridCol w="1914195">
                  <a:extLst>
                    <a:ext uri="{9D8B030D-6E8A-4147-A177-3AD203B41FA5}">
                      <a16:colId xmlns:a16="http://schemas.microsoft.com/office/drawing/2014/main" val="20003"/>
                    </a:ext>
                  </a:extLst>
                </a:gridCol>
                <a:gridCol w="1914195">
                  <a:extLst>
                    <a:ext uri="{9D8B030D-6E8A-4147-A177-3AD203B41FA5}">
                      <a16:colId xmlns:a16="http://schemas.microsoft.com/office/drawing/2014/main" val="20004"/>
                    </a:ext>
                  </a:extLst>
                </a:gridCol>
              </a:tblGrid>
              <a:tr h="1452418">
                <a:tc>
                  <a:txBody>
                    <a:bodyPr/>
                    <a:lstStyle/>
                    <a:p>
                      <a:pPr algn="l" fontAlgn="auto"/>
                      <a:r>
                        <a:rPr lang="en-US" sz="1400" b="0" cap="all" spc="15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Type</a:t>
                      </a:r>
                    </a:p>
                  </a:txBody>
                  <a:tcPr marL="119135" marR="119135" marT="119135" marB="119135" anchor="ctr">
                    <a:lnL w="12700" cmpd="sng">
                      <a:noFill/>
                    </a:lnL>
                    <a:lnR w="12700" cmpd="sng">
                      <a:noFill/>
                    </a:lnR>
                    <a:lnT w="12700" cmpd="sng">
                      <a:noFill/>
                    </a:lnT>
                    <a:lnB w="38100" cmpd="sng">
                      <a:noFill/>
                    </a:lnB>
                    <a:solidFill>
                      <a:srgbClr val="505356"/>
                    </a:solidFill>
                  </a:tcPr>
                </a:tc>
                <a:tc>
                  <a:txBody>
                    <a:bodyPr/>
                    <a:lstStyle/>
                    <a:p>
                      <a:pPr algn="l" fontAlgn="auto"/>
                      <a:r>
                        <a:rPr lang="en-US" sz="1400" b="0" cap="all" spc="15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Qualitative sex differences</a:t>
                      </a:r>
                    </a:p>
                  </a:txBody>
                  <a:tcPr marL="119135" marR="119135" marT="119135" marB="119135" anchor="ctr">
                    <a:lnL w="12700" cmpd="sng">
                      <a:noFill/>
                    </a:lnL>
                    <a:lnR w="12700" cmpd="sng">
                      <a:noFill/>
                    </a:lnR>
                    <a:lnT w="12700" cmpd="sng">
                      <a:noFill/>
                    </a:lnT>
                    <a:lnB w="38100" cmpd="sng">
                      <a:noFill/>
                    </a:lnB>
                    <a:solidFill>
                      <a:srgbClr val="505356"/>
                    </a:solidFill>
                  </a:tcPr>
                </a:tc>
                <a:tc>
                  <a:txBody>
                    <a:bodyPr/>
                    <a:lstStyle/>
                    <a:p>
                      <a:pPr algn="l" fontAlgn="auto"/>
                      <a:r>
                        <a:rPr lang="en-US" sz="1400" b="0" cap="all" spc="15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Quantitative sex differences</a:t>
                      </a:r>
                    </a:p>
                  </a:txBody>
                  <a:tcPr marL="119135" marR="119135" marT="119135" marB="119135" anchor="ctr">
                    <a:lnL w="12700" cmpd="sng">
                      <a:noFill/>
                    </a:lnL>
                    <a:lnR w="12700" cmpd="sng">
                      <a:noFill/>
                    </a:lnR>
                    <a:lnT w="12700" cmpd="sng">
                      <a:noFill/>
                    </a:lnT>
                    <a:lnB w="38100" cmpd="sng">
                      <a:noFill/>
                    </a:lnB>
                    <a:solidFill>
                      <a:srgbClr val="505356"/>
                    </a:solidFill>
                  </a:tcPr>
                </a:tc>
                <a:tc>
                  <a:txBody>
                    <a:bodyPr/>
                    <a:lstStyle/>
                    <a:p>
                      <a:pPr algn="l" fontAlgn="auto"/>
                      <a:r>
                        <a:rPr lang="en-US" sz="1400" b="0" cap="all" spc="15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Convergent sex differences</a:t>
                      </a:r>
                    </a:p>
                  </a:txBody>
                  <a:tcPr marL="119135" marR="119135" marT="119135" marB="119135" anchor="ctr">
                    <a:lnL w="12700" cmpd="sng">
                      <a:noFill/>
                    </a:lnL>
                    <a:lnR w="12700" cmpd="sng">
                      <a:noFill/>
                    </a:lnR>
                    <a:lnT w="12700" cmpd="sng">
                      <a:noFill/>
                    </a:lnT>
                    <a:lnB w="38100" cmpd="sng">
                      <a:noFill/>
                    </a:lnB>
                    <a:solidFill>
                      <a:srgbClr val="505356"/>
                    </a:solidFill>
                  </a:tcPr>
                </a:tc>
                <a:tc>
                  <a:txBody>
                    <a:bodyPr/>
                    <a:lstStyle/>
                    <a:p>
                      <a:pPr algn="l" fontAlgn="auto"/>
                      <a:r>
                        <a:rPr lang="en-US" sz="1400" b="0" cap="all" spc="15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Population sex differences</a:t>
                      </a:r>
                    </a:p>
                  </a:txBody>
                  <a:tcPr marL="119135" marR="119135" marT="119135" marB="119135" anchor="ctr">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val="10000"/>
                  </a:ext>
                </a:extLst>
              </a:tr>
              <a:tr h="3270240">
                <a:tc>
                  <a:txBody>
                    <a:bodyPr/>
                    <a:lstStyle/>
                    <a:p>
                      <a:pPr algn="l" fontAlgn="t"/>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How males and</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females differ</a:t>
                      </a:r>
                    </a:p>
                  </a:txBody>
                  <a:tcPr marL="119135" marR="119135" marT="119135" marB="119135">
                    <a:lnL w="12700" cmpd="sng">
                      <a:noFill/>
                      <a:prstDash val="solid"/>
                    </a:lnL>
                    <a:lnR w="12700" cmpd="sng">
                      <a:noFill/>
                      <a:prstDash val="solid"/>
                    </a:lnR>
                    <a:lnT w="38100" cmpd="sng">
                      <a:noFill/>
                    </a:lnT>
                    <a:lnB w="12700" cmpd="sng">
                      <a:noFill/>
                      <a:prstDash val="solid"/>
                    </a:lnB>
                    <a:noFill/>
                  </a:tcPr>
                </a:tc>
                <a:tc>
                  <a:txBody>
                    <a:bodyPr/>
                    <a:lstStyle/>
                    <a:p>
                      <a:pPr algn="l" fontAlgn="t"/>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Females exhibit one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behavior and males exhibit</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a different behavior on a</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given test. The traits cannot</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be measured on the same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scale.</a:t>
                      </a:r>
                    </a:p>
                  </a:txBody>
                  <a:tcPr marL="119135" marR="119135" marT="119135" marB="119135">
                    <a:lnL w="12700" cmpd="sng">
                      <a:noFill/>
                      <a:prstDash val="solid"/>
                    </a:lnL>
                    <a:lnR w="12700" cmpd="sng">
                      <a:noFill/>
                      <a:prstDash val="solid"/>
                    </a:lnR>
                    <a:lnT w="38100" cmpd="sng">
                      <a:noFill/>
                    </a:lnT>
                    <a:lnB w="12700" cmpd="sng">
                      <a:noFill/>
                      <a:prstDash val="solid"/>
                    </a:lnB>
                    <a:noFill/>
                  </a:tcPr>
                </a:tc>
                <a:tc>
                  <a:txBody>
                    <a:bodyPr/>
                    <a:lstStyle/>
                    <a:p>
                      <a:pPr algn="l" fontAlgn="t"/>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One sex exhibits a greater</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response than the other in the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same conditions. The event</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can be measured on the same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scale.</a:t>
                      </a:r>
                    </a:p>
                  </a:txBody>
                  <a:tcPr marL="119135" marR="119135" marT="119135" marB="119135">
                    <a:lnL w="12700" cmpd="sng">
                      <a:noFill/>
                      <a:prstDash val="solid"/>
                    </a:lnL>
                    <a:lnR w="12700" cmpd="sng">
                      <a:noFill/>
                      <a:prstDash val="solid"/>
                    </a:lnR>
                    <a:lnT w="38100" cmpd="sng">
                      <a:noFill/>
                    </a:lnT>
                    <a:lnB w="12700" cmpd="sng">
                      <a:noFill/>
                      <a:prstDash val="solid"/>
                    </a:lnB>
                    <a:noFill/>
                  </a:tcPr>
                </a:tc>
                <a:tc>
                  <a:txBody>
                    <a:bodyPr/>
                    <a:lstStyle/>
                    <a:p>
                      <a:pPr algn="l" fontAlgn="t"/>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Males and females exhibit the same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behavior, but the underlying</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processes that mediate the trait are</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different.</a:t>
                      </a:r>
                    </a:p>
                  </a:txBody>
                  <a:tcPr marL="119135" marR="119135" marT="119135" marB="119135">
                    <a:lnL w="12700" cmpd="sng">
                      <a:noFill/>
                      <a:prstDash val="solid"/>
                    </a:lnL>
                    <a:lnR w="12700" cmpd="sng">
                      <a:noFill/>
                      <a:prstDash val="solid"/>
                    </a:lnR>
                    <a:lnT w="38100" cmpd="sng">
                      <a:noFill/>
                    </a:lnT>
                    <a:lnB w="12700" cmpd="sng">
                      <a:noFill/>
                      <a:prstDash val="solid"/>
                    </a:lnB>
                    <a:noFill/>
                  </a:tcPr>
                </a:tc>
                <a:tc>
                  <a:txBody>
                    <a:bodyPr/>
                    <a:lstStyle/>
                    <a:p>
                      <a:pPr algn="l" fontAlgn="t"/>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The proportion of males and</a:t>
                      </a:r>
                      <a:b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en-US" sz="1200" b="0" cap="none" spc="0" dirty="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females with a trait differs.</a:t>
                      </a:r>
                    </a:p>
                  </a:txBody>
                  <a:tcPr marL="119135" marR="119135" marT="119135" marB="11913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03943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42419-20AD-DB96-4C31-F5DA850EBB9E}"/>
              </a:ext>
            </a:extLst>
          </p:cNvPr>
          <p:cNvSpPr>
            <a:spLocks noGrp="1"/>
          </p:cNvSpPr>
          <p:nvPr>
            <p:ph type="sldNum" sz="quarter" idx="4"/>
          </p:nvPr>
        </p:nvSpPr>
        <p:spPr/>
        <p:txBody>
          <a:bodyPr/>
          <a:lstStyle/>
          <a:p>
            <a:fld id="{7F81CB2D-D492-7A48-98A7-5A5F32E8B2F1}" type="slidenum">
              <a:rPr lang="en-US" smtClean="0"/>
              <a:pPr/>
              <a:t>37</a:t>
            </a:fld>
            <a:endParaRPr lang="en-US"/>
          </a:p>
        </p:txBody>
      </p:sp>
      <p:sp>
        <p:nvSpPr>
          <p:cNvPr id="3" name="Title 1">
            <a:extLst>
              <a:ext uri="{FF2B5EF4-FFF2-40B4-BE49-F238E27FC236}">
                <a16:creationId xmlns:a16="http://schemas.microsoft.com/office/drawing/2014/main" id="{0EF4E0A4-F804-2FE1-A746-9C565F1A220F}"/>
              </a:ext>
            </a:extLst>
          </p:cNvPr>
          <p:cNvSpPr txBox="1">
            <a:spLocks/>
          </p:cNvSpPr>
          <p:nvPr/>
        </p:nvSpPr>
        <p:spPr>
          <a:xfrm>
            <a:off x="476250" y="641350"/>
            <a:ext cx="2563813" cy="558323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2900" dirty="0"/>
              <a:t>The Neurobiology of Sex Differences in Addiction</a:t>
            </a:r>
          </a:p>
        </p:txBody>
      </p:sp>
      <p:graphicFrame>
        <p:nvGraphicFramePr>
          <p:cNvPr id="5" name="Content Placeholder 2">
            <a:extLst>
              <a:ext uri="{FF2B5EF4-FFF2-40B4-BE49-F238E27FC236}">
                <a16:creationId xmlns:a16="http://schemas.microsoft.com/office/drawing/2014/main" id="{AB6B9670-656A-E019-C67E-F4986A02687E}"/>
              </a:ext>
            </a:extLst>
          </p:cNvPr>
          <p:cNvGraphicFramePr>
            <a:graphicFrameLocks/>
          </p:cNvGraphicFramePr>
          <p:nvPr>
            <p:extLst>
              <p:ext uri="{D42A27DB-BD31-4B8C-83A1-F6EECF244321}">
                <p14:modId xmlns:p14="http://schemas.microsoft.com/office/powerpoint/2010/main" val="1931613974"/>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048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CB7FDD-B12B-61DA-E659-2EFBD7DE97DD}"/>
              </a:ext>
            </a:extLst>
          </p:cNvPr>
          <p:cNvSpPr>
            <a:spLocks noGrp="1"/>
          </p:cNvSpPr>
          <p:nvPr>
            <p:ph type="sldNum" sz="quarter" idx="4"/>
          </p:nvPr>
        </p:nvSpPr>
        <p:spPr/>
        <p:txBody>
          <a:bodyPr/>
          <a:lstStyle/>
          <a:p>
            <a:fld id="{7F81CB2D-D492-7A48-98A7-5A5F32E8B2F1}" type="slidenum">
              <a:rPr lang="en-US" smtClean="0"/>
              <a:pPr/>
              <a:t>38</a:t>
            </a:fld>
            <a:endParaRPr lang="en-US"/>
          </a:p>
        </p:txBody>
      </p:sp>
      <p:sp>
        <p:nvSpPr>
          <p:cNvPr id="3" name="Title 1">
            <a:extLst>
              <a:ext uri="{FF2B5EF4-FFF2-40B4-BE49-F238E27FC236}">
                <a16:creationId xmlns:a16="http://schemas.microsoft.com/office/drawing/2014/main" id="{E0124473-A9E9-38C2-3DE8-67146F5BF269}"/>
              </a:ext>
            </a:extLst>
          </p:cNvPr>
          <p:cNvSpPr txBox="1">
            <a:spLocks/>
          </p:cNvSpPr>
          <p:nvPr/>
        </p:nvSpPr>
        <p:spPr>
          <a:xfrm>
            <a:off x="630238" y="549275"/>
            <a:ext cx="2824162" cy="5430838"/>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300" dirty="0"/>
              <a:t>The Neurobiology of Sex Differences in Addiction</a:t>
            </a:r>
          </a:p>
        </p:txBody>
      </p:sp>
      <p:sp>
        <p:nvSpPr>
          <p:cNvPr id="4" name="Content Placeholder 2">
            <a:extLst>
              <a:ext uri="{FF2B5EF4-FFF2-40B4-BE49-F238E27FC236}">
                <a16:creationId xmlns:a16="http://schemas.microsoft.com/office/drawing/2014/main" id="{1B663616-2651-CFCB-8383-93A3FFD76F98}"/>
              </a:ext>
            </a:extLst>
          </p:cNvPr>
          <p:cNvSpPr txBox="1">
            <a:spLocks/>
          </p:cNvSpPr>
          <p:nvPr/>
        </p:nvSpPr>
        <p:spPr>
          <a:xfrm>
            <a:off x="3844925" y="552450"/>
            <a:ext cx="4668838" cy="5430838"/>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Convergent: Both males and females progress to compulsive drug use, but estradiol in females enhances dopamine in the dorsal striatum.</a:t>
            </a:r>
          </a:p>
          <a:p>
            <a:pPr>
              <a:defRPr/>
            </a:pPr>
            <a:r>
              <a:rPr lang="en-US" sz="2400" dirty="0">
                <a:latin typeface="Open Sans Light" panose="020B0306030504020204" pitchFamily="34" charset="0"/>
                <a:ea typeface="Open Sans Light" panose="020B0306030504020204" pitchFamily="34" charset="0"/>
                <a:cs typeface="Open Sans Light" panose="020B0306030504020204" pitchFamily="34" charset="0"/>
              </a:rPr>
              <a:t>Population: Difference in rate of escalation to drug taking influenced by prenatal stress – causes male rats to resemble females!</a:t>
            </a:r>
          </a:p>
        </p:txBody>
      </p:sp>
    </p:spTree>
    <p:extLst>
      <p:ext uri="{BB962C8B-B14F-4D97-AF65-F5344CB8AC3E}">
        <p14:creationId xmlns:p14="http://schemas.microsoft.com/office/powerpoint/2010/main" val="3340411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5A322E-B0E8-13F6-F2F8-8FA80B0A16BC}"/>
              </a:ext>
            </a:extLst>
          </p:cNvPr>
          <p:cNvSpPr>
            <a:spLocks noGrp="1"/>
          </p:cNvSpPr>
          <p:nvPr>
            <p:ph type="sldNum" sz="quarter" idx="4"/>
          </p:nvPr>
        </p:nvSpPr>
        <p:spPr/>
        <p:txBody>
          <a:bodyPr/>
          <a:lstStyle/>
          <a:p>
            <a:fld id="{7F81CB2D-D492-7A48-98A7-5A5F32E8B2F1}" type="slidenum">
              <a:rPr lang="en-US" smtClean="0"/>
              <a:pPr/>
              <a:t>39</a:t>
            </a:fld>
            <a:endParaRPr lang="en-US"/>
          </a:p>
        </p:txBody>
      </p:sp>
      <p:sp>
        <p:nvSpPr>
          <p:cNvPr id="3" name="Title 1">
            <a:extLst>
              <a:ext uri="{FF2B5EF4-FFF2-40B4-BE49-F238E27FC236}">
                <a16:creationId xmlns:a16="http://schemas.microsoft.com/office/drawing/2014/main" id="{AFC6EC7E-8837-0D02-1621-AB962963C203}"/>
              </a:ext>
            </a:extLst>
          </p:cNvPr>
          <p:cNvSpPr txBox="1">
            <a:spLocks/>
          </p:cNvSpPr>
          <p:nvPr/>
        </p:nvSpPr>
        <p:spPr>
          <a:xfrm>
            <a:off x="491330" y="3513137"/>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The Neurobiology of Sex Differences in Addiction</a:t>
            </a:r>
          </a:p>
        </p:txBody>
      </p:sp>
      <p:sp>
        <p:nvSpPr>
          <p:cNvPr id="4" name="Content Placeholder 2">
            <a:extLst>
              <a:ext uri="{FF2B5EF4-FFF2-40B4-BE49-F238E27FC236}">
                <a16:creationId xmlns:a16="http://schemas.microsoft.com/office/drawing/2014/main" id="{4F2343CE-7875-CB07-0534-B56252BAAB80}"/>
              </a:ext>
            </a:extLst>
          </p:cNvPr>
          <p:cNvSpPr txBox="1">
            <a:spLocks/>
          </p:cNvSpPr>
          <p:nvPr/>
        </p:nvSpPr>
        <p:spPr>
          <a:xfrm>
            <a:off x="628650" y="4983163"/>
            <a:ext cx="7885113" cy="1127125"/>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2" charset="2"/>
              <a:buNone/>
              <a:defRPr/>
            </a:pPr>
            <a:r>
              <a:rPr lang="en-US" sz="2400" dirty="0"/>
              <a:t>Childhood abuse and trauma: Abused girls more likely than boys to abuse illegal drugs as adults.</a:t>
            </a:r>
          </a:p>
        </p:txBody>
      </p:sp>
      <p:cxnSp>
        <p:nvCxnSpPr>
          <p:cNvPr id="6" name="Straight Connector 5">
            <a:extLst>
              <a:ext uri="{FF2B5EF4-FFF2-40B4-BE49-F238E27FC236}">
                <a16:creationId xmlns:a16="http://schemas.microsoft.com/office/drawing/2014/main" id="{D59F57F4-8D40-5819-AAA9-FB42A93F9287}"/>
              </a:ext>
            </a:extLst>
          </p:cNvPr>
          <p:cNvCxnSpPr>
            <a:cxnSpLocks/>
          </p:cNvCxnSpPr>
          <p:nvPr/>
        </p:nvCxnSpPr>
        <p:spPr>
          <a:xfrm>
            <a:off x="523875" y="4819650"/>
            <a:ext cx="78200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048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3571C-BBC9-A2D5-73AF-C0DD636CB9F0}"/>
              </a:ext>
            </a:extLst>
          </p:cNvPr>
          <p:cNvSpPr>
            <a:spLocks noGrp="1"/>
          </p:cNvSpPr>
          <p:nvPr>
            <p:ph type="sldNum" sz="quarter" idx="4"/>
          </p:nvPr>
        </p:nvSpPr>
        <p:spPr/>
        <p:txBody>
          <a:bodyPr/>
          <a:lstStyle/>
          <a:p>
            <a:fld id="{7F81CB2D-D492-7A48-98A7-5A5F32E8B2F1}" type="slidenum">
              <a:rPr lang="en-US" smtClean="0"/>
              <a:pPr/>
              <a:t>4</a:t>
            </a:fld>
            <a:endParaRPr lang="en-US"/>
          </a:p>
        </p:txBody>
      </p:sp>
      <p:pic>
        <p:nvPicPr>
          <p:cNvPr id="5" name="Picture 8" descr="Three African American women standing next to each other and smiling.">
            <a:extLst>
              <a:ext uri="{FF2B5EF4-FFF2-40B4-BE49-F238E27FC236}">
                <a16:creationId xmlns:a16="http://schemas.microsoft.com/office/drawing/2014/main" id="{9D956164-C01A-7255-4F19-1D0900D7FDD4}"/>
              </a:ext>
            </a:extLst>
          </p:cNvPr>
          <p:cNvPicPr>
            <a:picLocks noChangeAspect="1" noChangeArrowheads="1"/>
          </p:cNvPicPr>
          <p:nvPr/>
        </p:nvPicPr>
        <p:blipFill rotWithShape="1">
          <a:blip r:embed="rId3"/>
          <a:srcRect l="7729" r="6856" b="-1"/>
          <a:stretch/>
        </p:blipFill>
        <p:spPr bwMode="auto">
          <a:xfrm>
            <a:off x="934929" y="3106"/>
            <a:ext cx="2935224"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p:spPr>
      </p:pic>
      <p:pic>
        <p:nvPicPr>
          <p:cNvPr id="6" name="Picture 5" descr="One woman embracing another woman who is pregnant.">
            <a:extLst>
              <a:ext uri="{FF2B5EF4-FFF2-40B4-BE49-F238E27FC236}">
                <a16:creationId xmlns:a16="http://schemas.microsoft.com/office/drawing/2014/main" id="{2D8641EA-55DF-9047-BFC0-A7F93B27239C}"/>
              </a:ext>
            </a:extLst>
          </p:cNvPr>
          <p:cNvPicPr>
            <a:picLocks noChangeAspect="1" noChangeArrowheads="1"/>
          </p:cNvPicPr>
          <p:nvPr/>
        </p:nvPicPr>
        <p:blipFill rotWithShape="1">
          <a:blip r:embed="rId4"/>
          <a:srcRect r="3" b="14775"/>
          <a:stretch/>
        </p:blipFill>
        <p:spPr bwMode="auto">
          <a:xfrm>
            <a:off x="4195349" y="468471"/>
            <a:ext cx="2139696"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p:spPr>
      </p:pic>
      <p:pic>
        <p:nvPicPr>
          <p:cNvPr id="7" name="Picture 7" descr="One African American woman standing and smiling.">
            <a:extLst>
              <a:ext uri="{FF2B5EF4-FFF2-40B4-BE49-F238E27FC236}">
                <a16:creationId xmlns:a16="http://schemas.microsoft.com/office/drawing/2014/main" id="{CDC73161-9DC7-D83A-F2AD-4A2E349296EA}"/>
              </a:ext>
            </a:extLst>
          </p:cNvPr>
          <p:cNvPicPr>
            <a:picLocks noChangeAspect="1" noChangeArrowheads="1"/>
          </p:cNvPicPr>
          <p:nvPr/>
        </p:nvPicPr>
        <p:blipFill rotWithShape="1">
          <a:blip r:embed="rId5"/>
          <a:srcRect r="-4" b="8229"/>
          <a:stretch/>
        </p:blipFill>
        <p:spPr bwMode="auto">
          <a:xfrm>
            <a:off x="6689070" y="-4330"/>
            <a:ext cx="2454929"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p:spPr>
      </p:pic>
      <p:pic>
        <p:nvPicPr>
          <p:cNvPr id="8" name="Picture 4" descr="A military woman smiling and holding her son in her arms. ">
            <a:extLst>
              <a:ext uri="{FF2B5EF4-FFF2-40B4-BE49-F238E27FC236}">
                <a16:creationId xmlns:a16="http://schemas.microsoft.com/office/drawing/2014/main" id="{11B1D62D-75C2-15FA-6066-C7EF53306882}"/>
              </a:ext>
            </a:extLst>
          </p:cNvPr>
          <p:cNvPicPr>
            <a:picLocks noChangeAspect="1" noChangeArrowheads="1"/>
          </p:cNvPicPr>
          <p:nvPr/>
        </p:nvPicPr>
        <p:blipFill rotWithShape="1">
          <a:blip r:embed="rId6"/>
          <a:srcRect l="32292" r="20272" b="4"/>
          <a:stretch/>
        </p:blipFill>
        <p:spPr bwMode="auto">
          <a:xfrm>
            <a:off x="2812275" y="2529096"/>
            <a:ext cx="1193292" cy="15910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a:noFill/>
        </p:spPr>
      </p:pic>
      <p:pic>
        <p:nvPicPr>
          <p:cNvPr id="9" name="Picture 6" descr="A woman smiling and wearing a hijab.">
            <a:extLst>
              <a:ext uri="{FF2B5EF4-FFF2-40B4-BE49-F238E27FC236}">
                <a16:creationId xmlns:a16="http://schemas.microsoft.com/office/drawing/2014/main" id="{B9A0A4F9-0C8A-DBCA-79EB-5DA824D98EE4}"/>
              </a:ext>
            </a:extLst>
          </p:cNvPr>
          <p:cNvPicPr>
            <a:picLocks noChangeAspect="1" noChangeArrowheads="1"/>
          </p:cNvPicPr>
          <p:nvPr/>
        </p:nvPicPr>
        <p:blipFill rotWithShape="1">
          <a:blip r:embed="rId7"/>
          <a:srcRect l="47062" r="2309" b="-2"/>
          <a:stretch/>
        </p:blipFill>
        <p:spPr bwMode="auto">
          <a:xfrm>
            <a:off x="7022428" y="4071322"/>
            <a:ext cx="2121574"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p:spPr>
      </p:pic>
      <p:pic>
        <p:nvPicPr>
          <p:cNvPr id="10" name="Picture 3" descr="Three African American women of different ages standing next to each other and embracing and smiling.">
            <a:extLst>
              <a:ext uri="{FF2B5EF4-FFF2-40B4-BE49-F238E27FC236}">
                <a16:creationId xmlns:a16="http://schemas.microsoft.com/office/drawing/2014/main" id="{C9565BF8-7001-587E-A75B-ED738EDC34C0}"/>
              </a:ext>
            </a:extLst>
          </p:cNvPr>
          <p:cNvPicPr>
            <a:picLocks noChangeAspect="1" noChangeArrowheads="1"/>
          </p:cNvPicPr>
          <p:nvPr/>
        </p:nvPicPr>
        <p:blipFill rotWithShape="1">
          <a:blip r:embed="rId8"/>
          <a:srcRect l="21350" r="32578" b="1"/>
          <a:stretch/>
        </p:blipFill>
        <p:spPr bwMode="auto">
          <a:xfrm>
            <a:off x="20" y="2297566"/>
            <a:ext cx="2673457"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p:spPr>
      </p:pic>
      <p:sp>
        <p:nvSpPr>
          <p:cNvPr id="11" name="Content Placeholder 2">
            <a:extLst>
              <a:ext uri="{FF2B5EF4-FFF2-40B4-BE49-F238E27FC236}">
                <a16:creationId xmlns:a16="http://schemas.microsoft.com/office/drawing/2014/main" id="{4D7285AB-3ECB-9B54-9212-764D2DD4AF9D}"/>
              </a:ext>
            </a:extLst>
          </p:cNvPr>
          <p:cNvSpPr txBox="1">
            <a:spLocks/>
          </p:cNvSpPr>
          <p:nvPr/>
        </p:nvSpPr>
        <p:spPr>
          <a:xfrm>
            <a:off x="3095625" y="4364038"/>
            <a:ext cx="3703638" cy="508000"/>
          </a:xfrm>
          <a:prstGeom prst="rect">
            <a:avLst/>
          </a:prstGeom>
        </p:spPr>
        <p:txBody>
          <a:bodyPr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onotype Sorts" pitchFamily="2" charset="2"/>
              <a:buNone/>
              <a:defRPr/>
            </a:pPr>
            <a:r>
              <a:rPr lang="en-US" sz="1700" b="1"/>
              <a:t>Women are . . .</a:t>
            </a:r>
            <a:endParaRPr lang="en-US" sz="1700" b="1" dirty="0"/>
          </a:p>
        </p:txBody>
      </p:sp>
    </p:spTree>
    <p:extLst>
      <p:ext uri="{BB962C8B-B14F-4D97-AF65-F5344CB8AC3E}">
        <p14:creationId xmlns:p14="http://schemas.microsoft.com/office/powerpoint/2010/main" val="452286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990C4-10A1-1296-1CD1-4BF095B47BF4}"/>
              </a:ext>
            </a:extLst>
          </p:cNvPr>
          <p:cNvSpPr>
            <a:spLocks noGrp="1"/>
          </p:cNvSpPr>
          <p:nvPr>
            <p:ph type="sldNum" sz="quarter" idx="4"/>
          </p:nvPr>
        </p:nvSpPr>
        <p:spPr/>
        <p:txBody>
          <a:bodyPr/>
          <a:lstStyle/>
          <a:p>
            <a:fld id="{7F81CB2D-D492-7A48-98A7-5A5F32E8B2F1}" type="slidenum">
              <a:rPr lang="en-US" smtClean="0"/>
              <a:pPr/>
              <a:t>40</a:t>
            </a:fld>
            <a:endParaRPr lang="en-US"/>
          </a:p>
        </p:txBody>
      </p:sp>
      <p:sp>
        <p:nvSpPr>
          <p:cNvPr id="3" name="Title 1">
            <a:extLst>
              <a:ext uri="{FF2B5EF4-FFF2-40B4-BE49-F238E27FC236}">
                <a16:creationId xmlns:a16="http://schemas.microsoft.com/office/drawing/2014/main" id="{D59ABB1F-1933-BC8B-1905-046B93EBDA62}"/>
              </a:ext>
            </a:extLst>
          </p:cNvPr>
          <p:cNvSpPr txBox="1">
            <a:spLocks/>
          </p:cNvSpPr>
          <p:nvPr/>
        </p:nvSpPr>
        <p:spPr>
          <a:xfrm>
            <a:off x="630238" y="549275"/>
            <a:ext cx="2846387" cy="5430838"/>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300" dirty="0"/>
              <a:t>The Neurobiology of Sex Differences in Addiction</a:t>
            </a:r>
          </a:p>
        </p:txBody>
      </p:sp>
      <p:sp>
        <p:nvSpPr>
          <p:cNvPr id="4" name="Content Placeholder 2">
            <a:extLst>
              <a:ext uri="{FF2B5EF4-FFF2-40B4-BE49-F238E27FC236}">
                <a16:creationId xmlns:a16="http://schemas.microsoft.com/office/drawing/2014/main" id="{C55D9542-7B90-D91B-46D0-27C1CAB56553}"/>
              </a:ext>
            </a:extLst>
          </p:cNvPr>
          <p:cNvSpPr txBox="1">
            <a:spLocks/>
          </p:cNvSpPr>
          <p:nvPr/>
        </p:nvSpPr>
        <p:spPr>
          <a:xfrm>
            <a:off x="3844925" y="552450"/>
            <a:ext cx="4668838" cy="5430838"/>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Sexual differentiation of the bipotential brain is not bimodal – either all male or all female – affected by events during embryonic and postnatal life, with events prior to puberty having a greater effect.</a:t>
            </a:r>
          </a:p>
          <a:p>
            <a:pPr>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Maternal stress makes male and female fetuses less masculinized.</a:t>
            </a:r>
          </a:p>
        </p:txBody>
      </p:sp>
    </p:spTree>
    <p:extLst>
      <p:ext uri="{BB962C8B-B14F-4D97-AF65-F5344CB8AC3E}">
        <p14:creationId xmlns:p14="http://schemas.microsoft.com/office/powerpoint/2010/main" val="4025311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CDC98C-3216-804C-6A85-BA8B54DE2C32}"/>
              </a:ext>
            </a:extLst>
          </p:cNvPr>
          <p:cNvSpPr>
            <a:spLocks noGrp="1"/>
          </p:cNvSpPr>
          <p:nvPr>
            <p:ph type="sldNum" sz="quarter" idx="4"/>
          </p:nvPr>
        </p:nvSpPr>
        <p:spPr/>
        <p:txBody>
          <a:bodyPr/>
          <a:lstStyle/>
          <a:p>
            <a:fld id="{7F81CB2D-D492-7A48-98A7-5A5F32E8B2F1}" type="slidenum">
              <a:rPr lang="en-US" smtClean="0"/>
              <a:pPr/>
              <a:t>41</a:t>
            </a:fld>
            <a:endParaRPr lang="en-US"/>
          </a:p>
        </p:txBody>
      </p:sp>
      <p:sp>
        <p:nvSpPr>
          <p:cNvPr id="3" name="Title 1">
            <a:extLst>
              <a:ext uri="{FF2B5EF4-FFF2-40B4-BE49-F238E27FC236}">
                <a16:creationId xmlns:a16="http://schemas.microsoft.com/office/drawing/2014/main" id="{A3DDD5E2-87A0-9BB6-D118-8846AA18921A}"/>
              </a:ext>
            </a:extLst>
          </p:cNvPr>
          <p:cNvSpPr txBox="1">
            <a:spLocks/>
          </p:cNvSpPr>
          <p:nvPr/>
        </p:nvSpPr>
        <p:spPr>
          <a:xfrm>
            <a:off x="477838" y="1939925"/>
            <a:ext cx="2836862" cy="54308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300" dirty="0"/>
              <a:t>The Neurobiology of Sex Differences in Addiction</a:t>
            </a:r>
          </a:p>
        </p:txBody>
      </p:sp>
      <p:sp>
        <p:nvSpPr>
          <p:cNvPr id="4" name="Content Placeholder 2">
            <a:extLst>
              <a:ext uri="{FF2B5EF4-FFF2-40B4-BE49-F238E27FC236}">
                <a16:creationId xmlns:a16="http://schemas.microsoft.com/office/drawing/2014/main" id="{9C83ADF5-B5F7-8CB9-741C-65C324B4A855}"/>
              </a:ext>
            </a:extLst>
          </p:cNvPr>
          <p:cNvSpPr txBox="1">
            <a:spLocks/>
          </p:cNvSpPr>
          <p:nvPr/>
        </p:nvSpPr>
        <p:spPr>
          <a:xfrm>
            <a:off x="3844925" y="552450"/>
            <a:ext cx="4668838" cy="5430838"/>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Males will be less aggressive and more prone to addiction and have learning deficits as adults.</a:t>
            </a:r>
          </a:p>
          <a:p>
            <a:pPr>
              <a:defRPr/>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Females will exhibit greater anxiety and depression.</a:t>
            </a:r>
          </a:p>
        </p:txBody>
      </p:sp>
    </p:spTree>
    <p:extLst>
      <p:ext uri="{BB962C8B-B14F-4D97-AF65-F5344CB8AC3E}">
        <p14:creationId xmlns:p14="http://schemas.microsoft.com/office/powerpoint/2010/main" val="3596983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1F05B-DBE8-80E7-AC98-C341C87B7564}"/>
              </a:ext>
            </a:extLst>
          </p:cNvPr>
          <p:cNvSpPr>
            <a:spLocks noGrp="1"/>
          </p:cNvSpPr>
          <p:nvPr>
            <p:ph type="sldNum" sz="quarter" idx="4"/>
          </p:nvPr>
        </p:nvSpPr>
        <p:spPr/>
        <p:txBody>
          <a:bodyPr/>
          <a:lstStyle/>
          <a:p>
            <a:fld id="{7F81CB2D-D492-7A48-98A7-5A5F32E8B2F1}" type="slidenum">
              <a:rPr lang="en-US" smtClean="0"/>
              <a:pPr/>
              <a:t>42</a:t>
            </a:fld>
            <a:endParaRPr lang="en-US"/>
          </a:p>
        </p:txBody>
      </p:sp>
      <p:sp>
        <p:nvSpPr>
          <p:cNvPr id="3" name="Title 1">
            <a:extLst>
              <a:ext uri="{FF2B5EF4-FFF2-40B4-BE49-F238E27FC236}">
                <a16:creationId xmlns:a16="http://schemas.microsoft.com/office/drawing/2014/main" id="{94D7D39D-4548-65DC-A413-3147EDEEFE8A}"/>
              </a:ext>
            </a:extLst>
          </p:cNvPr>
          <p:cNvSpPr txBox="1">
            <a:spLocks/>
          </p:cNvSpPr>
          <p:nvPr/>
        </p:nvSpPr>
        <p:spPr>
          <a:xfrm>
            <a:off x="479425" y="325438"/>
            <a:ext cx="3276600" cy="1957387"/>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300"/>
              <a:t>Protective Factors </a:t>
            </a:r>
            <a:br>
              <a:rPr lang="en-US" sz="3300"/>
            </a:br>
            <a:r>
              <a:rPr lang="en-US" sz="3300"/>
              <a:t>for Girls/Young Women</a:t>
            </a:r>
            <a:endParaRPr lang="en-US" sz="3300" dirty="0"/>
          </a:p>
        </p:txBody>
      </p:sp>
      <p:sp>
        <p:nvSpPr>
          <p:cNvPr id="4" name="Content Placeholder 2">
            <a:extLst>
              <a:ext uri="{FF2B5EF4-FFF2-40B4-BE49-F238E27FC236}">
                <a16:creationId xmlns:a16="http://schemas.microsoft.com/office/drawing/2014/main" id="{263C4D38-82A8-1BA8-0BA3-8864D10F9957}"/>
              </a:ext>
            </a:extLst>
          </p:cNvPr>
          <p:cNvSpPr txBox="1">
            <a:spLocks/>
          </p:cNvSpPr>
          <p:nvPr/>
        </p:nvSpPr>
        <p:spPr>
          <a:xfrm>
            <a:off x="479425" y="2873375"/>
            <a:ext cx="3182938" cy="331946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a:t>Feeling connected to family, </a:t>
            </a:r>
            <a:br>
              <a:rPr lang="en-US" sz="1800"/>
            </a:br>
            <a:r>
              <a:rPr lang="en-US" sz="1800"/>
              <a:t>cared about, and supported; </a:t>
            </a:r>
            <a:br>
              <a:rPr lang="en-US" sz="1800"/>
            </a:br>
            <a:r>
              <a:rPr lang="en-US" sz="1800"/>
              <a:t>high parental warmth</a:t>
            </a:r>
          </a:p>
          <a:p>
            <a:pPr>
              <a:defRPr/>
            </a:pPr>
            <a:r>
              <a:rPr lang="en-US" sz="1800"/>
              <a:t>Parent disapproval of </a:t>
            </a:r>
            <a:br>
              <a:rPr lang="en-US" sz="1800"/>
            </a:br>
            <a:r>
              <a:rPr lang="en-US" sz="1800"/>
              <a:t>substance use</a:t>
            </a:r>
          </a:p>
          <a:p>
            <a:pPr>
              <a:defRPr/>
            </a:pPr>
            <a:r>
              <a:rPr lang="en-US" sz="1800"/>
              <a:t>Religious/spiritual practices </a:t>
            </a:r>
          </a:p>
          <a:p>
            <a:pPr>
              <a:defRPr/>
            </a:pPr>
            <a:r>
              <a:rPr lang="en-US" sz="1800"/>
              <a:t>Coping skills</a:t>
            </a:r>
            <a:endParaRPr lang="en-US" sz="1800" dirty="0"/>
          </a:p>
        </p:txBody>
      </p:sp>
      <p:pic>
        <p:nvPicPr>
          <p:cNvPr id="5" name="Picture 4" descr="A group of children and adults sitting down next to each other and smiling.">
            <a:extLst>
              <a:ext uri="{FF2B5EF4-FFF2-40B4-BE49-F238E27FC236}">
                <a16:creationId xmlns:a16="http://schemas.microsoft.com/office/drawing/2014/main" id="{6CCE5A4E-05E3-3577-7CB7-3DBDEEF1BC3B}"/>
              </a:ext>
            </a:extLst>
          </p:cNvPr>
          <p:cNvPicPr>
            <a:picLocks noChangeAspect="1" noChangeArrowheads="1"/>
          </p:cNvPicPr>
          <p:nvPr/>
        </p:nvPicPr>
        <p:blipFill rotWithShape="1">
          <a:blip r:embed="rId3"/>
          <a:srcRect r="1" b="229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4032823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EDD3B-AE5C-F1B1-6EE6-6DA24FB8F48C}"/>
              </a:ext>
            </a:extLst>
          </p:cNvPr>
          <p:cNvSpPr>
            <a:spLocks noGrp="1"/>
          </p:cNvSpPr>
          <p:nvPr>
            <p:ph type="sldNum" sz="quarter" idx="4"/>
          </p:nvPr>
        </p:nvSpPr>
        <p:spPr/>
        <p:txBody>
          <a:bodyPr/>
          <a:lstStyle/>
          <a:p>
            <a:fld id="{7F81CB2D-D492-7A48-98A7-5A5F32E8B2F1}" type="slidenum">
              <a:rPr lang="en-US" smtClean="0"/>
              <a:pPr/>
              <a:t>43</a:t>
            </a:fld>
            <a:endParaRPr lang="en-US"/>
          </a:p>
        </p:txBody>
      </p:sp>
      <p:sp>
        <p:nvSpPr>
          <p:cNvPr id="3" name="Title 1">
            <a:extLst>
              <a:ext uri="{FF2B5EF4-FFF2-40B4-BE49-F238E27FC236}">
                <a16:creationId xmlns:a16="http://schemas.microsoft.com/office/drawing/2014/main" id="{FAD66795-A2A3-9310-BD88-EC41FF317364}"/>
              </a:ext>
            </a:extLst>
          </p:cNvPr>
          <p:cNvSpPr txBox="1">
            <a:spLocks/>
          </p:cNvSpPr>
          <p:nvPr/>
        </p:nvSpPr>
        <p:spPr>
          <a:xfrm>
            <a:off x="479424" y="325438"/>
            <a:ext cx="3504351" cy="1957387"/>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2600" dirty="0"/>
              <a:t>Common Reasons/Risks Factors for Initiation of Substance Use</a:t>
            </a:r>
          </a:p>
        </p:txBody>
      </p:sp>
      <p:sp>
        <p:nvSpPr>
          <p:cNvPr id="4" name="Content Placeholder 4">
            <a:extLst>
              <a:ext uri="{FF2B5EF4-FFF2-40B4-BE49-F238E27FC236}">
                <a16:creationId xmlns:a16="http://schemas.microsoft.com/office/drawing/2014/main" id="{0EFC3CAF-927F-14A6-69D0-6ED7C47CE108}"/>
              </a:ext>
            </a:extLst>
          </p:cNvPr>
          <p:cNvSpPr txBox="1">
            <a:spLocks/>
          </p:cNvSpPr>
          <p:nvPr/>
        </p:nvSpPr>
        <p:spPr>
          <a:xfrm>
            <a:off x="479425" y="2873375"/>
            <a:ext cx="3182938" cy="3319463"/>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10">
              <a:spcAft>
                <a:spcPts val="1800"/>
              </a:spcAft>
              <a:defRPr/>
            </a:pPr>
            <a:r>
              <a:rPr lang="en-US" sz="1900"/>
              <a:t>Influence of relationships</a:t>
            </a:r>
          </a:p>
          <a:p>
            <a:pPr marL="457210">
              <a:spcAft>
                <a:spcPts val="1800"/>
              </a:spcAft>
              <a:defRPr/>
            </a:pPr>
            <a:r>
              <a:rPr lang="en-US" sz="1900"/>
              <a:t>Co-occurring disorders</a:t>
            </a:r>
          </a:p>
          <a:p>
            <a:pPr marL="457210">
              <a:spcAft>
                <a:spcPts val="1800"/>
              </a:spcAft>
              <a:defRPr/>
            </a:pPr>
            <a:r>
              <a:rPr lang="en-US" sz="1900"/>
              <a:t>Trauma history</a:t>
            </a:r>
          </a:p>
          <a:p>
            <a:pPr marL="457210">
              <a:spcAft>
                <a:spcPts val="1800"/>
              </a:spcAft>
              <a:defRPr/>
            </a:pPr>
            <a:r>
              <a:rPr lang="en-US" sz="1900"/>
              <a:t>Prescription medications</a:t>
            </a:r>
            <a:endParaRPr lang="en-US" sz="1900" dirty="0"/>
          </a:p>
        </p:txBody>
      </p:sp>
      <p:pic>
        <p:nvPicPr>
          <p:cNvPr id="5" name="Picture 6" descr="A young african-american woman holding a young child.">
            <a:extLst>
              <a:ext uri="{FF2B5EF4-FFF2-40B4-BE49-F238E27FC236}">
                <a16:creationId xmlns:a16="http://schemas.microsoft.com/office/drawing/2014/main" id="{3DDA1AAE-3F12-C147-C77F-C4E89A899A1F}"/>
              </a:ext>
            </a:extLst>
          </p:cNvPr>
          <p:cNvPicPr>
            <a:picLocks noChangeAspect="1" noChangeArrowheads="1"/>
          </p:cNvPicPr>
          <p:nvPr/>
        </p:nvPicPr>
        <p:blipFill rotWithShape="1">
          <a:blip r:embed="rId3"/>
          <a:srcRect r="-2" b="11267"/>
          <a:stretch/>
        </p:blipFill>
        <p:spPr bwMode="auto">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017796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730485-0AC0-3E36-43F6-C4B7B0F6B622}"/>
              </a:ext>
            </a:extLst>
          </p:cNvPr>
          <p:cNvSpPr>
            <a:spLocks noGrp="1"/>
          </p:cNvSpPr>
          <p:nvPr>
            <p:ph type="sldNum" sz="quarter" idx="4"/>
          </p:nvPr>
        </p:nvSpPr>
        <p:spPr/>
        <p:txBody>
          <a:bodyPr/>
          <a:lstStyle/>
          <a:p>
            <a:fld id="{7F81CB2D-D492-7A48-98A7-5A5F32E8B2F1}" type="slidenum">
              <a:rPr lang="en-US" smtClean="0"/>
              <a:pPr/>
              <a:t>44</a:t>
            </a:fld>
            <a:endParaRPr lang="en-US"/>
          </a:p>
        </p:txBody>
      </p:sp>
      <p:sp useBgFill="1">
        <p:nvSpPr>
          <p:cNvPr id="3" name="Rectangle 2" descr="&quot;&quot;">
            <a:extLst>
              <a:ext uri="{FF2B5EF4-FFF2-40B4-BE49-F238E27FC236}">
                <a16:creationId xmlns:a16="http://schemas.microsoft.com/office/drawing/2014/main" id="{290E1039-7EC9-37DC-CFAA-0EC50373194B}"/>
              </a:ext>
            </a:extLst>
          </p:cNvPr>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F5792075-BA8A-44CC-39D8-795693F39713}"/>
              </a:ext>
            </a:extLst>
          </p:cNvPr>
          <p:cNvSpPr txBox="1">
            <a:spLocks/>
          </p:cNvSpPr>
          <p:nvPr/>
        </p:nvSpPr>
        <p:spPr>
          <a:xfrm>
            <a:off x="650875" y="2069306"/>
            <a:ext cx="2997200" cy="357346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200" dirty="0"/>
              <a:t>Substance Use, Trauma, and Mental Health Cycle</a:t>
            </a:r>
          </a:p>
        </p:txBody>
      </p:sp>
      <p:pic>
        <p:nvPicPr>
          <p:cNvPr id="5" name="Content Placeholder 5" descr="A process flow with five circles linked by arrows in a larger circle. The five circles are Trauma and Mental Health Problems, Self-Medication, Addiccction, Vulnerability, and Victimization. The flow is from the Institute for Health and Recovery.">
            <a:extLst>
              <a:ext uri="{FF2B5EF4-FFF2-40B4-BE49-F238E27FC236}">
                <a16:creationId xmlns:a16="http://schemas.microsoft.com/office/drawing/2014/main" id="{C5C4DDE5-CBE4-72BE-6624-5B4B56F98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47302" y="1215231"/>
            <a:ext cx="4028717" cy="4427537"/>
          </a:xfrm>
          <a:prstGeom prst="rect">
            <a:avLst/>
          </a:prstGeom>
        </p:spPr>
      </p:pic>
      <p:sp>
        <p:nvSpPr>
          <p:cNvPr id="6" name="TextBox 2">
            <a:extLst>
              <a:ext uri="{FF2B5EF4-FFF2-40B4-BE49-F238E27FC236}">
                <a16:creationId xmlns:a16="http://schemas.microsoft.com/office/drawing/2014/main" id="{7FF87C53-DB52-5DEF-9E0D-35AB870BDF95}"/>
              </a:ext>
            </a:extLst>
          </p:cNvPr>
          <p:cNvSpPr txBox="1">
            <a:spLocks noChangeArrowheads="1"/>
          </p:cNvSpPr>
          <p:nvPr/>
        </p:nvSpPr>
        <p:spPr bwMode="auto">
          <a:xfrm>
            <a:off x="5055395" y="6394450"/>
            <a:ext cx="390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r">
              <a:spcBef>
                <a:spcPct val="0"/>
              </a:spcBef>
              <a:spcAft>
                <a:spcPts val="600"/>
              </a:spcAft>
              <a:buClrTx/>
              <a:buSzTx/>
              <a:buFontTx/>
              <a:buNone/>
            </a:pPr>
            <a:r>
              <a:rPr kumimoji="0" lang="en-US" altLang="en-US" sz="1400" dirty="0">
                <a:latin typeface="Times New Roman" panose="02020603050405020304" pitchFamily="18" charset="0"/>
              </a:rPr>
              <a:t>© Institute for Health and Recovery</a:t>
            </a:r>
          </a:p>
        </p:txBody>
      </p:sp>
    </p:spTree>
    <p:extLst>
      <p:ext uri="{BB962C8B-B14F-4D97-AF65-F5344CB8AC3E}">
        <p14:creationId xmlns:p14="http://schemas.microsoft.com/office/powerpoint/2010/main" val="614759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02C0D-24CD-78D4-8F91-FD3F1C863F2D}"/>
              </a:ext>
            </a:extLst>
          </p:cNvPr>
          <p:cNvSpPr>
            <a:spLocks noGrp="1"/>
          </p:cNvSpPr>
          <p:nvPr>
            <p:ph type="sldNum" sz="quarter" idx="4"/>
          </p:nvPr>
        </p:nvSpPr>
        <p:spPr/>
        <p:txBody>
          <a:bodyPr/>
          <a:lstStyle/>
          <a:p>
            <a:fld id="{7F81CB2D-D492-7A48-98A7-5A5F32E8B2F1}" type="slidenum">
              <a:rPr lang="en-US" smtClean="0"/>
              <a:pPr/>
              <a:t>45</a:t>
            </a:fld>
            <a:endParaRPr lang="en-US"/>
          </a:p>
        </p:txBody>
      </p:sp>
      <p:sp>
        <p:nvSpPr>
          <p:cNvPr id="3" name="Title 1">
            <a:extLst>
              <a:ext uri="{FF2B5EF4-FFF2-40B4-BE49-F238E27FC236}">
                <a16:creationId xmlns:a16="http://schemas.microsoft.com/office/drawing/2014/main" id="{19B04BEC-AF8A-8B7D-8924-17EF86534A08}"/>
              </a:ext>
            </a:extLst>
          </p:cNvPr>
          <p:cNvSpPr txBox="1">
            <a:spLocks/>
          </p:cNvSpPr>
          <p:nvPr/>
        </p:nvSpPr>
        <p:spPr>
          <a:xfrm>
            <a:off x="428625" y="238125"/>
            <a:ext cx="8264525" cy="143510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Other Risk Factors for </a:t>
            </a:r>
            <a:br>
              <a:rPr lang="en-US" dirty="0"/>
            </a:br>
            <a:r>
              <a:rPr lang="en-US" dirty="0"/>
              <a:t>Substance Use and SUDs</a:t>
            </a:r>
          </a:p>
        </p:txBody>
      </p:sp>
      <p:sp>
        <p:nvSpPr>
          <p:cNvPr id="4" name="Content Placeholder 2">
            <a:extLst>
              <a:ext uri="{FF2B5EF4-FFF2-40B4-BE49-F238E27FC236}">
                <a16:creationId xmlns:a16="http://schemas.microsoft.com/office/drawing/2014/main" id="{163168AB-FC43-81A0-698F-AAFC273A66AA}"/>
              </a:ext>
            </a:extLst>
          </p:cNvPr>
          <p:cNvSpPr txBox="1">
            <a:spLocks/>
          </p:cNvSpPr>
          <p:nvPr/>
        </p:nvSpPr>
        <p:spPr>
          <a:xfrm>
            <a:off x="730250" y="2332566"/>
            <a:ext cx="5035550" cy="41195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Easy access </a:t>
            </a:r>
          </a:p>
          <a:p>
            <a:pPr>
              <a:spcAft>
                <a:spcPts val="1800"/>
              </a:spcAft>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Positive effects </a:t>
            </a:r>
          </a:p>
          <a:p>
            <a:pPr>
              <a:spcAft>
                <a:spcPts val="1800"/>
              </a:spcAft>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Mood disorders</a:t>
            </a:r>
          </a:p>
          <a:p>
            <a:pPr>
              <a:spcAft>
                <a:spcPts val="1800"/>
              </a:spcAft>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Lack of positive activities  </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Home atmosphere</a:t>
            </a:r>
          </a:p>
          <a:p>
            <a:pPr>
              <a:defRPr/>
            </a:pPr>
            <a:endParaRPr lang="en-US" sz="1900" dirty="0"/>
          </a:p>
        </p:txBody>
      </p:sp>
      <p:pic>
        <p:nvPicPr>
          <p:cNvPr id="5" name="Picture 7" descr="A young caucasian woman holding an african-american child, both are smiling.">
            <a:extLst>
              <a:ext uri="{FF2B5EF4-FFF2-40B4-BE49-F238E27FC236}">
                <a16:creationId xmlns:a16="http://schemas.microsoft.com/office/drawing/2014/main" id="{A4014D77-4E14-ADA9-4EF0-8A570D1D8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037" r="20898" b="2"/>
          <a:stretch>
            <a:fillRect/>
          </a:stretch>
        </p:blipFill>
        <p:spPr bwMode="auto">
          <a:xfrm>
            <a:off x="5781675" y="2211028"/>
            <a:ext cx="2632075" cy="364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19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F8AE6-6ACA-1E26-1D84-ADA4FDED4133}"/>
              </a:ext>
            </a:extLst>
          </p:cNvPr>
          <p:cNvSpPr>
            <a:spLocks noGrp="1"/>
          </p:cNvSpPr>
          <p:nvPr>
            <p:ph type="sldNum" sz="quarter" idx="4"/>
          </p:nvPr>
        </p:nvSpPr>
        <p:spPr/>
        <p:txBody>
          <a:bodyPr/>
          <a:lstStyle/>
          <a:p>
            <a:fld id="{7F81CB2D-D492-7A48-98A7-5A5F32E8B2F1}" type="slidenum">
              <a:rPr lang="en-US" smtClean="0"/>
              <a:pPr/>
              <a:t>46</a:t>
            </a:fld>
            <a:endParaRPr lang="en-US"/>
          </a:p>
        </p:txBody>
      </p:sp>
      <p:pic>
        <p:nvPicPr>
          <p:cNvPr id="3" name="Picture 5" descr="A caucasian child listening to a pregnant woman's stomach and smiling.">
            <a:extLst>
              <a:ext uri="{FF2B5EF4-FFF2-40B4-BE49-F238E27FC236}">
                <a16:creationId xmlns:a16="http://schemas.microsoft.com/office/drawing/2014/main" id="{C8359F98-482C-8AAF-E693-A9DCEACA704A}"/>
              </a:ext>
            </a:extLst>
          </p:cNvPr>
          <p:cNvPicPr>
            <a:picLocks noChangeAspect="1" noChangeArrowheads="1"/>
          </p:cNvPicPr>
          <p:nvPr/>
        </p:nvPicPr>
        <p:blipFill rotWithShape="1">
          <a:blip r:embed="rId3"/>
          <a:srcRect l="11848" r="11848"/>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4" name="Title 1">
            <a:extLst>
              <a:ext uri="{FF2B5EF4-FFF2-40B4-BE49-F238E27FC236}">
                <a16:creationId xmlns:a16="http://schemas.microsoft.com/office/drawing/2014/main" id="{4367151E-E3A3-BF12-5EA5-50BFFA09C374}"/>
              </a:ext>
            </a:extLst>
          </p:cNvPr>
          <p:cNvSpPr txBox="1">
            <a:spLocks/>
          </p:cNvSpPr>
          <p:nvPr/>
        </p:nvSpPr>
        <p:spPr>
          <a:xfrm>
            <a:off x="3973512" y="551923"/>
            <a:ext cx="4687887" cy="17843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600" dirty="0"/>
              <a:t>Consequences/Risks </a:t>
            </a:r>
            <a:br>
              <a:rPr lang="en-US" sz="3600" dirty="0"/>
            </a:br>
            <a:r>
              <a:rPr lang="en-US" sz="3600" dirty="0"/>
              <a:t>of Substance Use and SUDs</a:t>
            </a:r>
          </a:p>
        </p:txBody>
      </p:sp>
      <p:sp>
        <p:nvSpPr>
          <p:cNvPr id="5" name="Content Placeholder 2">
            <a:extLst>
              <a:ext uri="{FF2B5EF4-FFF2-40B4-BE49-F238E27FC236}">
                <a16:creationId xmlns:a16="http://schemas.microsoft.com/office/drawing/2014/main" id="{EBA7AB64-0312-0A66-15B9-95981B67EFC9}"/>
              </a:ext>
            </a:extLst>
          </p:cNvPr>
          <p:cNvSpPr txBox="1">
            <a:spLocks/>
          </p:cNvSpPr>
          <p:nvPr/>
        </p:nvSpPr>
        <p:spPr>
          <a:xfrm>
            <a:off x="3973513" y="2706688"/>
            <a:ext cx="4687887" cy="34845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Women with SUDs may experience:</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Loss of their children</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Loss of relationships</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Increased trauma or violence, </a:t>
            </a:r>
            <a:br>
              <a:rPr lang="en-US" sz="1900" dirty="0">
                <a:latin typeface="Open Sans Light" panose="020B0306030504020204" pitchFamily="34" charset="0"/>
                <a:ea typeface="Open Sans Light" panose="020B0306030504020204" pitchFamily="34" charset="0"/>
                <a:cs typeface="Open Sans Light" panose="020B0306030504020204" pitchFamily="34" charset="0"/>
              </a:rPr>
            </a:br>
            <a:r>
              <a:rPr lang="en-US" sz="1900" dirty="0">
                <a:latin typeface="Open Sans Light" panose="020B0306030504020204" pitchFamily="34" charset="0"/>
                <a:ea typeface="Open Sans Light" panose="020B0306030504020204" pitchFamily="34" charset="0"/>
                <a:cs typeface="Open Sans Light" panose="020B0306030504020204" pitchFamily="34" charset="0"/>
              </a:rPr>
              <a:t>including rape, assault, or </a:t>
            </a:r>
            <a:br>
              <a:rPr lang="en-US" sz="1900" dirty="0">
                <a:latin typeface="Open Sans Light" panose="020B0306030504020204" pitchFamily="34" charset="0"/>
                <a:ea typeface="Open Sans Light" panose="020B0306030504020204" pitchFamily="34" charset="0"/>
                <a:cs typeface="Open Sans Light" panose="020B0306030504020204" pitchFamily="34" charset="0"/>
              </a:rPr>
            </a:br>
            <a:r>
              <a:rPr lang="en-US" sz="1900" dirty="0">
                <a:latin typeface="Open Sans Light" panose="020B0306030504020204" pitchFamily="34" charset="0"/>
                <a:ea typeface="Open Sans Light" panose="020B0306030504020204" pitchFamily="34" charset="0"/>
                <a:cs typeface="Open Sans Light" panose="020B0306030504020204" pitchFamily="34" charset="0"/>
              </a:rPr>
              <a:t>intimate partner violence</a:t>
            </a:r>
          </a:p>
        </p:txBody>
      </p:sp>
    </p:spTree>
    <p:extLst>
      <p:ext uri="{BB962C8B-B14F-4D97-AF65-F5344CB8AC3E}">
        <p14:creationId xmlns:p14="http://schemas.microsoft.com/office/powerpoint/2010/main" val="1738023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15A5B3-95FE-7316-A78F-FBB7F0232022}"/>
              </a:ext>
            </a:extLst>
          </p:cNvPr>
          <p:cNvSpPr>
            <a:spLocks noGrp="1"/>
          </p:cNvSpPr>
          <p:nvPr>
            <p:ph type="sldNum" sz="quarter" idx="4"/>
          </p:nvPr>
        </p:nvSpPr>
        <p:spPr/>
        <p:txBody>
          <a:bodyPr/>
          <a:lstStyle/>
          <a:p>
            <a:fld id="{7F81CB2D-D492-7A48-98A7-5A5F32E8B2F1}" type="slidenum">
              <a:rPr lang="en-US" smtClean="0"/>
              <a:pPr/>
              <a:t>47</a:t>
            </a:fld>
            <a:endParaRPr lang="en-US"/>
          </a:p>
        </p:txBody>
      </p:sp>
      <p:pic>
        <p:nvPicPr>
          <p:cNvPr id="3" name="Picture 2" descr="One young girl leaning against the wall looking serious. " title="Young Girl">
            <a:extLst>
              <a:ext uri="{FF2B5EF4-FFF2-40B4-BE49-F238E27FC236}">
                <a16:creationId xmlns:a16="http://schemas.microsoft.com/office/drawing/2014/main" id="{BFA1DE2B-D256-4620-3058-299B1A25424A}"/>
              </a:ext>
            </a:extLst>
          </p:cNvPr>
          <p:cNvPicPr>
            <a:picLocks noChangeAspect="1"/>
          </p:cNvPicPr>
          <p:nvPr/>
        </p:nvPicPr>
        <p:blipFill rotWithShape="1">
          <a:blip r:embed="rId3"/>
          <a:srcRect l="19195" r="5068"/>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itle 1">
            <a:extLst>
              <a:ext uri="{FF2B5EF4-FFF2-40B4-BE49-F238E27FC236}">
                <a16:creationId xmlns:a16="http://schemas.microsoft.com/office/drawing/2014/main" id="{433EF15D-9541-0885-7C1B-BF1AB9F7206D}"/>
              </a:ext>
            </a:extLst>
          </p:cNvPr>
          <p:cNvSpPr txBox="1">
            <a:spLocks/>
          </p:cNvSpPr>
          <p:nvPr/>
        </p:nvSpPr>
        <p:spPr>
          <a:xfrm>
            <a:off x="3973513" y="328613"/>
            <a:ext cx="4687887" cy="17843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600" dirty="0"/>
              <a:t>Consequences/Risks </a:t>
            </a:r>
            <a:br>
              <a:rPr lang="en-US" sz="3600" dirty="0"/>
            </a:br>
            <a:r>
              <a:rPr lang="en-US" sz="3600" dirty="0"/>
              <a:t>of Substance Use and SUDs </a:t>
            </a:r>
            <a:r>
              <a:rPr lang="en-US" sz="3600" i="1" dirty="0"/>
              <a:t>(cont.)</a:t>
            </a:r>
            <a:endParaRPr lang="en-US" sz="3600" dirty="0"/>
          </a:p>
        </p:txBody>
      </p:sp>
      <p:sp>
        <p:nvSpPr>
          <p:cNvPr id="5" name="Content Placeholder 2">
            <a:extLst>
              <a:ext uri="{FF2B5EF4-FFF2-40B4-BE49-F238E27FC236}">
                <a16:creationId xmlns:a16="http://schemas.microsoft.com/office/drawing/2014/main" id="{26239C33-9A12-B627-1AF5-04DEB222CCB9}"/>
              </a:ext>
            </a:extLst>
          </p:cNvPr>
          <p:cNvSpPr txBox="1">
            <a:spLocks/>
          </p:cNvSpPr>
          <p:nvPr/>
        </p:nvSpPr>
        <p:spPr>
          <a:xfrm>
            <a:off x="3973513" y="2706688"/>
            <a:ext cx="4687887" cy="34845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900" b="1" dirty="0"/>
              <a:t>Women with SUDs risk:</a:t>
            </a:r>
          </a:p>
          <a:p>
            <a:pPr>
              <a:defRPr/>
            </a:pPr>
            <a:r>
              <a:rPr lang="en-US" sz="1900" dirty="0"/>
              <a:t>Health </a:t>
            </a:r>
            <a:r>
              <a:rPr lang="en-US" sz="1900" dirty="0">
                <a:latin typeface="Open Sans Light" panose="020B0306030504020204" pitchFamily="34" charset="0"/>
                <a:ea typeface="Open Sans Light" panose="020B0306030504020204" pitchFamily="34" charset="0"/>
                <a:cs typeface="Open Sans Light" panose="020B0306030504020204" pitchFamily="34" charset="0"/>
              </a:rPr>
              <a:t>problems</a:t>
            </a:r>
            <a:r>
              <a:rPr lang="en-US" sz="1900" dirty="0"/>
              <a:t>, including:</a:t>
            </a:r>
          </a:p>
          <a:p>
            <a:pPr lvl="1">
              <a:defRPr/>
            </a:pPr>
            <a:r>
              <a:rPr lang="en-US" sz="1900" dirty="0"/>
              <a:t>SUD-related health conditions</a:t>
            </a:r>
          </a:p>
          <a:p>
            <a:pPr lvl="1">
              <a:defRPr/>
            </a:pPr>
            <a:r>
              <a:rPr lang="en-US" sz="1900" dirty="0"/>
              <a:t>HIV, hepatitis, and other infections</a:t>
            </a:r>
          </a:p>
          <a:p>
            <a:pPr lvl="1">
              <a:spcAft>
                <a:spcPts val="1200"/>
              </a:spcAft>
              <a:defRPr/>
            </a:pPr>
            <a:r>
              <a:rPr lang="en-US" sz="1900" dirty="0"/>
              <a:t>Pregnancy complications</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Economic hardship and homelessness</a:t>
            </a:r>
          </a:p>
        </p:txBody>
      </p:sp>
    </p:spTree>
    <p:extLst>
      <p:ext uri="{BB962C8B-B14F-4D97-AF65-F5344CB8AC3E}">
        <p14:creationId xmlns:p14="http://schemas.microsoft.com/office/powerpoint/2010/main" val="371299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1FDC78-0B92-8E5E-5219-817611419AA4}"/>
              </a:ext>
            </a:extLst>
          </p:cNvPr>
          <p:cNvSpPr>
            <a:spLocks noGrp="1"/>
          </p:cNvSpPr>
          <p:nvPr>
            <p:ph type="sldNum" sz="quarter" idx="4"/>
          </p:nvPr>
        </p:nvSpPr>
        <p:spPr/>
        <p:txBody>
          <a:bodyPr/>
          <a:lstStyle/>
          <a:p>
            <a:fld id="{7F81CB2D-D492-7A48-98A7-5A5F32E8B2F1}" type="slidenum">
              <a:rPr lang="en-US" smtClean="0"/>
              <a:pPr/>
              <a:t>48</a:t>
            </a:fld>
            <a:endParaRPr lang="en-US"/>
          </a:p>
        </p:txBody>
      </p:sp>
      <p:pic>
        <p:nvPicPr>
          <p:cNvPr id="3" name="Picture 2" descr="One Latina Woman sitting down, with her arms cuffed and looking distressed." title="One Woman">
            <a:extLst>
              <a:ext uri="{FF2B5EF4-FFF2-40B4-BE49-F238E27FC236}">
                <a16:creationId xmlns:a16="http://schemas.microsoft.com/office/drawing/2014/main" id="{6F1BEDE8-5BFE-1CFF-D587-844EED2299C7}"/>
              </a:ext>
            </a:extLst>
          </p:cNvPr>
          <p:cNvPicPr>
            <a:picLocks noChangeAspect="1"/>
          </p:cNvPicPr>
          <p:nvPr/>
        </p:nvPicPr>
        <p:blipFill rotWithShape="1">
          <a:blip r:embed="rId3"/>
          <a:srcRect l="11099" r="12597"/>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itle 1">
            <a:extLst>
              <a:ext uri="{FF2B5EF4-FFF2-40B4-BE49-F238E27FC236}">
                <a16:creationId xmlns:a16="http://schemas.microsoft.com/office/drawing/2014/main" id="{511B38DF-42AE-A07D-438C-F296AC6AC19B}"/>
              </a:ext>
            </a:extLst>
          </p:cNvPr>
          <p:cNvSpPr txBox="1">
            <a:spLocks/>
          </p:cNvSpPr>
          <p:nvPr/>
        </p:nvSpPr>
        <p:spPr>
          <a:xfrm>
            <a:off x="3973513" y="328613"/>
            <a:ext cx="4687887" cy="17843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600" dirty="0"/>
              <a:t>Involvement with the </a:t>
            </a:r>
            <a:br>
              <a:rPr lang="en-US" sz="3600" dirty="0"/>
            </a:br>
            <a:r>
              <a:rPr lang="en-US" sz="3600" dirty="0"/>
              <a:t>Criminal Justice System</a:t>
            </a:r>
          </a:p>
        </p:txBody>
      </p:sp>
      <p:sp>
        <p:nvSpPr>
          <p:cNvPr id="5" name="Content Placeholder 2">
            <a:extLst>
              <a:ext uri="{FF2B5EF4-FFF2-40B4-BE49-F238E27FC236}">
                <a16:creationId xmlns:a16="http://schemas.microsoft.com/office/drawing/2014/main" id="{C673BE50-378F-9FEC-BA3F-9CB1705ABC6C}"/>
              </a:ext>
            </a:extLst>
          </p:cNvPr>
          <p:cNvSpPr txBox="1">
            <a:spLocks/>
          </p:cNvSpPr>
          <p:nvPr/>
        </p:nvSpPr>
        <p:spPr>
          <a:xfrm>
            <a:off x="3973513" y="2706688"/>
            <a:ext cx="4687887" cy="34845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Increasing numbers of women and girls are becoming involved with the criminal justice system.</a:t>
            </a:r>
          </a:p>
          <a:p>
            <a:pPr>
              <a:defRPr/>
            </a:pPr>
            <a:r>
              <a:rPr lang="en-US" sz="1900" dirty="0">
                <a:latin typeface="Open Sans Light" panose="020B0306030504020204" pitchFamily="34" charset="0"/>
                <a:ea typeface="Open Sans Light" panose="020B0306030504020204" pitchFamily="34" charset="0"/>
                <a:cs typeface="Open Sans Light" panose="020B0306030504020204" pitchFamily="34" charset="0"/>
              </a:rPr>
              <a:t>Many have SUDs, SUD-related arrests, and trauma histories.</a:t>
            </a:r>
          </a:p>
        </p:txBody>
      </p:sp>
    </p:spTree>
    <p:extLst>
      <p:ext uri="{BB962C8B-B14F-4D97-AF65-F5344CB8AC3E}">
        <p14:creationId xmlns:p14="http://schemas.microsoft.com/office/powerpoint/2010/main" val="35538060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16E514-3CE5-9083-6ED0-43AE047E23B7}"/>
              </a:ext>
            </a:extLst>
          </p:cNvPr>
          <p:cNvSpPr>
            <a:spLocks noGrp="1"/>
          </p:cNvSpPr>
          <p:nvPr>
            <p:ph type="sldNum" sz="quarter" idx="4"/>
          </p:nvPr>
        </p:nvSpPr>
        <p:spPr/>
        <p:txBody>
          <a:bodyPr/>
          <a:lstStyle/>
          <a:p>
            <a:fld id="{7F81CB2D-D492-7A48-98A7-5A5F32E8B2F1}" type="slidenum">
              <a:rPr lang="en-US" smtClean="0"/>
              <a:pPr/>
              <a:t>49</a:t>
            </a:fld>
            <a:endParaRPr lang="en-US"/>
          </a:p>
        </p:txBody>
      </p:sp>
      <p:pic>
        <p:nvPicPr>
          <p:cNvPr id="3" name="Picture 5" descr="A mand standing behind a woman and bith are looking seriously into the camera.">
            <a:extLst>
              <a:ext uri="{FF2B5EF4-FFF2-40B4-BE49-F238E27FC236}">
                <a16:creationId xmlns:a16="http://schemas.microsoft.com/office/drawing/2014/main" id="{41EE573E-7E76-68BC-3E7B-3D4811866262}"/>
              </a:ext>
            </a:extLst>
          </p:cNvPr>
          <p:cNvPicPr>
            <a:picLocks noChangeAspect="1" noChangeArrowheads="1"/>
          </p:cNvPicPr>
          <p:nvPr/>
        </p:nvPicPr>
        <p:blipFill rotWithShape="1">
          <a:blip r:embed="rId3"/>
          <a:srcRect l="5799" r="17610"/>
          <a:stretch/>
        </p:blipFill>
        <p:spPr bwMode="auto">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4" name="Title 1">
            <a:extLst>
              <a:ext uri="{FF2B5EF4-FFF2-40B4-BE49-F238E27FC236}">
                <a16:creationId xmlns:a16="http://schemas.microsoft.com/office/drawing/2014/main" id="{BD36DB15-CD52-369D-EB14-78B66CA1AE17}"/>
              </a:ext>
            </a:extLst>
          </p:cNvPr>
          <p:cNvSpPr txBox="1">
            <a:spLocks/>
          </p:cNvSpPr>
          <p:nvPr/>
        </p:nvSpPr>
        <p:spPr>
          <a:xfrm>
            <a:off x="3973513" y="328613"/>
            <a:ext cx="4687887" cy="17843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4700" dirty="0"/>
              <a:t>Barriers to Accessing Help</a:t>
            </a:r>
          </a:p>
        </p:txBody>
      </p:sp>
      <p:sp>
        <p:nvSpPr>
          <p:cNvPr id="5" name="Content Placeholder 2">
            <a:extLst>
              <a:ext uri="{FF2B5EF4-FFF2-40B4-BE49-F238E27FC236}">
                <a16:creationId xmlns:a16="http://schemas.microsoft.com/office/drawing/2014/main" id="{D6BCA0DE-6620-D603-B45F-D279A6E52D04}"/>
              </a:ext>
            </a:extLst>
          </p:cNvPr>
          <p:cNvSpPr txBox="1">
            <a:spLocks/>
          </p:cNvSpPr>
          <p:nvPr/>
        </p:nvSpPr>
        <p:spPr>
          <a:xfrm>
            <a:off x="3973512" y="2001838"/>
            <a:ext cx="4687887" cy="3484562"/>
          </a:xfrm>
          <a:prstGeom prst="rect">
            <a:avLst/>
          </a:prstGeom>
        </p:spPr>
        <p:txBody>
          <a:bodyPr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Top barrier</a:t>
            </a:r>
          </a:p>
          <a:p>
            <a:pPr>
              <a:spcAft>
                <a:spcPts val="600"/>
              </a:spcAft>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Self </a:t>
            </a: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(is not ready or does not feel she </a:t>
            </a:r>
            <a:br>
              <a:rPr lang="en-US" sz="1800" i="1" dirty="0">
                <a:latin typeface="Open Sans Light" panose="020B0306030504020204" pitchFamily="34" charset="0"/>
                <a:ea typeface="Open Sans Light" panose="020B0306030504020204" pitchFamily="34" charset="0"/>
                <a:cs typeface="Open Sans Light" panose="020B0306030504020204" pitchFamily="34" charset="0"/>
              </a:rPr>
            </a:b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needs help)</a:t>
            </a:r>
          </a:p>
          <a:p>
            <a:pPr marL="0" indent="0">
              <a:spcBef>
                <a:spcPts val="1800"/>
              </a:spcBef>
              <a:buNone/>
              <a:defRPr/>
            </a:pPr>
            <a:r>
              <a:rPr lang="en-US" sz="1800" b="1" dirty="0">
                <a:latin typeface="Open Sans Light" panose="020B0306030504020204" pitchFamily="34" charset="0"/>
                <a:ea typeface="Open Sans Light" panose="020B0306030504020204" pitchFamily="34" charset="0"/>
                <a:cs typeface="Open Sans Light" panose="020B0306030504020204" pitchFamily="34" charset="0"/>
              </a:rPr>
              <a:t>Other common barriers for women:</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Cost </a:t>
            </a:r>
            <a:r>
              <a:rPr lang="en-US" sz="1800" i="1" dirty="0">
                <a:latin typeface="Open Sans Light" panose="020B0306030504020204" pitchFamily="34" charset="0"/>
                <a:ea typeface="Open Sans Light" panose="020B0306030504020204" pitchFamily="34" charset="0"/>
                <a:cs typeface="Open Sans Light" panose="020B0306030504020204" pitchFamily="34" charset="0"/>
              </a:rPr>
              <a:t>(socioeconomic hardship) </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Feelings of shame and guilt</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Family</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Partner</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Systemic</a:t>
            </a:r>
          </a:p>
          <a:p>
            <a:pPr>
              <a:defRP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Practical</a:t>
            </a:r>
          </a:p>
        </p:txBody>
      </p:sp>
    </p:spTree>
    <p:extLst>
      <p:ext uri="{BB962C8B-B14F-4D97-AF65-F5344CB8AC3E}">
        <p14:creationId xmlns:p14="http://schemas.microsoft.com/office/powerpoint/2010/main" val="120483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34A2FB-F40E-55A9-CE01-3E524E78ECEC}"/>
              </a:ext>
            </a:extLst>
          </p:cNvPr>
          <p:cNvSpPr>
            <a:spLocks noGrp="1"/>
          </p:cNvSpPr>
          <p:nvPr>
            <p:ph type="sldNum" sz="quarter" idx="4"/>
          </p:nvPr>
        </p:nvSpPr>
        <p:spPr/>
        <p:txBody>
          <a:bodyPr/>
          <a:lstStyle/>
          <a:p>
            <a:fld id="{7F81CB2D-D492-7A48-98A7-5A5F32E8B2F1}" type="slidenum">
              <a:rPr lang="en-US" smtClean="0"/>
              <a:pPr/>
              <a:t>5</a:t>
            </a:fld>
            <a:endParaRPr lang="en-US"/>
          </a:p>
        </p:txBody>
      </p:sp>
      <p:sp>
        <p:nvSpPr>
          <p:cNvPr id="5" name="Title 1">
            <a:extLst>
              <a:ext uri="{FF2B5EF4-FFF2-40B4-BE49-F238E27FC236}">
                <a16:creationId xmlns:a16="http://schemas.microsoft.com/office/drawing/2014/main" id="{2B266BB8-5D4E-577B-9D55-B05D9D7E0D3B}"/>
              </a:ext>
            </a:extLst>
          </p:cNvPr>
          <p:cNvSpPr>
            <a:spLocks noGrp="1"/>
          </p:cNvSpPr>
          <p:nvPr>
            <p:ph type="title"/>
          </p:nvPr>
        </p:nvSpPr>
        <p:spPr>
          <a:xfrm>
            <a:off x="204210" y="1130877"/>
            <a:ext cx="3573462" cy="663575"/>
          </a:xfrm>
        </p:spPr>
        <p:txBody>
          <a:bodyPr rtlCol="0">
            <a:normAutofit fontScale="90000"/>
          </a:bodyPr>
          <a:lstStyle/>
          <a:p>
            <a:pPr algn="l" eaLnBrk="1" hangingPunct="1">
              <a:lnSpc>
                <a:spcPct val="90000"/>
              </a:lnSpc>
              <a:defRPr/>
            </a:pPr>
            <a:r>
              <a:rPr lang="en-US" sz="4100" dirty="0"/>
              <a:t>Sex and Gender Differences </a:t>
            </a:r>
          </a:p>
        </p:txBody>
      </p:sp>
      <p:sp>
        <p:nvSpPr>
          <p:cNvPr id="6" name="Content Placeholder 2">
            <a:extLst>
              <a:ext uri="{FF2B5EF4-FFF2-40B4-BE49-F238E27FC236}">
                <a16:creationId xmlns:a16="http://schemas.microsoft.com/office/drawing/2014/main" id="{8E1A69C7-0D29-F0EF-C934-203353FA1A2F}"/>
              </a:ext>
            </a:extLst>
          </p:cNvPr>
          <p:cNvSpPr>
            <a:spLocks noGrp="1"/>
          </p:cNvSpPr>
          <p:nvPr>
            <p:ph type="body" idx="10"/>
          </p:nvPr>
        </p:nvSpPr>
        <p:spPr>
          <a:xfrm>
            <a:off x="3657600" y="2021898"/>
            <a:ext cx="4918075" cy="3705225"/>
          </a:xfrm>
        </p:spPr>
        <p:txBody>
          <a:bodyPr rtlCol="0">
            <a:normAutofit/>
          </a:bodyPr>
          <a:lstStyle/>
          <a:p>
            <a:pPr indent="-228600" eaLnBrk="1" hangingPunct="1">
              <a:lnSpc>
                <a:spcPct val="90000"/>
              </a:lnSpc>
              <a:buFont typeface="Arial" panose="020B0604020202020204" pitchFamily="34" charset="0"/>
              <a:buChar cha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“Sex” and “gender” do not mean the same thing.</a:t>
            </a:r>
          </a:p>
          <a:p>
            <a:pPr indent="-228600" eaLnBrk="1" hangingPunct="1">
              <a:lnSpc>
                <a:spcPct val="90000"/>
              </a:lnSpc>
              <a:buFont typeface="Arial" panose="020B0604020202020204" pitchFamily="34" charset="0"/>
              <a:buChar cha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Sex differences are related to biology.</a:t>
            </a:r>
          </a:p>
          <a:p>
            <a:pPr indent="-228600" eaLnBrk="1" hangingPunct="1">
              <a:lnSpc>
                <a:spcPct val="90000"/>
              </a:lnSpc>
              <a:buFont typeface="Arial" panose="020B0604020202020204" pitchFamily="34" charset="0"/>
              <a:buChar cha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Gender is part of a person’s self-representation.  </a:t>
            </a:r>
            <a:b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b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It relates to culturally defined characteristics of masculinity and femininity.</a:t>
            </a:r>
          </a:p>
          <a:p>
            <a:pPr indent="-228600" eaLnBrk="1" hangingPunct="1">
              <a:lnSpc>
                <a:spcPct val="90000"/>
              </a:lnSpc>
              <a:buFont typeface="Arial" panose="020B0604020202020204" pitchFamily="34" charset="0"/>
              <a:buChar cha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There are both sex and gender differences that relate to SUDs and SUD treatment for men and women.</a:t>
            </a:r>
          </a:p>
        </p:txBody>
      </p:sp>
    </p:spTree>
    <p:extLst>
      <p:ext uri="{BB962C8B-B14F-4D97-AF65-F5344CB8AC3E}">
        <p14:creationId xmlns:p14="http://schemas.microsoft.com/office/powerpoint/2010/main" val="185859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4159F1-210F-7C28-D917-D56AE2B95F79}"/>
              </a:ext>
            </a:extLst>
          </p:cNvPr>
          <p:cNvSpPr>
            <a:spLocks noGrp="1"/>
          </p:cNvSpPr>
          <p:nvPr>
            <p:ph type="sldNum" sz="quarter" idx="4"/>
          </p:nvPr>
        </p:nvSpPr>
        <p:spPr/>
        <p:txBody>
          <a:bodyPr/>
          <a:lstStyle/>
          <a:p>
            <a:fld id="{7F81CB2D-D492-7A48-98A7-5A5F32E8B2F1}" type="slidenum">
              <a:rPr lang="en-US" smtClean="0"/>
              <a:pPr/>
              <a:t>50</a:t>
            </a:fld>
            <a:endParaRPr lang="en-US"/>
          </a:p>
        </p:txBody>
      </p:sp>
      <p:pic>
        <p:nvPicPr>
          <p:cNvPr id="3" name="Picture 2" descr="Mother and daughter standing next to each other hugging and smilling." title="Mother and Daughter">
            <a:extLst>
              <a:ext uri="{FF2B5EF4-FFF2-40B4-BE49-F238E27FC236}">
                <a16:creationId xmlns:a16="http://schemas.microsoft.com/office/drawing/2014/main" id="{F3E67F5A-7739-DC98-8175-DE0A4DD34F16}"/>
              </a:ext>
            </a:extLst>
          </p:cNvPr>
          <p:cNvPicPr>
            <a:picLocks noChangeAspect="1"/>
          </p:cNvPicPr>
          <p:nvPr/>
        </p:nvPicPr>
        <p:blipFill rotWithShape="1">
          <a:blip r:embed="rId3" cstate="print"/>
          <a:srcRect r="1" b="29319"/>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itle 1">
            <a:extLst>
              <a:ext uri="{FF2B5EF4-FFF2-40B4-BE49-F238E27FC236}">
                <a16:creationId xmlns:a16="http://schemas.microsoft.com/office/drawing/2014/main" id="{E96959D0-1BE7-AAE8-1813-D27B12578246}"/>
              </a:ext>
            </a:extLst>
          </p:cNvPr>
          <p:cNvSpPr txBox="1">
            <a:spLocks/>
          </p:cNvSpPr>
          <p:nvPr/>
        </p:nvSpPr>
        <p:spPr>
          <a:xfrm>
            <a:off x="3973512" y="666750"/>
            <a:ext cx="4687887" cy="1784350"/>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4700" dirty="0"/>
              <a:t>How Women Access Help</a:t>
            </a:r>
          </a:p>
        </p:txBody>
      </p:sp>
      <p:sp>
        <p:nvSpPr>
          <p:cNvPr id="5" name="Content Placeholder 2">
            <a:extLst>
              <a:ext uri="{FF2B5EF4-FFF2-40B4-BE49-F238E27FC236}">
                <a16:creationId xmlns:a16="http://schemas.microsoft.com/office/drawing/2014/main" id="{D29D72BB-6AD5-2DE0-42BA-D8E903798F0D}"/>
              </a:ext>
            </a:extLst>
          </p:cNvPr>
          <p:cNvSpPr txBox="1">
            <a:spLocks/>
          </p:cNvSpPr>
          <p:nvPr/>
        </p:nvSpPr>
        <p:spPr>
          <a:xfrm>
            <a:off x="3973513" y="2706688"/>
            <a:ext cx="4687887" cy="348456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The primary sources of referral to </a:t>
            </a:r>
            <a:br>
              <a:rPr lang="en-US" sz="1900" b="1" dirty="0">
                <a:latin typeface="Open Sans Light" panose="020B0306030504020204" pitchFamily="34" charset="0"/>
                <a:ea typeface="Open Sans Light" panose="020B0306030504020204" pitchFamily="34" charset="0"/>
                <a:cs typeface="Open Sans Light" panose="020B0306030504020204" pitchFamily="34" charset="0"/>
              </a:rPr>
            </a:b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SUD treatment for women are:</a:t>
            </a:r>
          </a:p>
          <a:p>
            <a:pPr>
              <a:defRPr/>
            </a:pP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Self-referral</a:t>
            </a:r>
            <a:r>
              <a:rPr lang="en-US" sz="1900" dirty="0">
                <a:latin typeface="Open Sans Light" panose="020B0306030504020204" pitchFamily="34" charset="0"/>
                <a:ea typeface="Open Sans Light" panose="020B0306030504020204" pitchFamily="34" charset="0"/>
                <a:cs typeface="Open Sans Light" panose="020B0306030504020204" pitchFamily="34" charset="0"/>
              </a:rPr>
              <a:t>, often with the help </a:t>
            </a:r>
            <a:br>
              <a:rPr lang="en-US" sz="1900" dirty="0">
                <a:latin typeface="Open Sans Light" panose="020B0306030504020204" pitchFamily="34" charset="0"/>
                <a:ea typeface="Open Sans Light" panose="020B0306030504020204" pitchFamily="34" charset="0"/>
                <a:cs typeface="Open Sans Light" panose="020B0306030504020204" pitchFamily="34" charset="0"/>
              </a:rPr>
            </a:br>
            <a:r>
              <a:rPr lang="en-US" sz="1900" dirty="0">
                <a:latin typeface="Open Sans Light" panose="020B0306030504020204" pitchFamily="34" charset="0"/>
                <a:ea typeface="Open Sans Light" panose="020B0306030504020204" pitchFamily="34" charset="0"/>
                <a:cs typeface="Open Sans Light" panose="020B0306030504020204" pitchFamily="34" charset="0"/>
              </a:rPr>
              <a:t>or support of family</a:t>
            </a:r>
          </a:p>
          <a:p>
            <a:pPr>
              <a:defRPr/>
            </a:pP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Social service agencies</a:t>
            </a:r>
            <a:r>
              <a:rPr lang="en-US" sz="1900" dirty="0">
                <a:latin typeface="Open Sans Light" panose="020B0306030504020204" pitchFamily="34" charset="0"/>
                <a:ea typeface="Open Sans Light" panose="020B0306030504020204" pitchFamily="34" charset="0"/>
                <a:cs typeface="Open Sans Light" panose="020B0306030504020204" pitchFamily="34" charset="0"/>
              </a:rPr>
              <a:t>, </a:t>
            </a:r>
            <a:br>
              <a:rPr lang="en-US" sz="1900" dirty="0">
                <a:latin typeface="Open Sans Light" panose="020B0306030504020204" pitchFamily="34" charset="0"/>
                <a:ea typeface="Open Sans Light" panose="020B0306030504020204" pitchFamily="34" charset="0"/>
                <a:cs typeface="Open Sans Light" panose="020B0306030504020204" pitchFamily="34" charset="0"/>
              </a:rPr>
            </a:br>
            <a:r>
              <a:rPr lang="en-US" sz="1900" dirty="0">
                <a:latin typeface="Open Sans Light" panose="020B0306030504020204" pitchFamily="34" charset="0"/>
                <a:ea typeface="Open Sans Light" panose="020B0306030504020204" pitchFamily="34" charset="0"/>
                <a:cs typeface="Open Sans Light" panose="020B0306030504020204" pitchFamily="34" charset="0"/>
              </a:rPr>
              <a:t>such as child protective services</a:t>
            </a:r>
          </a:p>
          <a:p>
            <a:pPr>
              <a:defRPr/>
            </a:pPr>
            <a:r>
              <a:rPr lang="en-US" sz="1900" b="1" dirty="0">
                <a:latin typeface="Open Sans Light" panose="020B0306030504020204" pitchFamily="34" charset="0"/>
                <a:ea typeface="Open Sans Light" panose="020B0306030504020204" pitchFamily="34" charset="0"/>
                <a:cs typeface="Open Sans Light" panose="020B0306030504020204" pitchFamily="34" charset="0"/>
              </a:rPr>
              <a:t>Criminal justice system</a:t>
            </a:r>
          </a:p>
          <a:p>
            <a:pPr>
              <a:defRPr/>
            </a:pPr>
            <a:endParaRPr lang="en-US" sz="1900" dirty="0"/>
          </a:p>
        </p:txBody>
      </p:sp>
    </p:spTree>
    <p:extLst>
      <p:ext uri="{BB962C8B-B14F-4D97-AF65-F5344CB8AC3E}">
        <p14:creationId xmlns:p14="http://schemas.microsoft.com/office/powerpoint/2010/main" val="2931778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923AF-952A-4EA1-74B2-D951B570EC89}"/>
              </a:ext>
            </a:extLst>
          </p:cNvPr>
          <p:cNvSpPr>
            <a:spLocks noGrp="1"/>
          </p:cNvSpPr>
          <p:nvPr>
            <p:ph type="sldNum" sz="quarter" idx="4"/>
          </p:nvPr>
        </p:nvSpPr>
        <p:spPr/>
        <p:txBody>
          <a:bodyPr/>
          <a:lstStyle/>
          <a:p>
            <a:fld id="{7F81CB2D-D492-7A48-98A7-5A5F32E8B2F1}" type="slidenum">
              <a:rPr lang="en-US" smtClean="0"/>
              <a:pPr/>
              <a:t>51</a:t>
            </a:fld>
            <a:endParaRPr lang="en-US"/>
          </a:p>
        </p:txBody>
      </p:sp>
      <p:pic>
        <p:nvPicPr>
          <p:cNvPr id="3" name="Picture 5" descr="Group of five pictures showing diverse women both smiling and serious.">
            <a:extLst>
              <a:ext uri="{FF2B5EF4-FFF2-40B4-BE49-F238E27FC236}">
                <a16:creationId xmlns:a16="http://schemas.microsoft.com/office/drawing/2014/main" id="{785ADC78-5F1D-A7E8-C197-3CE87591ACF8}"/>
              </a:ext>
            </a:extLst>
          </p:cNvPr>
          <p:cNvPicPr>
            <a:picLocks noChangeAspect="1" noChangeArrowheads="1"/>
          </p:cNvPicPr>
          <p:nvPr/>
        </p:nvPicPr>
        <p:blipFill rotWithShape="1">
          <a:blip r:embed="rId3"/>
          <a:srcRect l="36976" r="27908"/>
          <a:stretch/>
        </p:blipFill>
        <p:spPr bwMode="auto">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4" name="Title 1">
            <a:extLst>
              <a:ext uri="{FF2B5EF4-FFF2-40B4-BE49-F238E27FC236}">
                <a16:creationId xmlns:a16="http://schemas.microsoft.com/office/drawing/2014/main" id="{F51B1177-52BE-A74E-C9B7-7FBD33B1AACB}"/>
              </a:ext>
            </a:extLst>
          </p:cNvPr>
          <p:cNvSpPr txBox="1">
            <a:spLocks/>
          </p:cNvSpPr>
          <p:nvPr/>
        </p:nvSpPr>
        <p:spPr>
          <a:xfrm>
            <a:off x="360363" y="3752850"/>
            <a:ext cx="2468562" cy="2452688"/>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100"/>
              <a:t>Why It Is Important </a:t>
            </a:r>
            <a:br>
              <a:rPr lang="en-US" sz="3100"/>
            </a:br>
            <a:r>
              <a:rPr lang="en-US" sz="3100"/>
              <a:t>to Be Gender Responsive</a:t>
            </a:r>
            <a:endParaRPr lang="en-US" sz="3100" dirty="0"/>
          </a:p>
        </p:txBody>
      </p:sp>
      <p:sp>
        <p:nvSpPr>
          <p:cNvPr id="5" name="Content Placeholder 2">
            <a:extLst>
              <a:ext uri="{FF2B5EF4-FFF2-40B4-BE49-F238E27FC236}">
                <a16:creationId xmlns:a16="http://schemas.microsoft.com/office/drawing/2014/main" id="{A90C78C2-EA36-A624-7B9F-134356D045E5}"/>
              </a:ext>
            </a:extLst>
          </p:cNvPr>
          <p:cNvSpPr txBox="1">
            <a:spLocks/>
          </p:cNvSpPr>
          <p:nvPr/>
        </p:nvSpPr>
        <p:spPr>
          <a:xfrm>
            <a:off x="3168650" y="3752850"/>
            <a:ext cx="5613400" cy="2452688"/>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a:t>Gender-responsive services create an environment that reflects the understanding of the reality of women’s lives and addresses women’s issues.</a:t>
            </a:r>
          </a:p>
          <a:p>
            <a:pPr>
              <a:defRPr/>
            </a:pPr>
            <a:r>
              <a:rPr lang="en-US" sz="1600"/>
              <a:t>Gender-responsive services help improve the effectiveness of services for women and girls.</a:t>
            </a:r>
          </a:p>
          <a:p>
            <a:pPr>
              <a:defRPr/>
            </a:pPr>
            <a:endParaRPr lang="en-US" sz="1600" dirty="0"/>
          </a:p>
        </p:txBody>
      </p:sp>
    </p:spTree>
    <p:extLst>
      <p:ext uri="{BB962C8B-B14F-4D97-AF65-F5344CB8AC3E}">
        <p14:creationId xmlns:p14="http://schemas.microsoft.com/office/powerpoint/2010/main" val="2958694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9267D-062D-6E05-3302-6B48E7ECD770}"/>
              </a:ext>
            </a:extLst>
          </p:cNvPr>
          <p:cNvSpPr>
            <a:spLocks noGrp="1"/>
          </p:cNvSpPr>
          <p:nvPr>
            <p:ph type="sldNum" sz="quarter" idx="4294967295"/>
          </p:nvPr>
        </p:nvSpPr>
        <p:spPr>
          <a:xfrm>
            <a:off x="0" y="6540500"/>
            <a:ext cx="2057400" cy="365125"/>
          </a:xfrm>
        </p:spPr>
        <p:txBody>
          <a:bodyPr/>
          <a:lstStyle/>
          <a:p>
            <a:fld id="{7F81CB2D-D492-7A48-98A7-5A5F32E8B2F1}" type="slidenum">
              <a:rPr lang="en-US" smtClean="0"/>
              <a:pPr/>
              <a:t>52</a:t>
            </a:fld>
            <a:endParaRPr lang="en-US"/>
          </a:p>
        </p:txBody>
      </p:sp>
      <p:sp>
        <p:nvSpPr>
          <p:cNvPr id="3" name="Rectangle 3">
            <a:extLst>
              <a:ext uri="{FF2B5EF4-FFF2-40B4-BE49-F238E27FC236}">
                <a16:creationId xmlns:a16="http://schemas.microsoft.com/office/drawing/2014/main" id="{884B75F3-ED9A-DB13-09C5-92C6C32188CE}"/>
              </a:ext>
            </a:extLst>
          </p:cNvPr>
          <p:cNvSpPr txBox="1">
            <a:spLocks noChangeArrowheads="1"/>
          </p:cNvSpPr>
          <p:nvPr/>
        </p:nvSpPr>
        <p:spPr>
          <a:xfrm>
            <a:off x="790575" y="-695326"/>
            <a:ext cx="7723188" cy="723582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900" dirty="0">
                <a:solidFill>
                  <a:schemeClr val="bg1">
                    <a:lumMod val="95000"/>
                  </a:schemeClr>
                </a:solidFill>
              </a:rPr>
              <a:t>Women are at a much higher risk for developing alcohol-related complications at lower levels of consumption than men.</a:t>
            </a:r>
          </a:p>
          <a:p>
            <a:pPr marL="0" indent="0">
              <a:buNone/>
              <a:defRPr/>
            </a:pPr>
            <a:endParaRPr lang="en-US" altLang="en-US" sz="1900" dirty="0">
              <a:solidFill>
                <a:schemeClr val="bg1">
                  <a:lumMod val="95000"/>
                </a:schemeClr>
              </a:solidFill>
            </a:endParaRPr>
          </a:p>
          <a:p>
            <a:pPr>
              <a:defRPr/>
            </a:pPr>
            <a:r>
              <a:rPr lang="en-US" altLang="en-US" sz="1900" dirty="0">
                <a:solidFill>
                  <a:schemeClr val="bg1">
                    <a:lumMod val="95000"/>
                  </a:schemeClr>
                </a:solidFill>
              </a:rPr>
              <a:t>Close to 4 million women ages 18 and older can be classified as alcoholic or problem drinkers; one third that of men; 58% between the ages of 18 and 29.</a:t>
            </a:r>
          </a:p>
          <a:p>
            <a:pPr>
              <a:defRPr/>
            </a:pPr>
            <a:endParaRPr lang="en-US" altLang="en-US" sz="1900" dirty="0"/>
          </a:p>
          <a:p>
            <a:pPr>
              <a:defRPr/>
            </a:pPr>
            <a:endParaRPr lang="en-US" altLang="en-US" sz="1900" dirty="0"/>
          </a:p>
        </p:txBody>
      </p:sp>
    </p:spTree>
    <p:extLst>
      <p:ext uri="{BB962C8B-B14F-4D97-AF65-F5344CB8AC3E}">
        <p14:creationId xmlns:p14="http://schemas.microsoft.com/office/powerpoint/2010/main" val="1273884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781118-D1BD-379C-EC3D-981A3529D148}"/>
              </a:ext>
            </a:extLst>
          </p:cNvPr>
          <p:cNvSpPr>
            <a:spLocks noGrp="1"/>
          </p:cNvSpPr>
          <p:nvPr>
            <p:ph type="sldNum" sz="quarter" idx="4"/>
          </p:nvPr>
        </p:nvSpPr>
        <p:spPr/>
        <p:txBody>
          <a:bodyPr/>
          <a:lstStyle/>
          <a:p>
            <a:fld id="{7F81CB2D-D492-7A48-98A7-5A5F32E8B2F1}" type="slidenum">
              <a:rPr lang="en-US" smtClean="0"/>
              <a:pPr/>
              <a:t>53</a:t>
            </a:fld>
            <a:endParaRPr lang="en-US"/>
          </a:p>
        </p:txBody>
      </p:sp>
      <p:sp>
        <p:nvSpPr>
          <p:cNvPr id="5" name="Title 1">
            <a:extLst>
              <a:ext uri="{FF2B5EF4-FFF2-40B4-BE49-F238E27FC236}">
                <a16:creationId xmlns:a16="http://schemas.microsoft.com/office/drawing/2014/main" id="{29E68553-68C4-15BF-0242-7365861B7AEE}"/>
              </a:ext>
            </a:extLst>
          </p:cNvPr>
          <p:cNvSpPr>
            <a:spLocks noGrp="1"/>
          </p:cNvSpPr>
          <p:nvPr>
            <p:ph type="title"/>
          </p:nvPr>
        </p:nvSpPr>
        <p:spPr>
          <a:xfrm>
            <a:off x="84138" y="1174750"/>
            <a:ext cx="3573462" cy="663575"/>
          </a:xfrm>
        </p:spPr>
        <p:txBody>
          <a:bodyPr>
            <a:normAutofit/>
          </a:bodyPr>
          <a:lstStyle/>
          <a:p>
            <a:pPr>
              <a:defRPr/>
            </a:pPr>
            <a:r>
              <a:rPr lang="en-US" dirty="0"/>
              <a:t>Co-occurring Disorders</a:t>
            </a:r>
          </a:p>
        </p:txBody>
      </p:sp>
      <p:sp>
        <p:nvSpPr>
          <p:cNvPr id="6" name="Content Placeholder 2">
            <a:extLst>
              <a:ext uri="{FF2B5EF4-FFF2-40B4-BE49-F238E27FC236}">
                <a16:creationId xmlns:a16="http://schemas.microsoft.com/office/drawing/2014/main" id="{84A7496D-B0C3-6AD3-A567-0F9AE86D37B8}"/>
              </a:ext>
            </a:extLst>
          </p:cNvPr>
          <p:cNvSpPr>
            <a:spLocks noGrp="1"/>
          </p:cNvSpPr>
          <p:nvPr>
            <p:ph type="body" idx="10"/>
          </p:nvPr>
        </p:nvSpPr>
        <p:spPr>
          <a:xfrm>
            <a:off x="3657600" y="1993900"/>
            <a:ext cx="4918075" cy="3705225"/>
          </a:xfrm>
        </p:spPr>
        <p:txBody>
          <a:bodyPr>
            <a:normAutofit/>
          </a:bodyPr>
          <a:lstStyle/>
          <a:p>
            <a:pP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Lifetime rate of mood and anxiety disorders is significantly higher in women than men.</a:t>
            </a:r>
          </a:p>
          <a:p>
            <a:pP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12-month prevalence rates of these disorders in women with SUD were 29.7% and 26.2% respectively.</a:t>
            </a:r>
          </a:p>
          <a:p>
            <a:pPr>
              <a:defRPr/>
            </a:pPr>
            <a:r>
              <a:rPr lang="en-US" sz="18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Important to monitor mood/anxiety during period of abstinence, unless strong family history or symptoms with sustained sobriety.</a:t>
            </a:r>
          </a:p>
        </p:txBody>
      </p:sp>
    </p:spTree>
    <p:extLst>
      <p:ext uri="{BB962C8B-B14F-4D97-AF65-F5344CB8AC3E}">
        <p14:creationId xmlns:p14="http://schemas.microsoft.com/office/powerpoint/2010/main" val="18230672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66E24C-4916-E6DD-47E2-4CE651179D6B}"/>
              </a:ext>
            </a:extLst>
          </p:cNvPr>
          <p:cNvSpPr>
            <a:spLocks noGrp="1"/>
          </p:cNvSpPr>
          <p:nvPr>
            <p:ph type="sldNum" sz="quarter" idx="4"/>
          </p:nvPr>
        </p:nvSpPr>
        <p:spPr/>
        <p:txBody>
          <a:bodyPr/>
          <a:lstStyle/>
          <a:p>
            <a:fld id="{7F81CB2D-D492-7A48-98A7-5A5F32E8B2F1}" type="slidenum">
              <a:rPr lang="en-US" smtClean="0"/>
              <a:pPr/>
              <a:t>54</a:t>
            </a:fld>
            <a:endParaRPr lang="en-US"/>
          </a:p>
        </p:txBody>
      </p:sp>
      <p:sp>
        <p:nvSpPr>
          <p:cNvPr id="5" name="Title 1">
            <a:extLst>
              <a:ext uri="{FF2B5EF4-FFF2-40B4-BE49-F238E27FC236}">
                <a16:creationId xmlns:a16="http://schemas.microsoft.com/office/drawing/2014/main" id="{57E9347D-3057-23F0-A393-FFF1BB119E66}"/>
              </a:ext>
            </a:extLst>
          </p:cNvPr>
          <p:cNvSpPr>
            <a:spLocks noGrp="1"/>
          </p:cNvSpPr>
          <p:nvPr>
            <p:ph type="title"/>
          </p:nvPr>
        </p:nvSpPr>
        <p:spPr>
          <a:xfrm>
            <a:off x="84138" y="1174750"/>
            <a:ext cx="3573462" cy="663575"/>
          </a:xfrm>
        </p:spPr>
        <p:txBody>
          <a:bodyPr>
            <a:normAutofit fontScale="90000"/>
          </a:bodyPr>
          <a:lstStyle/>
          <a:p>
            <a:pPr>
              <a:defRPr/>
            </a:pPr>
            <a:r>
              <a:rPr lang="en-US" sz="4300" dirty="0"/>
              <a:t>Post Traumatic Stress Disorder</a:t>
            </a:r>
          </a:p>
        </p:txBody>
      </p:sp>
      <p:sp>
        <p:nvSpPr>
          <p:cNvPr id="6" name="Content Placeholder 2">
            <a:extLst>
              <a:ext uri="{FF2B5EF4-FFF2-40B4-BE49-F238E27FC236}">
                <a16:creationId xmlns:a16="http://schemas.microsoft.com/office/drawing/2014/main" id="{3F57B746-871F-5501-A4F8-6511E9D3D4B0}"/>
              </a:ext>
            </a:extLst>
          </p:cNvPr>
          <p:cNvSpPr>
            <a:spLocks noGrp="1"/>
          </p:cNvSpPr>
          <p:nvPr>
            <p:ph type="body" idx="10"/>
          </p:nvPr>
        </p:nvSpPr>
        <p:spPr>
          <a:xfrm>
            <a:off x="3657600" y="1549400"/>
            <a:ext cx="4918075" cy="4133850"/>
          </a:xfrm>
        </p:spPr>
        <p:txBody>
          <a:bodyPr>
            <a:normAutofit/>
          </a:bodyPr>
          <a:lstStyle/>
          <a:p>
            <a:pPr marL="0" indent="0">
              <a:buNone/>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History of exposure to a traumatic event that meets specific stipulations and symptoms for each of four symptom clusters:</a:t>
            </a:r>
          </a:p>
          <a:p>
            <a:pPr marL="0" indent="0">
              <a:buNone/>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Intrusion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Avoidance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Negative alterations in cognition 	and mood</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Alterations in arousal and reactivity</a:t>
            </a:r>
          </a:p>
        </p:txBody>
      </p:sp>
    </p:spTree>
    <p:extLst>
      <p:ext uri="{BB962C8B-B14F-4D97-AF65-F5344CB8AC3E}">
        <p14:creationId xmlns:p14="http://schemas.microsoft.com/office/powerpoint/2010/main" val="2196955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8EB516-647F-3479-EAB3-3AAD89234CC2}"/>
              </a:ext>
            </a:extLst>
          </p:cNvPr>
          <p:cNvSpPr>
            <a:spLocks noGrp="1"/>
          </p:cNvSpPr>
          <p:nvPr>
            <p:ph type="sldNum" sz="quarter" idx="4"/>
          </p:nvPr>
        </p:nvSpPr>
        <p:spPr/>
        <p:txBody>
          <a:bodyPr/>
          <a:lstStyle/>
          <a:p>
            <a:fld id="{7F81CB2D-D492-7A48-98A7-5A5F32E8B2F1}" type="slidenum">
              <a:rPr lang="en-US" smtClean="0"/>
              <a:pPr/>
              <a:t>55</a:t>
            </a:fld>
            <a:endParaRPr lang="en-US"/>
          </a:p>
        </p:txBody>
      </p:sp>
      <p:sp>
        <p:nvSpPr>
          <p:cNvPr id="5" name="Title 1">
            <a:extLst>
              <a:ext uri="{FF2B5EF4-FFF2-40B4-BE49-F238E27FC236}">
                <a16:creationId xmlns:a16="http://schemas.microsoft.com/office/drawing/2014/main" id="{E0ACA326-BC3A-D90B-7FAB-5262FEE004B9}"/>
              </a:ext>
            </a:extLst>
          </p:cNvPr>
          <p:cNvSpPr>
            <a:spLocks noGrp="1"/>
          </p:cNvSpPr>
          <p:nvPr>
            <p:ph type="title"/>
          </p:nvPr>
        </p:nvSpPr>
        <p:spPr>
          <a:xfrm>
            <a:off x="84138" y="1174750"/>
            <a:ext cx="3573462" cy="663575"/>
          </a:xfrm>
        </p:spPr>
        <p:txBody>
          <a:bodyPr>
            <a:normAutofit fontScale="90000"/>
          </a:bodyPr>
          <a:lstStyle/>
          <a:p>
            <a:pPr>
              <a:defRPr/>
            </a:pPr>
            <a:r>
              <a:rPr lang="en-US" sz="4300" dirty="0"/>
              <a:t>Post Traumatic Stress Disorder</a:t>
            </a:r>
          </a:p>
        </p:txBody>
      </p:sp>
      <p:sp>
        <p:nvSpPr>
          <p:cNvPr id="6" name="Content Placeholder 2">
            <a:extLst>
              <a:ext uri="{FF2B5EF4-FFF2-40B4-BE49-F238E27FC236}">
                <a16:creationId xmlns:a16="http://schemas.microsoft.com/office/drawing/2014/main" id="{8343243F-9551-D47C-DA1D-21E42260B7E8}"/>
              </a:ext>
            </a:extLst>
          </p:cNvPr>
          <p:cNvSpPr>
            <a:spLocks noGrp="1"/>
          </p:cNvSpPr>
          <p:nvPr>
            <p:ph type="body" idx="10"/>
          </p:nvPr>
        </p:nvSpPr>
        <p:spPr>
          <a:xfrm>
            <a:off x="3657600" y="2111375"/>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At least 70% of women entering treatment have been abused; numbers less clear in males.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PTSD is common in many of these patients, but is often confused with bipolar affective disorder and other psychiatric disorders.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Combination of psychosocial therapies and medications indicated.</a:t>
            </a:r>
          </a:p>
          <a:p>
            <a:pPr>
              <a:defRPr/>
            </a:pPr>
            <a:endParaRPr lang="en-US" sz="1900" dirty="0"/>
          </a:p>
        </p:txBody>
      </p:sp>
    </p:spTree>
    <p:extLst>
      <p:ext uri="{BB962C8B-B14F-4D97-AF65-F5344CB8AC3E}">
        <p14:creationId xmlns:p14="http://schemas.microsoft.com/office/powerpoint/2010/main" val="3248530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436B5C-7578-22AB-A65F-79A0F0D36DF1}"/>
              </a:ext>
            </a:extLst>
          </p:cNvPr>
          <p:cNvSpPr>
            <a:spLocks noGrp="1"/>
          </p:cNvSpPr>
          <p:nvPr>
            <p:ph type="sldNum" sz="quarter" idx="4"/>
          </p:nvPr>
        </p:nvSpPr>
        <p:spPr/>
        <p:txBody>
          <a:bodyPr/>
          <a:lstStyle/>
          <a:p>
            <a:fld id="{7F81CB2D-D492-7A48-98A7-5A5F32E8B2F1}" type="slidenum">
              <a:rPr lang="en-US" smtClean="0"/>
              <a:pPr/>
              <a:t>56</a:t>
            </a:fld>
            <a:endParaRPr lang="en-US"/>
          </a:p>
        </p:txBody>
      </p:sp>
      <p:sp>
        <p:nvSpPr>
          <p:cNvPr id="5" name="Title 1">
            <a:extLst>
              <a:ext uri="{FF2B5EF4-FFF2-40B4-BE49-F238E27FC236}">
                <a16:creationId xmlns:a16="http://schemas.microsoft.com/office/drawing/2014/main" id="{3B0E09AB-6E0C-1214-1702-222FC83C7098}"/>
              </a:ext>
            </a:extLst>
          </p:cNvPr>
          <p:cNvSpPr>
            <a:spLocks noGrp="1"/>
          </p:cNvSpPr>
          <p:nvPr>
            <p:ph type="title"/>
          </p:nvPr>
        </p:nvSpPr>
        <p:spPr>
          <a:xfrm>
            <a:off x="84138" y="1174750"/>
            <a:ext cx="3573462" cy="663575"/>
          </a:xfrm>
        </p:spPr>
        <p:txBody>
          <a:bodyPr>
            <a:normAutofit fontScale="90000"/>
          </a:bodyPr>
          <a:lstStyle/>
          <a:p>
            <a:pPr>
              <a:defRPr/>
            </a:pPr>
            <a:r>
              <a:rPr lang="en-US" sz="4300" dirty="0"/>
              <a:t>Post Traumatic Stress Disorder</a:t>
            </a:r>
          </a:p>
        </p:txBody>
      </p:sp>
      <p:sp>
        <p:nvSpPr>
          <p:cNvPr id="6" name="Content Placeholder 2">
            <a:extLst>
              <a:ext uri="{FF2B5EF4-FFF2-40B4-BE49-F238E27FC236}">
                <a16:creationId xmlns:a16="http://schemas.microsoft.com/office/drawing/2014/main" id="{DA2D8190-A67A-5D8F-B2C0-3582F632386F}"/>
              </a:ext>
            </a:extLst>
          </p:cNvPr>
          <p:cNvSpPr>
            <a:spLocks noGrp="1"/>
          </p:cNvSpPr>
          <p:nvPr>
            <p:ph type="body" idx="10"/>
          </p:nvPr>
        </p:nvSpPr>
        <p:spPr>
          <a:xfrm>
            <a:off x="3657600" y="2337064"/>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Combination of an SSRI for anxiolytic effect and prazosin for trauma nightmares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Failure to recognize and treat is significant factor for relapse with incidence increasing proportional to number of remaining PTSD symptoms.</a:t>
            </a:r>
          </a:p>
        </p:txBody>
      </p:sp>
    </p:spTree>
    <p:extLst>
      <p:ext uri="{BB962C8B-B14F-4D97-AF65-F5344CB8AC3E}">
        <p14:creationId xmlns:p14="http://schemas.microsoft.com/office/powerpoint/2010/main" val="134269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97E6DD-539A-EEE1-3A1C-EE4B7FE13464}"/>
              </a:ext>
            </a:extLst>
          </p:cNvPr>
          <p:cNvSpPr>
            <a:spLocks noGrp="1"/>
          </p:cNvSpPr>
          <p:nvPr>
            <p:ph type="sldNum" sz="quarter" idx="4"/>
          </p:nvPr>
        </p:nvSpPr>
        <p:spPr/>
        <p:txBody>
          <a:bodyPr/>
          <a:lstStyle/>
          <a:p>
            <a:fld id="{7F81CB2D-D492-7A48-98A7-5A5F32E8B2F1}" type="slidenum">
              <a:rPr lang="en-US" smtClean="0"/>
              <a:pPr/>
              <a:t>57</a:t>
            </a:fld>
            <a:endParaRPr lang="en-US"/>
          </a:p>
        </p:txBody>
      </p:sp>
      <p:sp>
        <p:nvSpPr>
          <p:cNvPr id="2" name="Title 1">
            <a:extLst>
              <a:ext uri="{FF2B5EF4-FFF2-40B4-BE49-F238E27FC236}">
                <a16:creationId xmlns:a16="http://schemas.microsoft.com/office/drawing/2014/main" id="{AABC1035-FB77-23D4-46DA-1D3B5CBECFA6}"/>
              </a:ext>
            </a:extLst>
          </p:cNvPr>
          <p:cNvSpPr>
            <a:spLocks noGrp="1"/>
          </p:cNvSpPr>
          <p:nvPr>
            <p:ph type="title" idx="4294967295"/>
          </p:nvPr>
        </p:nvSpPr>
        <p:spPr>
          <a:xfrm>
            <a:off x="863600" y="785547"/>
            <a:ext cx="7219950" cy="665163"/>
          </a:xfrm>
        </p:spPr>
        <p:txBody>
          <a:bodyPr>
            <a:noAutofit/>
          </a:bodyPr>
          <a:lstStyle/>
          <a:p>
            <a:r>
              <a:rPr lang="en-US" altLang="en-US" sz="3200" dirty="0"/>
              <a:t>Risk factors for problem drinking in women include:</a:t>
            </a:r>
            <a:endParaRPr lang="en-US" sz="3200" dirty="0"/>
          </a:p>
        </p:txBody>
      </p:sp>
      <p:sp>
        <p:nvSpPr>
          <p:cNvPr id="5" name="Rectangle 3">
            <a:extLst>
              <a:ext uri="{FF2B5EF4-FFF2-40B4-BE49-F238E27FC236}">
                <a16:creationId xmlns:a16="http://schemas.microsoft.com/office/drawing/2014/main" id="{3BFBD6AD-CD27-9924-8A1F-1A4A85847555}"/>
              </a:ext>
            </a:extLst>
          </p:cNvPr>
          <p:cNvSpPr>
            <a:spLocks noGrp="1" noChangeArrowheads="1"/>
          </p:cNvSpPr>
          <p:nvPr>
            <p:ph type="body" idx="4294967295"/>
          </p:nvPr>
        </p:nvSpPr>
        <p:spPr>
          <a:xfrm>
            <a:off x="863600" y="2119312"/>
            <a:ext cx="5956300" cy="3705225"/>
          </a:xfrm>
        </p:spPr>
        <p:txBody>
          <a:bodyPr>
            <a:normAutofit/>
          </a:bodyPr>
          <a:lstStyle/>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Influence of partner’s drinking, depression, sexual experience, sexual orientation, sexual dysfunction, and violent victimization.</a:t>
            </a:r>
          </a:p>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Over 4 million women need treatment.</a:t>
            </a:r>
          </a:p>
        </p:txBody>
      </p:sp>
    </p:spTree>
    <p:extLst>
      <p:ext uri="{BB962C8B-B14F-4D97-AF65-F5344CB8AC3E}">
        <p14:creationId xmlns:p14="http://schemas.microsoft.com/office/powerpoint/2010/main" val="23787108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FF1E1D-01F0-F8BF-49E2-D8856D327F87}"/>
              </a:ext>
            </a:extLst>
          </p:cNvPr>
          <p:cNvSpPr>
            <a:spLocks noGrp="1"/>
          </p:cNvSpPr>
          <p:nvPr>
            <p:ph type="sldNum" sz="quarter" idx="4"/>
          </p:nvPr>
        </p:nvSpPr>
        <p:spPr/>
        <p:txBody>
          <a:bodyPr/>
          <a:lstStyle/>
          <a:p>
            <a:fld id="{7F81CB2D-D492-7A48-98A7-5A5F32E8B2F1}" type="slidenum">
              <a:rPr lang="en-US" smtClean="0"/>
              <a:pPr/>
              <a:t>58</a:t>
            </a:fld>
            <a:endParaRPr lang="en-US"/>
          </a:p>
        </p:txBody>
      </p:sp>
      <p:sp>
        <p:nvSpPr>
          <p:cNvPr id="5" name="Rectangle 3">
            <a:extLst>
              <a:ext uri="{FF2B5EF4-FFF2-40B4-BE49-F238E27FC236}">
                <a16:creationId xmlns:a16="http://schemas.microsoft.com/office/drawing/2014/main" id="{6F24FC0D-C907-9749-B252-A58BC5E849F7}"/>
              </a:ext>
            </a:extLst>
          </p:cNvPr>
          <p:cNvSpPr txBox="1">
            <a:spLocks noChangeArrowheads="1"/>
          </p:cNvSpPr>
          <p:nvPr/>
        </p:nvSpPr>
        <p:spPr>
          <a:xfrm>
            <a:off x="628650" y="1120775"/>
            <a:ext cx="7886700" cy="4252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70% of drug-using women have been abused sexually before the age of 18.</a:t>
            </a:r>
          </a:p>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More than 80% of drug-abusing women have at least one addicted parent.</a:t>
            </a:r>
          </a:p>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Addicted women are more vulnerable to rape. 50% of rape victims in one study were under the influence at the time of the attack. 64% of perpetrators were also under the influence.</a:t>
            </a:r>
          </a:p>
        </p:txBody>
      </p:sp>
      <p:sp>
        <p:nvSpPr>
          <p:cNvPr id="6" name="Rectangle 3">
            <a:extLst>
              <a:ext uri="{FF2B5EF4-FFF2-40B4-BE49-F238E27FC236}">
                <a16:creationId xmlns:a16="http://schemas.microsoft.com/office/drawing/2014/main" id="{E3B00DB8-8446-CD45-E75F-26A31D91847B}"/>
              </a:ext>
            </a:extLst>
          </p:cNvPr>
          <p:cNvSpPr txBox="1">
            <a:spLocks noChangeArrowheads="1"/>
          </p:cNvSpPr>
          <p:nvPr/>
        </p:nvSpPr>
        <p:spPr>
          <a:xfrm>
            <a:off x="628650" y="4206346"/>
            <a:ext cx="7886700" cy="4252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latin typeface="Open Sans Light" panose="020B0306030504020204" pitchFamily="34" charset="0"/>
                <a:ea typeface="Open Sans Light" panose="020B0306030504020204" pitchFamily="34" charset="0"/>
                <a:cs typeface="Open Sans Light" panose="020B0306030504020204" pitchFamily="34" charset="0"/>
              </a:rPr>
              <a:t>Over one half of all domestic violence cases involve the use of alcohol, with women most likely being battered when both partners have been drinking.</a:t>
            </a:r>
          </a:p>
        </p:txBody>
      </p:sp>
    </p:spTree>
    <p:extLst>
      <p:ext uri="{BB962C8B-B14F-4D97-AF65-F5344CB8AC3E}">
        <p14:creationId xmlns:p14="http://schemas.microsoft.com/office/powerpoint/2010/main" val="24538890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FF1E1D-01F0-F8BF-49E2-D8856D327F87}"/>
              </a:ext>
            </a:extLst>
          </p:cNvPr>
          <p:cNvSpPr>
            <a:spLocks noGrp="1"/>
          </p:cNvSpPr>
          <p:nvPr>
            <p:ph type="sldNum" sz="quarter" idx="4"/>
          </p:nvPr>
        </p:nvSpPr>
        <p:spPr/>
        <p:txBody>
          <a:bodyPr/>
          <a:lstStyle/>
          <a:p>
            <a:fld id="{7F81CB2D-D492-7A48-98A7-5A5F32E8B2F1}" type="slidenum">
              <a:rPr lang="en-US" smtClean="0"/>
              <a:pPr/>
              <a:t>59</a:t>
            </a:fld>
            <a:endParaRPr lang="en-US"/>
          </a:p>
        </p:txBody>
      </p:sp>
      <p:sp>
        <p:nvSpPr>
          <p:cNvPr id="6" name="Rectangle 2">
            <a:extLst>
              <a:ext uri="{FF2B5EF4-FFF2-40B4-BE49-F238E27FC236}">
                <a16:creationId xmlns:a16="http://schemas.microsoft.com/office/drawing/2014/main" id="{32B3B230-5BCF-794A-6380-45322D384EE2}"/>
              </a:ext>
            </a:extLst>
          </p:cNvPr>
          <p:cNvSpPr>
            <a:spLocks noGrp="1" noChangeArrowheads="1"/>
          </p:cNvSpPr>
          <p:nvPr>
            <p:ph type="title"/>
          </p:nvPr>
        </p:nvSpPr>
        <p:spPr>
          <a:xfrm>
            <a:off x="84138" y="773112"/>
            <a:ext cx="3573462" cy="663575"/>
          </a:xfrm>
        </p:spPr>
        <p:txBody>
          <a:bodyPr>
            <a:noAutofit/>
          </a:bodyPr>
          <a:lstStyle/>
          <a:p>
            <a:pPr>
              <a:lnSpc>
                <a:spcPct val="90000"/>
              </a:lnSpc>
              <a:defRPr/>
            </a:pPr>
            <a:r>
              <a:rPr lang="en-US" altLang="en-US" sz="3600" dirty="0"/>
              <a:t>Health </a:t>
            </a:r>
            <a:br>
              <a:rPr lang="en-US" altLang="en-US" sz="3600" dirty="0"/>
            </a:br>
            <a:r>
              <a:rPr lang="en-US" altLang="en-US" sz="3600" dirty="0"/>
              <a:t>Consequences</a:t>
            </a:r>
          </a:p>
        </p:txBody>
      </p:sp>
      <p:sp>
        <p:nvSpPr>
          <p:cNvPr id="7" name="Rectangle 3">
            <a:extLst>
              <a:ext uri="{FF2B5EF4-FFF2-40B4-BE49-F238E27FC236}">
                <a16:creationId xmlns:a16="http://schemas.microsoft.com/office/drawing/2014/main" id="{E9DA7637-B797-588A-708A-FFFAC41129E9}"/>
              </a:ext>
            </a:extLst>
          </p:cNvPr>
          <p:cNvSpPr>
            <a:spLocks noGrp="1" noChangeArrowheads="1"/>
          </p:cNvSpPr>
          <p:nvPr>
            <p:ph type="body" idx="10"/>
          </p:nvPr>
        </p:nvSpPr>
        <p:spPr>
          <a:xfrm>
            <a:off x="3657600" y="2136245"/>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death rate among women alcoholics is higher than males due to increased risk for suicide, accidents, cirrhosis, and hepatitis.</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develop cirrhosis at much lower cumulative doses of alcohol; with abstinence, the risk of disease progression continues.</a:t>
            </a:r>
          </a:p>
        </p:txBody>
      </p:sp>
    </p:spTree>
    <p:extLst>
      <p:ext uri="{BB962C8B-B14F-4D97-AF65-F5344CB8AC3E}">
        <p14:creationId xmlns:p14="http://schemas.microsoft.com/office/powerpoint/2010/main" val="75590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F93B51-85A2-A4F0-5CEB-2A0EC151C5FF}"/>
              </a:ext>
            </a:extLst>
          </p:cNvPr>
          <p:cNvSpPr>
            <a:spLocks noGrp="1"/>
          </p:cNvSpPr>
          <p:nvPr>
            <p:ph type="sldNum" sz="quarter" idx="4"/>
          </p:nvPr>
        </p:nvSpPr>
        <p:spPr/>
        <p:txBody>
          <a:bodyPr/>
          <a:lstStyle/>
          <a:p>
            <a:fld id="{7F81CB2D-D492-7A48-98A7-5A5F32E8B2F1}" type="slidenum">
              <a:rPr lang="en-US" smtClean="0"/>
              <a:pPr/>
              <a:t>6</a:t>
            </a:fld>
            <a:endParaRPr lang="en-US"/>
          </a:p>
        </p:txBody>
      </p:sp>
      <p:sp>
        <p:nvSpPr>
          <p:cNvPr id="3" name="Title 1">
            <a:extLst>
              <a:ext uri="{FF2B5EF4-FFF2-40B4-BE49-F238E27FC236}">
                <a16:creationId xmlns:a16="http://schemas.microsoft.com/office/drawing/2014/main" id="{8F919A95-FD0A-FB39-4833-8FC511B4101E}"/>
              </a:ext>
            </a:extLst>
          </p:cNvPr>
          <p:cNvSpPr txBox="1">
            <a:spLocks/>
          </p:cNvSpPr>
          <p:nvPr/>
        </p:nvSpPr>
        <p:spPr>
          <a:xfrm>
            <a:off x="228600" y="457200"/>
            <a:ext cx="7772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lgn="ctr">
              <a:defRPr/>
            </a:pPr>
            <a:r>
              <a:rPr lang="en-US" dirty="0"/>
              <a:t>Telescoping and Other </a:t>
            </a:r>
            <a:br>
              <a:rPr lang="en-US" dirty="0"/>
            </a:br>
            <a:r>
              <a:rPr lang="en-US" dirty="0"/>
              <a:t>Sex-related Differences</a:t>
            </a:r>
          </a:p>
        </p:txBody>
      </p:sp>
      <p:grpSp>
        <p:nvGrpSpPr>
          <p:cNvPr id="4" name="Group 3">
            <a:extLst>
              <a:ext uri="{FF2B5EF4-FFF2-40B4-BE49-F238E27FC236}">
                <a16:creationId xmlns:a16="http://schemas.microsoft.com/office/drawing/2014/main" id="{B226B942-FE6A-5E21-3FA9-411DF25CAC7B}"/>
              </a:ext>
            </a:extLst>
          </p:cNvPr>
          <p:cNvGrpSpPr/>
          <p:nvPr/>
        </p:nvGrpSpPr>
        <p:grpSpPr>
          <a:xfrm>
            <a:off x="472679" y="2243879"/>
            <a:ext cx="3823855" cy="2328119"/>
            <a:chOff x="392794" y="720735"/>
            <a:chExt cx="3526110" cy="2239080"/>
          </a:xfrm>
        </p:grpSpPr>
        <p:sp>
          <p:nvSpPr>
            <p:cNvPr id="5" name="Rectangle: Rounded Corners 4">
              <a:extLst>
                <a:ext uri="{FF2B5EF4-FFF2-40B4-BE49-F238E27FC236}">
                  <a16:creationId xmlns:a16="http://schemas.microsoft.com/office/drawing/2014/main" id="{0B1AB599-BFE4-403D-1C8E-223FCA550823}"/>
                </a:ext>
              </a:extLst>
            </p:cNvPr>
            <p:cNvSpPr/>
            <p:nvPr/>
          </p:nvSpPr>
          <p:spPr>
            <a:xfrm>
              <a:off x="392794" y="720735"/>
              <a:ext cx="3526110" cy="223908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21090E4E-89FA-D4DF-1C08-96C8C5CCB92D}"/>
                </a:ext>
              </a:extLst>
            </p:cNvPr>
            <p:cNvSpPr txBox="1"/>
            <p:nvPr/>
          </p:nvSpPr>
          <p:spPr>
            <a:xfrm>
              <a:off x="458374" y="786315"/>
              <a:ext cx="3394950" cy="21079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Telescoping, in this use of the term, refers to an effect whereby women “progress faster than men from initial use to alcohol- and drug-related problems, even when using a similar or lesser amount of substances.” </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Group 6">
            <a:extLst>
              <a:ext uri="{FF2B5EF4-FFF2-40B4-BE49-F238E27FC236}">
                <a16:creationId xmlns:a16="http://schemas.microsoft.com/office/drawing/2014/main" id="{1570ABD1-41E4-17C9-A164-E89FC1320E46}"/>
              </a:ext>
            </a:extLst>
          </p:cNvPr>
          <p:cNvGrpSpPr/>
          <p:nvPr/>
        </p:nvGrpSpPr>
        <p:grpSpPr>
          <a:xfrm>
            <a:off x="4701309" y="2264940"/>
            <a:ext cx="3823855" cy="2328119"/>
            <a:chOff x="2131337" y="472775"/>
            <a:chExt cx="4462789" cy="2833871"/>
          </a:xfrm>
        </p:grpSpPr>
        <p:sp>
          <p:nvSpPr>
            <p:cNvPr id="8" name="Rectangle: Rounded Corners 7">
              <a:extLst>
                <a:ext uri="{FF2B5EF4-FFF2-40B4-BE49-F238E27FC236}">
                  <a16:creationId xmlns:a16="http://schemas.microsoft.com/office/drawing/2014/main" id="{03C071BB-5BFF-3596-D2D7-71E4AC986CD9}"/>
                </a:ext>
              </a:extLst>
            </p:cNvPr>
            <p:cNvSpPr/>
            <p:nvPr/>
          </p:nvSpPr>
          <p:spPr>
            <a:xfrm>
              <a:off x="2131337" y="472775"/>
              <a:ext cx="4462789" cy="283387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Rounded Corners 4">
              <a:extLst>
                <a:ext uri="{FF2B5EF4-FFF2-40B4-BE49-F238E27FC236}">
                  <a16:creationId xmlns:a16="http://schemas.microsoft.com/office/drawing/2014/main" id="{8FCDA6A8-E3E5-6BE9-B554-A14F0B60A953}"/>
                </a:ext>
              </a:extLst>
            </p:cNvPr>
            <p:cNvSpPr txBox="1"/>
            <p:nvPr/>
          </p:nvSpPr>
          <p:spPr>
            <a:xfrm>
              <a:off x="2214338" y="555776"/>
              <a:ext cx="4296787" cy="2667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kumimoji="1" lang="en-US" b="0"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(Substance Abuse and Mental Health Services Administration [SAMHSA], 2009, p. 27; Piazza et al., 1989)</a:t>
              </a:r>
              <a:endParaRPr lang="en-US" kern="12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992212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FF1E1D-01F0-F8BF-49E2-D8856D327F87}"/>
              </a:ext>
            </a:extLst>
          </p:cNvPr>
          <p:cNvSpPr>
            <a:spLocks noGrp="1"/>
          </p:cNvSpPr>
          <p:nvPr>
            <p:ph type="sldNum" sz="quarter" idx="4"/>
          </p:nvPr>
        </p:nvSpPr>
        <p:spPr/>
        <p:txBody>
          <a:bodyPr/>
          <a:lstStyle/>
          <a:p>
            <a:fld id="{7F81CB2D-D492-7A48-98A7-5A5F32E8B2F1}" type="slidenum">
              <a:rPr lang="en-US" smtClean="0"/>
              <a:pPr/>
              <a:t>60</a:t>
            </a:fld>
            <a:endParaRPr lang="en-US"/>
          </a:p>
        </p:txBody>
      </p:sp>
      <p:sp>
        <p:nvSpPr>
          <p:cNvPr id="5" name="Rectangle 2">
            <a:extLst>
              <a:ext uri="{FF2B5EF4-FFF2-40B4-BE49-F238E27FC236}">
                <a16:creationId xmlns:a16="http://schemas.microsoft.com/office/drawing/2014/main" id="{D55B8EAD-DE2C-9537-1F28-4C807D9527A7}"/>
              </a:ext>
            </a:extLst>
          </p:cNvPr>
          <p:cNvSpPr>
            <a:spLocks noGrp="1" noChangeArrowheads="1"/>
          </p:cNvSpPr>
          <p:nvPr>
            <p:ph type="title"/>
          </p:nvPr>
        </p:nvSpPr>
        <p:spPr>
          <a:xfrm>
            <a:off x="84138" y="970780"/>
            <a:ext cx="3573462" cy="663575"/>
          </a:xfrm>
        </p:spPr>
        <p:txBody>
          <a:bodyPr>
            <a:noAutofit/>
          </a:bodyPr>
          <a:lstStyle/>
          <a:p>
            <a:pPr>
              <a:defRPr/>
            </a:pPr>
            <a:r>
              <a:rPr lang="en-US" altLang="en-US" sz="3600" dirty="0"/>
              <a:t>Health Consequences</a:t>
            </a:r>
          </a:p>
        </p:txBody>
      </p:sp>
      <p:sp>
        <p:nvSpPr>
          <p:cNvPr id="6" name="Rectangle 3">
            <a:extLst>
              <a:ext uri="{FF2B5EF4-FFF2-40B4-BE49-F238E27FC236}">
                <a16:creationId xmlns:a16="http://schemas.microsoft.com/office/drawing/2014/main" id="{A3440A37-0B91-D102-C595-C9C71B21090A}"/>
              </a:ext>
            </a:extLst>
          </p:cNvPr>
          <p:cNvSpPr>
            <a:spLocks noGrp="1" noChangeArrowheads="1"/>
          </p:cNvSpPr>
          <p:nvPr>
            <p:ph type="body" idx="10"/>
          </p:nvPr>
        </p:nvSpPr>
        <p:spPr>
          <a:xfrm>
            <a:off x="3657600" y="1978025"/>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Menstrual disturbances, miscarriages, and infertility increase with the level of drinking.</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risk of death from breast cancer in middle-aged and elderly women is 30% higher in those who report the use of one drink per day.</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70% of women with AIDS are addicts.</a:t>
            </a:r>
          </a:p>
        </p:txBody>
      </p:sp>
    </p:spTree>
    <p:extLst>
      <p:ext uri="{BB962C8B-B14F-4D97-AF65-F5344CB8AC3E}">
        <p14:creationId xmlns:p14="http://schemas.microsoft.com/office/powerpoint/2010/main" val="7351710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DD3D6D-92C0-9828-84C0-66B809B66CDD}"/>
              </a:ext>
            </a:extLst>
          </p:cNvPr>
          <p:cNvSpPr>
            <a:spLocks noGrp="1"/>
          </p:cNvSpPr>
          <p:nvPr>
            <p:ph type="sldNum" sz="quarter" idx="4"/>
          </p:nvPr>
        </p:nvSpPr>
        <p:spPr/>
        <p:txBody>
          <a:bodyPr/>
          <a:lstStyle/>
          <a:p>
            <a:fld id="{7F81CB2D-D492-7A48-98A7-5A5F32E8B2F1}" type="slidenum">
              <a:rPr lang="en-US" smtClean="0"/>
              <a:pPr/>
              <a:t>61</a:t>
            </a:fld>
            <a:endParaRPr lang="en-US"/>
          </a:p>
        </p:txBody>
      </p:sp>
      <p:sp>
        <p:nvSpPr>
          <p:cNvPr id="5" name="Rectangle 2">
            <a:extLst>
              <a:ext uri="{FF2B5EF4-FFF2-40B4-BE49-F238E27FC236}">
                <a16:creationId xmlns:a16="http://schemas.microsoft.com/office/drawing/2014/main" id="{1FC02EAC-9A2B-7397-F50A-F3234DA7AE9E}"/>
              </a:ext>
            </a:extLst>
          </p:cNvPr>
          <p:cNvSpPr>
            <a:spLocks noGrp="1" noChangeArrowheads="1"/>
          </p:cNvSpPr>
          <p:nvPr>
            <p:ph type="title"/>
          </p:nvPr>
        </p:nvSpPr>
        <p:spPr>
          <a:xfrm>
            <a:off x="84138" y="885825"/>
            <a:ext cx="3573462" cy="663575"/>
          </a:xfrm>
        </p:spPr>
        <p:txBody>
          <a:bodyPr>
            <a:normAutofit fontScale="90000"/>
          </a:bodyPr>
          <a:lstStyle/>
          <a:p>
            <a:pPr>
              <a:defRPr/>
            </a:pPr>
            <a:r>
              <a:rPr lang="en-US" altLang="en-US" sz="4700" dirty="0"/>
              <a:t>Treatment Issues</a:t>
            </a:r>
          </a:p>
        </p:txBody>
      </p:sp>
      <p:sp>
        <p:nvSpPr>
          <p:cNvPr id="6" name="Rectangle 3">
            <a:extLst>
              <a:ext uri="{FF2B5EF4-FFF2-40B4-BE49-F238E27FC236}">
                <a16:creationId xmlns:a16="http://schemas.microsoft.com/office/drawing/2014/main" id="{5797B10A-C1F2-8B3E-6CE8-B5FDFC334C94}"/>
              </a:ext>
            </a:extLst>
          </p:cNvPr>
          <p:cNvSpPr>
            <a:spLocks noGrp="1" noChangeArrowheads="1"/>
          </p:cNvSpPr>
          <p:nvPr>
            <p:ph type="body" idx="10"/>
          </p:nvPr>
        </p:nvSpPr>
        <p:spPr>
          <a:xfrm>
            <a:off x="3657600" y="15494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less likely than men to seek treatment.</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Alcohol remains the primary substance of abuse.</a:t>
            </a:r>
          </a:p>
        </p:txBody>
      </p:sp>
    </p:spTree>
    <p:extLst>
      <p:ext uri="{BB962C8B-B14F-4D97-AF65-F5344CB8AC3E}">
        <p14:creationId xmlns:p14="http://schemas.microsoft.com/office/powerpoint/2010/main" val="2769341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41B14C-048B-4B5E-5D55-D35B96072505}"/>
              </a:ext>
            </a:extLst>
          </p:cNvPr>
          <p:cNvSpPr>
            <a:spLocks noGrp="1"/>
          </p:cNvSpPr>
          <p:nvPr>
            <p:ph type="sldNum" sz="quarter" idx="4"/>
          </p:nvPr>
        </p:nvSpPr>
        <p:spPr/>
        <p:txBody>
          <a:bodyPr/>
          <a:lstStyle/>
          <a:p>
            <a:fld id="{7F81CB2D-D492-7A48-98A7-5A5F32E8B2F1}" type="slidenum">
              <a:rPr lang="en-US" smtClean="0"/>
              <a:pPr/>
              <a:t>62</a:t>
            </a:fld>
            <a:endParaRPr lang="en-US"/>
          </a:p>
        </p:txBody>
      </p:sp>
      <p:sp>
        <p:nvSpPr>
          <p:cNvPr id="5" name="Rectangle 4">
            <a:extLst>
              <a:ext uri="{FF2B5EF4-FFF2-40B4-BE49-F238E27FC236}">
                <a16:creationId xmlns:a16="http://schemas.microsoft.com/office/drawing/2014/main" id="{F9177C16-8229-0081-27FB-DFF078FEB860}"/>
              </a:ext>
            </a:extLst>
          </p:cNvPr>
          <p:cNvSpPr txBox="1">
            <a:spLocks noChangeArrowheads="1"/>
          </p:cNvSpPr>
          <p:nvPr/>
        </p:nvSpPr>
        <p:spPr>
          <a:xfrm>
            <a:off x="466725" y="3660775"/>
            <a:ext cx="7885113" cy="4067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sz="5700" dirty="0"/>
              <a:t>Gender Differences</a:t>
            </a:r>
          </a:p>
        </p:txBody>
      </p:sp>
      <p:sp>
        <p:nvSpPr>
          <p:cNvPr id="6" name="Rectangle 5">
            <a:extLst>
              <a:ext uri="{FF2B5EF4-FFF2-40B4-BE49-F238E27FC236}">
                <a16:creationId xmlns:a16="http://schemas.microsoft.com/office/drawing/2014/main" id="{361D2B49-447C-2670-507D-DCF7611D68D5}"/>
              </a:ext>
            </a:extLst>
          </p:cNvPr>
          <p:cNvSpPr txBox="1">
            <a:spLocks noChangeArrowheads="1"/>
          </p:cNvSpPr>
          <p:nvPr/>
        </p:nvSpPr>
        <p:spPr>
          <a:xfrm>
            <a:off x="628650" y="4687888"/>
            <a:ext cx="7885113" cy="1127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dirty="0"/>
              <a:t>Alcohol Use Disorder</a:t>
            </a:r>
          </a:p>
        </p:txBody>
      </p:sp>
      <p:cxnSp>
        <p:nvCxnSpPr>
          <p:cNvPr id="8" name="Straight Connector 7">
            <a:extLst>
              <a:ext uri="{FF2B5EF4-FFF2-40B4-BE49-F238E27FC236}">
                <a16:creationId xmlns:a16="http://schemas.microsoft.com/office/drawing/2014/main" id="{5F0AAE76-2DDE-BADD-4B87-D51A27CD9F28}"/>
              </a:ext>
            </a:extLst>
          </p:cNvPr>
          <p:cNvCxnSpPr>
            <a:cxnSpLocks/>
          </p:cNvCxnSpPr>
          <p:nvPr/>
        </p:nvCxnSpPr>
        <p:spPr>
          <a:xfrm flipV="1">
            <a:off x="466725" y="4500035"/>
            <a:ext cx="7394576" cy="1047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837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7A253-77AD-3E38-F1C8-083D25936FF9}"/>
              </a:ext>
            </a:extLst>
          </p:cNvPr>
          <p:cNvSpPr>
            <a:spLocks noGrp="1"/>
          </p:cNvSpPr>
          <p:nvPr>
            <p:ph type="sldNum" sz="quarter" idx="4"/>
          </p:nvPr>
        </p:nvSpPr>
        <p:spPr/>
        <p:txBody>
          <a:bodyPr/>
          <a:lstStyle/>
          <a:p>
            <a:fld id="{7F81CB2D-D492-7A48-98A7-5A5F32E8B2F1}" type="slidenum">
              <a:rPr lang="en-US" smtClean="0"/>
              <a:pPr/>
              <a:t>63</a:t>
            </a:fld>
            <a:endParaRPr lang="en-US"/>
          </a:p>
        </p:txBody>
      </p:sp>
      <p:sp>
        <p:nvSpPr>
          <p:cNvPr id="5" name="Rectangle 2">
            <a:extLst>
              <a:ext uri="{FF2B5EF4-FFF2-40B4-BE49-F238E27FC236}">
                <a16:creationId xmlns:a16="http://schemas.microsoft.com/office/drawing/2014/main" id="{5D9277D8-2B62-D9FE-C4B3-BC1D418D02A9}"/>
              </a:ext>
            </a:extLst>
          </p:cNvPr>
          <p:cNvSpPr>
            <a:spLocks noGrp="1" noChangeArrowheads="1"/>
          </p:cNvSpPr>
          <p:nvPr>
            <p:ph type="title"/>
          </p:nvPr>
        </p:nvSpPr>
        <p:spPr>
          <a:xfrm>
            <a:off x="84138" y="606817"/>
            <a:ext cx="3573462" cy="663575"/>
          </a:xfrm>
        </p:spPr>
        <p:txBody>
          <a:bodyPr>
            <a:normAutofit fontScale="90000"/>
          </a:bodyPr>
          <a:lstStyle/>
          <a:p>
            <a:pPr>
              <a:lnSpc>
                <a:spcPct val="90000"/>
              </a:lnSpc>
              <a:defRPr/>
            </a:pPr>
            <a:r>
              <a:rPr lang="en-US" altLang="en-US" sz="4300" dirty="0"/>
              <a:t>Women and Alcohol Dependence</a:t>
            </a:r>
          </a:p>
        </p:txBody>
      </p:sp>
      <p:sp>
        <p:nvSpPr>
          <p:cNvPr id="6" name="Rectangle 3">
            <a:extLst>
              <a:ext uri="{FF2B5EF4-FFF2-40B4-BE49-F238E27FC236}">
                <a16:creationId xmlns:a16="http://schemas.microsoft.com/office/drawing/2014/main" id="{D75E9382-9151-A256-5B85-E356FEC037C9}"/>
              </a:ext>
            </a:extLst>
          </p:cNvPr>
          <p:cNvSpPr>
            <a:spLocks noGrp="1" noChangeArrowheads="1"/>
          </p:cNvSpPr>
          <p:nvPr>
            <p:ph type="body" idx="10"/>
          </p:nvPr>
        </p:nvSpPr>
        <p:spPr>
          <a:xfrm>
            <a:off x="3657600" y="1549400"/>
            <a:ext cx="4918075" cy="3705225"/>
          </a:xfrm>
        </p:spPr>
        <p:txBody>
          <a:bodyPr>
            <a:normAutofit/>
          </a:bodyPr>
          <a:lstStyle/>
          <a:p>
            <a:pPr>
              <a:defRPr/>
            </a:pPr>
            <a:r>
              <a:rPr lang="en-US" altLang="en-US" sz="1900" dirty="0">
                <a:solidFill>
                  <a:srgbClr val="7F7F7F"/>
                </a:solidFill>
                <a:latin typeface="+mj-lt"/>
              </a:rPr>
              <a:t>One third of Americans with alcohol use disorders, or about 4.4 million people, are women.</a:t>
            </a:r>
          </a:p>
          <a:p>
            <a:pPr>
              <a:defRPr/>
            </a:pPr>
            <a:r>
              <a:rPr lang="en-US" altLang="en-US" sz="1900" dirty="0">
                <a:solidFill>
                  <a:srgbClr val="7F7F7F"/>
                </a:solidFill>
                <a:latin typeface="+mj-lt"/>
              </a:rPr>
              <a:t>Women metabolize alcohol differently than men due to higher total body fat, lower total body water, changes in absorption with menses, and lower levels of alcohol dehydrogenase.</a:t>
            </a:r>
          </a:p>
          <a:p>
            <a:pPr>
              <a:defRPr/>
            </a:pPr>
            <a:r>
              <a:rPr lang="en-US" altLang="en-US" sz="1900" dirty="0">
                <a:solidFill>
                  <a:srgbClr val="7F7F7F"/>
                </a:solidFill>
                <a:latin typeface="+mj-lt"/>
              </a:rPr>
              <a:t>Women have a more rapid progression to alcoholism and its medical complications. </a:t>
            </a:r>
          </a:p>
        </p:txBody>
      </p:sp>
    </p:spTree>
    <p:extLst>
      <p:ext uri="{BB962C8B-B14F-4D97-AF65-F5344CB8AC3E}">
        <p14:creationId xmlns:p14="http://schemas.microsoft.com/office/powerpoint/2010/main" val="3040028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07A253-77AD-3E38-F1C8-083D25936FF9}"/>
              </a:ext>
            </a:extLst>
          </p:cNvPr>
          <p:cNvSpPr>
            <a:spLocks noGrp="1"/>
          </p:cNvSpPr>
          <p:nvPr>
            <p:ph type="sldNum" sz="quarter" idx="4"/>
          </p:nvPr>
        </p:nvSpPr>
        <p:spPr/>
        <p:txBody>
          <a:bodyPr/>
          <a:lstStyle/>
          <a:p>
            <a:fld id="{7F81CB2D-D492-7A48-98A7-5A5F32E8B2F1}" type="slidenum">
              <a:rPr lang="en-US" smtClean="0"/>
              <a:pPr/>
              <a:t>64</a:t>
            </a:fld>
            <a:endParaRPr lang="en-US"/>
          </a:p>
        </p:txBody>
      </p:sp>
      <p:sp>
        <p:nvSpPr>
          <p:cNvPr id="5" name="Rectangle 2">
            <a:extLst>
              <a:ext uri="{FF2B5EF4-FFF2-40B4-BE49-F238E27FC236}">
                <a16:creationId xmlns:a16="http://schemas.microsoft.com/office/drawing/2014/main" id="{06901451-4022-96A0-C7C4-4D2694340EEF}"/>
              </a:ext>
            </a:extLst>
          </p:cNvPr>
          <p:cNvSpPr>
            <a:spLocks noGrp="1" noChangeArrowheads="1"/>
          </p:cNvSpPr>
          <p:nvPr>
            <p:ph type="title"/>
          </p:nvPr>
        </p:nvSpPr>
        <p:spPr>
          <a:xfrm>
            <a:off x="84138" y="324363"/>
            <a:ext cx="3573462" cy="663575"/>
          </a:xfrm>
        </p:spPr>
        <p:txBody>
          <a:bodyPr>
            <a:normAutofit fontScale="90000"/>
          </a:bodyPr>
          <a:lstStyle/>
          <a:p>
            <a:pPr>
              <a:lnSpc>
                <a:spcPct val="90000"/>
              </a:lnSpc>
              <a:defRPr/>
            </a:pPr>
            <a:r>
              <a:rPr lang="en-US" altLang="en-US" sz="4000" dirty="0"/>
              <a:t>Medical Complications of Women with Alcohol Use Disorders</a:t>
            </a:r>
          </a:p>
        </p:txBody>
      </p:sp>
      <p:sp>
        <p:nvSpPr>
          <p:cNvPr id="6" name="Rectangle 3">
            <a:extLst>
              <a:ext uri="{FF2B5EF4-FFF2-40B4-BE49-F238E27FC236}">
                <a16:creationId xmlns:a16="http://schemas.microsoft.com/office/drawing/2014/main" id="{3184AC00-F97E-3AF4-05CF-D7FB3C81B1A4}"/>
              </a:ext>
            </a:extLst>
          </p:cNvPr>
          <p:cNvSpPr>
            <a:spLocks noGrp="1" noChangeArrowheads="1"/>
          </p:cNvSpPr>
          <p:nvPr>
            <p:ph type="body" idx="10"/>
          </p:nvPr>
        </p:nvSpPr>
        <p:spPr>
          <a:xfrm>
            <a:off x="3657600" y="191187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experience a higher risk of liver disease at a given level of alcohol intake than 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Relative risk of hypertension is 1.4 compared to women who drank less than two to three drinks per day.</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Alcoholic cardiomyopathy occurs at lower levels of alcohol intake than 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risk of hemorrhagic stroke is increased in women consuming more than two drinks per day.</a:t>
            </a:r>
          </a:p>
        </p:txBody>
      </p:sp>
    </p:spTree>
    <p:extLst>
      <p:ext uri="{BB962C8B-B14F-4D97-AF65-F5344CB8AC3E}">
        <p14:creationId xmlns:p14="http://schemas.microsoft.com/office/powerpoint/2010/main" val="16586769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9103F-C90C-1FC6-79BC-F9E75233BE42}"/>
              </a:ext>
            </a:extLst>
          </p:cNvPr>
          <p:cNvSpPr>
            <a:spLocks noGrp="1"/>
          </p:cNvSpPr>
          <p:nvPr>
            <p:ph type="sldNum" sz="quarter" idx="4"/>
          </p:nvPr>
        </p:nvSpPr>
        <p:spPr/>
        <p:txBody>
          <a:bodyPr/>
          <a:lstStyle/>
          <a:p>
            <a:fld id="{7F81CB2D-D492-7A48-98A7-5A5F32E8B2F1}" type="slidenum">
              <a:rPr lang="en-US" smtClean="0"/>
              <a:pPr/>
              <a:t>65</a:t>
            </a:fld>
            <a:endParaRPr lang="en-US"/>
          </a:p>
        </p:txBody>
      </p:sp>
      <p:sp>
        <p:nvSpPr>
          <p:cNvPr id="5" name="Rectangle 2">
            <a:extLst>
              <a:ext uri="{FF2B5EF4-FFF2-40B4-BE49-F238E27FC236}">
                <a16:creationId xmlns:a16="http://schemas.microsoft.com/office/drawing/2014/main" id="{5EC725A4-79F5-9A45-F212-C4F42D75D709}"/>
              </a:ext>
            </a:extLst>
          </p:cNvPr>
          <p:cNvSpPr>
            <a:spLocks noGrp="1" noChangeArrowheads="1"/>
          </p:cNvSpPr>
          <p:nvPr>
            <p:ph type="title"/>
          </p:nvPr>
        </p:nvSpPr>
        <p:spPr>
          <a:xfrm>
            <a:off x="84138" y="511175"/>
            <a:ext cx="3573462" cy="663575"/>
          </a:xfrm>
        </p:spPr>
        <p:txBody>
          <a:bodyPr>
            <a:noAutofit/>
          </a:bodyPr>
          <a:lstStyle/>
          <a:p>
            <a:pPr>
              <a:lnSpc>
                <a:spcPct val="90000"/>
              </a:lnSpc>
              <a:defRPr/>
            </a:pPr>
            <a:r>
              <a:rPr lang="en-US" altLang="en-US" sz="3200" dirty="0"/>
              <a:t>Medical Complications of Women with Alcohol Use Disorders</a:t>
            </a:r>
          </a:p>
        </p:txBody>
      </p:sp>
      <p:sp>
        <p:nvSpPr>
          <p:cNvPr id="6" name="Rectangle 3">
            <a:extLst>
              <a:ext uri="{FF2B5EF4-FFF2-40B4-BE49-F238E27FC236}">
                <a16:creationId xmlns:a16="http://schemas.microsoft.com/office/drawing/2014/main" id="{BEA861E1-0A9E-E4A4-6936-0EFDD8517233}"/>
              </a:ext>
            </a:extLst>
          </p:cNvPr>
          <p:cNvSpPr>
            <a:spLocks noGrp="1" noChangeArrowheads="1"/>
          </p:cNvSpPr>
          <p:nvPr>
            <p:ph type="body" idx="10"/>
          </p:nvPr>
        </p:nvSpPr>
        <p:spPr>
          <a:xfrm>
            <a:off x="3657600" y="20828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 risk of breast cancer is 40% higher for women who consume over 2 ½ drinks per day, as compared to abstinent women.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For each 10-gram increase in alcohol intake, there is a 9% increased risk of breast cancer up to increases of 60 grams per day.</a:t>
            </a:r>
          </a:p>
        </p:txBody>
      </p:sp>
    </p:spTree>
    <p:extLst>
      <p:ext uri="{BB962C8B-B14F-4D97-AF65-F5344CB8AC3E}">
        <p14:creationId xmlns:p14="http://schemas.microsoft.com/office/powerpoint/2010/main" val="2660939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1D0C52-8D2A-8F07-315A-7B5566667AC3}"/>
              </a:ext>
            </a:extLst>
          </p:cNvPr>
          <p:cNvSpPr>
            <a:spLocks noGrp="1"/>
          </p:cNvSpPr>
          <p:nvPr>
            <p:ph type="sldNum" sz="quarter" idx="4"/>
          </p:nvPr>
        </p:nvSpPr>
        <p:spPr/>
        <p:txBody>
          <a:bodyPr/>
          <a:lstStyle/>
          <a:p>
            <a:fld id="{7F81CB2D-D492-7A48-98A7-5A5F32E8B2F1}" type="slidenum">
              <a:rPr lang="en-US" smtClean="0"/>
              <a:pPr/>
              <a:t>66</a:t>
            </a:fld>
            <a:endParaRPr lang="en-US"/>
          </a:p>
        </p:txBody>
      </p:sp>
      <p:sp>
        <p:nvSpPr>
          <p:cNvPr id="5" name="Rectangle 2">
            <a:extLst>
              <a:ext uri="{FF2B5EF4-FFF2-40B4-BE49-F238E27FC236}">
                <a16:creationId xmlns:a16="http://schemas.microsoft.com/office/drawing/2014/main" id="{7D9D2EB9-C236-3448-3FB9-3D4600FAFA41}"/>
              </a:ext>
            </a:extLst>
          </p:cNvPr>
          <p:cNvSpPr>
            <a:spLocks noGrp="1" noChangeArrowheads="1"/>
          </p:cNvSpPr>
          <p:nvPr>
            <p:ph type="title"/>
          </p:nvPr>
        </p:nvSpPr>
        <p:spPr>
          <a:xfrm>
            <a:off x="84138" y="879746"/>
            <a:ext cx="3573462" cy="663575"/>
          </a:xfrm>
        </p:spPr>
        <p:txBody>
          <a:bodyPr>
            <a:noAutofit/>
          </a:bodyPr>
          <a:lstStyle/>
          <a:p>
            <a:pPr>
              <a:lnSpc>
                <a:spcPct val="90000"/>
              </a:lnSpc>
              <a:defRPr/>
            </a:pPr>
            <a:r>
              <a:rPr lang="en-US" altLang="en-US" sz="3200" dirty="0"/>
              <a:t>Medical Complications of Women with Alcohol Use Disorders</a:t>
            </a:r>
          </a:p>
        </p:txBody>
      </p:sp>
      <p:sp>
        <p:nvSpPr>
          <p:cNvPr id="6" name="Rectangle 3">
            <a:extLst>
              <a:ext uri="{FF2B5EF4-FFF2-40B4-BE49-F238E27FC236}">
                <a16:creationId xmlns:a16="http://schemas.microsoft.com/office/drawing/2014/main" id="{872D09B8-367A-DB43-BC0D-74E32CC042F8}"/>
              </a:ext>
            </a:extLst>
          </p:cNvPr>
          <p:cNvSpPr>
            <a:spLocks noGrp="1" noChangeArrowheads="1"/>
          </p:cNvSpPr>
          <p:nvPr>
            <p:ph type="body" idx="10"/>
          </p:nvPr>
        </p:nvSpPr>
        <p:spPr>
          <a:xfrm>
            <a:off x="3657600" y="2273029"/>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There is an increased risk of hip and forearm fractures associated with alcohol consumption; this may be due to increased risk of falls or alterations in bone metabolism.</a:t>
            </a:r>
          </a:p>
        </p:txBody>
      </p:sp>
    </p:spTree>
    <p:extLst>
      <p:ext uri="{BB962C8B-B14F-4D97-AF65-F5344CB8AC3E}">
        <p14:creationId xmlns:p14="http://schemas.microsoft.com/office/powerpoint/2010/main" val="2610041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C28233-D8D7-6099-5452-B2A8CD3308DD}"/>
              </a:ext>
            </a:extLst>
          </p:cNvPr>
          <p:cNvSpPr>
            <a:spLocks noGrp="1"/>
          </p:cNvSpPr>
          <p:nvPr>
            <p:ph type="sldNum" sz="quarter" idx="4"/>
          </p:nvPr>
        </p:nvSpPr>
        <p:spPr/>
        <p:txBody>
          <a:bodyPr/>
          <a:lstStyle/>
          <a:p>
            <a:fld id="{7F81CB2D-D492-7A48-98A7-5A5F32E8B2F1}" type="slidenum">
              <a:rPr lang="en-US" smtClean="0"/>
              <a:pPr/>
              <a:t>67</a:t>
            </a:fld>
            <a:endParaRPr lang="en-US"/>
          </a:p>
        </p:txBody>
      </p:sp>
      <p:sp>
        <p:nvSpPr>
          <p:cNvPr id="5" name="Rectangle 2">
            <a:extLst>
              <a:ext uri="{FF2B5EF4-FFF2-40B4-BE49-F238E27FC236}">
                <a16:creationId xmlns:a16="http://schemas.microsoft.com/office/drawing/2014/main" id="{0FC7E88E-D477-14E0-AF55-E1A986F11CBC}"/>
              </a:ext>
            </a:extLst>
          </p:cNvPr>
          <p:cNvSpPr>
            <a:spLocks noGrp="1" noChangeArrowheads="1"/>
          </p:cNvSpPr>
          <p:nvPr>
            <p:ph type="title"/>
          </p:nvPr>
        </p:nvSpPr>
        <p:spPr>
          <a:xfrm>
            <a:off x="84138" y="939030"/>
            <a:ext cx="3573462" cy="663575"/>
          </a:xfrm>
        </p:spPr>
        <p:txBody>
          <a:bodyPr>
            <a:noAutofit/>
          </a:bodyPr>
          <a:lstStyle/>
          <a:p>
            <a:pPr>
              <a:defRPr/>
            </a:pPr>
            <a:r>
              <a:rPr lang="en-US" altLang="en-US" sz="3600" dirty="0"/>
              <a:t>Psychiatric Co-Morbidities</a:t>
            </a:r>
          </a:p>
        </p:txBody>
      </p:sp>
      <p:sp>
        <p:nvSpPr>
          <p:cNvPr id="6" name="Rectangle 3">
            <a:extLst>
              <a:ext uri="{FF2B5EF4-FFF2-40B4-BE49-F238E27FC236}">
                <a16:creationId xmlns:a16="http://schemas.microsoft.com/office/drawing/2014/main" id="{1BBBC924-EDB3-2254-48C4-B3B6B8010F41}"/>
              </a:ext>
            </a:extLst>
          </p:cNvPr>
          <p:cNvSpPr>
            <a:spLocks noGrp="1" noChangeArrowheads="1"/>
          </p:cNvSpPr>
          <p:nvPr>
            <p:ph type="body" idx="10"/>
          </p:nvPr>
        </p:nvSpPr>
        <p:spPr>
          <a:xfrm>
            <a:off x="3657600" y="193040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Only antisocial personality disorder is more common in male alcoholics.</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Depression is present is 30-40% of alcohol-abusing women, with depression being primary in 66%.</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Alcohol-abusing women attempt suicide four times more often than nonalcoholic women.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Eating disorders are more prevalent (15% to 32%) than in the general population (1.5% to 7%).</a:t>
            </a:r>
          </a:p>
        </p:txBody>
      </p:sp>
    </p:spTree>
    <p:extLst>
      <p:ext uri="{BB962C8B-B14F-4D97-AF65-F5344CB8AC3E}">
        <p14:creationId xmlns:p14="http://schemas.microsoft.com/office/powerpoint/2010/main" val="2219729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2C8AA3-32AE-D625-C9B8-5FC289C6AC9C}"/>
              </a:ext>
            </a:extLst>
          </p:cNvPr>
          <p:cNvSpPr>
            <a:spLocks noGrp="1"/>
          </p:cNvSpPr>
          <p:nvPr>
            <p:ph type="title"/>
          </p:nvPr>
        </p:nvSpPr>
        <p:spPr>
          <a:xfrm>
            <a:off x="791737" y="412190"/>
            <a:ext cx="6219658" cy="615935"/>
          </a:xfrm>
        </p:spPr>
        <p:txBody>
          <a:bodyPr>
            <a:normAutofit fontScale="90000"/>
          </a:bodyPr>
          <a:lstStyle/>
          <a:p>
            <a:r>
              <a:rPr lang="en-US" dirty="0"/>
              <a:t>Increase in Alcohol-Involved Suicide Deaths</a:t>
            </a:r>
          </a:p>
        </p:txBody>
      </p:sp>
      <p:sp>
        <p:nvSpPr>
          <p:cNvPr id="6" name="Text Placeholder 5">
            <a:extLst>
              <a:ext uri="{FF2B5EF4-FFF2-40B4-BE49-F238E27FC236}">
                <a16:creationId xmlns:a16="http://schemas.microsoft.com/office/drawing/2014/main" id="{8D30D496-B9EB-25F4-6B63-9C131161BD3D}"/>
              </a:ext>
            </a:extLst>
          </p:cNvPr>
          <p:cNvSpPr>
            <a:spLocks noGrp="1"/>
          </p:cNvSpPr>
          <p:nvPr>
            <p:ph type="body" idx="1"/>
          </p:nvPr>
        </p:nvSpPr>
        <p:spPr>
          <a:xfrm>
            <a:off x="2325495" y="1028125"/>
            <a:ext cx="4493009" cy="492675"/>
          </a:xfrm>
        </p:spPr>
        <p:txBody>
          <a:bodyPr>
            <a:normAutofit/>
          </a:bodyPr>
          <a:lstStyle/>
          <a:p>
            <a:r>
              <a:rPr lang="en-US" sz="2000" dirty="0"/>
              <a:t>Report from NIAAA</a:t>
            </a:r>
          </a:p>
        </p:txBody>
      </p:sp>
      <p:sp>
        <p:nvSpPr>
          <p:cNvPr id="7" name="Text Placeholder 6">
            <a:extLst>
              <a:ext uri="{FF2B5EF4-FFF2-40B4-BE49-F238E27FC236}">
                <a16:creationId xmlns:a16="http://schemas.microsoft.com/office/drawing/2014/main" id="{8B9AEC88-5064-94B0-0E81-E5D1F982AA1A}"/>
              </a:ext>
            </a:extLst>
          </p:cNvPr>
          <p:cNvSpPr>
            <a:spLocks noGrp="1"/>
          </p:cNvSpPr>
          <p:nvPr>
            <p:ph type="body" idx="10"/>
          </p:nvPr>
        </p:nvSpPr>
        <p:spPr/>
        <p:txBody>
          <a:bodyPr>
            <a:normAutofit/>
          </a:bodyPr>
          <a:lstStyle/>
          <a:p>
            <a:r>
              <a:rPr lang="en-US" sz="1800" dirty="0"/>
              <a:t>Deaths rates from suicide  from 2003 to 2018 increased disproportionately in women with BACs greater than or equal to 0.08.</a:t>
            </a:r>
          </a:p>
          <a:p>
            <a:r>
              <a:rPr lang="en-US" sz="1800" dirty="0"/>
              <a:t>The greatest increase was in women over the age of 65.</a:t>
            </a:r>
          </a:p>
          <a:p>
            <a:r>
              <a:rPr lang="en-US" sz="1800" dirty="0"/>
              <a:t>In contrast, only middle-aged men had a significant yearly increase in alcohol-involved suicides.</a:t>
            </a:r>
          </a:p>
        </p:txBody>
      </p:sp>
      <p:sp>
        <p:nvSpPr>
          <p:cNvPr id="4" name="Slide Number Placeholder 3">
            <a:extLst>
              <a:ext uri="{FF2B5EF4-FFF2-40B4-BE49-F238E27FC236}">
                <a16:creationId xmlns:a16="http://schemas.microsoft.com/office/drawing/2014/main" id="{EF73EADC-D99B-6CA1-AD7E-C4FAD900EC98}"/>
              </a:ext>
            </a:extLst>
          </p:cNvPr>
          <p:cNvSpPr>
            <a:spLocks noGrp="1"/>
          </p:cNvSpPr>
          <p:nvPr>
            <p:ph type="sldNum" sz="quarter" idx="4"/>
          </p:nvPr>
        </p:nvSpPr>
        <p:spPr/>
        <p:txBody>
          <a:bodyPr/>
          <a:lstStyle/>
          <a:p>
            <a:fld id="{7F81CB2D-D492-7A48-98A7-5A5F32E8B2F1}" type="slidenum">
              <a:rPr lang="en-US" smtClean="0"/>
              <a:pPr/>
              <a:t>68</a:t>
            </a:fld>
            <a:endParaRPr lang="en-US"/>
          </a:p>
        </p:txBody>
      </p:sp>
    </p:spTree>
    <p:extLst>
      <p:ext uri="{BB962C8B-B14F-4D97-AF65-F5344CB8AC3E}">
        <p14:creationId xmlns:p14="http://schemas.microsoft.com/office/powerpoint/2010/main" val="6087685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445C57-3C0C-6F33-6E28-FFAB39F9334A}"/>
              </a:ext>
            </a:extLst>
          </p:cNvPr>
          <p:cNvSpPr>
            <a:spLocks noGrp="1"/>
          </p:cNvSpPr>
          <p:nvPr>
            <p:ph type="sldNum" sz="quarter" idx="4"/>
          </p:nvPr>
        </p:nvSpPr>
        <p:spPr/>
        <p:txBody>
          <a:bodyPr/>
          <a:lstStyle/>
          <a:p>
            <a:fld id="{7F81CB2D-D492-7A48-98A7-5A5F32E8B2F1}" type="slidenum">
              <a:rPr lang="en-US" smtClean="0"/>
              <a:pPr/>
              <a:t>69</a:t>
            </a:fld>
            <a:endParaRPr lang="en-US"/>
          </a:p>
        </p:txBody>
      </p:sp>
      <p:sp>
        <p:nvSpPr>
          <p:cNvPr id="5" name="Rectangle 2">
            <a:extLst>
              <a:ext uri="{FF2B5EF4-FFF2-40B4-BE49-F238E27FC236}">
                <a16:creationId xmlns:a16="http://schemas.microsoft.com/office/drawing/2014/main" id="{D5925892-6DF1-63B1-D660-1B9DD04BCAA0}"/>
              </a:ext>
            </a:extLst>
          </p:cNvPr>
          <p:cNvSpPr>
            <a:spLocks noGrp="1" noChangeArrowheads="1"/>
          </p:cNvSpPr>
          <p:nvPr>
            <p:ph type="title"/>
          </p:nvPr>
        </p:nvSpPr>
        <p:spPr>
          <a:xfrm>
            <a:off x="84138" y="842962"/>
            <a:ext cx="3573462" cy="663575"/>
          </a:xfrm>
        </p:spPr>
        <p:txBody>
          <a:bodyPr>
            <a:noAutofit/>
          </a:bodyPr>
          <a:lstStyle/>
          <a:p>
            <a:pPr>
              <a:defRPr/>
            </a:pPr>
            <a:r>
              <a:rPr lang="en-US" altLang="en-US" sz="3600" dirty="0"/>
              <a:t>Psychosocial Consequences</a:t>
            </a:r>
          </a:p>
        </p:txBody>
      </p:sp>
      <p:sp>
        <p:nvSpPr>
          <p:cNvPr id="6" name="Rectangle 3">
            <a:extLst>
              <a:ext uri="{FF2B5EF4-FFF2-40B4-BE49-F238E27FC236}">
                <a16:creationId xmlns:a16="http://schemas.microsoft.com/office/drawing/2014/main" id="{0EE133A5-B656-C943-5097-FF3B02F71707}"/>
              </a:ext>
            </a:extLst>
          </p:cNvPr>
          <p:cNvSpPr>
            <a:spLocks noGrp="1" noChangeArrowheads="1"/>
          </p:cNvSpPr>
          <p:nvPr>
            <p:ph type="body" idx="10"/>
          </p:nvPr>
        </p:nvSpPr>
        <p:spPr>
          <a:xfrm>
            <a:off x="3657600" y="2063750"/>
            <a:ext cx="4918075" cy="3705225"/>
          </a:xfrm>
        </p:spPr>
        <p:txBody>
          <a:bodyPr>
            <a:normAutofit/>
          </a:bodyPr>
          <a:lstStyle/>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Family and marital conflict are more common in women with alcohol use disorders, whereas job and legal problems are rarer than in men.</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more likely to be divorced after entering treatment, with fear of losing custody of children increasing motivation for seeking treatment.</a:t>
            </a:r>
          </a:p>
          <a:p>
            <a:pPr>
              <a:defRPr/>
            </a:pPr>
            <a:r>
              <a:rPr lang="en-US" alt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more likely to be victims of alcohol-related aggression.</a:t>
            </a:r>
          </a:p>
          <a:p>
            <a:pPr>
              <a:buFont typeface="Monotype Sorts" pitchFamily="2" charset="2"/>
              <a:buNone/>
              <a:defRPr/>
            </a:pPr>
            <a:endParaRPr lang="en-US" altLang="en-US" sz="1900" dirty="0"/>
          </a:p>
          <a:p>
            <a:pPr>
              <a:defRPr/>
            </a:pPr>
            <a:endParaRPr lang="en-US" altLang="en-US" sz="1900" dirty="0"/>
          </a:p>
          <a:p>
            <a:pPr>
              <a:defRPr/>
            </a:pPr>
            <a:endParaRPr lang="en-US" altLang="en-US" sz="1900" dirty="0"/>
          </a:p>
        </p:txBody>
      </p:sp>
    </p:spTree>
    <p:extLst>
      <p:ext uri="{BB962C8B-B14F-4D97-AF65-F5344CB8AC3E}">
        <p14:creationId xmlns:p14="http://schemas.microsoft.com/office/powerpoint/2010/main" val="183700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5351CB-2EA0-2C10-64D9-C4AB9BB2CDAE}"/>
              </a:ext>
            </a:extLst>
          </p:cNvPr>
          <p:cNvSpPr>
            <a:spLocks noGrp="1"/>
          </p:cNvSpPr>
          <p:nvPr>
            <p:ph type="sldNum" sz="quarter" idx="4"/>
          </p:nvPr>
        </p:nvSpPr>
        <p:spPr/>
        <p:txBody>
          <a:bodyPr/>
          <a:lstStyle/>
          <a:p>
            <a:fld id="{7F81CB2D-D492-7A48-98A7-5A5F32E8B2F1}" type="slidenum">
              <a:rPr lang="en-US" smtClean="0"/>
              <a:pPr/>
              <a:t>7</a:t>
            </a:fld>
            <a:endParaRPr lang="en-US"/>
          </a:p>
        </p:txBody>
      </p:sp>
      <p:sp>
        <p:nvSpPr>
          <p:cNvPr id="5" name="Title 1">
            <a:extLst>
              <a:ext uri="{FF2B5EF4-FFF2-40B4-BE49-F238E27FC236}">
                <a16:creationId xmlns:a16="http://schemas.microsoft.com/office/drawing/2014/main" id="{78C841C6-1ADA-10C4-8DDB-FDB6BD5E7E3C}"/>
              </a:ext>
            </a:extLst>
          </p:cNvPr>
          <p:cNvSpPr>
            <a:spLocks noGrp="1"/>
          </p:cNvSpPr>
          <p:nvPr>
            <p:ph type="title"/>
          </p:nvPr>
        </p:nvSpPr>
        <p:spPr>
          <a:xfrm>
            <a:off x="444355" y="1045441"/>
            <a:ext cx="2705244" cy="1272886"/>
          </a:xfrm>
        </p:spPr>
        <p:txBody>
          <a:bodyPr>
            <a:noAutofit/>
          </a:bodyPr>
          <a:lstStyle/>
          <a:p>
            <a:pPr>
              <a:defRPr/>
            </a:pPr>
            <a:r>
              <a:rPr lang="en-US" sz="3200" dirty="0">
                <a:solidFill>
                  <a:srgbClr val="FFFFFF"/>
                </a:solidFill>
              </a:rPr>
              <a:t>Lessons from the </a:t>
            </a:r>
            <a:br>
              <a:rPr lang="en-US" sz="3200" dirty="0">
                <a:solidFill>
                  <a:srgbClr val="FFFFFF"/>
                </a:solidFill>
              </a:rPr>
            </a:br>
            <a:r>
              <a:rPr lang="en-US" sz="3200" dirty="0">
                <a:solidFill>
                  <a:srgbClr val="FFFFFF"/>
                </a:solidFill>
              </a:rPr>
              <a:t>“Big Book”</a:t>
            </a:r>
          </a:p>
        </p:txBody>
      </p:sp>
      <p:sp>
        <p:nvSpPr>
          <p:cNvPr id="6" name="Content Placeholder 2">
            <a:extLst>
              <a:ext uri="{FF2B5EF4-FFF2-40B4-BE49-F238E27FC236}">
                <a16:creationId xmlns:a16="http://schemas.microsoft.com/office/drawing/2014/main" id="{AFA34981-4F3A-211B-CCC1-3F0A02DE9572}"/>
              </a:ext>
            </a:extLst>
          </p:cNvPr>
          <p:cNvSpPr>
            <a:spLocks noGrp="1"/>
          </p:cNvSpPr>
          <p:nvPr>
            <p:ph type="body" idx="10"/>
          </p:nvPr>
        </p:nvSpPr>
        <p:spPr>
          <a:xfrm>
            <a:off x="3673475" y="1496291"/>
            <a:ext cx="4918075" cy="4183207"/>
          </a:xfrm>
        </p:spPr>
        <p:txBody>
          <a:bodyPr anchor="ctr">
            <a:normAutofit/>
          </a:bodyPr>
          <a:lstStyle/>
          <a:p>
            <a:pPr marL="0" indent="0">
              <a:buNone/>
              <a:defRPr/>
            </a:pPr>
            <a:r>
              <a:rPr lang="en-US" sz="20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“”To be gravely affected, one does not necessarily have to drink a long time nor take the quantities some of us have. This is particularly true of women. Potential female alcoholics often turn into the real thing and are gone beyond recall in a few years.” page 33, </a:t>
            </a:r>
            <a:r>
              <a:rPr lang="en-US" altLang="en-US" sz="2000" i="1"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Alcoholics Anonymous</a:t>
            </a:r>
            <a:r>
              <a:rPr lang="en-US" altLang="en-US" sz="20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1939</a:t>
            </a:r>
            <a:endParaRPr lang="en-US" sz="20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28209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C1A10-81A2-23CB-B55A-AFD714828045}"/>
              </a:ext>
            </a:extLst>
          </p:cNvPr>
          <p:cNvSpPr>
            <a:spLocks noGrp="1"/>
          </p:cNvSpPr>
          <p:nvPr>
            <p:ph type="sldNum" sz="quarter" idx="4"/>
          </p:nvPr>
        </p:nvSpPr>
        <p:spPr/>
        <p:txBody>
          <a:bodyPr/>
          <a:lstStyle/>
          <a:p>
            <a:fld id="{7F81CB2D-D492-7A48-98A7-5A5F32E8B2F1}" type="slidenum">
              <a:rPr lang="en-US" smtClean="0"/>
              <a:pPr/>
              <a:t>70</a:t>
            </a:fld>
            <a:endParaRPr lang="en-US"/>
          </a:p>
        </p:txBody>
      </p:sp>
      <p:pic>
        <p:nvPicPr>
          <p:cNvPr id="5" name="Picture 2" descr="Chart showing Low risk drinking limits -  For men, no more than 4 drinks on any day, no more than 14 drinks per week. For women, nor more than 3 on any day, no more than 7 per week.">
            <a:extLst>
              <a:ext uri="{FF2B5EF4-FFF2-40B4-BE49-F238E27FC236}">
                <a16:creationId xmlns:a16="http://schemas.microsoft.com/office/drawing/2014/main" id="{528025D8-B4A9-32EE-A324-7483EDBBB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0" y="1793875"/>
            <a:ext cx="70612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5450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85C3B-6A5C-5FC0-8127-5F46AA8C441F}"/>
              </a:ext>
            </a:extLst>
          </p:cNvPr>
          <p:cNvSpPr>
            <a:spLocks noGrp="1"/>
          </p:cNvSpPr>
          <p:nvPr>
            <p:ph type="title"/>
          </p:nvPr>
        </p:nvSpPr>
        <p:spPr>
          <a:xfrm>
            <a:off x="0" y="2072640"/>
            <a:ext cx="9144000" cy="1645754"/>
          </a:xfrm>
        </p:spPr>
        <p:txBody>
          <a:bodyPr>
            <a:normAutofit/>
          </a:bodyPr>
          <a:lstStyle/>
          <a:p>
            <a:pPr>
              <a:defRPr/>
            </a:pPr>
            <a:r>
              <a:rPr lang="en-US" sz="2800" dirty="0"/>
              <a:t>Pharmacotherapy for Alcohol Use Disorder</a:t>
            </a:r>
          </a:p>
        </p:txBody>
      </p:sp>
      <p:sp>
        <p:nvSpPr>
          <p:cNvPr id="3" name="Content Placeholder 2">
            <a:extLst>
              <a:ext uri="{FF2B5EF4-FFF2-40B4-BE49-F238E27FC236}">
                <a16:creationId xmlns:a16="http://schemas.microsoft.com/office/drawing/2014/main" id="{47E94EC3-39F7-5A66-5EE9-85021A109436}"/>
              </a:ext>
            </a:extLst>
          </p:cNvPr>
          <p:cNvSpPr>
            <a:spLocks noGrp="1"/>
          </p:cNvSpPr>
          <p:nvPr>
            <p:ph type="body" idx="1"/>
          </p:nvPr>
        </p:nvSpPr>
        <p:spPr>
          <a:xfrm>
            <a:off x="132080" y="3108960"/>
            <a:ext cx="9144000" cy="1134177"/>
          </a:xfrm>
        </p:spPr>
        <p:txBody>
          <a:bodyPr>
            <a:noAutofit/>
          </a:bodyPr>
          <a:lstStyle/>
          <a:p>
            <a:pPr>
              <a:defRPr/>
            </a:pPr>
            <a:r>
              <a:rPr lang="en-US" sz="2400" dirty="0"/>
              <a:t>COMBINE study showed greater efficacy of naltrexone than acamprosate regardless of gender.</a:t>
            </a:r>
          </a:p>
          <a:p>
            <a:pPr>
              <a:defRPr/>
            </a:pPr>
            <a:r>
              <a:rPr lang="en-US" sz="2400" dirty="0"/>
              <a:t>Later studies have demonstrated equivalent efficacy.</a:t>
            </a:r>
          </a:p>
          <a:p>
            <a:pPr>
              <a:defRPr/>
            </a:pPr>
            <a:r>
              <a:rPr lang="en-US" sz="2400" dirty="0"/>
              <a:t>This presenter’s anecdotal observation: Acamprosate is more effective in women.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C1A10-81A2-23CB-B55A-AFD714828045}"/>
              </a:ext>
            </a:extLst>
          </p:cNvPr>
          <p:cNvSpPr>
            <a:spLocks noGrp="1"/>
          </p:cNvSpPr>
          <p:nvPr>
            <p:ph type="sldNum" sz="quarter" idx="4"/>
          </p:nvPr>
        </p:nvSpPr>
        <p:spPr/>
        <p:txBody>
          <a:bodyPr/>
          <a:lstStyle/>
          <a:p>
            <a:fld id="{7F81CB2D-D492-7A48-98A7-5A5F32E8B2F1}" type="slidenum">
              <a:rPr lang="en-US" smtClean="0"/>
              <a:pPr/>
              <a:t>72</a:t>
            </a:fld>
            <a:endParaRPr lang="en-US"/>
          </a:p>
        </p:txBody>
      </p:sp>
      <p:sp>
        <p:nvSpPr>
          <p:cNvPr id="2" name="Title 1">
            <a:extLst>
              <a:ext uri="{FF2B5EF4-FFF2-40B4-BE49-F238E27FC236}">
                <a16:creationId xmlns:a16="http://schemas.microsoft.com/office/drawing/2014/main" id="{89DC5CAC-73C5-A4B2-657C-F1336154AD1D}"/>
              </a:ext>
            </a:extLst>
          </p:cNvPr>
          <p:cNvSpPr txBox="1">
            <a:spLocks/>
          </p:cNvSpPr>
          <p:nvPr/>
        </p:nvSpPr>
        <p:spPr>
          <a:xfrm>
            <a:off x="629443" y="4975225"/>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dirty="0"/>
              <a:t>Cannabis Use Disorder</a:t>
            </a:r>
          </a:p>
        </p:txBody>
      </p:sp>
      <p:cxnSp>
        <p:nvCxnSpPr>
          <p:cNvPr id="5" name="Straight Connector 4">
            <a:extLst>
              <a:ext uri="{FF2B5EF4-FFF2-40B4-BE49-F238E27FC236}">
                <a16:creationId xmlns:a16="http://schemas.microsoft.com/office/drawing/2014/main" id="{FD6FDE5D-B9C7-7E32-8753-FC547CB40E8B}"/>
              </a:ext>
            </a:extLst>
          </p:cNvPr>
          <p:cNvCxnSpPr>
            <a:cxnSpLocks/>
          </p:cNvCxnSpPr>
          <p:nvPr/>
        </p:nvCxnSpPr>
        <p:spPr>
          <a:xfrm flipH="1">
            <a:off x="838200" y="5772150"/>
            <a:ext cx="7676356"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394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FD768-23D4-C3DC-6E78-10DD5BE253A3}"/>
              </a:ext>
            </a:extLst>
          </p:cNvPr>
          <p:cNvSpPr>
            <a:spLocks noGrp="1"/>
          </p:cNvSpPr>
          <p:nvPr>
            <p:ph type="sldNum" sz="quarter" idx="4"/>
          </p:nvPr>
        </p:nvSpPr>
        <p:spPr/>
        <p:txBody>
          <a:bodyPr/>
          <a:lstStyle/>
          <a:p>
            <a:fld id="{7F81CB2D-D492-7A48-98A7-5A5F32E8B2F1}" type="slidenum">
              <a:rPr lang="en-US" smtClean="0"/>
              <a:pPr/>
              <a:t>73</a:t>
            </a:fld>
            <a:endParaRPr lang="en-US"/>
          </a:p>
        </p:txBody>
      </p:sp>
      <p:sp>
        <p:nvSpPr>
          <p:cNvPr id="5" name="Title 2">
            <a:extLst>
              <a:ext uri="{FF2B5EF4-FFF2-40B4-BE49-F238E27FC236}">
                <a16:creationId xmlns:a16="http://schemas.microsoft.com/office/drawing/2014/main" id="{E6FC1ECF-444D-0641-7283-AEA245017019}"/>
              </a:ext>
            </a:extLst>
          </p:cNvPr>
          <p:cNvSpPr>
            <a:spLocks noGrp="1"/>
          </p:cNvSpPr>
          <p:nvPr>
            <p:ph type="title"/>
          </p:nvPr>
        </p:nvSpPr>
        <p:spPr>
          <a:xfrm>
            <a:off x="84138" y="980305"/>
            <a:ext cx="3573462" cy="663575"/>
          </a:xfrm>
        </p:spPr>
        <p:txBody>
          <a:bodyPr>
            <a:normAutofit fontScale="90000"/>
          </a:bodyPr>
          <a:lstStyle/>
          <a:p>
            <a:pPr>
              <a:defRPr/>
            </a:pPr>
            <a:r>
              <a:rPr lang="en-US" sz="4700" dirty="0"/>
              <a:t>Cannabis Use Disorder</a:t>
            </a:r>
          </a:p>
        </p:txBody>
      </p:sp>
      <p:sp>
        <p:nvSpPr>
          <p:cNvPr id="6" name="Content Placeholder 3">
            <a:extLst>
              <a:ext uri="{FF2B5EF4-FFF2-40B4-BE49-F238E27FC236}">
                <a16:creationId xmlns:a16="http://schemas.microsoft.com/office/drawing/2014/main" id="{C1144562-B501-8D41-7FBE-ACC21AF40BBF}"/>
              </a:ext>
            </a:extLst>
          </p:cNvPr>
          <p:cNvSpPr>
            <a:spLocks noGrp="1"/>
          </p:cNvSpPr>
          <p:nvPr>
            <p:ph type="body" idx="10"/>
          </p:nvPr>
        </p:nvSpPr>
        <p:spPr>
          <a:xfrm>
            <a:off x="3657600" y="217247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Fewer women than men use cannabis, but effects may be different.</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Spatial memory is more impaired in women.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Males demonstrate a greater marijuana-induced “high”.</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Males have more problems with poor family relationships and problems at school.</a:t>
            </a:r>
          </a:p>
          <a:p>
            <a:pPr marL="0" indent="0">
              <a:buFont typeface="Monotype Sorts" pitchFamily="2" charset="2"/>
              <a:buNone/>
              <a:defRPr/>
            </a:pPr>
            <a:endParaRPr lang="en-US" sz="1900" dirty="0"/>
          </a:p>
          <a:p>
            <a:pPr marL="0" indent="0">
              <a:buFont typeface="Monotype Sorts" pitchFamily="2" charset="2"/>
              <a:buNone/>
              <a:defRPr/>
            </a:pPr>
            <a:endParaRPr lang="en-US" sz="1900" dirty="0"/>
          </a:p>
        </p:txBody>
      </p:sp>
    </p:spTree>
    <p:extLst>
      <p:ext uri="{BB962C8B-B14F-4D97-AF65-F5344CB8AC3E}">
        <p14:creationId xmlns:p14="http://schemas.microsoft.com/office/powerpoint/2010/main" val="11548729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FDC3E3-D05F-F6D5-D0FF-7CB4DD87106D}"/>
              </a:ext>
            </a:extLst>
          </p:cNvPr>
          <p:cNvSpPr>
            <a:spLocks noGrp="1"/>
          </p:cNvSpPr>
          <p:nvPr>
            <p:ph type="sldNum" sz="quarter" idx="4"/>
          </p:nvPr>
        </p:nvSpPr>
        <p:spPr/>
        <p:txBody>
          <a:bodyPr/>
          <a:lstStyle/>
          <a:p>
            <a:fld id="{7F81CB2D-D492-7A48-98A7-5A5F32E8B2F1}" type="slidenum">
              <a:rPr lang="en-US" smtClean="0"/>
              <a:pPr/>
              <a:t>74</a:t>
            </a:fld>
            <a:endParaRPr lang="en-US"/>
          </a:p>
        </p:txBody>
      </p:sp>
      <p:sp>
        <p:nvSpPr>
          <p:cNvPr id="5" name="Title 1">
            <a:extLst>
              <a:ext uri="{FF2B5EF4-FFF2-40B4-BE49-F238E27FC236}">
                <a16:creationId xmlns:a16="http://schemas.microsoft.com/office/drawing/2014/main" id="{DB55C729-0A21-94F6-0D38-6DD02A4BD33A}"/>
              </a:ext>
            </a:extLst>
          </p:cNvPr>
          <p:cNvSpPr>
            <a:spLocks noGrp="1"/>
          </p:cNvSpPr>
          <p:nvPr>
            <p:ph type="title"/>
          </p:nvPr>
        </p:nvSpPr>
        <p:spPr>
          <a:xfrm>
            <a:off x="84138" y="937948"/>
            <a:ext cx="3573462" cy="663575"/>
          </a:xfrm>
        </p:spPr>
        <p:txBody>
          <a:bodyPr>
            <a:normAutofit fontScale="90000"/>
          </a:bodyPr>
          <a:lstStyle/>
          <a:p>
            <a:pPr>
              <a:defRPr/>
            </a:pPr>
            <a:r>
              <a:rPr lang="en-US" sz="4700" dirty="0"/>
              <a:t>Cannabis Use Disorder</a:t>
            </a:r>
          </a:p>
        </p:txBody>
      </p:sp>
      <p:sp>
        <p:nvSpPr>
          <p:cNvPr id="6" name="Content Placeholder 2">
            <a:extLst>
              <a:ext uri="{FF2B5EF4-FFF2-40B4-BE49-F238E27FC236}">
                <a16:creationId xmlns:a16="http://schemas.microsoft.com/office/drawing/2014/main" id="{C02E1146-ACBC-10D2-0B41-8366356194F6}"/>
              </a:ext>
            </a:extLst>
          </p:cNvPr>
          <p:cNvSpPr>
            <a:spLocks noGrp="1"/>
          </p:cNvSpPr>
          <p:nvPr>
            <p:ph type="body" idx="10"/>
          </p:nvPr>
        </p:nvSpPr>
        <p:spPr>
          <a:xfrm>
            <a:off x="3657600" y="201295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rodent studies, females are more sensitive to the rewarding, pain-relieving, and activity-altering effects.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May be sex differences in the functioning of the endocannabinoid system.</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teenage girls, there may be a higher risk of structural abnormalities as a result of regular marijuana exposure.</a:t>
            </a:r>
          </a:p>
        </p:txBody>
      </p:sp>
    </p:spTree>
    <p:extLst>
      <p:ext uri="{BB962C8B-B14F-4D97-AF65-F5344CB8AC3E}">
        <p14:creationId xmlns:p14="http://schemas.microsoft.com/office/powerpoint/2010/main" val="73176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EDF18-E3AB-B3FF-3AEC-3E0AA1DF0809}"/>
              </a:ext>
            </a:extLst>
          </p:cNvPr>
          <p:cNvSpPr>
            <a:spLocks noGrp="1"/>
          </p:cNvSpPr>
          <p:nvPr>
            <p:ph type="sldNum" sz="quarter" idx="4"/>
          </p:nvPr>
        </p:nvSpPr>
        <p:spPr/>
        <p:txBody>
          <a:bodyPr/>
          <a:lstStyle/>
          <a:p>
            <a:fld id="{7F81CB2D-D492-7A48-98A7-5A5F32E8B2F1}" type="slidenum">
              <a:rPr lang="en-US" smtClean="0"/>
              <a:pPr/>
              <a:t>75</a:t>
            </a:fld>
            <a:endParaRPr lang="en-US"/>
          </a:p>
        </p:txBody>
      </p:sp>
      <p:sp>
        <p:nvSpPr>
          <p:cNvPr id="5" name="Title 1">
            <a:extLst>
              <a:ext uri="{FF2B5EF4-FFF2-40B4-BE49-F238E27FC236}">
                <a16:creationId xmlns:a16="http://schemas.microsoft.com/office/drawing/2014/main" id="{C1BE6F55-4D03-3601-354D-D8D1E7C74F9C}"/>
              </a:ext>
            </a:extLst>
          </p:cNvPr>
          <p:cNvSpPr>
            <a:spLocks noGrp="1"/>
          </p:cNvSpPr>
          <p:nvPr>
            <p:ph type="title"/>
          </p:nvPr>
        </p:nvSpPr>
        <p:spPr>
          <a:xfrm>
            <a:off x="84138" y="755650"/>
            <a:ext cx="3573462" cy="663575"/>
          </a:xfrm>
        </p:spPr>
        <p:txBody>
          <a:bodyPr>
            <a:normAutofit fontScale="90000"/>
          </a:bodyPr>
          <a:lstStyle/>
          <a:p>
            <a:pPr>
              <a:defRPr/>
            </a:pPr>
            <a:r>
              <a:rPr lang="en-US" sz="4700" dirty="0"/>
              <a:t>Cannabis Use Disorder</a:t>
            </a:r>
          </a:p>
        </p:txBody>
      </p:sp>
      <p:sp>
        <p:nvSpPr>
          <p:cNvPr id="6" name="Content Placeholder 2">
            <a:extLst>
              <a:ext uri="{FF2B5EF4-FFF2-40B4-BE49-F238E27FC236}">
                <a16:creationId xmlns:a16="http://schemas.microsoft.com/office/drawing/2014/main" id="{AEEBE9D4-B8A5-516F-19FF-C1449789742C}"/>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both sexes, addiction to marijuana is associated with at least one mental health issue.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Although the severity of addiction to cannabis is generally higher in men, women develop the disorder more quickly than men after first marijuana use.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Rates of seeking treatment are low for both sexes.</a:t>
            </a:r>
          </a:p>
        </p:txBody>
      </p:sp>
    </p:spTree>
    <p:extLst>
      <p:ext uri="{BB962C8B-B14F-4D97-AF65-F5344CB8AC3E}">
        <p14:creationId xmlns:p14="http://schemas.microsoft.com/office/powerpoint/2010/main" val="20379178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C08883-6664-D2EB-58E3-D40883B672C9}"/>
              </a:ext>
            </a:extLst>
          </p:cNvPr>
          <p:cNvSpPr>
            <a:spLocks noGrp="1"/>
          </p:cNvSpPr>
          <p:nvPr>
            <p:ph type="sldNum" sz="quarter" idx="4"/>
          </p:nvPr>
        </p:nvSpPr>
        <p:spPr/>
        <p:txBody>
          <a:bodyPr/>
          <a:lstStyle/>
          <a:p>
            <a:fld id="{7F81CB2D-D492-7A48-98A7-5A5F32E8B2F1}" type="slidenum">
              <a:rPr lang="en-US" smtClean="0"/>
              <a:pPr/>
              <a:t>76</a:t>
            </a:fld>
            <a:endParaRPr lang="en-US"/>
          </a:p>
        </p:txBody>
      </p:sp>
      <p:sp>
        <p:nvSpPr>
          <p:cNvPr id="5" name="Rectangle 1">
            <a:extLst>
              <a:ext uri="{FF2B5EF4-FFF2-40B4-BE49-F238E27FC236}">
                <a16:creationId xmlns:a16="http://schemas.microsoft.com/office/drawing/2014/main" id="{1B07896B-5FB6-29B9-E961-61F490BD227A}"/>
              </a:ext>
            </a:extLst>
          </p:cNvPr>
          <p:cNvSpPr>
            <a:spLocks noChangeArrowheads="1"/>
          </p:cNvSpPr>
          <p:nvPr/>
        </p:nvSpPr>
        <p:spPr bwMode="auto">
          <a:xfrm>
            <a:off x="481012" y="722313"/>
            <a:ext cx="8181975" cy="1249362"/>
          </a:xfrm>
          <a:prstGeom prst="rect">
            <a:avLst/>
          </a:prstGeom>
        </p:spPr>
        <p:txBody>
          <a:bodyPr anchor="ctr">
            <a:normAutofit/>
          </a:bodyP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eaLnBrk="1" hangingPunct="1">
              <a:lnSpc>
                <a:spcPct val="90000"/>
              </a:lnSpc>
              <a:spcBef>
                <a:spcPct val="0"/>
              </a:spcBef>
              <a:spcAft>
                <a:spcPts val="600"/>
              </a:spcAft>
              <a:buClrTx/>
              <a:buSzTx/>
              <a:buFont typeface="Monotype Sorts" pitchFamily="2" charset="2"/>
              <a:buNone/>
              <a:defRPr/>
            </a:pPr>
            <a:r>
              <a:rPr kumimoji="0" lang="en-US" altLang="en-US" sz="5300" b="1" dirty="0">
                <a:latin typeface="+mj-lt"/>
                <a:ea typeface="+mj-ea"/>
                <a:cs typeface="+mj-cs"/>
              </a:rPr>
              <a:t>Cannabis Use Disorder</a:t>
            </a:r>
            <a:endParaRPr kumimoji="0" lang="en-US" altLang="en-US" sz="5300" dirty="0">
              <a:latin typeface="+mj-lt"/>
              <a:ea typeface="+mj-ea"/>
              <a:cs typeface="+mj-cs"/>
            </a:endParaRPr>
          </a:p>
        </p:txBody>
      </p:sp>
      <p:graphicFrame>
        <p:nvGraphicFramePr>
          <p:cNvPr id="6" name="Table 5">
            <a:extLst>
              <a:ext uri="{FF2B5EF4-FFF2-40B4-BE49-F238E27FC236}">
                <a16:creationId xmlns:a16="http://schemas.microsoft.com/office/drawing/2014/main" id="{3F36D6AB-8C0F-0844-6ECD-A4E4F258BD12}"/>
              </a:ext>
            </a:extLst>
          </p:cNvPr>
          <p:cNvGraphicFramePr>
            <a:graphicFrameLocks noGrp="1"/>
          </p:cNvGraphicFramePr>
          <p:nvPr>
            <p:extLst>
              <p:ext uri="{D42A27DB-BD31-4B8C-83A1-F6EECF244321}">
                <p14:modId xmlns:p14="http://schemas.microsoft.com/office/powerpoint/2010/main" val="238109290"/>
              </p:ext>
            </p:extLst>
          </p:nvPr>
        </p:nvGraphicFramePr>
        <p:xfrm>
          <a:off x="1154113" y="1738313"/>
          <a:ext cx="6719887" cy="3586162"/>
        </p:xfrm>
        <a:graphic>
          <a:graphicData uri="http://schemas.openxmlformats.org/drawingml/2006/table">
            <a:tbl>
              <a:tblPr firstRow="1" bandRow="1">
                <a:noFill/>
              </a:tblPr>
              <a:tblGrid>
                <a:gridCol w="3304870">
                  <a:extLst>
                    <a:ext uri="{9D8B030D-6E8A-4147-A177-3AD203B41FA5}">
                      <a16:colId xmlns:a16="http://schemas.microsoft.com/office/drawing/2014/main" val="20000"/>
                    </a:ext>
                  </a:extLst>
                </a:gridCol>
                <a:gridCol w="3415017">
                  <a:extLst>
                    <a:ext uri="{9D8B030D-6E8A-4147-A177-3AD203B41FA5}">
                      <a16:colId xmlns:a16="http://schemas.microsoft.com/office/drawing/2014/main" val="20001"/>
                    </a:ext>
                  </a:extLst>
                </a:gridCol>
              </a:tblGrid>
              <a:tr h="570108">
                <a:tc>
                  <a:txBody>
                    <a:bodyPr/>
                    <a:lstStyle/>
                    <a:p>
                      <a:pPr algn="ctr" fontAlgn="ctr"/>
                      <a:r>
                        <a:rPr lang="en-US" sz="2100" b="0" cap="none" spc="0" dirty="0">
                          <a:solidFill>
                            <a:schemeClr val="tx1"/>
                          </a:solidFill>
                          <a:effectLst/>
                          <a:latin typeface="inherit"/>
                        </a:rPr>
                        <a:t>Men</a:t>
                      </a:r>
                    </a:p>
                  </a:txBody>
                  <a:tcPr marL="57468" marR="57468" marT="96551" marB="96551" anchor="ctr">
                    <a:lnL w="12700" cmpd="sng">
                      <a:noFill/>
                    </a:lnL>
                    <a:lnR w="12700" cmpd="sng">
                      <a:noFill/>
                    </a:lnR>
                    <a:lnT w="28575" cap="flat" cmpd="sng" algn="ctr">
                      <a:solidFill>
                        <a:schemeClr val="tx1"/>
                      </a:solidFill>
                      <a:prstDash val="solid"/>
                    </a:lnT>
                    <a:lnB w="38100" cmpd="sng">
                      <a:noFill/>
                    </a:lnB>
                    <a:noFill/>
                  </a:tcPr>
                </a:tc>
                <a:tc>
                  <a:txBody>
                    <a:bodyPr/>
                    <a:lstStyle/>
                    <a:p>
                      <a:pPr algn="ctr" fontAlgn="ctr"/>
                      <a:r>
                        <a:rPr lang="en-US" sz="2100" b="0" cap="none" spc="0">
                          <a:solidFill>
                            <a:schemeClr val="tx1"/>
                          </a:solidFill>
                          <a:effectLst/>
                          <a:latin typeface="inherit"/>
                        </a:rPr>
                        <a:t>Women</a:t>
                      </a:r>
                    </a:p>
                  </a:txBody>
                  <a:tcPr marL="57468" marR="57468" marT="96551" marB="96551" anchor="ctr">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00"/>
                  </a:ext>
                </a:extLst>
              </a:tr>
              <a:tr h="570108">
                <a:tc gridSpan="2">
                  <a:txBody>
                    <a:bodyPr/>
                    <a:lstStyle/>
                    <a:p>
                      <a:pPr algn="ctr" fontAlgn="t"/>
                      <a:r>
                        <a:rPr lang="en-US" sz="2100" b="1" cap="none" spc="0" dirty="0">
                          <a:solidFill>
                            <a:schemeClr val="tx1"/>
                          </a:solidFill>
                          <a:effectLst/>
                          <a:latin typeface="inherit"/>
                        </a:rPr>
                        <a:t>Similarities</a:t>
                      </a:r>
                    </a:p>
                  </a:txBody>
                  <a:tcPr marL="57468" marR="57468" marT="96551" marB="96551">
                    <a:lnL w="28575" cap="flat" cmpd="sng" algn="ctr">
                      <a:noFill/>
                      <a:prstDash val="solid"/>
                    </a:lnL>
                    <a:lnR w="28575" cap="flat" cmpd="sng" algn="ctr">
                      <a:noFill/>
                      <a:prstDash val="solid"/>
                    </a:lnR>
                    <a:lnT w="38100" cmpd="sng">
                      <a:noFill/>
                    </a:lnT>
                    <a:lnB w="12700" cap="flat" cmpd="sng" algn="ctr">
                      <a:noFill/>
                      <a:prstDash val="solid"/>
                    </a:lnB>
                    <a:noFill/>
                  </a:tcPr>
                </a:tc>
                <a:tc hMerge="1">
                  <a:txBody>
                    <a:bodyPr/>
                    <a:lstStyle/>
                    <a:p>
                      <a:endParaRPr lang="en-US"/>
                    </a:p>
                  </a:txBody>
                  <a:tcPr/>
                </a:tc>
                <a:extLst>
                  <a:ext uri="{0D108BD9-81ED-4DB2-BD59-A6C34878D82A}">
                    <a16:rowId xmlns:a16="http://schemas.microsoft.com/office/drawing/2014/main" val="10001"/>
                  </a:ext>
                </a:extLst>
              </a:tr>
              <a:tr h="799990">
                <a:tc gridSpan="2">
                  <a:txBody>
                    <a:bodyPr/>
                    <a:lstStyle/>
                    <a:p>
                      <a:pPr algn="l" fontAlgn="base">
                        <a:buFont typeface="Arial" panose="020B0604020202020204" pitchFamily="34" charset="0"/>
                        <a:buChar char="•"/>
                      </a:pPr>
                      <a:r>
                        <a:rPr lang="en-US" sz="1800" cap="none" spc="0" dirty="0">
                          <a:solidFill>
                            <a:schemeClr val="tx1"/>
                          </a:solidFill>
                          <a:effectLst/>
                          <a:latin typeface="inherit"/>
                        </a:rPr>
                        <a:t>At least one other mental health disorder</a:t>
                      </a:r>
                    </a:p>
                    <a:p>
                      <a:pPr algn="l" fontAlgn="base">
                        <a:buFont typeface="Arial" panose="020B0604020202020204" pitchFamily="34" charset="0"/>
                        <a:buChar char="•"/>
                      </a:pPr>
                      <a:r>
                        <a:rPr lang="en-US" sz="1800" cap="none" spc="0" dirty="0">
                          <a:solidFill>
                            <a:schemeClr val="tx1"/>
                          </a:solidFill>
                          <a:effectLst/>
                          <a:latin typeface="inherit"/>
                        </a:rPr>
                        <a:t>Low rate of seeking treatment</a:t>
                      </a:r>
                    </a:p>
                  </a:txBody>
                  <a:tcPr marL="114935" marR="114935" marT="96551" marB="96551">
                    <a:lnL w="12700" cmpd="sng">
                      <a:noFill/>
                      <a:prstDash val="solid"/>
                    </a:lnL>
                    <a:lnR w="12700" cmpd="sng">
                      <a:noFill/>
                      <a:prstDash val="solid"/>
                    </a:lnR>
                    <a:lnT w="12700" cap="flat" cmpd="sng" algn="ctr">
                      <a:noFill/>
                      <a:prstDash val="solid"/>
                    </a:lnT>
                    <a:lnB w="12700" cmpd="sng">
                      <a:noFill/>
                      <a:prstDash val="solid"/>
                    </a:lnB>
                    <a:solidFill>
                      <a:srgbClr val="6595BF"/>
                    </a:solidFill>
                  </a:tcPr>
                </a:tc>
                <a:tc hMerge="1">
                  <a:txBody>
                    <a:bodyPr/>
                    <a:lstStyle/>
                    <a:p>
                      <a:endParaRPr lang="en-US"/>
                    </a:p>
                  </a:txBody>
                  <a:tcPr/>
                </a:tc>
                <a:extLst>
                  <a:ext uri="{0D108BD9-81ED-4DB2-BD59-A6C34878D82A}">
                    <a16:rowId xmlns:a16="http://schemas.microsoft.com/office/drawing/2014/main" val="10002"/>
                  </a:ext>
                </a:extLst>
              </a:tr>
              <a:tr h="570108">
                <a:tc gridSpan="2">
                  <a:txBody>
                    <a:bodyPr/>
                    <a:lstStyle/>
                    <a:p>
                      <a:pPr algn="ctr" fontAlgn="t"/>
                      <a:r>
                        <a:rPr lang="en-US" sz="2100" b="1" cap="none" spc="0">
                          <a:solidFill>
                            <a:schemeClr val="tx1"/>
                          </a:solidFill>
                          <a:effectLst/>
                          <a:latin typeface="inherit"/>
                        </a:rPr>
                        <a:t>Differences</a:t>
                      </a:r>
                    </a:p>
                  </a:txBody>
                  <a:tcPr marL="57468" marR="57468" marT="96551" marB="96551">
                    <a:lnL w="28575" cap="flat" cmpd="sng" algn="ctr">
                      <a:noFill/>
                      <a:prstDash val="solid"/>
                    </a:lnL>
                    <a:lnR w="28575" cap="flat" cmpd="sng" algn="ctr">
                      <a:noFill/>
                      <a:prstDash val="solid"/>
                    </a:lnR>
                    <a:lnT w="12700" cmpd="sng">
                      <a:noFill/>
                      <a:prstDash val="solid"/>
                    </a:lnT>
                    <a:lnB w="12700" cap="flat" cmpd="sng" algn="ctr">
                      <a:noFill/>
                      <a:prstDash val="solid"/>
                    </a:lnB>
                    <a:noFill/>
                  </a:tcPr>
                </a:tc>
                <a:tc hMerge="1">
                  <a:txBody>
                    <a:bodyPr/>
                    <a:lstStyle/>
                    <a:p>
                      <a:endParaRPr lang="en-US"/>
                    </a:p>
                  </a:txBody>
                  <a:tcPr/>
                </a:tc>
                <a:extLst>
                  <a:ext uri="{0D108BD9-81ED-4DB2-BD59-A6C34878D82A}">
                    <a16:rowId xmlns:a16="http://schemas.microsoft.com/office/drawing/2014/main" val="10003"/>
                  </a:ext>
                </a:extLst>
              </a:tr>
              <a:tr h="1075848">
                <a:tc>
                  <a:txBody>
                    <a:bodyPr/>
                    <a:lstStyle/>
                    <a:p>
                      <a:pPr algn="l" fontAlgn="base">
                        <a:buFont typeface="Arial" panose="020B0604020202020204" pitchFamily="34" charset="0"/>
                        <a:buChar char="•"/>
                      </a:pPr>
                      <a:r>
                        <a:rPr lang="en-US" sz="1800" cap="none" spc="0" dirty="0">
                          <a:solidFill>
                            <a:schemeClr val="tx1"/>
                          </a:solidFill>
                          <a:effectLst/>
                          <a:latin typeface="inherit"/>
                        </a:rPr>
                        <a:t>Other substance use disorders</a:t>
                      </a:r>
                    </a:p>
                    <a:p>
                      <a:pPr algn="l" fontAlgn="base">
                        <a:buFont typeface="Arial" panose="020B0604020202020204" pitchFamily="34" charset="0"/>
                        <a:buChar char="•"/>
                      </a:pPr>
                      <a:r>
                        <a:rPr lang="en-US" sz="1800" cap="none" spc="0" dirty="0">
                          <a:solidFill>
                            <a:schemeClr val="tx1"/>
                          </a:solidFill>
                          <a:effectLst/>
                          <a:latin typeface="inherit"/>
                        </a:rPr>
                        <a:t>Antisocial personality disorder</a:t>
                      </a:r>
                    </a:p>
                    <a:p>
                      <a:pPr algn="l" fontAlgn="base">
                        <a:buFont typeface="Arial" panose="020B0604020202020204" pitchFamily="34" charset="0"/>
                        <a:buChar char="•"/>
                      </a:pPr>
                      <a:r>
                        <a:rPr lang="en-US" sz="1800" cap="none" spc="0" dirty="0">
                          <a:solidFill>
                            <a:schemeClr val="tx1"/>
                          </a:solidFill>
                          <a:effectLst/>
                          <a:latin typeface="inherit"/>
                        </a:rPr>
                        <a:t>Severity of disorder</a:t>
                      </a:r>
                    </a:p>
                  </a:txBody>
                  <a:tcPr marL="114935" marR="114935" marT="96551" marB="96551">
                    <a:lnL w="12700" cmpd="sng">
                      <a:noFill/>
                      <a:prstDash val="solid"/>
                    </a:lnL>
                    <a:lnR w="12700" cmpd="sng">
                      <a:noFill/>
                      <a:prstDash val="solid"/>
                    </a:lnR>
                    <a:lnT w="12700" cap="flat" cmpd="sng" algn="ctr">
                      <a:noFill/>
                      <a:prstDash val="solid"/>
                    </a:lnT>
                    <a:lnB w="12700" cmpd="sng">
                      <a:noFill/>
                      <a:prstDash val="solid"/>
                    </a:lnB>
                    <a:solidFill>
                      <a:srgbClr val="6595BF"/>
                    </a:solidFill>
                  </a:tcPr>
                </a:tc>
                <a:tc>
                  <a:txBody>
                    <a:bodyPr/>
                    <a:lstStyle/>
                    <a:p>
                      <a:pPr algn="l" fontAlgn="base">
                        <a:buFont typeface="Arial" panose="020B0604020202020204" pitchFamily="34" charset="0"/>
                        <a:buChar char="•"/>
                      </a:pPr>
                      <a:r>
                        <a:rPr lang="en-US" sz="1800" cap="none" spc="0" dirty="0">
                          <a:solidFill>
                            <a:schemeClr val="tx1"/>
                          </a:solidFill>
                          <a:effectLst/>
                          <a:latin typeface="inherit"/>
                        </a:rPr>
                        <a:t>Panic attacks</a:t>
                      </a:r>
                    </a:p>
                    <a:p>
                      <a:pPr algn="l" fontAlgn="base">
                        <a:buFont typeface="Arial" panose="020B0604020202020204" pitchFamily="34" charset="0"/>
                        <a:buChar char="•"/>
                      </a:pPr>
                      <a:r>
                        <a:rPr lang="en-US" sz="1800" cap="none" spc="0" dirty="0">
                          <a:solidFill>
                            <a:schemeClr val="tx1"/>
                          </a:solidFill>
                          <a:effectLst/>
                          <a:latin typeface="inherit"/>
                        </a:rPr>
                        <a:t>Anxiety disorders</a:t>
                      </a:r>
                    </a:p>
                    <a:p>
                      <a:pPr algn="l" fontAlgn="base">
                        <a:buFont typeface="Arial" panose="020B0604020202020204" pitchFamily="34" charset="0"/>
                        <a:buChar char="•"/>
                      </a:pPr>
                      <a:r>
                        <a:rPr lang="en-US" sz="1800" cap="none" spc="0" dirty="0">
                          <a:solidFill>
                            <a:schemeClr val="tx1"/>
                          </a:solidFill>
                          <a:effectLst/>
                          <a:latin typeface="inherit"/>
                        </a:rPr>
                        <a:t>Disorder develops more quickly</a:t>
                      </a:r>
                    </a:p>
                  </a:txBody>
                  <a:tcPr marL="114935" marR="114935" marT="96551" marB="96551">
                    <a:lnL w="12700" cmpd="sng">
                      <a:noFill/>
                      <a:prstDash val="solid"/>
                    </a:lnL>
                    <a:lnR w="12700" cmpd="sng">
                      <a:noFill/>
                      <a:prstDash val="solid"/>
                    </a:lnR>
                    <a:lnT w="12700" cap="flat" cmpd="sng" algn="ctr">
                      <a:noFill/>
                      <a:prstDash val="solid"/>
                    </a:lnT>
                    <a:lnB w="12700" cmpd="sng">
                      <a:noFill/>
                      <a:prstDash val="solid"/>
                    </a:lnB>
                    <a:solidFill>
                      <a:srgbClr val="6595B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64536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A57DAC-F4F1-AB6D-119A-19952AE9295F}"/>
              </a:ext>
            </a:extLst>
          </p:cNvPr>
          <p:cNvSpPr>
            <a:spLocks noGrp="1"/>
          </p:cNvSpPr>
          <p:nvPr>
            <p:ph type="sldNum" sz="quarter" idx="4"/>
          </p:nvPr>
        </p:nvSpPr>
        <p:spPr/>
        <p:txBody>
          <a:bodyPr/>
          <a:lstStyle/>
          <a:p>
            <a:fld id="{7F81CB2D-D492-7A48-98A7-5A5F32E8B2F1}" type="slidenum">
              <a:rPr lang="en-US" smtClean="0"/>
              <a:pPr/>
              <a:t>77</a:t>
            </a:fld>
            <a:endParaRPr lang="en-US"/>
          </a:p>
        </p:txBody>
      </p:sp>
      <p:sp>
        <p:nvSpPr>
          <p:cNvPr id="3" name="Title 1">
            <a:extLst>
              <a:ext uri="{FF2B5EF4-FFF2-40B4-BE49-F238E27FC236}">
                <a16:creationId xmlns:a16="http://schemas.microsoft.com/office/drawing/2014/main" id="{7700C069-8BD6-D6F6-AD65-2E6C129DE973}"/>
              </a:ext>
            </a:extLst>
          </p:cNvPr>
          <p:cNvSpPr txBox="1">
            <a:spLocks/>
          </p:cNvSpPr>
          <p:nvPr/>
        </p:nvSpPr>
        <p:spPr>
          <a:xfrm>
            <a:off x="628650" y="4260850"/>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4800" dirty="0"/>
              <a:t>Stimulants (Cocaine and Methamphetamine)</a:t>
            </a:r>
          </a:p>
        </p:txBody>
      </p:sp>
      <p:cxnSp>
        <p:nvCxnSpPr>
          <p:cNvPr id="5" name="Straight Connector 4">
            <a:extLst>
              <a:ext uri="{FF2B5EF4-FFF2-40B4-BE49-F238E27FC236}">
                <a16:creationId xmlns:a16="http://schemas.microsoft.com/office/drawing/2014/main" id="{8D9B92D3-A24C-2836-3010-3468B9BC9F56}"/>
              </a:ext>
            </a:extLst>
          </p:cNvPr>
          <p:cNvCxnSpPr>
            <a:cxnSpLocks/>
          </p:cNvCxnSpPr>
          <p:nvPr/>
        </p:nvCxnSpPr>
        <p:spPr>
          <a:xfrm>
            <a:off x="704850" y="5638800"/>
            <a:ext cx="74009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7799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434F70-1177-7FF5-616A-A64BFBB3417E}"/>
              </a:ext>
            </a:extLst>
          </p:cNvPr>
          <p:cNvSpPr>
            <a:spLocks noGrp="1"/>
          </p:cNvSpPr>
          <p:nvPr>
            <p:ph type="sldNum" sz="quarter" idx="4"/>
          </p:nvPr>
        </p:nvSpPr>
        <p:spPr/>
        <p:txBody>
          <a:bodyPr/>
          <a:lstStyle/>
          <a:p>
            <a:fld id="{7F81CB2D-D492-7A48-98A7-5A5F32E8B2F1}" type="slidenum">
              <a:rPr lang="en-US" smtClean="0"/>
              <a:pPr/>
              <a:t>78</a:t>
            </a:fld>
            <a:endParaRPr lang="en-US"/>
          </a:p>
        </p:txBody>
      </p:sp>
      <p:sp>
        <p:nvSpPr>
          <p:cNvPr id="5" name="Title 1">
            <a:extLst>
              <a:ext uri="{FF2B5EF4-FFF2-40B4-BE49-F238E27FC236}">
                <a16:creationId xmlns:a16="http://schemas.microsoft.com/office/drawing/2014/main" id="{92CA3B2F-B69F-5837-4B5E-54F614F78269}"/>
              </a:ext>
            </a:extLst>
          </p:cNvPr>
          <p:cNvSpPr>
            <a:spLocks noGrp="1"/>
          </p:cNvSpPr>
          <p:nvPr>
            <p:ph type="title"/>
          </p:nvPr>
        </p:nvSpPr>
        <p:spPr>
          <a:xfrm>
            <a:off x="84138" y="1174750"/>
            <a:ext cx="3573462" cy="663575"/>
          </a:xfrm>
        </p:spPr>
        <p:txBody>
          <a:bodyPr>
            <a:normAutofit fontScale="90000"/>
          </a:bodyPr>
          <a:lstStyle/>
          <a:p>
            <a:pPr>
              <a:defRPr/>
            </a:pPr>
            <a:r>
              <a:rPr lang="en-US" sz="4700" dirty="0"/>
              <a:t>Stimulants</a:t>
            </a:r>
          </a:p>
        </p:txBody>
      </p:sp>
      <p:sp>
        <p:nvSpPr>
          <p:cNvPr id="6" name="Content Placeholder 2">
            <a:extLst>
              <a:ext uri="{FF2B5EF4-FFF2-40B4-BE49-F238E27FC236}">
                <a16:creationId xmlns:a16="http://schemas.microsoft.com/office/drawing/2014/main" id="{4E2A3F55-C5D2-43A4-0DF9-B21134189D38}"/>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may be more vulnerable to the reinforcing effects, with estrogen possibly playing a role.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animal studies, females start taking cocaine more quickly and in larger amounts than males.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Females may be more sensitive to effect of cocaine on the vascular system.</a:t>
            </a:r>
          </a:p>
        </p:txBody>
      </p:sp>
    </p:spTree>
    <p:extLst>
      <p:ext uri="{BB962C8B-B14F-4D97-AF65-F5344CB8AC3E}">
        <p14:creationId xmlns:p14="http://schemas.microsoft.com/office/powerpoint/2010/main" val="26379509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434F70-1177-7FF5-616A-A64BFBB3417E}"/>
              </a:ext>
            </a:extLst>
          </p:cNvPr>
          <p:cNvSpPr>
            <a:spLocks noGrp="1"/>
          </p:cNvSpPr>
          <p:nvPr>
            <p:ph type="sldNum" sz="quarter" idx="4"/>
          </p:nvPr>
        </p:nvSpPr>
        <p:spPr/>
        <p:txBody>
          <a:bodyPr/>
          <a:lstStyle/>
          <a:p>
            <a:fld id="{7F81CB2D-D492-7A48-98A7-5A5F32E8B2F1}" type="slidenum">
              <a:rPr lang="en-US" smtClean="0"/>
              <a:pPr/>
              <a:t>79</a:t>
            </a:fld>
            <a:endParaRPr lang="en-US"/>
          </a:p>
        </p:txBody>
      </p:sp>
      <p:sp>
        <p:nvSpPr>
          <p:cNvPr id="5" name="Title 1">
            <a:extLst>
              <a:ext uri="{FF2B5EF4-FFF2-40B4-BE49-F238E27FC236}">
                <a16:creationId xmlns:a16="http://schemas.microsoft.com/office/drawing/2014/main" id="{85C38D17-621A-E75C-AF06-46F703AB8AD7}"/>
              </a:ext>
            </a:extLst>
          </p:cNvPr>
          <p:cNvSpPr>
            <a:spLocks noGrp="1"/>
          </p:cNvSpPr>
          <p:nvPr>
            <p:ph type="title"/>
          </p:nvPr>
        </p:nvSpPr>
        <p:spPr>
          <a:xfrm>
            <a:off x="84138" y="1174750"/>
            <a:ext cx="3573462" cy="663575"/>
          </a:xfrm>
        </p:spPr>
        <p:txBody>
          <a:bodyPr>
            <a:normAutofit fontScale="90000"/>
          </a:bodyPr>
          <a:lstStyle/>
          <a:p>
            <a:pPr>
              <a:defRPr/>
            </a:pPr>
            <a:r>
              <a:rPr lang="en-US" sz="4700" dirty="0"/>
              <a:t>Stimulants</a:t>
            </a:r>
          </a:p>
        </p:txBody>
      </p:sp>
      <p:sp>
        <p:nvSpPr>
          <p:cNvPr id="6" name="Content Placeholder 2">
            <a:extLst>
              <a:ext uri="{FF2B5EF4-FFF2-40B4-BE49-F238E27FC236}">
                <a16:creationId xmlns:a16="http://schemas.microsoft.com/office/drawing/2014/main" id="{5CD26E52-4962-3CAC-3896-77B5D1975C9C}"/>
              </a:ext>
            </a:extLst>
          </p:cNvPr>
          <p:cNvSpPr>
            <a:spLocks noGrp="1"/>
          </p:cNvSpPr>
          <p:nvPr>
            <p:ph type="body" idx="10"/>
          </p:nvPr>
        </p:nvSpPr>
        <p:spPr>
          <a:xfrm>
            <a:off x="3657600" y="18923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Cocaine users, regardless of gender, show similar deficits in learning, concentration, and academic achievement, even if women used it longer. </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Female cocaine users demonstrate less abnormalities of blood flow in the frontal regions of the brain, suggesting a protective sex-related effect.</a:t>
            </a:r>
          </a:p>
        </p:txBody>
      </p:sp>
    </p:spTree>
    <p:extLst>
      <p:ext uri="{BB962C8B-B14F-4D97-AF65-F5344CB8AC3E}">
        <p14:creationId xmlns:p14="http://schemas.microsoft.com/office/powerpoint/2010/main" val="386010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34D0C-D1FD-6E10-04FE-305CD5F1D8EE}"/>
              </a:ext>
            </a:extLst>
          </p:cNvPr>
          <p:cNvSpPr>
            <a:spLocks noGrp="1"/>
          </p:cNvSpPr>
          <p:nvPr>
            <p:ph type="sldNum" sz="quarter" idx="4"/>
          </p:nvPr>
        </p:nvSpPr>
        <p:spPr/>
        <p:txBody>
          <a:bodyPr/>
          <a:lstStyle/>
          <a:p>
            <a:fld id="{7F81CB2D-D492-7A48-98A7-5A5F32E8B2F1}" type="slidenum">
              <a:rPr lang="en-US" smtClean="0"/>
              <a:pPr/>
              <a:t>8</a:t>
            </a:fld>
            <a:endParaRPr lang="en-US"/>
          </a:p>
        </p:txBody>
      </p:sp>
      <p:pic>
        <p:nvPicPr>
          <p:cNvPr id="3" name="Picture 2" descr="Image of a bell curve with the word Men on the left side and Women on the right side. The blue curve represents men and traits linked to masculinity. The red curve represents women and traits linked to femininity. The two curves overlap in the middle, showing the spectrum of gender traits." title="Graphic of Bell Curve">
            <a:extLst>
              <a:ext uri="{FF2B5EF4-FFF2-40B4-BE49-F238E27FC236}">
                <a16:creationId xmlns:a16="http://schemas.microsoft.com/office/drawing/2014/main" id="{8689521B-98E0-288C-66E7-9889C277B608}"/>
              </a:ext>
            </a:extLst>
          </p:cNvPr>
          <p:cNvPicPr>
            <a:picLocks noChangeAspect="1"/>
          </p:cNvPicPr>
          <p:nvPr/>
        </p:nvPicPr>
        <p:blipFill rotWithShape="1">
          <a:blip r:embed="rId3" cstate="print"/>
          <a:srcRect t="3623" b="3623"/>
          <a:stretch/>
        </p:blipFill>
        <p:spPr>
          <a:xfrm>
            <a:off x="-1" y="0"/>
            <a:ext cx="9137841" cy="3426691"/>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itle 1">
            <a:extLst>
              <a:ext uri="{FF2B5EF4-FFF2-40B4-BE49-F238E27FC236}">
                <a16:creationId xmlns:a16="http://schemas.microsoft.com/office/drawing/2014/main" id="{710A6C98-FB32-E600-0031-3FA6A41D61F8}"/>
              </a:ext>
            </a:extLst>
          </p:cNvPr>
          <p:cNvSpPr txBox="1">
            <a:spLocks/>
          </p:cNvSpPr>
          <p:nvPr/>
        </p:nvSpPr>
        <p:spPr>
          <a:xfrm>
            <a:off x="489672" y="3752850"/>
            <a:ext cx="2468562" cy="2452688"/>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100" dirty="0">
                <a:solidFill>
                  <a:srgbClr val="7F7F7F"/>
                </a:solidFill>
              </a:rPr>
              <a:t>Gender Differences </a:t>
            </a:r>
            <a:br>
              <a:rPr lang="en-US" sz="3100" dirty="0"/>
            </a:br>
            <a:endParaRPr lang="en-US" sz="3100" i="1" dirty="0"/>
          </a:p>
        </p:txBody>
      </p:sp>
      <p:sp>
        <p:nvSpPr>
          <p:cNvPr id="5" name="Content Placeholder 2">
            <a:extLst>
              <a:ext uri="{FF2B5EF4-FFF2-40B4-BE49-F238E27FC236}">
                <a16:creationId xmlns:a16="http://schemas.microsoft.com/office/drawing/2014/main" id="{572B6A4E-85DE-A508-B21B-2D564D3DFEF3}"/>
              </a:ext>
            </a:extLst>
          </p:cNvPr>
          <p:cNvSpPr txBox="1">
            <a:spLocks/>
          </p:cNvSpPr>
          <p:nvPr/>
        </p:nvSpPr>
        <p:spPr>
          <a:xfrm>
            <a:off x="3168650" y="3752850"/>
            <a:ext cx="5613400" cy="2452688"/>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Factors such as culture, age, socioeconomic status, religion, disability, race/ethnicity, and sexual orientation all influence gender roles and expectations.</a:t>
            </a:r>
          </a:p>
          <a:p>
            <a:pPr>
              <a:defRPr/>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Some gender traits </a:t>
            </a:r>
            <a:br>
              <a:rPr lang="en-US" sz="1600" dirty="0">
                <a:latin typeface="Open Sans Light" panose="020B0306030504020204" pitchFamily="34" charset="0"/>
                <a:ea typeface="Open Sans Light" panose="020B0306030504020204" pitchFamily="34" charset="0"/>
                <a:cs typeface="Open Sans Light" panose="020B0306030504020204" pitchFamily="34" charset="0"/>
              </a:rPr>
            </a:br>
            <a:r>
              <a:rPr lang="en-US" sz="1600" dirty="0">
                <a:latin typeface="Open Sans Light" panose="020B0306030504020204" pitchFamily="34" charset="0"/>
                <a:ea typeface="Open Sans Light" panose="020B0306030504020204" pitchFamily="34" charset="0"/>
                <a:cs typeface="Open Sans Light" panose="020B0306030504020204" pitchFamily="34" charset="0"/>
              </a:rPr>
              <a:t>are common, but </a:t>
            </a: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none </a:t>
            </a:r>
            <a:br>
              <a:rPr lang="en-US" sz="1600" i="1" dirty="0">
                <a:latin typeface="Open Sans Light" panose="020B0306030504020204" pitchFamily="34" charset="0"/>
                <a:ea typeface="Open Sans Light" panose="020B0306030504020204" pitchFamily="34" charset="0"/>
                <a:cs typeface="Open Sans Light" panose="020B0306030504020204" pitchFamily="34" charset="0"/>
              </a:rPr>
            </a:br>
            <a:r>
              <a:rPr lang="en-US" sz="1600" i="1" dirty="0">
                <a:latin typeface="Open Sans Light" panose="020B0306030504020204" pitchFamily="34" charset="0"/>
                <a:ea typeface="Open Sans Light" panose="020B0306030504020204" pitchFamily="34" charset="0"/>
                <a:cs typeface="Open Sans Light" panose="020B0306030504020204" pitchFamily="34" charset="0"/>
              </a:rPr>
              <a:t>are absolute</a:t>
            </a:r>
            <a:r>
              <a:rPr lang="en-US" sz="1600" dirty="0">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31391329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434F70-1177-7FF5-616A-A64BFBB3417E}"/>
              </a:ext>
            </a:extLst>
          </p:cNvPr>
          <p:cNvSpPr>
            <a:spLocks noGrp="1"/>
          </p:cNvSpPr>
          <p:nvPr>
            <p:ph type="sldNum" sz="quarter" idx="4"/>
          </p:nvPr>
        </p:nvSpPr>
        <p:spPr/>
        <p:txBody>
          <a:bodyPr/>
          <a:lstStyle/>
          <a:p>
            <a:fld id="{7F81CB2D-D492-7A48-98A7-5A5F32E8B2F1}" type="slidenum">
              <a:rPr lang="en-US" smtClean="0"/>
              <a:pPr/>
              <a:t>80</a:t>
            </a:fld>
            <a:endParaRPr lang="en-US"/>
          </a:p>
        </p:txBody>
      </p:sp>
      <p:sp>
        <p:nvSpPr>
          <p:cNvPr id="5" name="Title 1">
            <a:extLst>
              <a:ext uri="{FF2B5EF4-FFF2-40B4-BE49-F238E27FC236}">
                <a16:creationId xmlns:a16="http://schemas.microsoft.com/office/drawing/2014/main" id="{7B563B4D-EF08-1393-C87C-499CEAA17572}"/>
              </a:ext>
            </a:extLst>
          </p:cNvPr>
          <p:cNvSpPr>
            <a:spLocks noGrp="1"/>
          </p:cNvSpPr>
          <p:nvPr>
            <p:ph type="title"/>
          </p:nvPr>
        </p:nvSpPr>
        <p:spPr>
          <a:xfrm>
            <a:off x="84138" y="1174750"/>
            <a:ext cx="3573462" cy="663575"/>
          </a:xfrm>
        </p:spPr>
        <p:txBody>
          <a:bodyPr>
            <a:normAutofit fontScale="90000"/>
          </a:bodyPr>
          <a:lstStyle/>
          <a:p>
            <a:pPr>
              <a:defRPr/>
            </a:pPr>
            <a:r>
              <a:rPr lang="en-US" sz="4700" dirty="0"/>
              <a:t>Stimulants</a:t>
            </a:r>
          </a:p>
        </p:txBody>
      </p:sp>
      <p:sp>
        <p:nvSpPr>
          <p:cNvPr id="6" name="Content Placeholder 2">
            <a:extLst>
              <a:ext uri="{FF2B5EF4-FFF2-40B4-BE49-F238E27FC236}">
                <a16:creationId xmlns:a16="http://schemas.microsoft.com/office/drawing/2014/main" id="{E193D840-BFE8-661D-6455-67AF8860118E}"/>
              </a:ext>
            </a:extLst>
          </p:cNvPr>
          <p:cNvSpPr>
            <a:spLocks noGrp="1"/>
          </p:cNvSpPr>
          <p:nvPr>
            <p:ph type="body" idx="10"/>
          </p:nvPr>
        </p:nvSpPr>
        <p:spPr>
          <a:xfrm>
            <a:off x="3657600" y="1882775"/>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Although some women report using methamphetamine to control weight, physical appearance over time will deteriorate due to damage to the skin and teeth.</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report using methamphetamine to increase energy.</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High rates of co-occurring depression</a:t>
            </a:r>
          </a:p>
        </p:txBody>
      </p:sp>
    </p:spTree>
    <p:extLst>
      <p:ext uri="{BB962C8B-B14F-4D97-AF65-F5344CB8AC3E}">
        <p14:creationId xmlns:p14="http://schemas.microsoft.com/office/powerpoint/2010/main" val="1146617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7231E7-6F5C-D0B7-2CDF-CC68AB340468}"/>
              </a:ext>
            </a:extLst>
          </p:cNvPr>
          <p:cNvSpPr>
            <a:spLocks noGrp="1"/>
          </p:cNvSpPr>
          <p:nvPr>
            <p:ph type="sldNum" sz="quarter" idx="4"/>
          </p:nvPr>
        </p:nvSpPr>
        <p:spPr/>
        <p:txBody>
          <a:bodyPr/>
          <a:lstStyle/>
          <a:p>
            <a:fld id="{7F81CB2D-D492-7A48-98A7-5A5F32E8B2F1}" type="slidenum">
              <a:rPr lang="en-US" smtClean="0"/>
              <a:pPr/>
              <a:t>81</a:t>
            </a:fld>
            <a:endParaRPr lang="en-US"/>
          </a:p>
        </p:txBody>
      </p:sp>
      <p:pic>
        <p:nvPicPr>
          <p:cNvPr id="5" name="Picture 2" descr="Bar graph comparing motivators for methamphetamine use between men and women (See text)">
            <a:extLst>
              <a:ext uri="{FF2B5EF4-FFF2-40B4-BE49-F238E27FC236}">
                <a16:creationId xmlns:a16="http://schemas.microsoft.com/office/drawing/2014/main" id="{2E52CAF7-9AC9-90A0-8177-D77BF3A45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914400"/>
            <a:ext cx="680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637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61881D-43CE-4419-A121-7266D9AF717C}"/>
              </a:ext>
            </a:extLst>
          </p:cNvPr>
          <p:cNvSpPr>
            <a:spLocks noGrp="1"/>
          </p:cNvSpPr>
          <p:nvPr>
            <p:ph type="sldNum" sz="quarter" idx="4"/>
          </p:nvPr>
        </p:nvSpPr>
        <p:spPr/>
        <p:txBody>
          <a:bodyPr/>
          <a:lstStyle/>
          <a:p>
            <a:fld id="{7F81CB2D-D492-7A48-98A7-5A5F32E8B2F1}" type="slidenum">
              <a:rPr lang="en-US" smtClean="0"/>
              <a:pPr/>
              <a:t>82</a:t>
            </a:fld>
            <a:endParaRPr lang="en-US"/>
          </a:p>
        </p:txBody>
      </p:sp>
      <p:sp>
        <p:nvSpPr>
          <p:cNvPr id="5" name="Title 1">
            <a:extLst>
              <a:ext uri="{FF2B5EF4-FFF2-40B4-BE49-F238E27FC236}">
                <a16:creationId xmlns:a16="http://schemas.microsoft.com/office/drawing/2014/main" id="{AFCAA80C-372F-38A3-F194-02E7F459261E}"/>
              </a:ext>
            </a:extLst>
          </p:cNvPr>
          <p:cNvSpPr>
            <a:spLocks noGrp="1"/>
          </p:cNvSpPr>
          <p:nvPr>
            <p:ph type="title"/>
          </p:nvPr>
        </p:nvSpPr>
        <p:spPr>
          <a:xfrm>
            <a:off x="84138" y="1174750"/>
            <a:ext cx="3573462" cy="663575"/>
          </a:xfrm>
        </p:spPr>
        <p:txBody>
          <a:bodyPr>
            <a:normAutofit fontScale="90000"/>
          </a:bodyPr>
          <a:lstStyle/>
          <a:p>
            <a:pPr>
              <a:defRPr/>
            </a:pPr>
            <a:r>
              <a:rPr lang="en-US" sz="4700" dirty="0"/>
              <a:t>Stimulants</a:t>
            </a:r>
          </a:p>
        </p:txBody>
      </p:sp>
      <p:sp>
        <p:nvSpPr>
          <p:cNvPr id="6" name="Content Placeholder 2">
            <a:extLst>
              <a:ext uri="{FF2B5EF4-FFF2-40B4-BE49-F238E27FC236}">
                <a16:creationId xmlns:a16="http://schemas.microsoft.com/office/drawing/2014/main" id="{0D342DA0-C9BD-D725-706C-2DA15C1B225E}"/>
              </a:ext>
            </a:extLst>
          </p:cNvPr>
          <p:cNvSpPr>
            <a:spLocks noGrp="1"/>
          </p:cNvSpPr>
          <p:nvPr>
            <p:ph type="body" idx="10"/>
          </p:nvPr>
        </p:nvSpPr>
        <p:spPr>
          <a:xfrm>
            <a:off x="3657600" y="18542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begin using methamphetamine at an earlier age than men, thus typically becoming more dependent than 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however, are less likely to switch to another drug and tend to be more receptive to treatment.</a:t>
            </a:r>
          </a:p>
        </p:txBody>
      </p:sp>
    </p:spTree>
    <p:extLst>
      <p:ext uri="{BB962C8B-B14F-4D97-AF65-F5344CB8AC3E}">
        <p14:creationId xmlns:p14="http://schemas.microsoft.com/office/powerpoint/2010/main" val="26666012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CD023-1A63-4B0E-64A2-4E8A0CE93E8B}"/>
              </a:ext>
            </a:extLst>
          </p:cNvPr>
          <p:cNvSpPr>
            <a:spLocks noGrp="1"/>
          </p:cNvSpPr>
          <p:nvPr>
            <p:ph type="sldNum" sz="quarter" idx="4"/>
          </p:nvPr>
        </p:nvSpPr>
        <p:spPr/>
        <p:txBody>
          <a:bodyPr/>
          <a:lstStyle/>
          <a:p>
            <a:fld id="{7F81CB2D-D492-7A48-98A7-5A5F32E8B2F1}" type="slidenum">
              <a:rPr lang="en-US" smtClean="0"/>
              <a:pPr/>
              <a:t>83</a:t>
            </a:fld>
            <a:endParaRPr lang="en-US"/>
          </a:p>
        </p:txBody>
      </p:sp>
      <p:sp>
        <p:nvSpPr>
          <p:cNvPr id="3" name="Title 1">
            <a:extLst>
              <a:ext uri="{FF2B5EF4-FFF2-40B4-BE49-F238E27FC236}">
                <a16:creationId xmlns:a16="http://schemas.microsoft.com/office/drawing/2014/main" id="{7220EAAE-197E-BD09-98F8-DE46A58E0573}"/>
              </a:ext>
            </a:extLst>
          </p:cNvPr>
          <p:cNvSpPr txBox="1">
            <a:spLocks/>
          </p:cNvSpPr>
          <p:nvPr/>
        </p:nvSpPr>
        <p:spPr>
          <a:xfrm>
            <a:off x="628650" y="5099050"/>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a:t>MDMA (Ecstasy, Molly)</a:t>
            </a:r>
            <a:endParaRPr lang="en-US" sz="5700" dirty="0"/>
          </a:p>
        </p:txBody>
      </p:sp>
      <p:cxnSp>
        <p:nvCxnSpPr>
          <p:cNvPr id="5" name="Straight Connector 4">
            <a:extLst>
              <a:ext uri="{FF2B5EF4-FFF2-40B4-BE49-F238E27FC236}">
                <a16:creationId xmlns:a16="http://schemas.microsoft.com/office/drawing/2014/main" id="{F43E8DAF-98BD-5210-46DE-AC8C8DDE2F98}"/>
              </a:ext>
            </a:extLst>
          </p:cNvPr>
          <p:cNvCxnSpPr>
            <a:cxnSpLocks/>
          </p:cNvCxnSpPr>
          <p:nvPr/>
        </p:nvCxnSpPr>
        <p:spPr>
          <a:xfrm>
            <a:off x="628650" y="6000750"/>
            <a:ext cx="75628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5721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68A35A7-D256-0EFE-FC2F-1EF24BBB0242}"/>
              </a:ext>
            </a:extLst>
          </p:cNvPr>
          <p:cNvSpPr>
            <a:spLocks noGrp="1"/>
          </p:cNvSpPr>
          <p:nvPr>
            <p:ph type="sldNum" sz="quarter" idx="4"/>
          </p:nvPr>
        </p:nvSpPr>
        <p:spPr/>
        <p:txBody>
          <a:bodyPr/>
          <a:lstStyle/>
          <a:p>
            <a:fld id="{7F81CB2D-D492-7A48-98A7-5A5F32E8B2F1}" type="slidenum">
              <a:rPr lang="en-US" smtClean="0"/>
              <a:pPr/>
              <a:t>84</a:t>
            </a:fld>
            <a:endParaRPr lang="en-US"/>
          </a:p>
        </p:txBody>
      </p:sp>
      <p:sp>
        <p:nvSpPr>
          <p:cNvPr id="5" name="Title 1">
            <a:extLst>
              <a:ext uri="{FF2B5EF4-FFF2-40B4-BE49-F238E27FC236}">
                <a16:creationId xmlns:a16="http://schemas.microsoft.com/office/drawing/2014/main" id="{A7425A23-99EB-545A-428A-E90CF6A8370D}"/>
              </a:ext>
            </a:extLst>
          </p:cNvPr>
          <p:cNvSpPr>
            <a:spLocks noGrp="1"/>
          </p:cNvSpPr>
          <p:nvPr>
            <p:ph type="title"/>
          </p:nvPr>
        </p:nvSpPr>
        <p:spPr>
          <a:xfrm>
            <a:off x="84138" y="747712"/>
            <a:ext cx="3573462" cy="663575"/>
          </a:xfrm>
        </p:spPr>
        <p:txBody>
          <a:bodyPr>
            <a:noAutofit/>
          </a:bodyPr>
          <a:lstStyle/>
          <a:p>
            <a:pPr>
              <a:defRPr/>
            </a:pPr>
            <a:r>
              <a:rPr lang="en-US" sz="3200" dirty="0"/>
              <a:t>MDMA (Ecstasy, Molly)</a:t>
            </a:r>
          </a:p>
        </p:txBody>
      </p:sp>
      <p:sp>
        <p:nvSpPr>
          <p:cNvPr id="6" name="Content Placeholder 2">
            <a:extLst>
              <a:ext uri="{FF2B5EF4-FFF2-40B4-BE49-F238E27FC236}">
                <a16:creationId xmlns:a16="http://schemas.microsoft.com/office/drawing/2014/main" id="{0736BAB0-A3A4-A643-85FA-5AE742063E60}"/>
              </a:ext>
            </a:extLst>
          </p:cNvPr>
          <p:cNvSpPr>
            <a:spLocks noGrp="1"/>
          </p:cNvSpPr>
          <p:nvPr>
            <p:ph type="body" idx="10"/>
          </p:nvPr>
        </p:nvSpPr>
        <p:spPr>
          <a:xfrm>
            <a:off x="3657600" y="191135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MDMA produces a stronger hallucinatory effect in women, although men show higher blood pressure increases.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For occasional users, women are more prone to feeling depressed a few days after their last use.</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Both sexes demonstrate similar rates of aggression a few days after use.</a:t>
            </a:r>
          </a:p>
        </p:txBody>
      </p:sp>
    </p:spTree>
    <p:extLst>
      <p:ext uri="{BB962C8B-B14F-4D97-AF65-F5344CB8AC3E}">
        <p14:creationId xmlns:p14="http://schemas.microsoft.com/office/powerpoint/2010/main" val="35439530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9CD023-1A63-4B0E-64A2-4E8A0CE93E8B}"/>
              </a:ext>
            </a:extLst>
          </p:cNvPr>
          <p:cNvSpPr>
            <a:spLocks noGrp="1"/>
          </p:cNvSpPr>
          <p:nvPr>
            <p:ph type="sldNum" sz="quarter" idx="4"/>
          </p:nvPr>
        </p:nvSpPr>
        <p:spPr/>
        <p:txBody>
          <a:bodyPr/>
          <a:lstStyle/>
          <a:p>
            <a:fld id="{7F81CB2D-D492-7A48-98A7-5A5F32E8B2F1}" type="slidenum">
              <a:rPr lang="en-US" smtClean="0"/>
              <a:pPr/>
              <a:t>85</a:t>
            </a:fld>
            <a:endParaRPr lang="en-US"/>
          </a:p>
        </p:txBody>
      </p:sp>
      <p:sp>
        <p:nvSpPr>
          <p:cNvPr id="7" name="Title 1">
            <a:extLst>
              <a:ext uri="{FF2B5EF4-FFF2-40B4-BE49-F238E27FC236}">
                <a16:creationId xmlns:a16="http://schemas.microsoft.com/office/drawing/2014/main" id="{649BC1FA-3345-214B-68D8-99CCFA58C13B}"/>
              </a:ext>
            </a:extLst>
          </p:cNvPr>
          <p:cNvSpPr txBox="1">
            <a:spLocks noGrp="1"/>
          </p:cNvSpPr>
          <p:nvPr>
            <p:ph type="title"/>
          </p:nvPr>
        </p:nvSpPr>
        <p:spPr>
          <a:xfrm>
            <a:off x="84138" y="1174750"/>
            <a:ext cx="3573462" cy="6635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200" dirty="0">
                <a:solidFill>
                  <a:schemeClr val="bg1"/>
                </a:solidFill>
              </a:rPr>
              <a:t>MDMA (Ecstasy, Molly)</a:t>
            </a:r>
          </a:p>
        </p:txBody>
      </p:sp>
      <p:sp>
        <p:nvSpPr>
          <p:cNvPr id="8" name="Content Placeholder 2">
            <a:extLst>
              <a:ext uri="{FF2B5EF4-FFF2-40B4-BE49-F238E27FC236}">
                <a16:creationId xmlns:a16="http://schemas.microsoft.com/office/drawing/2014/main" id="{48D1C78E-6360-3876-59FC-71A2FC3BB93B}"/>
              </a:ext>
            </a:extLst>
          </p:cNvPr>
          <p:cNvSpPr>
            <a:spLocks noGrp="1"/>
          </p:cNvSpPr>
          <p:nvPr>
            <p:ph type="body" idx="10"/>
          </p:nvPr>
        </p:nvSpPr>
        <p:spPr>
          <a:xfrm>
            <a:off x="3657600" y="217805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MDMA interferes with the body’s ability to eliminate water (water intoxication), and young women are more vulnerable to death.</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buFont typeface="Monotype Sorts" pitchFamily="2" charset="2"/>
              <a:buNone/>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766366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66D60D-172F-1614-2BF7-BF8EA4BDC443}"/>
              </a:ext>
            </a:extLst>
          </p:cNvPr>
          <p:cNvSpPr>
            <a:spLocks noGrp="1"/>
          </p:cNvSpPr>
          <p:nvPr>
            <p:ph type="sldNum" sz="quarter" idx="4"/>
          </p:nvPr>
        </p:nvSpPr>
        <p:spPr/>
        <p:txBody>
          <a:bodyPr/>
          <a:lstStyle/>
          <a:p>
            <a:fld id="{7F81CB2D-D492-7A48-98A7-5A5F32E8B2F1}" type="slidenum">
              <a:rPr lang="en-US" smtClean="0"/>
              <a:pPr/>
              <a:t>86</a:t>
            </a:fld>
            <a:endParaRPr lang="en-US"/>
          </a:p>
        </p:txBody>
      </p:sp>
      <p:sp>
        <p:nvSpPr>
          <p:cNvPr id="3" name="Title 1">
            <a:extLst>
              <a:ext uri="{FF2B5EF4-FFF2-40B4-BE49-F238E27FC236}">
                <a16:creationId xmlns:a16="http://schemas.microsoft.com/office/drawing/2014/main" id="{E0FBD7B0-8BC3-DA11-3B9B-D8F1D9D08C32}"/>
              </a:ext>
            </a:extLst>
          </p:cNvPr>
          <p:cNvSpPr txBox="1">
            <a:spLocks/>
          </p:cNvSpPr>
          <p:nvPr/>
        </p:nvSpPr>
        <p:spPr>
          <a:xfrm>
            <a:off x="629443" y="5156200"/>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dirty="0"/>
              <a:t>Heroin/Fentanyl</a:t>
            </a:r>
          </a:p>
        </p:txBody>
      </p:sp>
      <p:cxnSp>
        <p:nvCxnSpPr>
          <p:cNvPr id="5" name="Straight Connector 4">
            <a:extLst>
              <a:ext uri="{FF2B5EF4-FFF2-40B4-BE49-F238E27FC236}">
                <a16:creationId xmlns:a16="http://schemas.microsoft.com/office/drawing/2014/main" id="{C6B8FB05-5E4B-AA3C-362D-CD9797AA5AC2}"/>
              </a:ext>
            </a:extLst>
          </p:cNvPr>
          <p:cNvCxnSpPr>
            <a:cxnSpLocks/>
          </p:cNvCxnSpPr>
          <p:nvPr/>
        </p:nvCxnSpPr>
        <p:spPr>
          <a:xfrm>
            <a:off x="629443" y="5895975"/>
            <a:ext cx="24852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651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56B131-8B50-70AD-8EB2-F2CA1D5AB745}"/>
              </a:ext>
            </a:extLst>
          </p:cNvPr>
          <p:cNvSpPr>
            <a:spLocks noGrp="1"/>
          </p:cNvSpPr>
          <p:nvPr>
            <p:ph type="sldNum" sz="quarter" idx="4"/>
          </p:nvPr>
        </p:nvSpPr>
        <p:spPr/>
        <p:txBody>
          <a:bodyPr/>
          <a:lstStyle/>
          <a:p>
            <a:fld id="{7F81CB2D-D492-7A48-98A7-5A5F32E8B2F1}" type="slidenum">
              <a:rPr lang="en-US" smtClean="0"/>
              <a:pPr/>
              <a:t>87</a:t>
            </a:fld>
            <a:endParaRPr lang="en-US"/>
          </a:p>
        </p:txBody>
      </p:sp>
      <p:sp>
        <p:nvSpPr>
          <p:cNvPr id="5" name="Title 1">
            <a:extLst>
              <a:ext uri="{FF2B5EF4-FFF2-40B4-BE49-F238E27FC236}">
                <a16:creationId xmlns:a16="http://schemas.microsoft.com/office/drawing/2014/main" id="{4A2535D7-5C8B-06FF-4280-207ED1B2CFF2}"/>
              </a:ext>
            </a:extLst>
          </p:cNvPr>
          <p:cNvSpPr>
            <a:spLocks noGrp="1"/>
          </p:cNvSpPr>
          <p:nvPr>
            <p:ph type="title"/>
          </p:nvPr>
        </p:nvSpPr>
        <p:spPr>
          <a:xfrm>
            <a:off x="84138" y="1174750"/>
            <a:ext cx="3573462" cy="663575"/>
          </a:xfrm>
        </p:spPr>
        <p:txBody>
          <a:bodyPr>
            <a:noAutofit/>
          </a:bodyPr>
          <a:lstStyle/>
          <a:p>
            <a:pPr>
              <a:defRPr/>
            </a:pPr>
            <a:r>
              <a:rPr lang="en-US" sz="3200" dirty="0"/>
              <a:t>Heroin/Fentanyl</a:t>
            </a:r>
          </a:p>
        </p:txBody>
      </p:sp>
      <p:sp>
        <p:nvSpPr>
          <p:cNvPr id="7" name="Content Placeholder 2">
            <a:extLst>
              <a:ext uri="{FF2B5EF4-FFF2-40B4-BE49-F238E27FC236}">
                <a16:creationId xmlns:a16="http://schemas.microsoft.com/office/drawing/2014/main" id="{C8F4A9DF-71DF-D78E-DE34-8AE41B45EFD9}"/>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tend to use smaller amounts and are less likely to inject.</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Those women who do inject report social pressure and sexual partner encouragement.</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more at risk of overdose death during the first few years of using.</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506544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9126F-DEF5-0338-39CA-B628FE79A8DB}"/>
              </a:ext>
            </a:extLst>
          </p:cNvPr>
          <p:cNvSpPr>
            <a:spLocks noGrp="1"/>
          </p:cNvSpPr>
          <p:nvPr>
            <p:ph type="sldNum" sz="quarter" idx="4"/>
          </p:nvPr>
        </p:nvSpPr>
        <p:spPr/>
        <p:txBody>
          <a:bodyPr/>
          <a:lstStyle/>
          <a:p>
            <a:fld id="{7F81CB2D-D492-7A48-98A7-5A5F32E8B2F1}" type="slidenum">
              <a:rPr lang="en-US" smtClean="0"/>
              <a:pPr/>
              <a:t>88</a:t>
            </a:fld>
            <a:endParaRPr lang="en-US"/>
          </a:p>
        </p:txBody>
      </p:sp>
      <p:sp>
        <p:nvSpPr>
          <p:cNvPr id="3" name="Title 1">
            <a:extLst>
              <a:ext uri="{FF2B5EF4-FFF2-40B4-BE49-F238E27FC236}">
                <a16:creationId xmlns:a16="http://schemas.microsoft.com/office/drawing/2014/main" id="{27A4F346-2A43-F84E-E0EE-952C62B23744}"/>
              </a:ext>
            </a:extLst>
          </p:cNvPr>
          <p:cNvSpPr txBox="1">
            <a:spLocks/>
          </p:cNvSpPr>
          <p:nvPr/>
        </p:nvSpPr>
        <p:spPr>
          <a:xfrm>
            <a:off x="561974" y="4086225"/>
            <a:ext cx="7885113" cy="4067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dirty="0"/>
              <a:t>Prescription Drugs</a:t>
            </a:r>
          </a:p>
        </p:txBody>
      </p:sp>
      <p:sp>
        <p:nvSpPr>
          <p:cNvPr id="6" name="Subtitle 2">
            <a:extLst>
              <a:ext uri="{FF2B5EF4-FFF2-40B4-BE49-F238E27FC236}">
                <a16:creationId xmlns:a16="http://schemas.microsoft.com/office/drawing/2014/main" id="{3CC5994D-F639-CD2C-B0E9-5F4844E09796}"/>
              </a:ext>
            </a:extLst>
          </p:cNvPr>
          <p:cNvSpPr txBox="1">
            <a:spLocks/>
          </p:cNvSpPr>
          <p:nvPr/>
        </p:nvSpPr>
        <p:spPr>
          <a:xfrm>
            <a:off x="628650" y="4983163"/>
            <a:ext cx="7885113" cy="1127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Opioids</a:t>
            </a:r>
          </a:p>
        </p:txBody>
      </p:sp>
      <p:cxnSp>
        <p:nvCxnSpPr>
          <p:cNvPr id="5" name="Straight Connector 4">
            <a:extLst>
              <a:ext uri="{FF2B5EF4-FFF2-40B4-BE49-F238E27FC236}">
                <a16:creationId xmlns:a16="http://schemas.microsoft.com/office/drawing/2014/main" id="{C8D807B6-0705-0DB8-CCA6-9C6DA43E4D65}"/>
              </a:ext>
            </a:extLst>
          </p:cNvPr>
          <p:cNvCxnSpPr>
            <a:cxnSpLocks/>
          </p:cNvCxnSpPr>
          <p:nvPr/>
        </p:nvCxnSpPr>
        <p:spPr>
          <a:xfrm>
            <a:off x="723900" y="4983163"/>
            <a:ext cx="616267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96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296D19-4582-B14E-3BB1-11F3266274E3}"/>
              </a:ext>
            </a:extLst>
          </p:cNvPr>
          <p:cNvSpPr>
            <a:spLocks noGrp="1"/>
          </p:cNvSpPr>
          <p:nvPr>
            <p:ph type="sldNum" sz="quarter" idx="4"/>
          </p:nvPr>
        </p:nvSpPr>
        <p:spPr/>
        <p:txBody>
          <a:bodyPr/>
          <a:lstStyle/>
          <a:p>
            <a:fld id="{7F81CB2D-D492-7A48-98A7-5A5F32E8B2F1}" type="slidenum">
              <a:rPr lang="en-US" smtClean="0"/>
              <a:pPr/>
              <a:t>89</a:t>
            </a:fld>
            <a:endParaRPr lang="en-US"/>
          </a:p>
        </p:txBody>
      </p:sp>
      <p:sp>
        <p:nvSpPr>
          <p:cNvPr id="5" name="Title 1">
            <a:extLst>
              <a:ext uri="{FF2B5EF4-FFF2-40B4-BE49-F238E27FC236}">
                <a16:creationId xmlns:a16="http://schemas.microsoft.com/office/drawing/2014/main" id="{3F84BE94-E9DE-8327-74C1-785AAAF1DF8A}"/>
              </a:ext>
            </a:extLst>
          </p:cNvPr>
          <p:cNvSpPr>
            <a:spLocks noGrp="1"/>
          </p:cNvSpPr>
          <p:nvPr>
            <p:ph type="title"/>
          </p:nvPr>
        </p:nvSpPr>
        <p:spPr>
          <a:xfrm>
            <a:off x="84138" y="1174750"/>
            <a:ext cx="3573462" cy="663575"/>
          </a:xfrm>
        </p:spPr>
        <p:txBody>
          <a:bodyPr>
            <a:normAutofit fontScale="90000"/>
          </a:bodyPr>
          <a:lstStyle/>
          <a:p>
            <a:pPr>
              <a:defRPr/>
            </a:pPr>
            <a:r>
              <a:rPr lang="en-US" sz="4700" dirty="0"/>
              <a:t>Opioids</a:t>
            </a:r>
          </a:p>
        </p:txBody>
      </p:sp>
      <p:sp>
        <p:nvSpPr>
          <p:cNvPr id="6" name="Content Placeholder 2">
            <a:extLst>
              <a:ext uri="{FF2B5EF4-FFF2-40B4-BE49-F238E27FC236}">
                <a16:creationId xmlns:a16="http://schemas.microsoft.com/office/drawing/2014/main" id="{9EB60370-33E9-32E4-4508-CBB7F9D52AEB}"/>
              </a:ext>
            </a:extLst>
          </p:cNvPr>
          <p:cNvSpPr>
            <a:spLocks noGrp="1"/>
          </p:cNvSpPr>
          <p:nvPr>
            <p:ph type="body" idx="10"/>
          </p:nvPr>
        </p:nvSpPr>
        <p:spPr>
          <a:xfrm>
            <a:off x="3657600" y="2337064"/>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may be more sensitive to pain, which may account for high rates of opioid prescriptions in reproductive-age women.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More likely to take without a prescription to cope with pain, as well as anxiety and tension</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74537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DA359B-F2D3-89FD-BAAF-51CB23C85BE3}"/>
              </a:ext>
            </a:extLst>
          </p:cNvPr>
          <p:cNvSpPr>
            <a:spLocks noGrp="1"/>
          </p:cNvSpPr>
          <p:nvPr>
            <p:ph type="sldNum" sz="quarter" idx="4"/>
          </p:nvPr>
        </p:nvSpPr>
        <p:spPr/>
        <p:txBody>
          <a:bodyPr/>
          <a:lstStyle/>
          <a:p>
            <a:fld id="{7F81CB2D-D492-7A48-98A7-5A5F32E8B2F1}" type="slidenum">
              <a:rPr lang="en-US" smtClean="0"/>
              <a:pPr/>
              <a:t>9</a:t>
            </a:fld>
            <a:endParaRPr lang="en-US"/>
          </a:p>
        </p:txBody>
      </p:sp>
      <p:sp>
        <p:nvSpPr>
          <p:cNvPr id="3" name="Title 1">
            <a:extLst>
              <a:ext uri="{FF2B5EF4-FFF2-40B4-BE49-F238E27FC236}">
                <a16:creationId xmlns:a16="http://schemas.microsoft.com/office/drawing/2014/main" id="{1C58A91C-3C98-8281-3954-DC08421507D5}"/>
              </a:ext>
            </a:extLst>
          </p:cNvPr>
          <p:cNvSpPr txBox="1">
            <a:spLocks/>
          </p:cNvSpPr>
          <p:nvPr/>
        </p:nvSpPr>
        <p:spPr>
          <a:xfrm>
            <a:off x="628650" y="365125"/>
            <a:ext cx="4878388" cy="1325563"/>
          </a:xfrm>
          <a:prstGeom prst="rect">
            <a:avLst/>
          </a:prstGeom>
        </p:spPr>
        <p:txBody>
          <a:bodyPr rtlCol="0" anchor="ct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Why Gender Matters</a:t>
            </a:r>
          </a:p>
        </p:txBody>
      </p:sp>
      <p:sp>
        <p:nvSpPr>
          <p:cNvPr id="4" name="Content Placeholder 2">
            <a:extLst>
              <a:ext uri="{FF2B5EF4-FFF2-40B4-BE49-F238E27FC236}">
                <a16:creationId xmlns:a16="http://schemas.microsoft.com/office/drawing/2014/main" id="{0EF4F97E-C662-2ECD-7CB6-F8F946961289}"/>
              </a:ext>
            </a:extLst>
          </p:cNvPr>
          <p:cNvSpPr txBox="1">
            <a:spLocks/>
          </p:cNvSpPr>
          <p:nvPr/>
        </p:nvSpPr>
        <p:spPr>
          <a:xfrm>
            <a:off x="628650" y="2141537"/>
            <a:ext cx="4878388" cy="4351338"/>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Though women and men have much </a:t>
            </a:r>
            <a:br>
              <a:rPr lang="en-US" sz="2200" dirty="0">
                <a:latin typeface="Open Sans Light" panose="020B0306030504020204" pitchFamily="34" charset="0"/>
                <a:ea typeface="Open Sans Light" panose="020B0306030504020204" pitchFamily="34" charset="0"/>
                <a:cs typeface="Open Sans Light" panose="020B0306030504020204" pitchFamily="34" charset="0"/>
              </a:rPr>
            </a:br>
            <a:r>
              <a:rPr lang="en-US" sz="2200" dirty="0">
                <a:latin typeface="Open Sans Light" panose="020B0306030504020204" pitchFamily="34" charset="0"/>
                <a:ea typeface="Open Sans Light" panose="020B0306030504020204" pitchFamily="34" charset="0"/>
                <a:cs typeface="Open Sans Light" panose="020B0306030504020204" pitchFamily="34" charset="0"/>
              </a:rPr>
              <a:t>in common, sex and gender differences </a:t>
            </a:r>
            <a:br>
              <a:rPr lang="en-US" sz="2200" dirty="0">
                <a:latin typeface="Open Sans Light" panose="020B0306030504020204" pitchFamily="34" charset="0"/>
                <a:ea typeface="Open Sans Light" panose="020B0306030504020204" pitchFamily="34" charset="0"/>
                <a:cs typeface="Open Sans Light" panose="020B0306030504020204" pitchFamily="34" charset="0"/>
              </a:rPr>
            </a:br>
            <a:r>
              <a:rPr lang="en-US" sz="2200" dirty="0">
                <a:latin typeface="Open Sans Light" panose="020B0306030504020204" pitchFamily="34" charset="0"/>
                <a:ea typeface="Open Sans Light" panose="020B0306030504020204" pitchFamily="34" charset="0"/>
                <a:cs typeface="Open Sans Light" panose="020B0306030504020204" pitchFamily="34" charset="0"/>
              </a:rPr>
              <a:t>influence their lives and experiences.</a:t>
            </a:r>
          </a:p>
          <a:p>
            <a:pPr>
              <a:defRPr/>
            </a:pPr>
            <a:r>
              <a:rPr lang="en-US" sz="2200" dirty="0">
                <a:latin typeface="Open Sans Light" panose="020B0306030504020204" pitchFamily="34" charset="0"/>
                <a:ea typeface="Open Sans Light" panose="020B0306030504020204" pitchFamily="34" charset="0"/>
                <a:cs typeface="Open Sans Light" panose="020B0306030504020204" pitchFamily="34" charset="0"/>
              </a:rPr>
              <a:t>Common differences between men </a:t>
            </a:r>
            <a:br>
              <a:rPr lang="en-US" sz="2200" dirty="0">
                <a:latin typeface="Open Sans Light" panose="020B0306030504020204" pitchFamily="34" charset="0"/>
                <a:ea typeface="Open Sans Light" panose="020B0306030504020204" pitchFamily="34" charset="0"/>
                <a:cs typeface="Open Sans Light" panose="020B0306030504020204" pitchFamily="34" charset="0"/>
              </a:rPr>
            </a:br>
            <a:r>
              <a:rPr lang="en-US" sz="2200" dirty="0">
                <a:latin typeface="Open Sans Light" panose="020B0306030504020204" pitchFamily="34" charset="0"/>
                <a:ea typeface="Open Sans Light" panose="020B0306030504020204" pitchFamily="34" charset="0"/>
                <a:cs typeface="Open Sans Light" panose="020B0306030504020204" pitchFamily="34" charset="0"/>
              </a:rPr>
              <a:t>and women affect the treatment and </a:t>
            </a:r>
            <a:br>
              <a:rPr lang="en-US" sz="2200" dirty="0">
                <a:latin typeface="Open Sans Light" panose="020B0306030504020204" pitchFamily="34" charset="0"/>
                <a:ea typeface="Open Sans Light" panose="020B0306030504020204" pitchFamily="34" charset="0"/>
                <a:cs typeface="Open Sans Light" panose="020B0306030504020204" pitchFamily="34" charset="0"/>
              </a:rPr>
            </a:br>
            <a:r>
              <a:rPr lang="en-US" sz="2200" dirty="0">
                <a:latin typeface="Open Sans Light" panose="020B0306030504020204" pitchFamily="34" charset="0"/>
                <a:ea typeface="Open Sans Light" panose="020B0306030504020204" pitchFamily="34" charset="0"/>
                <a:cs typeface="Open Sans Light" panose="020B0306030504020204" pitchFamily="34" charset="0"/>
              </a:rPr>
              <a:t>recovery needs of women with SUDs. </a:t>
            </a:r>
          </a:p>
        </p:txBody>
      </p:sp>
      <p:pic>
        <p:nvPicPr>
          <p:cNvPr id="5" name="Picture 3" descr="Two men from different racial backgrounds standing in a line and smiling and a women standing in between the two men and smiling.">
            <a:extLst>
              <a:ext uri="{FF2B5EF4-FFF2-40B4-BE49-F238E27FC236}">
                <a16:creationId xmlns:a16="http://schemas.microsoft.com/office/drawing/2014/main" id="{DAC02B5A-DBF7-4C56-D432-646F18E2C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7410"/>
          <a:stretch>
            <a:fillRect/>
          </a:stretch>
        </p:blipFill>
        <p:spPr bwMode="auto">
          <a:xfrm>
            <a:off x="6810642" y="365125"/>
            <a:ext cx="2333358" cy="600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7340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3D982-C6ED-F3A1-F91E-AE30F3B961A2}"/>
              </a:ext>
            </a:extLst>
          </p:cNvPr>
          <p:cNvSpPr>
            <a:spLocks noGrp="1"/>
          </p:cNvSpPr>
          <p:nvPr>
            <p:ph type="sldNum" sz="quarter" idx="4"/>
          </p:nvPr>
        </p:nvSpPr>
        <p:spPr/>
        <p:txBody>
          <a:bodyPr/>
          <a:lstStyle/>
          <a:p>
            <a:fld id="{7F81CB2D-D492-7A48-98A7-5A5F32E8B2F1}" type="slidenum">
              <a:rPr lang="en-US" smtClean="0"/>
              <a:pPr/>
              <a:t>90</a:t>
            </a:fld>
            <a:endParaRPr lang="en-US"/>
          </a:p>
        </p:txBody>
      </p:sp>
      <p:sp>
        <p:nvSpPr>
          <p:cNvPr id="3" name="Title 1">
            <a:extLst>
              <a:ext uri="{FF2B5EF4-FFF2-40B4-BE49-F238E27FC236}">
                <a16:creationId xmlns:a16="http://schemas.microsoft.com/office/drawing/2014/main" id="{DBAFB19B-D3D0-18CC-0269-F6632D543541}"/>
              </a:ext>
            </a:extLst>
          </p:cNvPr>
          <p:cNvSpPr txBox="1">
            <a:spLocks/>
          </p:cNvSpPr>
          <p:nvPr/>
        </p:nvSpPr>
        <p:spPr>
          <a:xfrm>
            <a:off x="628649" y="4076700"/>
            <a:ext cx="7885113" cy="406717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dirty="0"/>
              <a:t>Prescription Drugs</a:t>
            </a:r>
          </a:p>
        </p:txBody>
      </p:sp>
      <p:sp>
        <p:nvSpPr>
          <p:cNvPr id="4" name="Subtitle 2">
            <a:extLst>
              <a:ext uri="{FF2B5EF4-FFF2-40B4-BE49-F238E27FC236}">
                <a16:creationId xmlns:a16="http://schemas.microsoft.com/office/drawing/2014/main" id="{C24C48E5-D124-B10F-0EE8-F07150FB3E8B}"/>
              </a:ext>
            </a:extLst>
          </p:cNvPr>
          <p:cNvSpPr txBox="1">
            <a:spLocks/>
          </p:cNvSpPr>
          <p:nvPr/>
        </p:nvSpPr>
        <p:spPr>
          <a:xfrm>
            <a:off x="628650" y="4983163"/>
            <a:ext cx="7885113" cy="1127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Anti-Anxiety Medications and Sleep Aids</a:t>
            </a:r>
          </a:p>
        </p:txBody>
      </p:sp>
      <p:cxnSp>
        <p:nvCxnSpPr>
          <p:cNvPr id="6" name="Straight Connector 5">
            <a:extLst>
              <a:ext uri="{FF2B5EF4-FFF2-40B4-BE49-F238E27FC236}">
                <a16:creationId xmlns:a16="http://schemas.microsoft.com/office/drawing/2014/main" id="{040C02C5-4F52-99EA-87CF-198940DD651B}"/>
              </a:ext>
            </a:extLst>
          </p:cNvPr>
          <p:cNvCxnSpPr>
            <a:cxnSpLocks/>
          </p:cNvCxnSpPr>
          <p:nvPr/>
        </p:nvCxnSpPr>
        <p:spPr>
          <a:xfrm>
            <a:off x="771525" y="4983163"/>
            <a:ext cx="652462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722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782B5B-04E4-D6F7-D661-6623EC388A99}"/>
              </a:ext>
            </a:extLst>
          </p:cNvPr>
          <p:cNvSpPr>
            <a:spLocks noGrp="1"/>
          </p:cNvSpPr>
          <p:nvPr>
            <p:ph type="sldNum" sz="quarter" idx="4"/>
          </p:nvPr>
        </p:nvSpPr>
        <p:spPr/>
        <p:txBody>
          <a:bodyPr/>
          <a:lstStyle/>
          <a:p>
            <a:fld id="{7F81CB2D-D492-7A48-98A7-5A5F32E8B2F1}" type="slidenum">
              <a:rPr lang="en-US" smtClean="0"/>
              <a:pPr/>
              <a:t>91</a:t>
            </a:fld>
            <a:endParaRPr lang="en-US"/>
          </a:p>
        </p:txBody>
      </p:sp>
      <p:sp>
        <p:nvSpPr>
          <p:cNvPr id="5" name="Title 1">
            <a:extLst>
              <a:ext uri="{FF2B5EF4-FFF2-40B4-BE49-F238E27FC236}">
                <a16:creationId xmlns:a16="http://schemas.microsoft.com/office/drawing/2014/main" id="{95777775-717F-8190-46A6-1CAFB24A92DB}"/>
              </a:ext>
            </a:extLst>
          </p:cNvPr>
          <p:cNvSpPr>
            <a:spLocks noGrp="1"/>
          </p:cNvSpPr>
          <p:nvPr>
            <p:ph type="title"/>
          </p:nvPr>
        </p:nvSpPr>
        <p:spPr>
          <a:xfrm>
            <a:off x="84138" y="1174750"/>
            <a:ext cx="3573462" cy="663575"/>
          </a:xfrm>
        </p:spPr>
        <p:txBody>
          <a:bodyPr>
            <a:normAutofit fontScale="90000"/>
          </a:bodyPr>
          <a:lstStyle/>
          <a:p>
            <a:pPr>
              <a:defRPr/>
            </a:pPr>
            <a:r>
              <a:rPr lang="en-US" sz="4700" dirty="0"/>
              <a:t>Anti-Anxiety and Sleep Aids</a:t>
            </a:r>
          </a:p>
        </p:txBody>
      </p:sp>
      <p:sp>
        <p:nvSpPr>
          <p:cNvPr id="6" name="Content Placeholder 2">
            <a:extLst>
              <a:ext uri="{FF2B5EF4-FFF2-40B4-BE49-F238E27FC236}">
                <a16:creationId xmlns:a16="http://schemas.microsoft.com/office/drawing/2014/main" id="{267EF7E2-3160-DBDF-689F-0948088D99D4}"/>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more likely to die from overdoses of medications for mental health disorders, including antidepressants and anxiolytics.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It is possible that women are prescribed more of these due to higher risk of anxiety, depression, and insomnia.</a:t>
            </a:r>
          </a:p>
        </p:txBody>
      </p:sp>
    </p:spTree>
    <p:extLst>
      <p:ext uri="{BB962C8B-B14F-4D97-AF65-F5344CB8AC3E}">
        <p14:creationId xmlns:p14="http://schemas.microsoft.com/office/powerpoint/2010/main" val="10424071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96CD48-9D04-07AE-38CE-10BFEC992728}"/>
              </a:ext>
            </a:extLst>
          </p:cNvPr>
          <p:cNvSpPr>
            <a:spLocks noGrp="1"/>
          </p:cNvSpPr>
          <p:nvPr>
            <p:ph type="sldNum" sz="quarter" idx="4"/>
          </p:nvPr>
        </p:nvSpPr>
        <p:spPr/>
        <p:txBody>
          <a:bodyPr/>
          <a:lstStyle/>
          <a:p>
            <a:fld id="{7F81CB2D-D492-7A48-98A7-5A5F32E8B2F1}" type="slidenum">
              <a:rPr lang="en-US" smtClean="0"/>
              <a:pPr/>
              <a:t>92</a:t>
            </a:fld>
            <a:endParaRPr lang="en-US"/>
          </a:p>
        </p:txBody>
      </p:sp>
      <p:sp>
        <p:nvSpPr>
          <p:cNvPr id="3" name="Title 1">
            <a:extLst>
              <a:ext uri="{FF2B5EF4-FFF2-40B4-BE49-F238E27FC236}">
                <a16:creationId xmlns:a16="http://schemas.microsoft.com/office/drawing/2014/main" id="{AFDAC423-6134-6556-28E1-8E95F09A20A4}"/>
              </a:ext>
            </a:extLst>
          </p:cNvPr>
          <p:cNvSpPr txBox="1">
            <a:spLocks/>
          </p:cNvSpPr>
          <p:nvPr/>
        </p:nvSpPr>
        <p:spPr>
          <a:xfrm>
            <a:off x="628650" y="5356225"/>
            <a:ext cx="7885113"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5700"/>
              <a:t>Nicotine (Tobacco)</a:t>
            </a:r>
            <a:endParaRPr lang="en-US" sz="5700" dirty="0"/>
          </a:p>
        </p:txBody>
      </p:sp>
      <p:cxnSp>
        <p:nvCxnSpPr>
          <p:cNvPr id="5" name="Straight Connector 4">
            <a:extLst>
              <a:ext uri="{FF2B5EF4-FFF2-40B4-BE49-F238E27FC236}">
                <a16:creationId xmlns:a16="http://schemas.microsoft.com/office/drawing/2014/main" id="{F756666A-D711-4EDB-2DAB-2BEF1B299F86}"/>
              </a:ext>
            </a:extLst>
          </p:cNvPr>
          <p:cNvCxnSpPr>
            <a:cxnSpLocks/>
          </p:cNvCxnSpPr>
          <p:nvPr/>
        </p:nvCxnSpPr>
        <p:spPr>
          <a:xfrm>
            <a:off x="714375" y="6144153"/>
            <a:ext cx="62293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189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A39BEC-1408-D963-5822-C2C88F97B3D2}"/>
              </a:ext>
            </a:extLst>
          </p:cNvPr>
          <p:cNvSpPr>
            <a:spLocks noGrp="1"/>
          </p:cNvSpPr>
          <p:nvPr>
            <p:ph type="sldNum" sz="quarter" idx="4"/>
          </p:nvPr>
        </p:nvSpPr>
        <p:spPr/>
        <p:txBody>
          <a:bodyPr/>
          <a:lstStyle/>
          <a:p>
            <a:fld id="{7F81CB2D-D492-7A48-98A7-5A5F32E8B2F1}" type="slidenum">
              <a:rPr lang="en-US" smtClean="0"/>
              <a:pPr/>
              <a:t>93</a:t>
            </a:fld>
            <a:endParaRPr lang="en-US"/>
          </a:p>
        </p:txBody>
      </p:sp>
      <p:sp>
        <p:nvSpPr>
          <p:cNvPr id="5" name="Title 1">
            <a:extLst>
              <a:ext uri="{FF2B5EF4-FFF2-40B4-BE49-F238E27FC236}">
                <a16:creationId xmlns:a16="http://schemas.microsoft.com/office/drawing/2014/main" id="{6EA003D2-B6B5-0035-1563-BF77CD235200}"/>
              </a:ext>
            </a:extLst>
          </p:cNvPr>
          <p:cNvSpPr>
            <a:spLocks noGrp="1"/>
          </p:cNvSpPr>
          <p:nvPr>
            <p:ph type="title"/>
          </p:nvPr>
        </p:nvSpPr>
        <p:spPr>
          <a:xfrm>
            <a:off x="84138" y="1174750"/>
            <a:ext cx="3573462" cy="663575"/>
          </a:xfrm>
        </p:spPr>
        <p:txBody>
          <a:bodyPr>
            <a:normAutofit fontScale="90000"/>
          </a:bodyPr>
          <a:lstStyle/>
          <a:p>
            <a:pPr>
              <a:defRPr/>
            </a:pPr>
            <a:r>
              <a:rPr lang="en-US" sz="4700" dirty="0"/>
              <a:t>Nicotine (Tobacco)</a:t>
            </a:r>
          </a:p>
        </p:txBody>
      </p:sp>
      <p:sp>
        <p:nvSpPr>
          <p:cNvPr id="6" name="Content Placeholder 2">
            <a:extLst>
              <a:ext uri="{FF2B5EF4-FFF2-40B4-BE49-F238E27FC236}">
                <a16:creationId xmlns:a16="http://schemas.microsoft.com/office/drawing/2014/main" id="{3D39F719-C3EA-2015-BABC-EF656B18DFA1}"/>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smoke fewer cigarettes/day, tend to use lower nicotine products, and don’t inhale as deeply as 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may smoke more to regulate mood and stress.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Risk of death from lung cancer is approaching that of men.</a:t>
            </a:r>
          </a:p>
        </p:txBody>
      </p:sp>
    </p:spTree>
    <p:extLst>
      <p:ext uri="{BB962C8B-B14F-4D97-AF65-F5344CB8AC3E}">
        <p14:creationId xmlns:p14="http://schemas.microsoft.com/office/powerpoint/2010/main" val="37824392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DAE3AB-21E5-103B-0BA8-D3BE7F6EF8FE}"/>
              </a:ext>
            </a:extLst>
          </p:cNvPr>
          <p:cNvSpPr>
            <a:spLocks noGrp="1"/>
          </p:cNvSpPr>
          <p:nvPr>
            <p:ph type="sldNum" sz="quarter" idx="4"/>
          </p:nvPr>
        </p:nvSpPr>
        <p:spPr/>
        <p:txBody>
          <a:bodyPr/>
          <a:lstStyle/>
          <a:p>
            <a:fld id="{7F81CB2D-D492-7A48-98A7-5A5F32E8B2F1}" type="slidenum">
              <a:rPr lang="en-US" smtClean="0"/>
              <a:pPr/>
              <a:t>94</a:t>
            </a:fld>
            <a:endParaRPr lang="en-US"/>
          </a:p>
        </p:txBody>
      </p:sp>
      <p:sp>
        <p:nvSpPr>
          <p:cNvPr id="5" name="Title 1">
            <a:extLst>
              <a:ext uri="{FF2B5EF4-FFF2-40B4-BE49-F238E27FC236}">
                <a16:creationId xmlns:a16="http://schemas.microsoft.com/office/drawing/2014/main" id="{2480825A-59D9-FA6C-59E2-81AF96A92148}"/>
              </a:ext>
            </a:extLst>
          </p:cNvPr>
          <p:cNvSpPr>
            <a:spLocks noGrp="1"/>
          </p:cNvSpPr>
          <p:nvPr>
            <p:ph type="title"/>
          </p:nvPr>
        </p:nvSpPr>
        <p:spPr>
          <a:xfrm>
            <a:off x="84138" y="1174750"/>
            <a:ext cx="3573462" cy="663575"/>
          </a:xfrm>
        </p:spPr>
        <p:txBody>
          <a:bodyPr>
            <a:normAutofit fontScale="90000"/>
          </a:bodyPr>
          <a:lstStyle/>
          <a:p>
            <a:pPr>
              <a:defRPr/>
            </a:pPr>
            <a:r>
              <a:rPr lang="en-US" sz="4700" dirty="0"/>
              <a:t>Nicotine (Tobacco)</a:t>
            </a:r>
          </a:p>
        </p:txBody>
      </p:sp>
      <p:sp>
        <p:nvSpPr>
          <p:cNvPr id="6" name="Content Placeholder 2">
            <a:extLst>
              <a:ext uri="{FF2B5EF4-FFF2-40B4-BE49-F238E27FC236}">
                <a16:creationId xmlns:a16="http://schemas.microsoft.com/office/drawing/2014/main" id="{97A2CDBD-C924-06A9-0DE8-F21A4672D15E}"/>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Some dangers (blood clots, heart attack, or stroke) increase in women using oral contraceptives.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Decline in smoking rates has been greater in men than women.</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Women are less likely to quit and more likely to relapse if they do.</a:t>
            </a:r>
          </a:p>
          <a:p>
            <a:pPr>
              <a:defRPr/>
            </a:pPr>
            <a:endPar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7396979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3705E7-8DD9-CB00-7E84-FB87BD04469F}"/>
              </a:ext>
            </a:extLst>
          </p:cNvPr>
          <p:cNvSpPr>
            <a:spLocks noGrp="1"/>
          </p:cNvSpPr>
          <p:nvPr>
            <p:ph type="sldNum" sz="quarter" idx="4"/>
          </p:nvPr>
        </p:nvSpPr>
        <p:spPr/>
        <p:txBody>
          <a:bodyPr/>
          <a:lstStyle/>
          <a:p>
            <a:fld id="{7F81CB2D-D492-7A48-98A7-5A5F32E8B2F1}" type="slidenum">
              <a:rPr lang="en-US" smtClean="0"/>
              <a:pPr/>
              <a:t>95</a:t>
            </a:fld>
            <a:endParaRPr lang="en-US"/>
          </a:p>
        </p:txBody>
      </p:sp>
      <p:pic>
        <p:nvPicPr>
          <p:cNvPr id="3" name="Picture 2" descr="Infographic showing lung cancer risk for smokers compared with people who never smoked - from 2000-2010, male smokers 22% and female smokers 24% more likely than non-smokers">
            <a:extLst>
              <a:ext uri="{FF2B5EF4-FFF2-40B4-BE49-F238E27FC236}">
                <a16:creationId xmlns:a16="http://schemas.microsoft.com/office/drawing/2014/main" id="{7E24C35E-DF0F-95AF-56DC-66E4692E6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881" y="686753"/>
            <a:ext cx="2916238" cy="548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014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6595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19885-A706-A545-6DF0-71EE5CDA5CAB}"/>
              </a:ext>
            </a:extLst>
          </p:cNvPr>
          <p:cNvSpPr>
            <a:spLocks noGrp="1"/>
          </p:cNvSpPr>
          <p:nvPr>
            <p:ph type="sldNum" sz="quarter" idx="4"/>
          </p:nvPr>
        </p:nvSpPr>
        <p:spPr/>
        <p:txBody>
          <a:bodyPr/>
          <a:lstStyle/>
          <a:p>
            <a:fld id="{7F81CB2D-D492-7A48-98A7-5A5F32E8B2F1}" type="slidenum">
              <a:rPr lang="en-US" smtClean="0"/>
              <a:pPr/>
              <a:t>96</a:t>
            </a:fld>
            <a:endParaRPr lang="en-US"/>
          </a:p>
        </p:txBody>
      </p:sp>
      <p:sp>
        <p:nvSpPr>
          <p:cNvPr id="3" name="Title 1">
            <a:extLst>
              <a:ext uri="{FF2B5EF4-FFF2-40B4-BE49-F238E27FC236}">
                <a16:creationId xmlns:a16="http://schemas.microsoft.com/office/drawing/2014/main" id="{CD22CD8C-BCF9-569F-6AE4-DCF534888210}"/>
              </a:ext>
            </a:extLst>
          </p:cNvPr>
          <p:cNvSpPr txBox="1">
            <a:spLocks/>
          </p:cNvSpPr>
          <p:nvPr/>
        </p:nvSpPr>
        <p:spPr>
          <a:xfrm>
            <a:off x="514350" y="4872565"/>
            <a:ext cx="7924800" cy="4067175"/>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dirty="0"/>
              <a:t>Sex and Gender Differences in the Treatment of SUD</a:t>
            </a:r>
          </a:p>
        </p:txBody>
      </p:sp>
      <p:cxnSp>
        <p:nvCxnSpPr>
          <p:cNvPr id="5" name="Straight Connector 4">
            <a:extLst>
              <a:ext uri="{FF2B5EF4-FFF2-40B4-BE49-F238E27FC236}">
                <a16:creationId xmlns:a16="http://schemas.microsoft.com/office/drawing/2014/main" id="{88D3CCC7-4BC5-4D6D-85F7-2D534B1B2D9A}"/>
              </a:ext>
            </a:extLst>
          </p:cNvPr>
          <p:cNvCxnSpPr>
            <a:cxnSpLocks/>
          </p:cNvCxnSpPr>
          <p:nvPr/>
        </p:nvCxnSpPr>
        <p:spPr>
          <a:xfrm>
            <a:off x="600075" y="6105525"/>
            <a:ext cx="7429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861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FC01CE-832F-D832-3C31-9E0806C64560}"/>
              </a:ext>
            </a:extLst>
          </p:cNvPr>
          <p:cNvSpPr>
            <a:spLocks noGrp="1"/>
          </p:cNvSpPr>
          <p:nvPr>
            <p:ph type="sldNum" sz="quarter" idx="4"/>
          </p:nvPr>
        </p:nvSpPr>
        <p:spPr/>
        <p:txBody>
          <a:bodyPr/>
          <a:lstStyle/>
          <a:p>
            <a:fld id="{7F81CB2D-D492-7A48-98A7-5A5F32E8B2F1}" type="slidenum">
              <a:rPr lang="en-US" smtClean="0"/>
              <a:pPr/>
              <a:t>97</a:t>
            </a:fld>
            <a:endParaRPr lang="en-US"/>
          </a:p>
        </p:txBody>
      </p:sp>
      <p:sp>
        <p:nvSpPr>
          <p:cNvPr id="5" name="Title 1">
            <a:extLst>
              <a:ext uri="{FF2B5EF4-FFF2-40B4-BE49-F238E27FC236}">
                <a16:creationId xmlns:a16="http://schemas.microsoft.com/office/drawing/2014/main" id="{BA294F52-2C07-355A-2144-8D08ADAA8376}"/>
              </a:ext>
            </a:extLst>
          </p:cNvPr>
          <p:cNvSpPr>
            <a:spLocks noGrp="1"/>
          </p:cNvSpPr>
          <p:nvPr>
            <p:ph type="title"/>
          </p:nvPr>
        </p:nvSpPr>
        <p:spPr>
          <a:xfrm>
            <a:off x="312738" y="552721"/>
            <a:ext cx="3573462" cy="1993900"/>
          </a:xfrm>
        </p:spPr>
        <p:txBody>
          <a:bodyPr>
            <a:noAutofit/>
          </a:bodyPr>
          <a:lstStyle/>
          <a:p>
            <a:pPr>
              <a:lnSpc>
                <a:spcPct val="90000"/>
              </a:lnSpc>
              <a:defRPr/>
            </a:pPr>
            <a:r>
              <a:rPr lang="en-US" sz="3200" dirty="0"/>
              <a:t>Sex and Gender Differences in </a:t>
            </a:r>
            <a:br>
              <a:rPr lang="en-US" sz="3200" dirty="0"/>
            </a:br>
            <a:r>
              <a:rPr lang="en-US" sz="3200" dirty="0"/>
              <a:t>the Treatment </a:t>
            </a:r>
            <a:br>
              <a:rPr lang="en-US" sz="3200" dirty="0"/>
            </a:br>
            <a:r>
              <a:rPr lang="en-US" sz="3200" dirty="0"/>
              <a:t>of SUD</a:t>
            </a:r>
          </a:p>
        </p:txBody>
      </p:sp>
      <p:sp>
        <p:nvSpPr>
          <p:cNvPr id="6" name="Content Placeholder 2">
            <a:extLst>
              <a:ext uri="{FF2B5EF4-FFF2-40B4-BE49-F238E27FC236}">
                <a16:creationId xmlns:a16="http://schemas.microsoft.com/office/drawing/2014/main" id="{72670AC3-A4BA-035F-631B-265BEDC9EBC6}"/>
              </a:ext>
            </a:extLst>
          </p:cNvPr>
          <p:cNvSpPr>
            <a:spLocks noGrp="1"/>
          </p:cNvSpPr>
          <p:nvPr>
            <p:ph type="body" idx="10"/>
          </p:nvPr>
        </p:nvSpPr>
        <p:spPr>
          <a:xfrm>
            <a:off x="3657600" y="217805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More men than women in treatment; however, women are more likely to seek treatment for sedative-hypnotics.</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By 2010, there were nearly equal numbers of men and women seeking treatment for heroin use.</a:t>
            </a:r>
          </a:p>
        </p:txBody>
      </p:sp>
    </p:spTree>
    <p:extLst>
      <p:ext uri="{BB962C8B-B14F-4D97-AF65-F5344CB8AC3E}">
        <p14:creationId xmlns:p14="http://schemas.microsoft.com/office/powerpoint/2010/main" val="16890681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6594B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6F7BA-1944-CBC3-93EC-FD6F9F075776}"/>
              </a:ext>
            </a:extLst>
          </p:cNvPr>
          <p:cNvSpPr>
            <a:spLocks noGrp="1"/>
          </p:cNvSpPr>
          <p:nvPr>
            <p:ph type="sldNum" sz="quarter" idx="4"/>
          </p:nvPr>
        </p:nvSpPr>
        <p:spPr/>
        <p:txBody>
          <a:bodyPr/>
          <a:lstStyle/>
          <a:p>
            <a:fld id="{7F81CB2D-D492-7A48-98A7-5A5F32E8B2F1}" type="slidenum">
              <a:rPr lang="en-US" smtClean="0"/>
              <a:pPr/>
              <a:t>98</a:t>
            </a:fld>
            <a:endParaRPr lang="en-US"/>
          </a:p>
        </p:txBody>
      </p:sp>
      <p:sp useBgFill="1">
        <p:nvSpPr>
          <p:cNvPr id="4" name="Rectangle 3" descr="&quot;&quot;">
            <a:extLst>
              <a:ext uri="{FF2B5EF4-FFF2-40B4-BE49-F238E27FC236}">
                <a16:creationId xmlns:a16="http://schemas.microsoft.com/office/drawing/2014/main" id="{037966B1-1767-430F-299F-FC85D3D8ED90}"/>
              </a:ext>
            </a:extLst>
          </p:cNvPr>
          <p:cNvSpPr/>
          <p:nvPr/>
        </p:nvSpPr>
        <p:spPr>
          <a:xfrm>
            <a:off x="0" y="4815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a:extLst>
              <a:ext uri="{FF2B5EF4-FFF2-40B4-BE49-F238E27FC236}">
                <a16:creationId xmlns:a16="http://schemas.microsoft.com/office/drawing/2014/main" id="{637143D4-D557-A259-1DCF-F299BBAC63CB}"/>
              </a:ext>
            </a:extLst>
          </p:cNvPr>
          <p:cNvSpPr txBox="1">
            <a:spLocks/>
          </p:cNvSpPr>
          <p:nvPr/>
        </p:nvSpPr>
        <p:spPr>
          <a:xfrm>
            <a:off x="576262" y="639763"/>
            <a:ext cx="8567738" cy="3573462"/>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sz="3600" dirty="0"/>
              <a:t>Substance Use Disorder Treatment Admissions (all drugs)</a:t>
            </a:r>
          </a:p>
        </p:txBody>
      </p:sp>
      <p:pic>
        <p:nvPicPr>
          <p:cNvPr id="6" name="Picture 5" descr="See link to data table below">
            <a:extLst>
              <a:ext uri="{FF2B5EF4-FFF2-40B4-BE49-F238E27FC236}">
                <a16:creationId xmlns:a16="http://schemas.microsoft.com/office/drawing/2014/main" id="{EC00223F-FB27-FAF9-B578-71A3EA10C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423" y="2444221"/>
            <a:ext cx="5999153" cy="334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826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2C9134-C806-7FCF-A027-9ED911D4487D}"/>
              </a:ext>
            </a:extLst>
          </p:cNvPr>
          <p:cNvSpPr>
            <a:spLocks noGrp="1"/>
          </p:cNvSpPr>
          <p:nvPr>
            <p:ph type="sldNum" sz="quarter" idx="4"/>
          </p:nvPr>
        </p:nvSpPr>
        <p:spPr/>
        <p:txBody>
          <a:bodyPr/>
          <a:lstStyle/>
          <a:p>
            <a:fld id="{7F81CB2D-D492-7A48-98A7-5A5F32E8B2F1}" type="slidenum">
              <a:rPr lang="en-US" smtClean="0"/>
              <a:pPr/>
              <a:t>99</a:t>
            </a:fld>
            <a:endParaRPr lang="en-US"/>
          </a:p>
        </p:txBody>
      </p:sp>
      <p:sp>
        <p:nvSpPr>
          <p:cNvPr id="5" name="Title 1">
            <a:extLst>
              <a:ext uri="{FF2B5EF4-FFF2-40B4-BE49-F238E27FC236}">
                <a16:creationId xmlns:a16="http://schemas.microsoft.com/office/drawing/2014/main" id="{C3B52B18-2B20-22A9-38E6-8542FD6A9C85}"/>
              </a:ext>
            </a:extLst>
          </p:cNvPr>
          <p:cNvSpPr>
            <a:spLocks noGrp="1"/>
          </p:cNvSpPr>
          <p:nvPr>
            <p:ph type="title"/>
          </p:nvPr>
        </p:nvSpPr>
        <p:spPr>
          <a:xfrm>
            <a:off x="84138" y="1174750"/>
            <a:ext cx="3573462" cy="663575"/>
          </a:xfrm>
        </p:spPr>
        <p:txBody>
          <a:bodyPr>
            <a:normAutofit fontScale="90000"/>
          </a:bodyPr>
          <a:lstStyle/>
          <a:p>
            <a:pPr>
              <a:defRPr/>
            </a:pPr>
            <a:r>
              <a:rPr lang="en-US" sz="4700" dirty="0"/>
              <a:t>The TEDS Report (SAMHSA)</a:t>
            </a:r>
          </a:p>
        </p:txBody>
      </p:sp>
      <p:sp>
        <p:nvSpPr>
          <p:cNvPr id="6" name="Content Placeholder 2">
            <a:extLst>
              <a:ext uri="{FF2B5EF4-FFF2-40B4-BE49-F238E27FC236}">
                <a16:creationId xmlns:a16="http://schemas.microsoft.com/office/drawing/2014/main" id="{554E724F-5DB3-BE18-622F-A83114E25D1B}"/>
              </a:ext>
            </a:extLst>
          </p:cNvPr>
          <p:cNvSpPr>
            <a:spLocks noGrp="1"/>
          </p:cNvSpPr>
          <p:nvPr>
            <p:ph type="body" idx="10"/>
          </p:nvPr>
        </p:nvSpPr>
        <p:spPr>
          <a:xfrm>
            <a:off x="3657600" y="1549400"/>
            <a:ext cx="4918075" cy="3705225"/>
          </a:xfrm>
        </p:spPr>
        <p:txBody>
          <a:bodyPr>
            <a:normAutofit/>
          </a:bodyPr>
          <a:lstStyle/>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In 2011, 609,000 of the 1.84 million treatment admissions were female (33.1%).</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A larger proportion of females ages 12-17 reported alcohol as the primary substance of abuse. In 25-34 </a:t>
            </a:r>
            <a:r>
              <a:rPr lang="en-US" sz="1900" dirty="0" err="1">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yo</a:t>
            </a: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 women, a smaller proportion than men did so.</a:t>
            </a:r>
          </a:p>
          <a:p>
            <a:pPr>
              <a:defRPr/>
            </a:pPr>
            <a:r>
              <a:rPr lang="en-US" sz="1900" dirty="0">
                <a:solidFill>
                  <a:srgbClr val="7F7F7F"/>
                </a:solidFill>
                <a:latin typeface="Open Sans Light" panose="020B0306030504020204" pitchFamily="34" charset="0"/>
                <a:ea typeface="Open Sans Light" panose="020B0306030504020204" pitchFamily="34" charset="0"/>
                <a:cs typeface="Open Sans Light" panose="020B0306030504020204" pitchFamily="34" charset="0"/>
              </a:rPr>
              <a:t>Fewer women than men reported THC as DOC.</a:t>
            </a:r>
          </a:p>
        </p:txBody>
      </p:sp>
    </p:spTree>
    <p:extLst>
      <p:ext uri="{BB962C8B-B14F-4D97-AF65-F5344CB8AC3E}">
        <p14:creationId xmlns:p14="http://schemas.microsoft.com/office/powerpoint/2010/main" val="102141662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9DCB749E917D429833E9E6C2A83B9F" ma:contentTypeVersion="14" ma:contentTypeDescription="Create a new document." ma:contentTypeScope="" ma:versionID="f2c41a36270038412fbac34c85fd1dc5">
  <xsd:schema xmlns:xsd="http://www.w3.org/2001/XMLSchema" xmlns:xs="http://www.w3.org/2001/XMLSchema" xmlns:p="http://schemas.microsoft.com/office/2006/metadata/properties" xmlns:ns3="f10b56ed-aaf1-471b-9167-614cb70cf17e" xmlns:ns4="c76054d3-ed3d-4493-ad81-995c70a581fa" targetNamespace="http://schemas.microsoft.com/office/2006/metadata/properties" ma:root="true" ma:fieldsID="8a184de26afc896c21d0074ecc3b8f06" ns3:_="" ns4:_="">
    <xsd:import namespace="f10b56ed-aaf1-471b-9167-614cb70cf17e"/>
    <xsd:import namespace="c76054d3-ed3d-4493-ad81-995c70a581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b56ed-aaf1-471b-9167-614cb70cf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6054d3-ed3d-4493-ad81-995c70a581f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F4272-DBD6-41F0-9CB0-63C3E8450EA8}">
  <ds:schemaRefs>
    <ds:schemaRef ds:uri="http://schemas.microsoft.com/office/infopath/2007/PartnerControls"/>
    <ds:schemaRef ds:uri="http://schemas.microsoft.com/office/2006/documentManagement/types"/>
    <ds:schemaRef ds:uri="http://schemas.openxmlformats.org/package/2006/metadata/core-properties"/>
    <ds:schemaRef ds:uri="c76054d3-ed3d-4493-ad81-995c70a581fa"/>
    <ds:schemaRef ds:uri="http://www.w3.org/XML/1998/namespace"/>
    <ds:schemaRef ds:uri="http://purl.org/dc/elements/1.1/"/>
    <ds:schemaRef ds:uri="http://schemas.microsoft.com/office/2006/metadata/properties"/>
    <ds:schemaRef ds:uri="f10b56ed-aaf1-471b-9167-614cb70cf17e"/>
    <ds:schemaRef ds:uri="http://purl.org/dc/dcmitype/"/>
    <ds:schemaRef ds:uri="http://purl.org/dc/terms/"/>
  </ds:schemaRefs>
</ds:datastoreItem>
</file>

<file path=customXml/itemProps2.xml><?xml version="1.0" encoding="utf-8"?>
<ds:datastoreItem xmlns:ds="http://schemas.openxmlformats.org/officeDocument/2006/customXml" ds:itemID="{D00A3718-785E-4070-8CCB-233407105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b56ed-aaf1-471b-9167-614cb70cf17e"/>
    <ds:schemaRef ds:uri="c76054d3-ed3d-4493-ad81-995c70a58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6B856E-6A8C-4FFE-A92E-38BDCF1FAA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997</TotalTime>
  <Words>11292</Words>
  <Application>Microsoft Office PowerPoint</Application>
  <PresentationFormat>Letter Paper (8.5x11 in)</PresentationFormat>
  <Paragraphs>849</Paragraphs>
  <Slides>120</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120</vt:i4>
      </vt:variant>
    </vt:vector>
  </HeadingPairs>
  <TitlesOfParts>
    <vt:vector size="131" baseType="lpstr">
      <vt:lpstr>Arial</vt:lpstr>
      <vt:lpstr>Calibri</vt:lpstr>
      <vt:lpstr>Calibri Light</vt:lpstr>
      <vt:lpstr>Courier New</vt:lpstr>
      <vt:lpstr>inherit</vt:lpstr>
      <vt:lpstr>Monotype Sorts</vt:lpstr>
      <vt:lpstr>Open Sans</vt:lpstr>
      <vt:lpstr>Open Sans Light</vt:lpstr>
      <vt:lpstr>Times New Roman</vt:lpstr>
      <vt:lpstr>Wingdings</vt:lpstr>
      <vt:lpstr>1_Office Theme</vt:lpstr>
      <vt:lpstr>Gender Differences in Addiction </vt:lpstr>
      <vt:lpstr>PowerPoint Presentation</vt:lpstr>
      <vt:lpstr>Learning Objectives</vt:lpstr>
      <vt:lpstr>PowerPoint Presentation</vt:lpstr>
      <vt:lpstr>Sex and Gender Differences </vt:lpstr>
      <vt:lpstr>PowerPoint Presentation</vt:lpstr>
      <vt:lpstr>Lessons from the  “Big Book”</vt:lpstr>
      <vt:lpstr>PowerPoint Presentation</vt:lpstr>
      <vt:lpstr>PowerPoint Presentation</vt:lpstr>
      <vt:lpstr>PowerPoint Presentation</vt:lpstr>
      <vt:lpstr>PowerPoint Presentation</vt:lpstr>
      <vt:lpstr>PowerPoint Presentation</vt:lpstr>
      <vt:lpstr>Culture and SUDs</vt:lpstr>
      <vt:lpstr>Lesbian and Bisexual Women  and SUDs</vt:lpstr>
      <vt:lpstr>Women and the Military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Possible Biological Reasons That Women are Different</vt:lpstr>
      <vt:lpstr>Harvard Study</vt:lpstr>
      <vt:lpstr>PowerPoint Presentation</vt:lpstr>
      <vt:lpstr>PowerPoint Presentation</vt:lpstr>
      <vt:lpstr>PowerPoint Presentation</vt:lpstr>
      <vt:lpstr>PowerPoint Presentation</vt:lpstr>
      <vt:lpstr>More Recent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Co-occurring Disorders</vt:lpstr>
      <vt:lpstr>Post Traumatic Stress Disorder</vt:lpstr>
      <vt:lpstr>Post Traumatic Stress Disorder</vt:lpstr>
      <vt:lpstr>Post Traumatic Stress Disorder</vt:lpstr>
      <vt:lpstr>Risk factors for problem drinking in women include:</vt:lpstr>
      <vt:lpstr>PowerPoint Presentation</vt:lpstr>
      <vt:lpstr>Health  Consequences</vt:lpstr>
      <vt:lpstr>Health Consequences</vt:lpstr>
      <vt:lpstr>Treatment Issues</vt:lpstr>
      <vt:lpstr>PowerPoint Presentation</vt:lpstr>
      <vt:lpstr>Women and Alcohol Dependence</vt:lpstr>
      <vt:lpstr>Medical Complications of Women with Alcohol Use Disorders</vt:lpstr>
      <vt:lpstr>Medical Complications of Women with Alcohol Use Disorders</vt:lpstr>
      <vt:lpstr>Medical Complications of Women with Alcohol Use Disorders</vt:lpstr>
      <vt:lpstr>Psychiatric Co-Morbidities</vt:lpstr>
      <vt:lpstr>Increase in Alcohol-Involved Suicide Deaths</vt:lpstr>
      <vt:lpstr>Psychosocial Consequences</vt:lpstr>
      <vt:lpstr>PowerPoint Presentation</vt:lpstr>
      <vt:lpstr>Pharmacotherapy for Alcohol Use Disorder</vt:lpstr>
      <vt:lpstr>PowerPoint Presentation</vt:lpstr>
      <vt:lpstr>Cannabis Use Disorder</vt:lpstr>
      <vt:lpstr>Cannabis Use Disorder</vt:lpstr>
      <vt:lpstr>Cannabis Use Disorder</vt:lpstr>
      <vt:lpstr>PowerPoint Presentation</vt:lpstr>
      <vt:lpstr>PowerPoint Presentation</vt:lpstr>
      <vt:lpstr>Stimulants</vt:lpstr>
      <vt:lpstr>Stimulants</vt:lpstr>
      <vt:lpstr>Stimulants</vt:lpstr>
      <vt:lpstr>PowerPoint Presentation</vt:lpstr>
      <vt:lpstr>Stimulants</vt:lpstr>
      <vt:lpstr>PowerPoint Presentation</vt:lpstr>
      <vt:lpstr>MDMA (Ecstasy, Molly)</vt:lpstr>
      <vt:lpstr>MDMA (Ecstasy, Molly)</vt:lpstr>
      <vt:lpstr>PowerPoint Presentation</vt:lpstr>
      <vt:lpstr>Heroin/Fentanyl</vt:lpstr>
      <vt:lpstr>PowerPoint Presentation</vt:lpstr>
      <vt:lpstr>Opioids</vt:lpstr>
      <vt:lpstr>PowerPoint Presentation</vt:lpstr>
      <vt:lpstr>Anti-Anxiety and Sleep Aids</vt:lpstr>
      <vt:lpstr>PowerPoint Presentation</vt:lpstr>
      <vt:lpstr>Nicotine (Tobacco)</vt:lpstr>
      <vt:lpstr>Nicotine (Tobacco)</vt:lpstr>
      <vt:lpstr>PowerPoint Presentation</vt:lpstr>
      <vt:lpstr>PowerPoint Presentation</vt:lpstr>
      <vt:lpstr>Sex and Gender Differences in  the Treatment  of SUD</vt:lpstr>
      <vt:lpstr>PowerPoint Presentation</vt:lpstr>
      <vt:lpstr>The TEDS Report (SAMHSA)</vt:lpstr>
      <vt:lpstr>The TEDS Report (SAMHSA)</vt:lpstr>
      <vt:lpstr>Sex and Gender Differences  in the Treatment  of SUD</vt:lpstr>
      <vt:lpstr>Women and Smoking Cessation</vt:lpstr>
      <vt:lpstr>PowerPoint Presentation</vt:lpstr>
      <vt:lpstr>Gender Differences and Drug Abuse</vt:lpstr>
      <vt:lpstr>PowerPoint Presentation</vt:lpstr>
      <vt:lpstr>Gender Differences in Process Addictions</vt:lpstr>
      <vt:lpstr>Gender Differences in Process Addictions</vt:lpstr>
      <vt:lpstr>Gambling Addiction</vt:lpstr>
      <vt:lpstr>Diagnosis of Substance Use Disorders</vt:lpstr>
      <vt:lpstr>Diagnosis of Substance Use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21</dc:creator>
  <cp:lastModifiedBy>david thomas</cp:lastModifiedBy>
  <cp:revision>104</cp:revision>
  <dcterms:created xsi:type="dcterms:W3CDTF">2018-06-29T18:50:17Z</dcterms:created>
  <dcterms:modified xsi:type="dcterms:W3CDTF">2023-01-18T20:17:10Z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0x010100AF9DCB749E917D429833E9E6C2A83B9F</vt:lpwstr>
  </property>
</Properties>
</file>