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49"/>
  </p:handoutMasterIdLst>
  <p:sldIdLst>
    <p:sldId id="256" r:id="rId2"/>
    <p:sldId id="259" r:id="rId3"/>
    <p:sldId id="260" r:id="rId4"/>
    <p:sldId id="261" r:id="rId5"/>
    <p:sldId id="262" r:id="rId6"/>
    <p:sldId id="263" r:id="rId7"/>
    <p:sldId id="264" r:id="rId8"/>
    <p:sldId id="265" r:id="rId9"/>
    <p:sldId id="266" r:id="rId10"/>
    <p:sldId id="270" r:id="rId11"/>
    <p:sldId id="273" r:id="rId12"/>
    <p:sldId id="274" r:id="rId13"/>
    <p:sldId id="340" r:id="rId14"/>
    <p:sldId id="275" r:id="rId15"/>
    <p:sldId id="276" r:id="rId16"/>
    <p:sldId id="267" r:id="rId17"/>
    <p:sldId id="295" r:id="rId18"/>
    <p:sldId id="347" r:id="rId19"/>
    <p:sldId id="349" r:id="rId20"/>
    <p:sldId id="351" r:id="rId21"/>
    <p:sldId id="353" r:id="rId22"/>
    <p:sldId id="355" r:id="rId23"/>
    <p:sldId id="357" r:id="rId24"/>
    <p:sldId id="268" r:id="rId25"/>
    <p:sldId id="307" r:id="rId26"/>
    <p:sldId id="321" r:id="rId27"/>
    <p:sldId id="283" r:id="rId28"/>
    <p:sldId id="308" r:id="rId29"/>
    <p:sldId id="284" r:id="rId30"/>
    <p:sldId id="319" r:id="rId31"/>
    <p:sldId id="323" r:id="rId32"/>
    <p:sldId id="285" r:id="rId33"/>
    <p:sldId id="286" r:id="rId34"/>
    <p:sldId id="287" r:id="rId35"/>
    <p:sldId id="343" r:id="rId36"/>
    <p:sldId id="344" r:id="rId37"/>
    <p:sldId id="345" r:id="rId38"/>
    <p:sldId id="277" r:id="rId39"/>
    <p:sldId id="278" r:id="rId40"/>
    <p:sldId id="279" r:id="rId41"/>
    <p:sldId id="258" r:id="rId42"/>
    <p:sldId id="334" r:id="rId43"/>
    <p:sldId id="335" r:id="rId44"/>
    <p:sldId id="336" r:id="rId45"/>
    <p:sldId id="337" r:id="rId46"/>
    <p:sldId id="338" r:id="rId47"/>
    <p:sldId id="339" r:id="rId48"/>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7124" autoAdjust="0"/>
  </p:normalViewPr>
  <p:slideViewPr>
    <p:cSldViewPr snapToGrid="0">
      <p:cViewPr varScale="1">
        <p:scale>
          <a:sx n="101" d="100"/>
          <a:sy n="101" d="100"/>
        </p:scale>
        <p:origin x="99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D23D47AC-2A16-4443-9808-CDF841C4EB4C}" type="datetimeFigureOut">
              <a:rPr lang="en-US" smtClean="0"/>
              <a:t>1/14/2016</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6F693949-1B81-49FB-BF9F-EACCA52B7CF9}" type="slidenum">
              <a:rPr lang="en-US" smtClean="0"/>
              <a:t>‹#›</a:t>
            </a:fld>
            <a:endParaRPr lang="en-US"/>
          </a:p>
        </p:txBody>
      </p:sp>
    </p:spTree>
    <p:extLst>
      <p:ext uri="{BB962C8B-B14F-4D97-AF65-F5344CB8AC3E}">
        <p14:creationId xmlns:p14="http://schemas.microsoft.com/office/powerpoint/2010/main" val="17851142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smtClean="0"/>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smtClean="0"/>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1/14/2016</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deitchtherapyandconsulting.com/" TargetMode="External"/><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3" Type="http://schemas.openxmlformats.org/officeDocument/2006/relationships/hyperlink" Target="http://www.rory.net/" TargetMode="External"/><Relationship Id="rId2" Type="http://schemas.openxmlformats.org/officeDocument/2006/relationships/hyperlink" Target="http://www.sash.net/"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rd.springer.com/article/10.1007/s10508-007-9218-8/fulltext.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Basics of sexual compulsivity</a:t>
            </a:r>
            <a:endParaRPr lang="en-US" dirty="0"/>
          </a:p>
        </p:txBody>
      </p:sp>
      <p:sp>
        <p:nvSpPr>
          <p:cNvPr id="3" name="Subtitle 2"/>
          <p:cNvSpPr>
            <a:spLocks noGrp="1"/>
          </p:cNvSpPr>
          <p:nvPr>
            <p:ph type="subTitle" idx="1"/>
          </p:nvPr>
        </p:nvSpPr>
        <p:spPr/>
        <p:txBody>
          <a:bodyPr/>
          <a:lstStyle/>
          <a:p>
            <a:r>
              <a:rPr lang="en-US" dirty="0" smtClean="0"/>
              <a:t>CAPTASA 2016</a:t>
            </a:r>
          </a:p>
          <a:p>
            <a:r>
              <a:rPr lang="en-US" dirty="0" smtClean="0"/>
              <a:t>Mary Deitch, JD, </a:t>
            </a:r>
            <a:r>
              <a:rPr lang="en-US" dirty="0" err="1" smtClean="0"/>
              <a:t>Psy.D</a:t>
            </a:r>
            <a:endParaRPr lang="en-US" dirty="0"/>
          </a:p>
        </p:txBody>
      </p:sp>
    </p:spTree>
    <p:extLst>
      <p:ext uri="{BB962C8B-B14F-4D97-AF65-F5344CB8AC3E}">
        <p14:creationId xmlns:p14="http://schemas.microsoft.com/office/powerpoint/2010/main" val="1136728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 of control sexual behavior</a:t>
            </a:r>
            <a:endParaRPr lang="en-US" dirty="0"/>
          </a:p>
        </p:txBody>
      </p:sp>
      <p:sp>
        <p:nvSpPr>
          <p:cNvPr id="3" name="Content Placeholder 2"/>
          <p:cNvSpPr>
            <a:spLocks noGrp="1"/>
          </p:cNvSpPr>
          <p:nvPr>
            <p:ph idx="1"/>
          </p:nvPr>
        </p:nvSpPr>
        <p:spPr/>
        <p:txBody>
          <a:bodyPr/>
          <a:lstStyle/>
          <a:p>
            <a:r>
              <a:rPr lang="en-US" dirty="0" smtClean="0"/>
              <a:t>Not a diagnostic Term</a:t>
            </a:r>
          </a:p>
          <a:p>
            <a:r>
              <a:rPr lang="en-US" dirty="0" smtClean="0"/>
              <a:t>Characterized by significant problems regulated sexual behavior, thoughts or urges</a:t>
            </a:r>
          </a:p>
          <a:p>
            <a:r>
              <a:rPr lang="en-US" dirty="0" smtClean="0"/>
              <a:t>Causing negative consequences</a:t>
            </a:r>
          </a:p>
          <a:p>
            <a:r>
              <a:rPr lang="en-US" dirty="0" smtClean="0"/>
              <a:t>Significant amounts of distress, shame, worry, fear and losses</a:t>
            </a:r>
          </a:p>
          <a:p>
            <a:r>
              <a:rPr lang="en-US" dirty="0" smtClean="0"/>
              <a:t>The distress does not help regulate the sexual behaviors</a:t>
            </a:r>
          </a:p>
          <a:p>
            <a:r>
              <a:rPr lang="en-US" dirty="0" smtClean="0"/>
              <a:t>Hopelessness and helplessness</a:t>
            </a:r>
          </a:p>
          <a:p>
            <a:r>
              <a:rPr lang="en-US" dirty="0" smtClean="0"/>
              <a:t>Braun-Harvey</a:t>
            </a:r>
            <a:endParaRPr lang="en-US" dirty="0"/>
          </a:p>
        </p:txBody>
      </p:sp>
    </p:spTree>
    <p:extLst>
      <p:ext uri="{BB962C8B-B14F-4D97-AF65-F5344CB8AC3E}">
        <p14:creationId xmlns:p14="http://schemas.microsoft.com/office/powerpoint/2010/main" val="14529232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Paraphilic</a:t>
            </a:r>
            <a:r>
              <a:rPr lang="en-US" dirty="0" smtClean="0"/>
              <a:t> Disorders</a:t>
            </a:r>
            <a:endParaRPr lang="en-US" dirty="0"/>
          </a:p>
        </p:txBody>
      </p:sp>
      <p:sp>
        <p:nvSpPr>
          <p:cNvPr id="3" name="Content Placeholder 2"/>
          <p:cNvSpPr>
            <a:spLocks noGrp="1"/>
          </p:cNvSpPr>
          <p:nvPr>
            <p:ph idx="1"/>
          </p:nvPr>
        </p:nvSpPr>
        <p:spPr/>
        <p:txBody>
          <a:bodyPr/>
          <a:lstStyle/>
          <a:p>
            <a:r>
              <a:rPr lang="en-US" dirty="0" smtClean="0"/>
              <a:t>“Non-Normative” Sexual Behaviors</a:t>
            </a:r>
          </a:p>
          <a:p>
            <a:r>
              <a:rPr lang="en-US" dirty="0" smtClean="0"/>
              <a:t>Must rise to the level of disruptive or create victims</a:t>
            </a:r>
          </a:p>
          <a:p>
            <a:pPr marL="0" indent="0">
              <a:buNone/>
            </a:pPr>
            <a:endParaRPr lang="en-US" dirty="0" smtClean="0"/>
          </a:p>
        </p:txBody>
      </p:sp>
    </p:spTree>
    <p:extLst>
      <p:ext uri="{BB962C8B-B14F-4D97-AF65-F5344CB8AC3E}">
        <p14:creationId xmlns:p14="http://schemas.microsoft.com/office/powerpoint/2010/main" val="29657292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39190"/>
          </a:xfrm>
        </p:spPr>
        <p:txBody>
          <a:bodyPr/>
          <a:lstStyle/>
          <a:p>
            <a:r>
              <a:rPr lang="en-US" dirty="0" smtClean="0"/>
              <a:t>Common </a:t>
            </a:r>
            <a:r>
              <a:rPr lang="en-US" dirty="0" err="1" smtClean="0"/>
              <a:t>Paraphilias</a:t>
            </a:r>
            <a:endParaRPr lang="en-US" dirty="0"/>
          </a:p>
        </p:txBody>
      </p:sp>
      <p:sp>
        <p:nvSpPr>
          <p:cNvPr id="3" name="Content Placeholder 2"/>
          <p:cNvSpPr>
            <a:spLocks noGrp="1"/>
          </p:cNvSpPr>
          <p:nvPr>
            <p:ph idx="1"/>
          </p:nvPr>
        </p:nvSpPr>
        <p:spPr>
          <a:xfrm>
            <a:off x="913795" y="1448791"/>
            <a:ext cx="10353762" cy="4342409"/>
          </a:xfrm>
        </p:spPr>
        <p:txBody>
          <a:bodyPr>
            <a:normAutofit/>
          </a:bodyPr>
          <a:lstStyle/>
          <a:p>
            <a:r>
              <a:rPr lang="en-US" dirty="0"/>
              <a:t>Pedophilia (attraction to non developed minors- do not have to act on the attraction)</a:t>
            </a:r>
          </a:p>
          <a:p>
            <a:r>
              <a:rPr lang="en-US" dirty="0"/>
              <a:t>Exhibitionism (sexual gratification at exposing oneself to an unsuspecting other- do not need to agree with the diagnosis the behavior is enough for the diagnosis)</a:t>
            </a:r>
          </a:p>
          <a:p>
            <a:r>
              <a:rPr lang="en-US" dirty="0"/>
              <a:t>Voyeurism (sexual gratification at seeing the sexual body parts or sexual activity of an unsuspecting other- do not need to agree with the diagnosis the behavior is enough)</a:t>
            </a:r>
          </a:p>
          <a:p>
            <a:r>
              <a:rPr lang="en-US" dirty="0"/>
              <a:t>Sexual Sadism (sexual gratification at the idea of harming others)</a:t>
            </a:r>
          </a:p>
          <a:p>
            <a:pPr marL="0" indent="0">
              <a:buNone/>
            </a:pPr>
            <a:endParaRPr lang="en-US" dirty="0"/>
          </a:p>
        </p:txBody>
      </p:sp>
    </p:spTree>
    <p:extLst>
      <p:ext uri="{BB962C8B-B14F-4D97-AF65-F5344CB8AC3E}">
        <p14:creationId xmlns:p14="http://schemas.microsoft.com/office/powerpoint/2010/main" val="14215525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a:t>
            </a:r>
            <a:r>
              <a:rPr lang="en-US" dirty="0" err="1" smtClean="0"/>
              <a:t>Paraphilias</a:t>
            </a:r>
            <a:r>
              <a:rPr lang="en-US" dirty="0" smtClean="0"/>
              <a:t> Cont.</a:t>
            </a:r>
            <a:endParaRPr lang="en-US" dirty="0"/>
          </a:p>
        </p:txBody>
      </p:sp>
      <p:sp>
        <p:nvSpPr>
          <p:cNvPr id="3" name="Content Placeholder 2"/>
          <p:cNvSpPr>
            <a:spLocks noGrp="1"/>
          </p:cNvSpPr>
          <p:nvPr>
            <p:ph idx="1"/>
          </p:nvPr>
        </p:nvSpPr>
        <p:spPr/>
        <p:txBody>
          <a:bodyPr/>
          <a:lstStyle/>
          <a:p>
            <a:r>
              <a:rPr lang="en-US" dirty="0"/>
              <a:t>Sexual Masochism (sexual gratification at the idea of being harmed)</a:t>
            </a:r>
          </a:p>
          <a:p>
            <a:r>
              <a:rPr lang="en-US" dirty="0" err="1"/>
              <a:t>Frotteurism</a:t>
            </a:r>
            <a:r>
              <a:rPr lang="en-US" dirty="0"/>
              <a:t> (touching people for the purpose of sexual gratification while making it appear as an accident) </a:t>
            </a:r>
          </a:p>
          <a:p>
            <a:r>
              <a:rPr lang="en-US" dirty="0"/>
              <a:t>Bestiality (engaging in or being sexual aroused by sexual activity with animals) </a:t>
            </a:r>
            <a:r>
              <a:rPr lang="en-US" dirty="0" smtClean="0"/>
              <a:t>(versus </a:t>
            </a:r>
            <a:r>
              <a:rPr lang="en-US" dirty="0" err="1" smtClean="0"/>
              <a:t>zoophilia</a:t>
            </a:r>
            <a:r>
              <a:rPr lang="en-US" dirty="0"/>
              <a:t>)</a:t>
            </a:r>
          </a:p>
          <a:p>
            <a:r>
              <a:rPr lang="en-US" dirty="0"/>
              <a:t>Fetishism and/or </a:t>
            </a:r>
            <a:r>
              <a:rPr lang="en-US" dirty="0" err="1"/>
              <a:t>Partialism</a:t>
            </a:r>
            <a:r>
              <a:rPr lang="en-US" dirty="0"/>
              <a:t>- attraction to non living objects or obsession with body parts</a:t>
            </a:r>
          </a:p>
          <a:p>
            <a:pPr marL="0" indent="0">
              <a:buNone/>
            </a:pPr>
            <a:endParaRPr lang="en-US" dirty="0"/>
          </a:p>
        </p:txBody>
      </p:sp>
    </p:spTree>
    <p:extLst>
      <p:ext uri="{BB962C8B-B14F-4D97-AF65-F5344CB8AC3E}">
        <p14:creationId xmlns:p14="http://schemas.microsoft.com/office/powerpoint/2010/main" val="1837049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of consideration for Paraphilia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A client comes to treatment and amongst other behaviors discusses that he enjoys watching his wife have sexual activity with another person and often fantasizes about this.  What types of questions would you need to ask?</a:t>
            </a:r>
          </a:p>
          <a:p>
            <a:r>
              <a:rPr lang="en-US" dirty="0"/>
              <a:t>A client comes to treatment and amongst other behaviors discusses that he enjoys looking into the windows of his neighbors homes and then masturbates to what he sees.  What types of questions would you need to ask?</a:t>
            </a:r>
          </a:p>
          <a:p>
            <a:r>
              <a:rPr lang="en-US" dirty="0"/>
              <a:t>A client states that he has viewed child pornography?  What types of questions would you need to ask to clarify the diagnosis?</a:t>
            </a:r>
          </a:p>
          <a:p>
            <a:r>
              <a:rPr lang="en-US" dirty="0"/>
              <a:t>A client is caught in internet chat with a minor.  What types of questions would you need to ask to clarify the diagnosis? </a:t>
            </a:r>
          </a:p>
        </p:txBody>
      </p:sp>
    </p:spTree>
    <p:extLst>
      <p:ext uri="{BB962C8B-B14F-4D97-AF65-F5344CB8AC3E}">
        <p14:creationId xmlns:p14="http://schemas.microsoft.com/office/powerpoint/2010/main" val="26584334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934192"/>
          </a:xfrm>
        </p:spPr>
        <p:txBody>
          <a:bodyPr/>
          <a:lstStyle/>
          <a:p>
            <a:r>
              <a:rPr lang="en-US" dirty="0"/>
              <a:t>Other behaviors that are of note</a:t>
            </a:r>
          </a:p>
        </p:txBody>
      </p:sp>
      <p:sp>
        <p:nvSpPr>
          <p:cNvPr id="3" name="Content Placeholder 2"/>
          <p:cNvSpPr>
            <a:spLocks noGrp="1"/>
          </p:cNvSpPr>
          <p:nvPr>
            <p:ph idx="1"/>
          </p:nvPr>
        </p:nvSpPr>
        <p:spPr>
          <a:xfrm>
            <a:off x="913795" y="1543793"/>
            <a:ext cx="10353762" cy="4247407"/>
          </a:xfrm>
        </p:spPr>
        <p:txBody>
          <a:bodyPr>
            <a:normAutofit fontScale="92500" lnSpcReduction="20000"/>
          </a:bodyPr>
          <a:lstStyle/>
          <a:p>
            <a:r>
              <a:rPr lang="en-US" dirty="0"/>
              <a:t>clients view web cameras of unsuspecting people for voyeuristic activity</a:t>
            </a:r>
          </a:p>
          <a:p>
            <a:r>
              <a:rPr lang="en-US" dirty="0"/>
              <a:t>place cameras in locations where people will be changing or otherwise unclothed</a:t>
            </a:r>
          </a:p>
          <a:p>
            <a:r>
              <a:rPr lang="en-US" dirty="0"/>
              <a:t>use web cameras to expose themselves</a:t>
            </a:r>
          </a:p>
          <a:p>
            <a:r>
              <a:rPr lang="en-US" dirty="0"/>
              <a:t>watch nudist sites to view children</a:t>
            </a:r>
          </a:p>
          <a:p>
            <a:r>
              <a:rPr lang="en-US" dirty="0"/>
              <a:t>watch barely legal pornography</a:t>
            </a:r>
          </a:p>
          <a:p>
            <a:r>
              <a:rPr lang="en-US" dirty="0"/>
              <a:t>read erotica about incest </a:t>
            </a:r>
          </a:p>
          <a:p>
            <a:r>
              <a:rPr lang="en-US" dirty="0"/>
              <a:t>watch bestiality </a:t>
            </a:r>
            <a:r>
              <a:rPr lang="en-US" dirty="0" smtClean="0"/>
              <a:t>pornography</a:t>
            </a:r>
          </a:p>
          <a:p>
            <a:r>
              <a:rPr lang="en-US" dirty="0" smtClean="0"/>
              <a:t>Telephone </a:t>
            </a:r>
            <a:r>
              <a:rPr lang="en-US" dirty="0" err="1" smtClean="0"/>
              <a:t>Scatologia</a:t>
            </a:r>
            <a:r>
              <a:rPr lang="en-US" dirty="0" smtClean="0"/>
              <a:t> often comorbid with Voyeurism and Exhibitionism</a:t>
            </a:r>
          </a:p>
          <a:p>
            <a:r>
              <a:rPr lang="en-US" dirty="0" smtClean="0"/>
              <a:t>Alcoholism thought to be highly comorbid with </a:t>
            </a:r>
            <a:r>
              <a:rPr lang="en-US" dirty="0" err="1" smtClean="0"/>
              <a:t>paraphilias</a:t>
            </a:r>
            <a:r>
              <a:rPr lang="en-US" dirty="0" smtClean="0"/>
              <a:t> generally, specifically sadism and fetishism</a:t>
            </a:r>
            <a:endParaRPr lang="en-US" dirty="0"/>
          </a:p>
          <a:p>
            <a:pPr marL="0" indent="0">
              <a:buNone/>
            </a:pPr>
            <a:endParaRPr lang="en-US" dirty="0"/>
          </a:p>
        </p:txBody>
      </p:sp>
    </p:spTree>
    <p:extLst>
      <p:ext uri="{BB962C8B-B14F-4D97-AF65-F5344CB8AC3E}">
        <p14:creationId xmlns:p14="http://schemas.microsoft.com/office/powerpoint/2010/main" val="1611811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Sexual addiction </a:t>
            </a:r>
            <a:r>
              <a:rPr lang="en-US" dirty="0"/>
              <a:t>is using a </a:t>
            </a:r>
            <a:r>
              <a:rPr lang="en-US" dirty="0" smtClean="0"/>
              <a:t>sexual behavior </a:t>
            </a:r>
            <a:r>
              <a:rPr lang="en-US" dirty="0"/>
              <a:t>to cope despite the consequences. Sexual </a:t>
            </a:r>
            <a:r>
              <a:rPr lang="en-US" dirty="0" smtClean="0"/>
              <a:t>addiction </a:t>
            </a:r>
            <a:r>
              <a:rPr lang="en-US" dirty="0"/>
              <a:t>can take many forms from masturbation, pornography, affairs, prostitution, exhibitionism, voyeurism, anonymous sex, and child pornography. Typically, using these behaviors despite it affecting interpersonal, occupational, or other areas of life. Typically, using these behaviors to a greater degree than intended. Typically, have shame after or use them despite not wanting to</a:t>
            </a:r>
            <a:r>
              <a:rPr lang="en-US" dirty="0" smtClean="0"/>
              <a:t>.</a:t>
            </a:r>
          </a:p>
          <a:p>
            <a:r>
              <a:rPr lang="en-US" dirty="0" smtClean="0"/>
              <a:t>All definitions agree that it is a pattern of behavior that continues despite negative consequences.  Many include to cope with distress or other internal states.  </a:t>
            </a:r>
            <a:endParaRPr lang="en-US" dirty="0"/>
          </a:p>
          <a:p>
            <a:pPr marL="0" indent="0">
              <a:buNone/>
            </a:pPr>
            <a:endParaRPr lang="en-US" dirty="0"/>
          </a:p>
        </p:txBody>
      </p:sp>
    </p:spTree>
    <p:extLst>
      <p:ext uri="{BB962C8B-B14F-4D97-AF65-F5344CB8AC3E}">
        <p14:creationId xmlns:p14="http://schemas.microsoft.com/office/powerpoint/2010/main" val="7008315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Content Placeholder 2"/>
          <p:cNvSpPr>
            <a:spLocks noGrp="1"/>
          </p:cNvSpPr>
          <p:nvPr>
            <p:ph idx="1"/>
          </p:nvPr>
        </p:nvSpPr>
        <p:spPr/>
        <p:txBody>
          <a:bodyPr/>
          <a:lstStyle/>
          <a:p>
            <a:r>
              <a:rPr lang="en-US" dirty="0" smtClean="0"/>
              <a:t>Diagnosis can inform treatment</a:t>
            </a:r>
          </a:p>
          <a:p>
            <a:r>
              <a:rPr lang="en-US" dirty="0" err="1" smtClean="0"/>
              <a:t>Paraphilic</a:t>
            </a:r>
            <a:r>
              <a:rPr lang="en-US" dirty="0" smtClean="0"/>
              <a:t> Disorder Specified/ Unspecified</a:t>
            </a:r>
          </a:p>
          <a:p>
            <a:r>
              <a:rPr lang="en-US" dirty="0" smtClean="0"/>
              <a:t>Other Disruptive, Impulse control and Conduct Disorder</a:t>
            </a:r>
          </a:p>
          <a:p>
            <a:r>
              <a:rPr lang="en-US" dirty="0" smtClean="0"/>
              <a:t>Obsessive Compulsive Disorder</a:t>
            </a:r>
          </a:p>
          <a:p>
            <a:pPr marL="0" indent="0">
              <a:buNone/>
            </a:pPr>
            <a:endParaRPr lang="en-US" dirty="0"/>
          </a:p>
        </p:txBody>
      </p:sp>
    </p:spTree>
    <p:extLst>
      <p:ext uri="{BB962C8B-B14F-4D97-AF65-F5344CB8AC3E}">
        <p14:creationId xmlns:p14="http://schemas.microsoft.com/office/powerpoint/2010/main" val="8136008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and Treatment facilities</a:t>
            </a:r>
            <a:endParaRPr lang="en-US" dirty="0"/>
          </a:p>
        </p:txBody>
      </p:sp>
      <p:sp>
        <p:nvSpPr>
          <p:cNvPr id="3" name="Content Placeholder 2"/>
          <p:cNvSpPr>
            <a:spLocks noGrp="1"/>
          </p:cNvSpPr>
          <p:nvPr>
            <p:ph idx="1"/>
          </p:nvPr>
        </p:nvSpPr>
        <p:spPr/>
        <p:txBody>
          <a:bodyPr/>
          <a:lstStyle/>
          <a:p>
            <a:r>
              <a:rPr lang="en-US" dirty="0" smtClean="0"/>
              <a:t>Why would clients use sex while in treatment?</a:t>
            </a:r>
          </a:p>
          <a:p>
            <a:r>
              <a:rPr lang="en-US" dirty="0" smtClean="0"/>
              <a:t>What are the red flags for treating providers?</a:t>
            </a:r>
          </a:p>
          <a:p>
            <a:r>
              <a:rPr lang="en-US" dirty="0" smtClean="0"/>
              <a:t>How would you handle this?</a:t>
            </a:r>
            <a:endParaRPr lang="en-US" dirty="0"/>
          </a:p>
        </p:txBody>
      </p:sp>
    </p:spTree>
    <p:extLst>
      <p:ext uri="{BB962C8B-B14F-4D97-AF65-F5344CB8AC3E}">
        <p14:creationId xmlns:p14="http://schemas.microsoft.com/office/powerpoint/2010/main" val="16983567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and Sex</a:t>
            </a:r>
            <a:endParaRPr lang="en-US" dirty="0"/>
          </a:p>
        </p:txBody>
      </p:sp>
      <p:sp>
        <p:nvSpPr>
          <p:cNvPr id="3" name="Content Placeholder 2"/>
          <p:cNvSpPr>
            <a:spLocks noGrp="1"/>
          </p:cNvSpPr>
          <p:nvPr>
            <p:ph idx="1"/>
          </p:nvPr>
        </p:nvSpPr>
        <p:spPr>
          <a:xfrm>
            <a:off x="913795" y="1674421"/>
            <a:ext cx="10353762" cy="4116779"/>
          </a:xfrm>
        </p:spPr>
        <p:txBody>
          <a:bodyPr>
            <a:normAutofit fontScale="85000" lnSpcReduction="10000"/>
          </a:bodyPr>
          <a:lstStyle/>
          <a:p>
            <a:r>
              <a:rPr lang="en-US" dirty="0" smtClean="0"/>
              <a:t>Substance abuse history is common in this population, either clients are co-occurring or switched.  </a:t>
            </a:r>
          </a:p>
          <a:p>
            <a:r>
              <a:rPr lang="en-US" dirty="0" smtClean="0"/>
              <a:t>40-60% of sexual addicts report substance use disorders</a:t>
            </a:r>
          </a:p>
          <a:p>
            <a:r>
              <a:rPr lang="en-US" dirty="0" smtClean="0"/>
              <a:t>Alcohol use to help numb before or after sexual behavior (high self monitors, other directed)</a:t>
            </a:r>
          </a:p>
          <a:p>
            <a:r>
              <a:rPr lang="en-US" dirty="0" smtClean="0"/>
              <a:t>Marijuana use was less common, on the upswing (highest age group 50-59 year olds of a normative sample, this was also highest group to report “transactional” sex and alcohol use)</a:t>
            </a:r>
          </a:p>
          <a:p>
            <a:r>
              <a:rPr lang="en-US" dirty="0" smtClean="0"/>
              <a:t>Cocaine and the use of prostitutes</a:t>
            </a:r>
          </a:p>
          <a:p>
            <a:r>
              <a:rPr lang="en-US" dirty="0" smtClean="0"/>
              <a:t>Meth, “club drugs”, </a:t>
            </a:r>
            <a:r>
              <a:rPr lang="en-US" dirty="0" err="1" smtClean="0"/>
              <a:t>rohypnol</a:t>
            </a:r>
            <a:r>
              <a:rPr lang="en-US" dirty="0" smtClean="0"/>
              <a:t> and anonymous sex</a:t>
            </a:r>
          </a:p>
          <a:p>
            <a:r>
              <a:rPr lang="en-US" dirty="0" smtClean="0"/>
              <a:t>Poppers are still an issue</a:t>
            </a:r>
          </a:p>
          <a:p>
            <a:pPr marL="0" indent="0">
              <a:buNone/>
            </a:pPr>
            <a:r>
              <a:rPr lang="en-US" dirty="0" smtClean="0"/>
              <a:t> </a:t>
            </a:r>
            <a:endParaRPr lang="en-US" dirty="0"/>
          </a:p>
        </p:txBody>
      </p:sp>
    </p:spTree>
    <p:extLst>
      <p:ext uri="{BB962C8B-B14F-4D97-AF65-F5344CB8AC3E}">
        <p14:creationId xmlns:p14="http://schemas.microsoft.com/office/powerpoint/2010/main" val="3799854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r>
              <a:rPr lang="en-US" dirty="0" smtClean="0"/>
              <a:t>I have no financial interests to report.</a:t>
            </a:r>
          </a:p>
          <a:p>
            <a:r>
              <a:rPr lang="en-US" dirty="0" smtClean="0"/>
              <a:t>I was an employee of Keystone Center ECU</a:t>
            </a:r>
          </a:p>
          <a:p>
            <a:r>
              <a:rPr lang="en-US" dirty="0" smtClean="0"/>
              <a:t>I was a consultant for VSC</a:t>
            </a:r>
          </a:p>
          <a:p>
            <a:r>
              <a:rPr lang="en-US" dirty="0" smtClean="0"/>
              <a:t>I am on the Board of SASH and the President elect</a:t>
            </a:r>
          </a:p>
          <a:p>
            <a:r>
              <a:rPr lang="en-US" dirty="0" smtClean="0"/>
              <a:t>The content of this program, while just an overview, may be disturbing.  </a:t>
            </a:r>
            <a:endParaRPr lang="en-US" dirty="0"/>
          </a:p>
        </p:txBody>
      </p:sp>
    </p:spTree>
    <p:extLst>
      <p:ext uri="{BB962C8B-B14F-4D97-AF65-F5344CB8AC3E}">
        <p14:creationId xmlns:p14="http://schemas.microsoft.com/office/powerpoint/2010/main" val="1983248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and Sex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Sexual behavior during the use of drugs is common and quite frequently risky</a:t>
            </a:r>
          </a:p>
          <a:p>
            <a:r>
              <a:rPr lang="en-US" dirty="0" smtClean="0"/>
              <a:t>Higher incidence of sexual risky behavior while under the use of stimulants</a:t>
            </a:r>
          </a:p>
          <a:p>
            <a:r>
              <a:rPr lang="en-US" dirty="0" smtClean="0"/>
              <a:t>One study found that men in DA treatment stated that their drug use and sexual behaviors were strongly intertwined</a:t>
            </a:r>
          </a:p>
          <a:p>
            <a:r>
              <a:rPr lang="en-US" dirty="0" smtClean="0"/>
              <a:t>Drug use increases the desire or preoccupation with sex</a:t>
            </a:r>
          </a:p>
          <a:p>
            <a:r>
              <a:rPr lang="en-US" dirty="0" smtClean="0"/>
              <a:t>Drug users have an expectation that drug use will enhance their sexual interactions and performance</a:t>
            </a:r>
          </a:p>
          <a:p>
            <a:r>
              <a:rPr lang="en-US" dirty="0" smtClean="0"/>
              <a:t>Those in DA treatment without a component of reducing risky sexual behavior are more likely to engage in substance abuse sexual activity, with casual partners and do not enjoy sex as much as when sober </a:t>
            </a:r>
            <a:endParaRPr lang="en-US" dirty="0"/>
          </a:p>
        </p:txBody>
      </p:sp>
    </p:spTree>
    <p:extLst>
      <p:ext uri="{BB962C8B-B14F-4D97-AF65-F5344CB8AC3E}">
        <p14:creationId xmlns:p14="http://schemas.microsoft.com/office/powerpoint/2010/main" val="20569550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Drugs and Sex </a:t>
            </a:r>
            <a:r>
              <a:rPr lang="en-US" dirty="0" err="1" smtClean="0"/>
              <a:t>cont</a:t>
            </a:r>
            <a:endParaRPr lang="en-US" dirty="0"/>
          </a:p>
        </p:txBody>
      </p:sp>
      <p:sp>
        <p:nvSpPr>
          <p:cNvPr id="3" name="Content Placeholder 2"/>
          <p:cNvSpPr>
            <a:spLocks noGrp="1"/>
          </p:cNvSpPr>
          <p:nvPr>
            <p:ph idx="1"/>
          </p:nvPr>
        </p:nvSpPr>
        <p:spPr/>
        <p:txBody>
          <a:bodyPr/>
          <a:lstStyle/>
          <a:p>
            <a:r>
              <a:rPr lang="en-US" dirty="0" smtClean="0"/>
              <a:t>Sexually addicted only versus sexually addicted and drug or alcohol addicted clients, have not been greatly studied.  </a:t>
            </a:r>
          </a:p>
          <a:p>
            <a:r>
              <a:rPr lang="en-US" dirty="0" smtClean="0"/>
              <a:t>One study found that SA only clients reported having SA longer than SASUD clients.  SASUD clients reported more treatment history.  </a:t>
            </a:r>
          </a:p>
          <a:p>
            <a:r>
              <a:rPr lang="en-US" dirty="0" smtClean="0"/>
              <a:t>When treated for both, improvements in quality of life and sexual impulsivity were shown.  </a:t>
            </a:r>
          </a:p>
          <a:p>
            <a:r>
              <a:rPr lang="en-US" dirty="0" smtClean="0"/>
              <a:t>SASUD show lower rates overall of sexual compulsivity</a:t>
            </a:r>
          </a:p>
          <a:p>
            <a:pPr marL="0" indent="0">
              <a:buNone/>
            </a:pPr>
            <a:endParaRPr lang="en-US" dirty="0"/>
          </a:p>
        </p:txBody>
      </p:sp>
    </p:spTree>
    <p:extLst>
      <p:ext uri="{BB962C8B-B14F-4D97-AF65-F5344CB8AC3E}">
        <p14:creationId xmlns:p14="http://schemas.microsoft.com/office/powerpoint/2010/main" val="21722660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Comorbidities with Sex Addiction</a:t>
            </a:r>
            <a:endParaRPr lang="en-US" dirty="0"/>
          </a:p>
        </p:txBody>
      </p:sp>
      <p:sp>
        <p:nvSpPr>
          <p:cNvPr id="3" name="Content Placeholder 2"/>
          <p:cNvSpPr>
            <a:spLocks noGrp="1"/>
          </p:cNvSpPr>
          <p:nvPr>
            <p:ph idx="1"/>
          </p:nvPr>
        </p:nvSpPr>
        <p:spPr/>
        <p:txBody>
          <a:bodyPr/>
          <a:lstStyle/>
          <a:p>
            <a:r>
              <a:rPr lang="en-US" dirty="0" smtClean="0"/>
              <a:t>Anxiety disorders</a:t>
            </a:r>
          </a:p>
          <a:p>
            <a:r>
              <a:rPr lang="en-US" dirty="0" smtClean="0"/>
              <a:t>Mood disorders</a:t>
            </a:r>
          </a:p>
          <a:p>
            <a:r>
              <a:rPr lang="en-US" dirty="0" smtClean="0"/>
              <a:t>ADHD</a:t>
            </a:r>
          </a:p>
          <a:p>
            <a:r>
              <a:rPr lang="en-US" dirty="0" smtClean="0"/>
              <a:t>OCD</a:t>
            </a:r>
          </a:p>
          <a:p>
            <a:r>
              <a:rPr lang="en-US" dirty="0" smtClean="0"/>
              <a:t>Impulse Control Disorders</a:t>
            </a:r>
          </a:p>
          <a:p>
            <a:r>
              <a:rPr lang="en-US" dirty="0" smtClean="0"/>
              <a:t>Social Anxiety</a:t>
            </a:r>
          </a:p>
          <a:p>
            <a:r>
              <a:rPr lang="en-US" dirty="0" smtClean="0"/>
              <a:t>PTSD</a:t>
            </a:r>
            <a:endParaRPr lang="en-US" dirty="0"/>
          </a:p>
        </p:txBody>
      </p:sp>
    </p:spTree>
    <p:extLst>
      <p:ext uri="{BB962C8B-B14F-4D97-AF65-F5344CB8AC3E}">
        <p14:creationId xmlns:p14="http://schemas.microsoft.com/office/powerpoint/2010/main" val="1327931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851065"/>
          </a:xfrm>
        </p:spPr>
        <p:txBody>
          <a:bodyPr/>
          <a:lstStyle/>
          <a:p>
            <a:r>
              <a:rPr lang="en-US" dirty="0" smtClean="0"/>
              <a:t>For you to ponder</a:t>
            </a:r>
            <a:endParaRPr lang="en-US" dirty="0"/>
          </a:p>
        </p:txBody>
      </p:sp>
      <p:sp>
        <p:nvSpPr>
          <p:cNvPr id="3" name="Content Placeholder 2"/>
          <p:cNvSpPr>
            <a:spLocks noGrp="1"/>
          </p:cNvSpPr>
          <p:nvPr>
            <p:ph idx="1"/>
          </p:nvPr>
        </p:nvSpPr>
        <p:spPr>
          <a:xfrm>
            <a:off x="913795" y="1591293"/>
            <a:ext cx="10353762" cy="4833257"/>
          </a:xfrm>
        </p:spPr>
        <p:txBody>
          <a:bodyPr>
            <a:normAutofit fontScale="92500" lnSpcReduction="20000"/>
          </a:bodyPr>
          <a:lstStyle/>
          <a:p>
            <a:r>
              <a:rPr lang="en-US" dirty="0"/>
              <a:t>It you are uncomfortable with any topic, don’t do that work!  </a:t>
            </a:r>
          </a:p>
          <a:p>
            <a:r>
              <a:rPr lang="en-US" dirty="0"/>
              <a:t>Use preventative measures to guard against counselor burn </a:t>
            </a:r>
            <a:r>
              <a:rPr lang="en-US" dirty="0" smtClean="0"/>
              <a:t>out or PTSD, </a:t>
            </a:r>
            <a:endParaRPr lang="en-US" dirty="0"/>
          </a:p>
          <a:p>
            <a:r>
              <a:rPr lang="en-US" dirty="0"/>
              <a:t>Participate in personal and professional development,</a:t>
            </a:r>
          </a:p>
          <a:p>
            <a:r>
              <a:rPr lang="en-US" dirty="0"/>
              <a:t>Recognize and examine own biases</a:t>
            </a:r>
            <a:r>
              <a:rPr lang="en-US" dirty="0" smtClean="0"/>
              <a:t>,</a:t>
            </a:r>
            <a:endParaRPr lang="en-US" dirty="0"/>
          </a:p>
          <a:p>
            <a:r>
              <a:rPr lang="en-US" dirty="0"/>
              <a:t>Recognize and examine own sexuality</a:t>
            </a:r>
            <a:r>
              <a:rPr lang="en-US" dirty="0" smtClean="0"/>
              <a:t>, what you have known (and done) will become an issue!</a:t>
            </a:r>
            <a:endParaRPr lang="en-US" dirty="0"/>
          </a:p>
          <a:p>
            <a:r>
              <a:rPr lang="en-US" dirty="0"/>
              <a:t>Be mindful that your own sexual attitudes and beliefs are not being put on the client.  Don’t work with certain populations if you disagree with their version of healthy sexuality.  </a:t>
            </a:r>
          </a:p>
          <a:p>
            <a:r>
              <a:rPr lang="en-US" dirty="0"/>
              <a:t>Function as a member of an interdisciplinary </a:t>
            </a:r>
            <a:r>
              <a:rPr lang="en-US" dirty="0" smtClean="0"/>
              <a:t>team</a:t>
            </a:r>
          </a:p>
          <a:p>
            <a:r>
              <a:rPr lang="en-US" dirty="0" smtClean="0"/>
              <a:t>Have a working definition of sexual health</a:t>
            </a:r>
          </a:p>
          <a:p>
            <a:r>
              <a:rPr lang="en-US" dirty="0" smtClean="0"/>
              <a:t>Need to be curious!  Ask questions! </a:t>
            </a:r>
            <a:endParaRPr lang="en-US" dirty="0"/>
          </a:p>
          <a:p>
            <a:endParaRPr lang="en-US" dirty="0"/>
          </a:p>
        </p:txBody>
      </p:sp>
    </p:spTree>
    <p:extLst>
      <p:ext uri="{BB962C8B-B14F-4D97-AF65-F5344CB8AC3E}">
        <p14:creationId xmlns:p14="http://schemas.microsoft.com/office/powerpoint/2010/main" val="32082673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a:t>
            </a:r>
            <a:endParaRPr lang="en-US" dirty="0"/>
          </a:p>
        </p:txBody>
      </p:sp>
      <p:sp>
        <p:nvSpPr>
          <p:cNvPr id="3" name="Content Placeholder 2"/>
          <p:cNvSpPr>
            <a:spLocks noGrp="1"/>
          </p:cNvSpPr>
          <p:nvPr>
            <p:ph idx="1"/>
          </p:nvPr>
        </p:nvSpPr>
        <p:spPr/>
        <p:txBody>
          <a:bodyPr>
            <a:normAutofit/>
          </a:bodyPr>
          <a:lstStyle/>
          <a:p>
            <a:r>
              <a:rPr lang="en-US" dirty="0" smtClean="0"/>
              <a:t>SAST –sexhelp.com </a:t>
            </a:r>
          </a:p>
          <a:p>
            <a:r>
              <a:rPr lang="en-US" dirty="0" smtClean="0"/>
              <a:t>Hypersexual Disorder Questionnaire</a:t>
            </a:r>
          </a:p>
          <a:p>
            <a:r>
              <a:rPr lang="en-US" dirty="0" smtClean="0"/>
              <a:t>HBI-19 (hypersexual behavior inventory)</a:t>
            </a:r>
          </a:p>
          <a:p>
            <a:r>
              <a:rPr lang="en-US" dirty="0" smtClean="0"/>
              <a:t>Sexual behavior list </a:t>
            </a:r>
          </a:p>
          <a:p>
            <a:r>
              <a:rPr lang="en-US" dirty="0" smtClean="0"/>
              <a:t>Pornography consumption inventory</a:t>
            </a:r>
          </a:p>
          <a:p>
            <a:r>
              <a:rPr lang="en-US" dirty="0" smtClean="0"/>
              <a:t>ECR-R</a:t>
            </a:r>
          </a:p>
          <a:p>
            <a:pPr marL="0" indent="0">
              <a:buNone/>
            </a:pPr>
            <a:r>
              <a:rPr lang="en-US" dirty="0" smtClean="0"/>
              <a:t>	</a:t>
            </a:r>
          </a:p>
          <a:p>
            <a:endParaRPr lang="en-US" dirty="0"/>
          </a:p>
        </p:txBody>
      </p:sp>
    </p:spTree>
    <p:extLst>
      <p:ext uri="{BB962C8B-B14F-4D97-AF65-F5344CB8AC3E}">
        <p14:creationId xmlns:p14="http://schemas.microsoft.com/office/powerpoint/2010/main" val="4286258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a:t>
            </a:r>
            <a:r>
              <a:rPr lang="en-US" dirty="0" err="1" smtClean="0"/>
              <a:t>Cont</a:t>
            </a:r>
            <a:endParaRPr lang="en-US" dirty="0"/>
          </a:p>
        </p:txBody>
      </p:sp>
      <p:sp>
        <p:nvSpPr>
          <p:cNvPr id="3" name="Content Placeholder 2"/>
          <p:cNvSpPr>
            <a:spLocks noGrp="1"/>
          </p:cNvSpPr>
          <p:nvPr>
            <p:ph idx="1"/>
          </p:nvPr>
        </p:nvSpPr>
        <p:spPr/>
        <p:txBody>
          <a:bodyPr/>
          <a:lstStyle/>
          <a:p>
            <a:r>
              <a:rPr lang="en-US" dirty="0"/>
              <a:t>Shame inventory</a:t>
            </a:r>
          </a:p>
          <a:p>
            <a:r>
              <a:rPr lang="en-US" dirty="0"/>
              <a:t>Impulsivity scale</a:t>
            </a:r>
          </a:p>
          <a:p>
            <a:r>
              <a:rPr lang="en-US" dirty="0"/>
              <a:t>Self-compassion scale </a:t>
            </a:r>
          </a:p>
          <a:p>
            <a:r>
              <a:rPr lang="en-US" dirty="0"/>
              <a:t>Self-monitoring Scale</a:t>
            </a:r>
          </a:p>
          <a:p>
            <a:r>
              <a:rPr lang="en-US" dirty="0"/>
              <a:t>MMPI-2</a:t>
            </a:r>
          </a:p>
          <a:p>
            <a:r>
              <a:rPr lang="en-US" dirty="0"/>
              <a:t>AASI-3</a:t>
            </a:r>
          </a:p>
          <a:p>
            <a:r>
              <a:rPr lang="en-US" dirty="0"/>
              <a:t>Polygraph</a:t>
            </a:r>
          </a:p>
          <a:p>
            <a:endParaRPr lang="en-US" dirty="0"/>
          </a:p>
        </p:txBody>
      </p:sp>
    </p:spTree>
    <p:extLst>
      <p:ext uri="{BB962C8B-B14F-4D97-AF65-F5344CB8AC3E}">
        <p14:creationId xmlns:p14="http://schemas.microsoft.com/office/powerpoint/2010/main" val="6921526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Personality Factors</a:t>
            </a:r>
            <a:endParaRPr lang="en-US" dirty="0"/>
          </a:p>
        </p:txBody>
      </p:sp>
      <p:sp>
        <p:nvSpPr>
          <p:cNvPr id="3" name="Content Placeholder 2"/>
          <p:cNvSpPr>
            <a:spLocks noGrp="1"/>
          </p:cNvSpPr>
          <p:nvPr>
            <p:ph idx="1"/>
          </p:nvPr>
        </p:nvSpPr>
        <p:spPr/>
        <p:txBody>
          <a:bodyPr/>
          <a:lstStyle/>
          <a:p>
            <a:r>
              <a:rPr lang="en-US" dirty="0" smtClean="0"/>
              <a:t>Lower levels of trust and empathy associated with infidelity as well as being disorganized and unreliable.  </a:t>
            </a:r>
          </a:p>
          <a:p>
            <a:r>
              <a:rPr lang="en-US" dirty="0" smtClean="0"/>
              <a:t>Higher levels of extraversion and neuroticism associated with promiscuity and risky sex</a:t>
            </a:r>
          </a:p>
          <a:p>
            <a:r>
              <a:rPr lang="en-US" dirty="0" smtClean="0"/>
              <a:t>Higher levels of psychopathy associated with unprotected sex and paying for sex</a:t>
            </a:r>
          </a:p>
          <a:p>
            <a:r>
              <a:rPr lang="en-US" dirty="0" smtClean="0"/>
              <a:t>Uncertain of MMPI-2 results as sex addiction is a heterogeneous group.  Some evidence for higher levels of </a:t>
            </a:r>
            <a:r>
              <a:rPr lang="en-US" dirty="0" err="1" smtClean="0"/>
              <a:t>Pd</a:t>
            </a:r>
            <a:r>
              <a:rPr lang="en-US" dirty="0" smtClean="0"/>
              <a:t> scale, Anxiety.  However, can be useful in treatment planning </a:t>
            </a:r>
            <a:endParaRPr lang="en-US" dirty="0"/>
          </a:p>
        </p:txBody>
      </p:sp>
    </p:spTree>
    <p:extLst>
      <p:ext uri="{BB962C8B-B14F-4D97-AF65-F5344CB8AC3E}">
        <p14:creationId xmlns:p14="http://schemas.microsoft.com/office/powerpoint/2010/main" val="330223610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25632"/>
            <a:ext cx="10353761" cy="950025"/>
          </a:xfrm>
        </p:spPr>
        <p:txBody>
          <a:bodyPr/>
          <a:lstStyle/>
          <a:p>
            <a:r>
              <a:rPr lang="en-US" dirty="0" smtClean="0"/>
              <a:t> Clinical Intake</a:t>
            </a:r>
            <a:endParaRPr lang="en-US" dirty="0"/>
          </a:p>
        </p:txBody>
      </p:sp>
      <p:sp>
        <p:nvSpPr>
          <p:cNvPr id="3" name="Content Placeholder 2"/>
          <p:cNvSpPr>
            <a:spLocks noGrp="1"/>
          </p:cNvSpPr>
          <p:nvPr>
            <p:ph idx="1"/>
          </p:nvPr>
        </p:nvSpPr>
        <p:spPr>
          <a:xfrm>
            <a:off x="913795" y="1080655"/>
            <a:ext cx="10353762" cy="4710545"/>
          </a:xfrm>
        </p:spPr>
        <p:txBody>
          <a:bodyPr>
            <a:normAutofit/>
          </a:bodyPr>
          <a:lstStyle/>
          <a:p>
            <a:r>
              <a:rPr lang="en-US" dirty="0" smtClean="0"/>
              <a:t>Family history</a:t>
            </a:r>
          </a:p>
          <a:p>
            <a:r>
              <a:rPr lang="en-US" dirty="0" smtClean="0"/>
              <a:t>Substance abuse </a:t>
            </a:r>
          </a:p>
          <a:p>
            <a:r>
              <a:rPr lang="en-US" dirty="0" smtClean="0"/>
              <a:t>Disordered eating</a:t>
            </a:r>
          </a:p>
          <a:p>
            <a:r>
              <a:rPr lang="en-US" dirty="0" smtClean="0"/>
              <a:t>Gambling/ </a:t>
            </a:r>
            <a:r>
              <a:rPr lang="en-US" dirty="0" err="1" smtClean="0"/>
              <a:t>debting</a:t>
            </a:r>
            <a:r>
              <a:rPr lang="en-US" dirty="0" smtClean="0"/>
              <a:t>/ stealing</a:t>
            </a:r>
          </a:p>
          <a:p>
            <a:r>
              <a:rPr lang="en-US" dirty="0" smtClean="0"/>
              <a:t>Gaming</a:t>
            </a:r>
          </a:p>
          <a:p>
            <a:r>
              <a:rPr lang="en-US" dirty="0" smtClean="0"/>
              <a:t>Relationship history</a:t>
            </a:r>
          </a:p>
        </p:txBody>
      </p:sp>
    </p:spTree>
    <p:extLst>
      <p:ext uri="{BB962C8B-B14F-4D97-AF65-F5344CB8AC3E}">
        <p14:creationId xmlns:p14="http://schemas.microsoft.com/office/powerpoint/2010/main" val="34823284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Clinical Intake </a:t>
            </a:r>
            <a:r>
              <a:rPr lang="en-US" dirty="0" err="1" smtClean="0"/>
              <a:t>Cont</a:t>
            </a:r>
            <a:endParaRPr lang="en-US" dirty="0"/>
          </a:p>
        </p:txBody>
      </p:sp>
      <p:sp>
        <p:nvSpPr>
          <p:cNvPr id="3" name="Content Placeholder 2"/>
          <p:cNvSpPr>
            <a:spLocks noGrp="1"/>
          </p:cNvSpPr>
          <p:nvPr>
            <p:ph idx="1"/>
          </p:nvPr>
        </p:nvSpPr>
        <p:spPr/>
        <p:txBody>
          <a:bodyPr/>
          <a:lstStyle/>
          <a:p>
            <a:r>
              <a:rPr lang="en-US" dirty="0"/>
              <a:t>Treatment history</a:t>
            </a:r>
          </a:p>
          <a:p>
            <a:r>
              <a:rPr lang="en-US" dirty="0"/>
              <a:t>Medical history</a:t>
            </a:r>
          </a:p>
          <a:p>
            <a:r>
              <a:rPr lang="en-US" dirty="0"/>
              <a:t>Legal history</a:t>
            </a:r>
          </a:p>
          <a:p>
            <a:r>
              <a:rPr lang="en-US" dirty="0"/>
              <a:t>Religion/spirituality</a:t>
            </a:r>
          </a:p>
          <a:p>
            <a:r>
              <a:rPr lang="en-US" dirty="0"/>
              <a:t>Recovery history </a:t>
            </a:r>
          </a:p>
          <a:p>
            <a:r>
              <a:rPr lang="en-US" dirty="0"/>
              <a:t>General Internet </a:t>
            </a:r>
            <a:r>
              <a:rPr lang="en-US" dirty="0" smtClean="0"/>
              <a:t>use</a:t>
            </a:r>
          </a:p>
          <a:p>
            <a:r>
              <a:rPr lang="en-US" dirty="0" smtClean="0"/>
              <a:t>History of Violence</a:t>
            </a:r>
            <a:endParaRPr lang="en-US" dirty="0"/>
          </a:p>
          <a:p>
            <a:pPr marL="0" indent="0">
              <a:buNone/>
            </a:pPr>
            <a:endParaRPr lang="en-US" dirty="0"/>
          </a:p>
        </p:txBody>
      </p:sp>
    </p:spTree>
    <p:extLst>
      <p:ext uri="{BB962C8B-B14F-4D97-AF65-F5344CB8AC3E}">
        <p14:creationId xmlns:p14="http://schemas.microsoft.com/office/powerpoint/2010/main" val="25914169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273132"/>
            <a:ext cx="10353761" cy="1080655"/>
          </a:xfrm>
        </p:spPr>
        <p:txBody>
          <a:bodyPr/>
          <a:lstStyle/>
          <a:p>
            <a:r>
              <a:rPr lang="en-US" dirty="0" smtClean="0"/>
              <a:t>Clinical Sexual Intake</a:t>
            </a:r>
            <a:endParaRPr lang="en-US" dirty="0"/>
          </a:p>
        </p:txBody>
      </p:sp>
      <p:sp>
        <p:nvSpPr>
          <p:cNvPr id="3" name="Content Placeholder 2"/>
          <p:cNvSpPr>
            <a:spLocks noGrp="1"/>
          </p:cNvSpPr>
          <p:nvPr>
            <p:ph idx="1"/>
          </p:nvPr>
        </p:nvSpPr>
        <p:spPr>
          <a:xfrm>
            <a:off x="913795" y="1175657"/>
            <a:ext cx="10353762" cy="4615543"/>
          </a:xfrm>
        </p:spPr>
        <p:txBody>
          <a:bodyPr>
            <a:normAutofit/>
          </a:bodyPr>
          <a:lstStyle/>
          <a:p>
            <a:r>
              <a:rPr lang="en-US" dirty="0" smtClean="0"/>
              <a:t>Need to do a complete sexual history</a:t>
            </a:r>
          </a:p>
          <a:p>
            <a:r>
              <a:rPr lang="en-US" dirty="0" smtClean="0"/>
              <a:t>First time, last time, frequency over time</a:t>
            </a:r>
          </a:p>
          <a:p>
            <a:r>
              <a:rPr lang="en-US" dirty="0" smtClean="0"/>
              <a:t>Who, what, when, where, why, how</a:t>
            </a:r>
          </a:p>
          <a:p>
            <a:r>
              <a:rPr lang="en-US" dirty="0" smtClean="0"/>
              <a:t>For all sexual behaviors not just “problematic”</a:t>
            </a:r>
          </a:p>
          <a:p>
            <a:r>
              <a:rPr lang="en-US" dirty="0" smtClean="0"/>
              <a:t>Where did they learn about sex?</a:t>
            </a:r>
          </a:p>
          <a:p>
            <a:r>
              <a:rPr lang="en-US" dirty="0" smtClean="0"/>
              <a:t>What were their families attitudes about sex?</a:t>
            </a:r>
          </a:p>
          <a:p>
            <a:endParaRPr lang="en-US" dirty="0" smtClean="0"/>
          </a:p>
          <a:p>
            <a:endParaRPr lang="en-US" dirty="0"/>
          </a:p>
        </p:txBody>
      </p:sp>
    </p:spTree>
    <p:extLst>
      <p:ext uri="{BB962C8B-B14F-4D97-AF65-F5344CB8AC3E}">
        <p14:creationId xmlns:p14="http://schemas.microsoft.com/office/powerpoint/2010/main" val="3113684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To learn to recognize problematic sexual behaviors</a:t>
            </a:r>
          </a:p>
          <a:p>
            <a:r>
              <a:rPr lang="en-US" dirty="0" smtClean="0"/>
              <a:t>To learn the basics of assessment for sexual compulsivity/problematic sexual behaviors</a:t>
            </a:r>
          </a:p>
          <a:p>
            <a:r>
              <a:rPr lang="en-US" dirty="0" smtClean="0"/>
              <a:t>To learn different diagnostic categories and treatment planning for problematic sexual behaviors </a:t>
            </a:r>
            <a:endParaRPr lang="en-US" dirty="0"/>
          </a:p>
        </p:txBody>
      </p:sp>
    </p:spTree>
    <p:extLst>
      <p:ext uri="{BB962C8B-B14F-4D97-AF65-F5344CB8AC3E}">
        <p14:creationId xmlns:p14="http://schemas.microsoft.com/office/powerpoint/2010/main" val="30900737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Behaviors </a:t>
            </a:r>
            <a:r>
              <a:rPr lang="en-US" dirty="0" err="1" smtClean="0"/>
              <a:t>Cont</a:t>
            </a:r>
            <a:endParaRPr lang="en-US" dirty="0"/>
          </a:p>
        </p:txBody>
      </p:sp>
      <p:sp>
        <p:nvSpPr>
          <p:cNvPr id="3" name="Content Placeholder 2"/>
          <p:cNvSpPr>
            <a:spLocks noGrp="1"/>
          </p:cNvSpPr>
          <p:nvPr>
            <p:ph idx="1"/>
          </p:nvPr>
        </p:nvSpPr>
        <p:spPr/>
        <p:txBody>
          <a:bodyPr/>
          <a:lstStyle/>
          <a:p>
            <a:r>
              <a:rPr lang="en-US" dirty="0"/>
              <a:t>What are their thoughts about sex/sexuality?</a:t>
            </a:r>
          </a:p>
          <a:p>
            <a:r>
              <a:rPr lang="en-US" dirty="0"/>
              <a:t>What is their view on their sexual health and satisfaction?</a:t>
            </a:r>
          </a:p>
          <a:p>
            <a:r>
              <a:rPr lang="en-US" dirty="0"/>
              <a:t>How often do they have sex with their current partner?</a:t>
            </a:r>
          </a:p>
          <a:p>
            <a:r>
              <a:rPr lang="en-US" dirty="0"/>
              <a:t>At the end of the interview- is there anything I have not asked you that I should have?  Is there anything that you were worried I was going to ask you about? </a:t>
            </a:r>
          </a:p>
          <a:p>
            <a:r>
              <a:rPr lang="en-US" dirty="0" smtClean="0"/>
              <a:t>Consequences </a:t>
            </a:r>
            <a:r>
              <a:rPr lang="en-US" dirty="0"/>
              <a:t>due to sexual behaviors</a:t>
            </a:r>
          </a:p>
          <a:p>
            <a:endParaRPr lang="en-US" dirty="0"/>
          </a:p>
        </p:txBody>
      </p:sp>
    </p:spTree>
    <p:extLst>
      <p:ext uri="{BB962C8B-B14F-4D97-AF65-F5344CB8AC3E}">
        <p14:creationId xmlns:p14="http://schemas.microsoft.com/office/powerpoint/2010/main" val="9602238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142504"/>
            <a:ext cx="10353761" cy="546265"/>
          </a:xfrm>
        </p:spPr>
        <p:txBody>
          <a:bodyPr/>
          <a:lstStyle/>
          <a:p>
            <a:r>
              <a:rPr lang="en-US" sz="2000" dirty="0" smtClean="0"/>
              <a:t>Common sexual behaviors for checklist</a:t>
            </a:r>
            <a:endParaRPr lang="en-US" sz="2000" dirty="0"/>
          </a:p>
        </p:txBody>
      </p:sp>
      <p:graphicFrame>
        <p:nvGraphicFramePr>
          <p:cNvPr id="4" name="Content Placeholder 3"/>
          <p:cNvGraphicFramePr>
            <a:graphicFrameLocks noGrp="1"/>
          </p:cNvGraphicFramePr>
          <p:nvPr>
            <p:ph idx="1"/>
          </p:nvPr>
        </p:nvGraphicFramePr>
        <p:xfrm>
          <a:off x="421240" y="688776"/>
          <a:ext cx="10846836" cy="5985158"/>
        </p:xfrm>
        <a:graphic>
          <a:graphicData uri="http://schemas.openxmlformats.org/drawingml/2006/table">
            <a:tbl>
              <a:tblPr firstRow="1" bandRow="1">
                <a:tableStyleId>{C083E6E3-FA7D-4D7B-A595-EF9225AFEA82}</a:tableStyleId>
              </a:tblPr>
              <a:tblGrid>
                <a:gridCol w="5423418"/>
                <a:gridCol w="5423418"/>
              </a:tblGrid>
              <a:tr h="337192">
                <a:tc>
                  <a:txBody>
                    <a:bodyPr/>
                    <a:lstStyle/>
                    <a:p>
                      <a:r>
                        <a:rPr lang="en-US" sz="1600" dirty="0" smtClean="0"/>
                        <a:t>Masturbation</a:t>
                      </a:r>
                      <a:endParaRPr lang="en-US" sz="1600" dirty="0"/>
                    </a:p>
                  </a:txBody>
                  <a:tcPr/>
                </a:tc>
                <a:tc>
                  <a:txBody>
                    <a:bodyPr/>
                    <a:lstStyle/>
                    <a:p>
                      <a:r>
                        <a:rPr lang="en-US" sz="1600" dirty="0" smtClean="0"/>
                        <a:t>Use of singles ads/singles cites</a:t>
                      </a:r>
                      <a:endParaRPr lang="en-US" sz="1600" dirty="0"/>
                    </a:p>
                  </a:txBody>
                  <a:tcPr/>
                </a:tc>
              </a:tr>
              <a:tr h="337192">
                <a:tc>
                  <a:txBody>
                    <a:bodyPr/>
                    <a:lstStyle/>
                    <a:p>
                      <a:r>
                        <a:rPr lang="en-US" sz="1600" dirty="0" smtClean="0"/>
                        <a:t>Masturbation in car</a:t>
                      </a:r>
                      <a:endParaRPr lang="en-US" sz="1600" dirty="0"/>
                    </a:p>
                  </a:txBody>
                  <a:tcPr/>
                </a:tc>
                <a:tc>
                  <a:txBody>
                    <a:bodyPr/>
                    <a:lstStyle/>
                    <a:p>
                      <a:r>
                        <a:rPr lang="en-US" sz="1600" dirty="0" smtClean="0"/>
                        <a:t>Cyber sex/webcams</a:t>
                      </a:r>
                      <a:endParaRPr lang="en-US" sz="1600" dirty="0"/>
                    </a:p>
                  </a:txBody>
                  <a:tcPr/>
                </a:tc>
              </a:tr>
              <a:tr h="337192">
                <a:tc>
                  <a:txBody>
                    <a:bodyPr/>
                    <a:lstStyle/>
                    <a:p>
                      <a:r>
                        <a:rPr lang="en-US" sz="1600" dirty="0" smtClean="0"/>
                        <a:t>Masturbation</a:t>
                      </a:r>
                      <a:r>
                        <a:rPr lang="en-US" sz="1600" baseline="0" dirty="0" smtClean="0"/>
                        <a:t> to the point of injury</a:t>
                      </a:r>
                      <a:endParaRPr lang="en-US" sz="1600" dirty="0"/>
                    </a:p>
                  </a:txBody>
                  <a:tcPr/>
                </a:tc>
                <a:tc>
                  <a:txBody>
                    <a:bodyPr/>
                    <a:lstStyle/>
                    <a:p>
                      <a:r>
                        <a:rPr lang="en-US" sz="1600" dirty="0" smtClean="0"/>
                        <a:t>Sex with patients/</a:t>
                      </a:r>
                      <a:r>
                        <a:rPr lang="en-US" sz="1600" baseline="0" dirty="0" smtClean="0"/>
                        <a:t> clients/ parishioners</a:t>
                      </a:r>
                      <a:endParaRPr lang="en-US" sz="1600" dirty="0"/>
                    </a:p>
                  </a:txBody>
                  <a:tcPr/>
                </a:tc>
              </a:tr>
              <a:tr h="337192">
                <a:tc>
                  <a:txBody>
                    <a:bodyPr/>
                    <a:lstStyle/>
                    <a:p>
                      <a:r>
                        <a:rPr lang="en-US" sz="1600" dirty="0" smtClean="0"/>
                        <a:t>Sexual obsession/Fantasy</a:t>
                      </a:r>
                    </a:p>
                  </a:txBody>
                  <a:tcPr/>
                </a:tc>
                <a:tc>
                  <a:txBody>
                    <a:bodyPr/>
                    <a:lstStyle/>
                    <a:p>
                      <a:r>
                        <a:rPr lang="en-US" sz="1600" dirty="0" smtClean="0"/>
                        <a:t>Sex with employers</a:t>
                      </a:r>
                      <a:endParaRPr lang="en-US" sz="1600" dirty="0"/>
                    </a:p>
                  </a:txBody>
                  <a:tcPr/>
                </a:tc>
              </a:tr>
              <a:tr h="337192">
                <a:tc>
                  <a:txBody>
                    <a:bodyPr/>
                    <a:lstStyle/>
                    <a:p>
                      <a:r>
                        <a:rPr lang="en-US" sz="1600" dirty="0" smtClean="0"/>
                        <a:t>Pornography in any form</a:t>
                      </a:r>
                      <a:endParaRPr lang="en-US" sz="1600" dirty="0"/>
                    </a:p>
                  </a:txBody>
                  <a:tcPr/>
                </a:tc>
                <a:tc>
                  <a:txBody>
                    <a:bodyPr/>
                    <a:lstStyle/>
                    <a:p>
                      <a:r>
                        <a:rPr lang="en-US" sz="1600" dirty="0" smtClean="0"/>
                        <a:t>Sex with employees/coworkers</a:t>
                      </a:r>
                      <a:endParaRPr lang="en-US" sz="1600" dirty="0"/>
                    </a:p>
                  </a:txBody>
                  <a:tcPr/>
                </a:tc>
              </a:tr>
              <a:tr h="337192">
                <a:tc>
                  <a:txBody>
                    <a:bodyPr/>
                    <a:lstStyle/>
                    <a:p>
                      <a:r>
                        <a:rPr lang="en-US" sz="1600" dirty="0" smtClean="0"/>
                        <a:t>Child</a:t>
                      </a:r>
                      <a:r>
                        <a:rPr lang="en-US" sz="1600" baseline="0" dirty="0" smtClean="0"/>
                        <a:t> Sexual Abuse images (child pornography)</a:t>
                      </a:r>
                      <a:endParaRPr lang="en-US" sz="1600" dirty="0"/>
                    </a:p>
                  </a:txBody>
                  <a:tcPr/>
                </a:tc>
                <a:tc>
                  <a:txBody>
                    <a:bodyPr/>
                    <a:lstStyle/>
                    <a:p>
                      <a:r>
                        <a:rPr lang="en-US" sz="1600" dirty="0" smtClean="0"/>
                        <a:t>Use of drugs with sex</a:t>
                      </a:r>
                      <a:endParaRPr lang="en-US" sz="1600" dirty="0"/>
                    </a:p>
                  </a:txBody>
                  <a:tcPr/>
                </a:tc>
              </a:tr>
              <a:tr h="337192">
                <a:tc>
                  <a:txBody>
                    <a:bodyPr/>
                    <a:lstStyle/>
                    <a:p>
                      <a:r>
                        <a:rPr lang="en-US" sz="1600" dirty="0" smtClean="0"/>
                        <a:t>Romantic Involvements</a:t>
                      </a:r>
                      <a:endParaRPr lang="en-US" sz="1600" dirty="0"/>
                    </a:p>
                  </a:txBody>
                  <a:tcPr/>
                </a:tc>
                <a:tc>
                  <a:txBody>
                    <a:bodyPr/>
                    <a:lstStyle/>
                    <a:p>
                      <a:r>
                        <a:rPr lang="en-US" sz="1600" dirty="0" smtClean="0"/>
                        <a:t>Use of drugs to obtain sex</a:t>
                      </a:r>
                      <a:endParaRPr lang="en-US" sz="1600" dirty="0"/>
                    </a:p>
                  </a:txBody>
                  <a:tcPr/>
                </a:tc>
              </a:tr>
              <a:tr h="337192">
                <a:tc>
                  <a:txBody>
                    <a:bodyPr/>
                    <a:lstStyle/>
                    <a:p>
                      <a:r>
                        <a:rPr lang="en-US" sz="1600" dirty="0" smtClean="0"/>
                        <a:t>Sex</a:t>
                      </a:r>
                      <a:r>
                        <a:rPr lang="en-US" sz="1600" baseline="0" dirty="0" smtClean="0"/>
                        <a:t> outside your primary relationship</a:t>
                      </a:r>
                      <a:endParaRPr lang="en-US" sz="1600" dirty="0"/>
                    </a:p>
                  </a:txBody>
                  <a:tcPr/>
                </a:tc>
                <a:tc>
                  <a:txBody>
                    <a:bodyPr/>
                    <a:lstStyle/>
                    <a:p>
                      <a:r>
                        <a:rPr lang="en-US" sz="1600" dirty="0" smtClean="0"/>
                        <a:t>Use of sex to obtain drugs</a:t>
                      </a:r>
                      <a:endParaRPr lang="en-US" sz="1600" dirty="0"/>
                    </a:p>
                  </a:txBody>
                  <a:tcPr/>
                </a:tc>
              </a:tr>
              <a:tr h="337192">
                <a:tc>
                  <a:txBody>
                    <a:bodyPr/>
                    <a:lstStyle/>
                    <a:p>
                      <a:r>
                        <a:rPr lang="en-US" sz="1600" dirty="0" smtClean="0"/>
                        <a:t>Paying for sex</a:t>
                      </a:r>
                      <a:endParaRPr lang="en-US" sz="1600" dirty="0"/>
                    </a:p>
                  </a:txBody>
                  <a:tcPr/>
                </a:tc>
                <a:tc>
                  <a:txBody>
                    <a:bodyPr/>
                    <a:lstStyle/>
                    <a:p>
                      <a:r>
                        <a:rPr lang="en-US" sz="1600" dirty="0" smtClean="0"/>
                        <a:t>Sex with animals</a:t>
                      </a:r>
                      <a:endParaRPr lang="en-US" sz="1600" dirty="0"/>
                    </a:p>
                  </a:txBody>
                  <a:tcPr/>
                </a:tc>
              </a:tr>
              <a:tr h="337192">
                <a:tc>
                  <a:txBody>
                    <a:bodyPr/>
                    <a:lstStyle/>
                    <a:p>
                      <a:r>
                        <a:rPr lang="en-US" sz="1600" dirty="0" smtClean="0"/>
                        <a:t>Strip Clubs</a:t>
                      </a:r>
                      <a:endParaRPr lang="en-US" sz="1600" dirty="0"/>
                    </a:p>
                  </a:txBody>
                  <a:tcPr/>
                </a:tc>
                <a:tc>
                  <a:txBody>
                    <a:bodyPr/>
                    <a:lstStyle/>
                    <a:p>
                      <a:r>
                        <a:rPr lang="en-US" sz="1600" dirty="0" smtClean="0"/>
                        <a:t>Group sex/ Swingers clubs</a:t>
                      </a:r>
                      <a:endParaRPr lang="en-US" sz="1600" dirty="0"/>
                    </a:p>
                  </a:txBody>
                  <a:tcPr/>
                </a:tc>
              </a:tr>
              <a:tr h="337192">
                <a:tc>
                  <a:txBody>
                    <a:bodyPr/>
                    <a:lstStyle/>
                    <a:p>
                      <a:r>
                        <a:rPr lang="en-US" sz="1600" dirty="0" smtClean="0"/>
                        <a:t>Bathhouses</a:t>
                      </a:r>
                      <a:endParaRPr lang="en-US" sz="1600" dirty="0"/>
                    </a:p>
                  </a:txBody>
                  <a:tcPr/>
                </a:tc>
                <a:tc>
                  <a:txBody>
                    <a:bodyPr/>
                    <a:lstStyle/>
                    <a:p>
                      <a:r>
                        <a:rPr lang="en-US" sz="1600" dirty="0" smtClean="0"/>
                        <a:t>Use of urination or feces for sexual arousal</a:t>
                      </a:r>
                      <a:endParaRPr lang="en-US" sz="1600" dirty="0"/>
                    </a:p>
                  </a:txBody>
                  <a:tcPr/>
                </a:tc>
              </a:tr>
              <a:tr h="337192">
                <a:tc>
                  <a:txBody>
                    <a:bodyPr/>
                    <a:lstStyle/>
                    <a:p>
                      <a:r>
                        <a:rPr lang="en-US" sz="1600" dirty="0" smtClean="0"/>
                        <a:t>Adult bookstores</a:t>
                      </a:r>
                      <a:endParaRPr lang="en-US" sz="1600" dirty="0"/>
                    </a:p>
                  </a:txBody>
                  <a:tcPr/>
                </a:tc>
                <a:tc>
                  <a:txBody>
                    <a:bodyPr/>
                    <a:lstStyle/>
                    <a:p>
                      <a:r>
                        <a:rPr lang="en-US" sz="1600" dirty="0" smtClean="0"/>
                        <a:t>Phone Sex</a:t>
                      </a:r>
                      <a:endParaRPr lang="en-US" sz="1600" dirty="0"/>
                    </a:p>
                  </a:txBody>
                  <a:tcPr/>
                </a:tc>
              </a:tr>
              <a:tr h="337192">
                <a:tc>
                  <a:txBody>
                    <a:bodyPr/>
                    <a:lstStyle/>
                    <a:p>
                      <a:r>
                        <a:rPr lang="en-US" sz="1600" dirty="0" smtClean="0"/>
                        <a:t>Sex in public places</a:t>
                      </a:r>
                      <a:endParaRPr lang="en-US" sz="1600" dirty="0"/>
                    </a:p>
                  </a:txBody>
                  <a:tcPr/>
                </a:tc>
                <a:tc>
                  <a:txBody>
                    <a:bodyPr/>
                    <a:lstStyle/>
                    <a:p>
                      <a:r>
                        <a:rPr lang="en-US" sz="1600" dirty="0" smtClean="0"/>
                        <a:t>Obscene</a:t>
                      </a:r>
                      <a:r>
                        <a:rPr lang="en-US" sz="1600" baseline="0" dirty="0" smtClean="0"/>
                        <a:t> calls</a:t>
                      </a:r>
                      <a:endParaRPr lang="en-US" sz="1600" dirty="0"/>
                    </a:p>
                  </a:txBody>
                  <a:tcPr/>
                </a:tc>
              </a:tr>
              <a:tr h="590086">
                <a:tc>
                  <a:txBody>
                    <a:bodyPr/>
                    <a:lstStyle/>
                    <a:p>
                      <a:r>
                        <a:rPr lang="en-US" sz="1600" dirty="0" smtClean="0"/>
                        <a:t>Anonymous Sex</a:t>
                      </a:r>
                      <a:endParaRPr lang="en-US" sz="1600" dirty="0"/>
                    </a:p>
                  </a:txBody>
                  <a:tcPr/>
                </a:tc>
                <a:tc>
                  <a:txBody>
                    <a:bodyPr/>
                    <a:lstStyle/>
                    <a:p>
                      <a:r>
                        <a:rPr lang="en-US" sz="1600" dirty="0" smtClean="0"/>
                        <a:t>Dangerous sex (asphyxiation, sadism, masochism)</a:t>
                      </a:r>
                      <a:endParaRPr lang="en-US" sz="1600" dirty="0"/>
                    </a:p>
                  </a:txBody>
                  <a:tcPr/>
                </a:tc>
              </a:tr>
              <a:tr h="337192">
                <a:tc>
                  <a:txBody>
                    <a:bodyPr/>
                    <a:lstStyle/>
                    <a:p>
                      <a:r>
                        <a:rPr lang="en-US" sz="1600" dirty="0" smtClean="0"/>
                        <a:t>One Night Stands</a:t>
                      </a:r>
                      <a:endParaRPr lang="en-US" sz="1600" dirty="0"/>
                    </a:p>
                  </a:txBody>
                  <a:tcPr/>
                </a:tc>
                <a:tc>
                  <a:txBody>
                    <a:bodyPr/>
                    <a:lstStyle/>
                    <a:p>
                      <a:r>
                        <a:rPr lang="en-US" sz="1600" dirty="0" smtClean="0"/>
                        <a:t>Sex with minor</a:t>
                      </a:r>
                      <a:endParaRPr lang="en-US" sz="1600" dirty="0"/>
                    </a:p>
                  </a:txBody>
                  <a:tcPr/>
                </a:tc>
              </a:tr>
              <a:tr h="337192">
                <a:tc>
                  <a:txBody>
                    <a:bodyPr/>
                    <a:lstStyle/>
                    <a:p>
                      <a:r>
                        <a:rPr lang="en-US" sz="1600" dirty="0" smtClean="0"/>
                        <a:t>Sex with family members</a:t>
                      </a:r>
                      <a:endParaRPr lang="en-US" sz="1600" dirty="0"/>
                    </a:p>
                  </a:txBody>
                  <a:tcPr/>
                </a:tc>
                <a:tc>
                  <a:txBody>
                    <a:bodyPr/>
                    <a:lstStyle/>
                    <a:p>
                      <a:r>
                        <a:rPr lang="en-US" sz="1600" dirty="0" smtClean="0"/>
                        <a:t>Exhibitionism</a:t>
                      </a:r>
                      <a:endParaRPr lang="en-US" sz="1600" dirty="0"/>
                    </a:p>
                  </a:txBody>
                  <a:tcPr/>
                </a:tc>
              </a:tr>
              <a:tr h="337192">
                <a:tc>
                  <a:txBody>
                    <a:bodyPr/>
                    <a:lstStyle/>
                    <a:p>
                      <a:r>
                        <a:rPr lang="en-US" sz="1600" dirty="0" smtClean="0"/>
                        <a:t>Voyeurism</a:t>
                      </a:r>
                      <a:endParaRPr lang="en-US" sz="1600" dirty="0"/>
                    </a:p>
                  </a:txBody>
                  <a:tcPr/>
                </a:tc>
                <a:tc>
                  <a:txBody>
                    <a:bodyPr/>
                    <a:lstStyle/>
                    <a:p>
                      <a:r>
                        <a:rPr lang="en-US" sz="1600" dirty="0" smtClean="0"/>
                        <a:t>Cross-dressing </a:t>
                      </a:r>
                      <a:endParaRPr lang="en-US" sz="1600" dirty="0"/>
                    </a:p>
                  </a:txBody>
                  <a:tcPr/>
                </a:tc>
              </a:tr>
            </a:tbl>
          </a:graphicData>
        </a:graphic>
      </p:graphicFrame>
    </p:spTree>
    <p:extLst>
      <p:ext uri="{BB962C8B-B14F-4D97-AF65-F5344CB8AC3E}">
        <p14:creationId xmlns:p14="http://schemas.microsoft.com/office/powerpoint/2010/main" val="28338262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questions for Pornography Use</a:t>
            </a:r>
            <a:endParaRPr lang="en-US" dirty="0"/>
          </a:p>
        </p:txBody>
      </p:sp>
      <p:sp>
        <p:nvSpPr>
          <p:cNvPr id="3" name="Content Placeholder 2"/>
          <p:cNvSpPr>
            <a:spLocks noGrp="1"/>
          </p:cNvSpPr>
          <p:nvPr>
            <p:ph idx="1"/>
          </p:nvPr>
        </p:nvSpPr>
        <p:spPr/>
        <p:txBody>
          <a:bodyPr>
            <a:normAutofit lnSpcReduction="10000"/>
          </a:bodyPr>
          <a:lstStyle/>
          <a:p>
            <a:r>
              <a:rPr lang="en-US" dirty="0" smtClean="0"/>
              <a:t>First time</a:t>
            </a:r>
          </a:p>
          <a:p>
            <a:r>
              <a:rPr lang="en-US" dirty="0" smtClean="0"/>
              <a:t>Last time</a:t>
            </a:r>
          </a:p>
          <a:p>
            <a:r>
              <a:rPr lang="en-US" dirty="0" smtClean="0"/>
              <a:t>Frequency (both how many times a day/week/month but how many hours)</a:t>
            </a:r>
          </a:p>
          <a:p>
            <a:r>
              <a:rPr lang="en-US" dirty="0" smtClean="0"/>
              <a:t>What do they view?  Who are the people? Age, race, gender, ethnicity. Who are they in the pornography? What are the people (or non-people as the case may be) doing? </a:t>
            </a:r>
          </a:p>
          <a:p>
            <a:r>
              <a:rPr lang="en-US" dirty="0" smtClean="0"/>
              <a:t>Where do they watch?  (please remember phones and there is still paper).  </a:t>
            </a:r>
          </a:p>
          <a:p>
            <a:r>
              <a:rPr lang="en-US" dirty="0" smtClean="0"/>
              <a:t>Who is around while they watch? </a:t>
            </a:r>
          </a:p>
          <a:p>
            <a:r>
              <a:rPr lang="en-US" dirty="0" smtClean="0"/>
              <a:t>How do they access it?  (e.g. Search terms, pay for, different types of sites)</a:t>
            </a:r>
            <a:endParaRPr lang="en-US" dirty="0"/>
          </a:p>
        </p:txBody>
      </p:sp>
    </p:spTree>
    <p:extLst>
      <p:ext uri="{BB962C8B-B14F-4D97-AF65-F5344CB8AC3E}">
        <p14:creationId xmlns:p14="http://schemas.microsoft.com/office/powerpoint/2010/main" val="36759889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Intercourse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First time/Last Time/Frequency?</a:t>
            </a:r>
          </a:p>
          <a:p>
            <a:r>
              <a:rPr lang="en-US" dirty="0" smtClean="0"/>
              <a:t>Who with?  Age, Race, Gender, Frequency (note to ask about sex outside orientation)? How long do they know the person? </a:t>
            </a:r>
          </a:p>
          <a:p>
            <a:r>
              <a:rPr lang="en-US" dirty="0" smtClean="0"/>
              <a:t>Pay for? Paid to? “Barter”? </a:t>
            </a:r>
          </a:p>
          <a:p>
            <a:r>
              <a:rPr lang="en-US" dirty="0" smtClean="0"/>
              <a:t>Protected/unprotected?</a:t>
            </a:r>
          </a:p>
          <a:p>
            <a:r>
              <a:rPr lang="en-US" dirty="0" smtClean="0"/>
              <a:t>Where?</a:t>
            </a:r>
          </a:p>
          <a:p>
            <a:r>
              <a:rPr lang="en-US" dirty="0" smtClean="0"/>
              <a:t>Drugs and Alcohol? </a:t>
            </a:r>
          </a:p>
          <a:p>
            <a:r>
              <a:rPr lang="en-US" dirty="0" smtClean="0"/>
              <a:t>What do they do?  What would they like to do? </a:t>
            </a:r>
          </a:p>
          <a:p>
            <a:r>
              <a:rPr lang="en-US" dirty="0" smtClean="0"/>
              <a:t>How do they find people? (some studies suggest that online sexual encounters are less likely to be protected). </a:t>
            </a:r>
            <a:endParaRPr lang="en-US" dirty="0"/>
          </a:p>
        </p:txBody>
      </p:sp>
    </p:spTree>
    <p:extLst>
      <p:ext uri="{BB962C8B-B14F-4D97-AF65-F5344CB8AC3E}">
        <p14:creationId xmlns:p14="http://schemas.microsoft.com/office/powerpoint/2010/main" val="414950179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Masturbation</a:t>
            </a:r>
            <a:endParaRPr lang="en-US" dirty="0"/>
          </a:p>
        </p:txBody>
      </p:sp>
      <p:sp>
        <p:nvSpPr>
          <p:cNvPr id="3" name="Content Placeholder 2"/>
          <p:cNvSpPr>
            <a:spLocks noGrp="1"/>
          </p:cNvSpPr>
          <p:nvPr>
            <p:ph idx="1"/>
          </p:nvPr>
        </p:nvSpPr>
        <p:spPr/>
        <p:txBody>
          <a:bodyPr/>
          <a:lstStyle/>
          <a:p>
            <a:r>
              <a:rPr lang="en-US" dirty="0" smtClean="0"/>
              <a:t>First time, how learned, frequency, thoughts about, last time</a:t>
            </a:r>
          </a:p>
          <a:p>
            <a:r>
              <a:rPr lang="en-US" dirty="0" smtClean="0"/>
              <a:t>What are the doing while masturbating?  Mindful? Fantasizing? Viewing? With partner?</a:t>
            </a:r>
          </a:p>
          <a:p>
            <a:r>
              <a:rPr lang="en-US" dirty="0" smtClean="0"/>
              <a:t>Where are they?</a:t>
            </a:r>
          </a:p>
          <a:p>
            <a:r>
              <a:rPr lang="en-US" dirty="0" smtClean="0"/>
              <a:t>Have they ever masturbated to injury? </a:t>
            </a:r>
          </a:p>
          <a:p>
            <a:r>
              <a:rPr lang="en-US" dirty="0" smtClean="0"/>
              <a:t>Have they ever masturbated in their car? In Public? At work?</a:t>
            </a:r>
            <a:endParaRPr lang="en-US" dirty="0"/>
          </a:p>
        </p:txBody>
      </p:sp>
    </p:spTree>
    <p:extLst>
      <p:ext uri="{BB962C8B-B14F-4D97-AF65-F5344CB8AC3E}">
        <p14:creationId xmlns:p14="http://schemas.microsoft.com/office/powerpoint/2010/main" val="2293207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356261"/>
            <a:ext cx="10353761" cy="843148"/>
          </a:xfrm>
        </p:spPr>
        <p:txBody>
          <a:bodyPr/>
          <a:lstStyle/>
          <a:p>
            <a:r>
              <a:rPr lang="en-US" dirty="0" smtClean="0"/>
              <a:t>Treatment planning</a:t>
            </a:r>
            <a:endParaRPr lang="en-US" dirty="0"/>
          </a:p>
        </p:txBody>
      </p:sp>
      <p:sp>
        <p:nvSpPr>
          <p:cNvPr id="3" name="Content Placeholder 2"/>
          <p:cNvSpPr>
            <a:spLocks noGrp="1"/>
          </p:cNvSpPr>
          <p:nvPr>
            <p:ph idx="1"/>
          </p:nvPr>
        </p:nvSpPr>
        <p:spPr>
          <a:xfrm>
            <a:off x="913795" y="1199409"/>
            <a:ext cx="10353762" cy="4591791"/>
          </a:xfrm>
        </p:spPr>
        <p:txBody>
          <a:bodyPr>
            <a:normAutofit fontScale="92500" lnSpcReduction="20000"/>
          </a:bodyPr>
          <a:lstStyle/>
          <a:p>
            <a:r>
              <a:rPr lang="en-US" dirty="0" smtClean="0"/>
              <a:t>There is no one way to treat a sex addict! </a:t>
            </a:r>
          </a:p>
          <a:p>
            <a:r>
              <a:rPr lang="en-US" dirty="0" smtClean="0"/>
              <a:t>Presentations are wide and varied</a:t>
            </a:r>
          </a:p>
          <a:p>
            <a:r>
              <a:rPr lang="en-US" dirty="0"/>
              <a:t>I</a:t>
            </a:r>
            <a:r>
              <a:rPr lang="en-US" dirty="0" smtClean="0"/>
              <a:t>ts not just about stopping the behaviors</a:t>
            </a:r>
          </a:p>
          <a:p>
            <a:r>
              <a:rPr lang="en-US" dirty="0" smtClean="0"/>
              <a:t>Group versus Individual</a:t>
            </a:r>
          </a:p>
          <a:p>
            <a:r>
              <a:rPr lang="en-US" dirty="0" smtClean="0"/>
              <a:t>A few notes</a:t>
            </a:r>
          </a:p>
          <a:p>
            <a:pPr lvl="1"/>
            <a:r>
              <a:rPr lang="en-US" dirty="0" smtClean="0"/>
              <a:t>Mindfulness</a:t>
            </a:r>
          </a:p>
          <a:p>
            <a:pPr lvl="1"/>
            <a:r>
              <a:rPr lang="en-US" dirty="0" smtClean="0"/>
              <a:t>ACT</a:t>
            </a:r>
          </a:p>
          <a:p>
            <a:pPr lvl="1"/>
            <a:r>
              <a:rPr lang="en-US" dirty="0" smtClean="0"/>
              <a:t>Trauma Informed Care</a:t>
            </a:r>
          </a:p>
          <a:p>
            <a:pPr lvl="1"/>
            <a:r>
              <a:rPr lang="en-US" dirty="0" smtClean="0"/>
              <a:t>CBT/Relapse Prevention</a:t>
            </a:r>
          </a:p>
          <a:p>
            <a:pPr lvl="1"/>
            <a:r>
              <a:rPr lang="en-US" dirty="0" smtClean="0"/>
              <a:t>Schema Informed Therapy</a:t>
            </a:r>
          </a:p>
          <a:p>
            <a:pPr lvl="1"/>
            <a:r>
              <a:rPr lang="en-US" dirty="0" smtClean="0"/>
              <a:t>Co-</a:t>
            </a:r>
            <a:r>
              <a:rPr lang="en-US" dirty="0" err="1" smtClean="0"/>
              <a:t>Occuring</a:t>
            </a:r>
            <a:r>
              <a:rPr lang="en-US" dirty="0" smtClean="0"/>
              <a:t> Issues</a:t>
            </a:r>
          </a:p>
          <a:p>
            <a:pPr lvl="1"/>
            <a:r>
              <a:rPr lang="en-US" dirty="0" smtClean="0"/>
              <a:t>Motivational Interviewing </a:t>
            </a:r>
          </a:p>
          <a:p>
            <a:endParaRPr lang="en-US" dirty="0"/>
          </a:p>
        </p:txBody>
      </p:sp>
    </p:spTree>
    <p:extLst>
      <p:ext uri="{BB962C8B-B14F-4D97-AF65-F5344CB8AC3E}">
        <p14:creationId xmlns:p14="http://schemas.microsoft.com/office/powerpoint/2010/main" val="18523188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Planning </a:t>
            </a:r>
            <a:r>
              <a:rPr lang="en-US" dirty="0" err="1" smtClean="0"/>
              <a:t>COnt</a:t>
            </a:r>
            <a:endParaRPr lang="en-US" dirty="0"/>
          </a:p>
        </p:txBody>
      </p:sp>
      <p:sp>
        <p:nvSpPr>
          <p:cNvPr id="3" name="Content Placeholder 2"/>
          <p:cNvSpPr>
            <a:spLocks noGrp="1"/>
          </p:cNvSpPr>
          <p:nvPr>
            <p:ph idx="1"/>
          </p:nvPr>
        </p:nvSpPr>
        <p:spPr/>
        <p:txBody>
          <a:bodyPr>
            <a:normAutofit/>
          </a:bodyPr>
          <a:lstStyle/>
          <a:p>
            <a:r>
              <a:rPr lang="en-US" dirty="0"/>
              <a:t>Start with your history</a:t>
            </a:r>
          </a:p>
          <a:p>
            <a:pPr lvl="1"/>
            <a:r>
              <a:rPr lang="en-US" dirty="0"/>
              <a:t>What are most risky issues right now? Legal, Medical, Substances, Sexually, </a:t>
            </a:r>
            <a:r>
              <a:rPr lang="en-US" dirty="0" smtClean="0"/>
              <a:t>Family</a:t>
            </a:r>
            <a:endParaRPr lang="en-US" dirty="0"/>
          </a:p>
          <a:p>
            <a:pPr lvl="1"/>
            <a:r>
              <a:rPr lang="en-US" dirty="0"/>
              <a:t>What coping mechanisms do they have in place and how to build on that?</a:t>
            </a:r>
          </a:p>
          <a:p>
            <a:pPr lvl="1"/>
            <a:r>
              <a:rPr lang="en-US" dirty="0"/>
              <a:t>What areas of accountability are needed? </a:t>
            </a:r>
          </a:p>
          <a:p>
            <a:pPr lvl="1"/>
            <a:r>
              <a:rPr lang="en-US" dirty="0"/>
              <a:t>What are the mental health concerns that need to be addressed and monitored?</a:t>
            </a:r>
          </a:p>
          <a:p>
            <a:pPr lvl="1"/>
            <a:r>
              <a:rPr lang="en-US" dirty="0"/>
              <a:t>What sexual education has to be done</a:t>
            </a:r>
            <a:r>
              <a:rPr lang="en-US" dirty="0" smtClean="0"/>
              <a:t>?</a:t>
            </a:r>
          </a:p>
          <a:p>
            <a:pPr lvl="1"/>
            <a:r>
              <a:rPr lang="en-US" dirty="0" smtClean="0"/>
              <a:t>What more “digging” needs to be done in sexual behaviors?</a:t>
            </a:r>
          </a:p>
          <a:p>
            <a:pPr lvl="1"/>
            <a:r>
              <a:rPr lang="en-US" dirty="0" smtClean="0"/>
              <a:t>What Personality Disorder Traits are there?</a:t>
            </a:r>
          </a:p>
          <a:p>
            <a:pPr lvl="1"/>
            <a:r>
              <a:rPr lang="en-US" dirty="0" smtClean="0"/>
              <a:t>What interpersonal skills need to be built?</a:t>
            </a:r>
          </a:p>
          <a:p>
            <a:pPr lvl="2"/>
            <a:endParaRPr lang="en-US" dirty="0"/>
          </a:p>
        </p:txBody>
      </p:sp>
    </p:spTree>
    <p:extLst>
      <p:ext uri="{BB962C8B-B14F-4D97-AF65-F5344CB8AC3E}">
        <p14:creationId xmlns:p14="http://schemas.microsoft.com/office/powerpoint/2010/main" val="64919348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Treatment Planning </a:t>
            </a:r>
            <a:r>
              <a:rPr lang="en-US" dirty="0" err="1" smtClean="0"/>
              <a:t>Cont</a:t>
            </a:r>
            <a:endParaRPr lang="en-US" dirty="0"/>
          </a:p>
        </p:txBody>
      </p:sp>
      <p:sp>
        <p:nvSpPr>
          <p:cNvPr id="3" name="Content Placeholder 2"/>
          <p:cNvSpPr>
            <a:spLocks noGrp="1"/>
          </p:cNvSpPr>
          <p:nvPr>
            <p:ph idx="1"/>
          </p:nvPr>
        </p:nvSpPr>
        <p:spPr/>
        <p:txBody>
          <a:bodyPr/>
          <a:lstStyle/>
          <a:p>
            <a:pPr lvl="1"/>
            <a:r>
              <a:rPr lang="en-US" dirty="0"/>
              <a:t>What supports are needed (consider 12-step)</a:t>
            </a:r>
          </a:p>
          <a:p>
            <a:pPr lvl="1"/>
            <a:r>
              <a:rPr lang="en-US" dirty="0"/>
              <a:t>What emotional intelligence work?</a:t>
            </a:r>
          </a:p>
          <a:p>
            <a:pPr lvl="1"/>
            <a:r>
              <a:rPr lang="en-US" dirty="0"/>
              <a:t>What is the clients shame?</a:t>
            </a:r>
          </a:p>
          <a:p>
            <a:pPr lvl="1"/>
            <a:r>
              <a:rPr lang="en-US" dirty="0"/>
              <a:t>What trauma/abuse history needs to be addressed? </a:t>
            </a:r>
          </a:p>
          <a:p>
            <a:pPr lvl="1"/>
            <a:r>
              <a:rPr lang="en-US" dirty="0"/>
              <a:t>What are their sexual health goals?  </a:t>
            </a:r>
          </a:p>
          <a:p>
            <a:pPr lvl="1"/>
            <a:r>
              <a:rPr lang="en-US" dirty="0"/>
              <a:t>What </a:t>
            </a:r>
            <a:r>
              <a:rPr lang="en-US" dirty="0" smtClean="0"/>
              <a:t>empathy </a:t>
            </a:r>
            <a:r>
              <a:rPr lang="en-US" dirty="0"/>
              <a:t>work needs to be done</a:t>
            </a:r>
            <a:r>
              <a:rPr lang="en-US" dirty="0" smtClean="0"/>
              <a:t>?</a:t>
            </a:r>
          </a:p>
          <a:p>
            <a:pPr lvl="1"/>
            <a:r>
              <a:rPr lang="en-US" dirty="0" smtClean="0"/>
              <a:t>What family/couples work needs to be done? Disclosure?</a:t>
            </a:r>
          </a:p>
          <a:p>
            <a:pPr lvl="1"/>
            <a:r>
              <a:rPr lang="en-US" dirty="0" smtClean="0"/>
              <a:t>What grieving work needs to occur? </a:t>
            </a:r>
          </a:p>
          <a:p>
            <a:pPr lvl="1"/>
            <a:r>
              <a:rPr lang="en-US" dirty="0" smtClean="0"/>
              <a:t>What areas do you need education?</a:t>
            </a:r>
            <a:endParaRPr lang="en-US" dirty="0"/>
          </a:p>
          <a:p>
            <a:endParaRPr lang="en-US" dirty="0"/>
          </a:p>
        </p:txBody>
      </p:sp>
    </p:spTree>
    <p:extLst>
      <p:ext uri="{BB962C8B-B14F-4D97-AF65-F5344CB8AC3E}">
        <p14:creationId xmlns:p14="http://schemas.microsoft.com/office/powerpoint/2010/main" val="20573214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Spouses/Partners</a:t>
            </a:r>
            <a:endParaRPr lang="en-US" dirty="0"/>
          </a:p>
        </p:txBody>
      </p:sp>
      <p:sp>
        <p:nvSpPr>
          <p:cNvPr id="3" name="Content Placeholder 2"/>
          <p:cNvSpPr>
            <a:spLocks noGrp="1"/>
          </p:cNvSpPr>
          <p:nvPr>
            <p:ph idx="1"/>
          </p:nvPr>
        </p:nvSpPr>
        <p:spPr/>
        <p:txBody>
          <a:bodyPr>
            <a:normAutofit fontScale="92500" lnSpcReduction="20000"/>
          </a:bodyPr>
          <a:lstStyle/>
          <a:p>
            <a:r>
              <a:rPr lang="en-US" dirty="0"/>
              <a:t>Most clients had encouragement from loved ones to come to treatment.</a:t>
            </a:r>
          </a:p>
          <a:p>
            <a:r>
              <a:rPr lang="en-US" dirty="0"/>
              <a:t>It is very important, yet very difficult, to establish rapport with spouses/partners, without going to far.  </a:t>
            </a:r>
          </a:p>
          <a:p>
            <a:r>
              <a:rPr lang="en-US" dirty="0"/>
              <a:t>The spouse will need help with education on the disease, recovery, relapse prevention.  However you need to ensure you maintain boundaries.  </a:t>
            </a:r>
          </a:p>
          <a:p>
            <a:r>
              <a:rPr lang="en-US" dirty="0"/>
              <a:t>Spouses often feel a level of trauma, mistrust, abuse and have resultant symptoms.  Be mindful of labeling them either traumatized or </a:t>
            </a:r>
            <a:r>
              <a:rPr lang="en-US" dirty="0" err="1"/>
              <a:t>coaddicted</a:t>
            </a:r>
            <a:r>
              <a:rPr lang="en-US" dirty="0"/>
              <a:t>/</a:t>
            </a:r>
            <a:r>
              <a:rPr lang="en-US" dirty="0" err="1"/>
              <a:t>codependant</a:t>
            </a:r>
            <a:r>
              <a:rPr lang="en-US" dirty="0"/>
              <a:t>.  </a:t>
            </a:r>
          </a:p>
          <a:p>
            <a:r>
              <a:rPr lang="en-US" dirty="0"/>
              <a:t>Except in very rare instances, there should be 3 clinicians involved with clear roles, boundaries and systems in place.  </a:t>
            </a:r>
          </a:p>
          <a:p>
            <a:r>
              <a:rPr lang="en-US" dirty="0"/>
              <a:t>Boundaries, boundaries, boundaries, boundaries (yours, hers, his and theirs!)  </a:t>
            </a:r>
          </a:p>
          <a:p>
            <a:endParaRPr lang="en-US" dirty="0"/>
          </a:p>
        </p:txBody>
      </p:sp>
    </p:spTree>
    <p:extLst>
      <p:ext uri="{BB962C8B-B14F-4D97-AF65-F5344CB8AC3E}">
        <p14:creationId xmlns:p14="http://schemas.microsoft.com/office/powerpoint/2010/main" val="20334363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a:t>
            </a:r>
            <a:endParaRPr lang="en-US" dirty="0"/>
          </a:p>
        </p:txBody>
      </p:sp>
      <p:sp>
        <p:nvSpPr>
          <p:cNvPr id="3" name="Content Placeholder 2"/>
          <p:cNvSpPr>
            <a:spLocks noGrp="1"/>
          </p:cNvSpPr>
          <p:nvPr>
            <p:ph idx="1"/>
          </p:nvPr>
        </p:nvSpPr>
        <p:spPr/>
        <p:txBody>
          <a:bodyPr>
            <a:normAutofit fontScale="85000" lnSpcReduction="10000"/>
          </a:bodyPr>
          <a:lstStyle/>
          <a:p>
            <a:r>
              <a:rPr lang="en-US" dirty="0"/>
              <a:t>Disclosure is very important but delicate,  spouses/partners are getting informed consent.  </a:t>
            </a:r>
          </a:p>
          <a:p>
            <a:r>
              <a:rPr lang="en-US" dirty="0"/>
              <a:t>Not the 8</a:t>
            </a:r>
            <a:r>
              <a:rPr lang="en-US" baseline="30000" dirty="0"/>
              <a:t>th</a:t>
            </a:r>
            <a:r>
              <a:rPr lang="en-US" dirty="0"/>
              <a:t> and 9</a:t>
            </a:r>
            <a:r>
              <a:rPr lang="en-US" baseline="30000" dirty="0"/>
              <a:t>th</a:t>
            </a:r>
            <a:r>
              <a:rPr lang="en-US" dirty="0"/>
              <a:t> step, if clients try to avoid using this.  </a:t>
            </a:r>
          </a:p>
          <a:p>
            <a:r>
              <a:rPr lang="en-US" dirty="0"/>
              <a:t>Careful planning and work with the client is needed and many drafts might done.  </a:t>
            </a:r>
          </a:p>
          <a:p>
            <a:r>
              <a:rPr lang="en-US" dirty="0"/>
              <a:t>Do not rush this process as it will add more issues to the table!  It might be tempting but take your time.  </a:t>
            </a:r>
          </a:p>
          <a:p>
            <a:r>
              <a:rPr lang="en-US" dirty="0"/>
              <a:t>Make sure the disclosure is to your best ability as the clinician a true and honest account. Watch your integrity.  </a:t>
            </a:r>
          </a:p>
          <a:p>
            <a:r>
              <a:rPr lang="en-US" dirty="0"/>
              <a:t>Make sure to plan for after the process and where will everyone go.  </a:t>
            </a:r>
          </a:p>
          <a:p>
            <a:r>
              <a:rPr lang="en-US" dirty="0"/>
              <a:t>Work with spouses therapist to ensure the most stability and support in place.  </a:t>
            </a:r>
          </a:p>
          <a:p>
            <a:endParaRPr lang="en-US" dirty="0"/>
          </a:p>
        </p:txBody>
      </p:sp>
    </p:spTree>
    <p:extLst>
      <p:ext uri="{BB962C8B-B14F-4D97-AF65-F5344CB8AC3E}">
        <p14:creationId xmlns:p14="http://schemas.microsoft.com/office/powerpoint/2010/main" val="3181577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talking about</a:t>
            </a:r>
            <a:endParaRPr lang="en-US" dirty="0"/>
          </a:p>
        </p:txBody>
      </p:sp>
      <p:sp>
        <p:nvSpPr>
          <p:cNvPr id="3" name="Content Placeholder 2"/>
          <p:cNvSpPr>
            <a:spLocks noGrp="1"/>
          </p:cNvSpPr>
          <p:nvPr>
            <p:ph idx="1"/>
          </p:nvPr>
        </p:nvSpPr>
        <p:spPr/>
        <p:txBody>
          <a:bodyPr>
            <a:normAutofit lnSpcReduction="10000"/>
          </a:bodyPr>
          <a:lstStyle/>
          <a:p>
            <a:r>
              <a:rPr lang="en-US" dirty="0" smtClean="0"/>
              <a:t>Sexual addiction</a:t>
            </a:r>
          </a:p>
          <a:p>
            <a:r>
              <a:rPr lang="en-US" dirty="0" smtClean="0"/>
              <a:t>Sexual compulsivity</a:t>
            </a:r>
          </a:p>
          <a:p>
            <a:r>
              <a:rPr lang="en-US" dirty="0" smtClean="0"/>
              <a:t>Problematic sexual behavior</a:t>
            </a:r>
          </a:p>
          <a:p>
            <a:r>
              <a:rPr lang="en-US" dirty="0" smtClean="0"/>
              <a:t>Out of control sexual behavior</a:t>
            </a:r>
          </a:p>
          <a:p>
            <a:r>
              <a:rPr lang="en-US" dirty="0" smtClean="0"/>
              <a:t>Hypersexual disorder</a:t>
            </a:r>
          </a:p>
          <a:p>
            <a:r>
              <a:rPr lang="en-US" dirty="0" smtClean="0"/>
              <a:t>Impulse Control Disorder (Barth and Kinder)</a:t>
            </a:r>
          </a:p>
          <a:p>
            <a:r>
              <a:rPr lang="en-US" dirty="0" smtClean="0"/>
              <a:t>Interactive Addiction Disorder  (Carnes)</a:t>
            </a:r>
          </a:p>
          <a:p>
            <a:r>
              <a:rPr lang="en-US" dirty="0" err="1" smtClean="0"/>
              <a:t>Paraphilic</a:t>
            </a:r>
            <a:r>
              <a:rPr lang="en-US" dirty="0" smtClean="0"/>
              <a:t> Disorder</a:t>
            </a:r>
            <a:endParaRPr lang="en-US" dirty="0"/>
          </a:p>
        </p:txBody>
      </p:sp>
    </p:spTree>
    <p:extLst>
      <p:ext uri="{BB962C8B-B14F-4D97-AF65-F5344CB8AC3E}">
        <p14:creationId xmlns:p14="http://schemas.microsoft.com/office/powerpoint/2010/main" val="11864646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with Parents</a:t>
            </a:r>
            <a:endParaRPr lang="en-US" dirty="0"/>
          </a:p>
        </p:txBody>
      </p:sp>
      <p:sp>
        <p:nvSpPr>
          <p:cNvPr id="3" name="Content Placeholder 2"/>
          <p:cNvSpPr>
            <a:spLocks noGrp="1"/>
          </p:cNvSpPr>
          <p:nvPr>
            <p:ph idx="1"/>
          </p:nvPr>
        </p:nvSpPr>
        <p:spPr/>
        <p:txBody>
          <a:bodyPr>
            <a:normAutofit lnSpcReduction="10000"/>
          </a:bodyPr>
          <a:lstStyle/>
          <a:p>
            <a:r>
              <a:rPr lang="en-US" dirty="0"/>
              <a:t>Crucial work!  Very fine line between support, good parenting and smothering or sponsoring.  </a:t>
            </a:r>
          </a:p>
          <a:p>
            <a:r>
              <a:rPr lang="en-US" dirty="0"/>
              <a:t>First work with your client to gauge their perspective of what might be useful, beneficial, supportive.  </a:t>
            </a:r>
          </a:p>
          <a:p>
            <a:r>
              <a:rPr lang="en-US" dirty="0"/>
              <a:t>Many clients don’t want to nor need to tell their parents about their trauma history or to express how it was growing up in the household.  Some may need to and have to be okay without validation.  </a:t>
            </a:r>
          </a:p>
          <a:p>
            <a:r>
              <a:rPr lang="en-US" dirty="0"/>
              <a:t> Have to help the whole system look at the system dysfunction and where to go while honoring the system’s fears and hurts due to our clients behaviors.  </a:t>
            </a:r>
          </a:p>
          <a:p>
            <a:endParaRPr lang="en-US" dirty="0"/>
          </a:p>
        </p:txBody>
      </p:sp>
    </p:spTree>
    <p:extLst>
      <p:ext uri="{BB962C8B-B14F-4D97-AF65-F5344CB8AC3E}">
        <p14:creationId xmlns:p14="http://schemas.microsoft.com/office/powerpoint/2010/main" val="62925125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 for questions</a:t>
            </a:r>
            <a:endParaRPr lang="en-US" dirty="0"/>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24996" r="24996"/>
          <a:stretch>
            <a:fillRect/>
          </a:stretch>
        </p:blipFill>
        <p:spPr/>
      </p:pic>
      <p:sp>
        <p:nvSpPr>
          <p:cNvPr id="4" name="Text Placeholder 3"/>
          <p:cNvSpPr>
            <a:spLocks noGrp="1"/>
          </p:cNvSpPr>
          <p:nvPr>
            <p:ph type="body" sz="half" idx="2"/>
          </p:nvPr>
        </p:nvSpPr>
        <p:spPr/>
        <p:txBody>
          <a:bodyPr>
            <a:normAutofit fontScale="92500" lnSpcReduction="20000"/>
          </a:bodyPr>
          <a:lstStyle/>
          <a:p>
            <a:r>
              <a:rPr lang="en-US" dirty="0" smtClean="0"/>
              <a:t>Mary Deitch, JD, </a:t>
            </a:r>
            <a:r>
              <a:rPr lang="en-US" dirty="0" err="1" smtClean="0"/>
              <a:t>Psy.D</a:t>
            </a:r>
            <a:endParaRPr lang="en-US" dirty="0" smtClean="0"/>
          </a:p>
          <a:p>
            <a:r>
              <a:rPr lang="en-US" dirty="0" smtClean="0"/>
              <a:t>Deitch Therapy and Consulting</a:t>
            </a:r>
          </a:p>
          <a:p>
            <a:r>
              <a:rPr lang="en-US" dirty="0" smtClean="0">
                <a:hlinkClick r:id="rId3"/>
              </a:rPr>
              <a:t>www.deitchtherapyandconsulting.com</a:t>
            </a:r>
            <a:endParaRPr lang="en-US" dirty="0" smtClean="0"/>
          </a:p>
          <a:p>
            <a:r>
              <a:rPr lang="en-US" dirty="0" smtClean="0"/>
              <a:t>	mary@deitchtherapyandconsulting.com	</a:t>
            </a:r>
          </a:p>
          <a:p>
            <a:r>
              <a:rPr lang="en-US" dirty="0" smtClean="0"/>
              <a:t>610-945-8021</a:t>
            </a:r>
          </a:p>
          <a:p>
            <a:r>
              <a:rPr lang="en-US" dirty="0" smtClean="0"/>
              <a:t>1112 </a:t>
            </a:r>
            <a:r>
              <a:rPr lang="en-US" dirty="0" err="1" smtClean="0"/>
              <a:t>MacDade</a:t>
            </a:r>
            <a:r>
              <a:rPr lang="en-US" dirty="0" smtClean="0"/>
              <a:t> Blvd</a:t>
            </a:r>
          </a:p>
          <a:p>
            <a:r>
              <a:rPr lang="en-US" dirty="0" smtClean="0"/>
              <a:t>Woodlyn PA 19094</a:t>
            </a:r>
            <a:endParaRPr lang="en-US" dirty="0"/>
          </a:p>
        </p:txBody>
      </p:sp>
    </p:spTree>
    <p:extLst>
      <p:ext uri="{BB962C8B-B14F-4D97-AF65-F5344CB8AC3E}">
        <p14:creationId xmlns:p14="http://schemas.microsoft.com/office/powerpoint/2010/main" val="193237455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20436"/>
          </a:xfrm>
        </p:spPr>
        <p:txBody>
          <a:bodyPr/>
          <a:lstStyle/>
          <a:p>
            <a:r>
              <a:rPr lang="en-US" dirty="0" smtClean="0"/>
              <a:t>References/Resources</a:t>
            </a:r>
            <a:endParaRPr lang="en-US" dirty="0"/>
          </a:p>
        </p:txBody>
      </p:sp>
      <p:sp>
        <p:nvSpPr>
          <p:cNvPr id="3" name="Content Placeholder 2"/>
          <p:cNvSpPr>
            <a:spLocks noGrp="1"/>
          </p:cNvSpPr>
          <p:nvPr>
            <p:ph idx="1"/>
          </p:nvPr>
        </p:nvSpPr>
        <p:spPr>
          <a:xfrm>
            <a:off x="913795" y="1330037"/>
            <a:ext cx="10353762" cy="4461163"/>
          </a:xfrm>
        </p:spPr>
        <p:txBody>
          <a:bodyPr>
            <a:normAutofit fontScale="92500" lnSpcReduction="20000"/>
          </a:bodyPr>
          <a:lstStyle/>
          <a:p>
            <a:r>
              <a:rPr lang="en-US" dirty="0" smtClean="0">
                <a:hlinkClick r:id="rId2"/>
              </a:rPr>
              <a:t>www.sash.net</a:t>
            </a:r>
            <a:endParaRPr lang="en-US" dirty="0" smtClean="0"/>
          </a:p>
          <a:p>
            <a:r>
              <a:rPr lang="en-US" dirty="0" smtClean="0">
                <a:hlinkClick r:id="rId3"/>
              </a:rPr>
              <a:t>www.rory.net</a:t>
            </a:r>
            <a:endParaRPr lang="en-US" dirty="0" smtClean="0"/>
          </a:p>
          <a:p>
            <a:r>
              <a:rPr lang="en-US" dirty="0" smtClean="0"/>
              <a:t>www.iitap.com</a:t>
            </a:r>
          </a:p>
          <a:p>
            <a:r>
              <a:rPr lang="en-US" dirty="0"/>
              <a:t>Multiple Authors (2010). Findings from the National Survey of Sexual Health and Behavior (NSSHB) Center for Sexual Health Promotion Indiana University.  </a:t>
            </a:r>
            <a:r>
              <a:rPr lang="en-US" i="1" dirty="0"/>
              <a:t>The Journal of Sexual Medicine.</a:t>
            </a:r>
            <a:r>
              <a:rPr lang="en-US" dirty="0"/>
              <a:t> 7(5) </a:t>
            </a:r>
            <a:endParaRPr lang="en-US" dirty="0" smtClean="0"/>
          </a:p>
          <a:p>
            <a:r>
              <a:rPr lang="en-US" dirty="0"/>
              <a:t>Allnutt, S. H., Bradford, J. M. W., Greenberg, D. M., and Curry, S., "Co-Morbidity of Alcoholism and the </a:t>
            </a:r>
            <a:r>
              <a:rPr lang="en-US" dirty="0" err="1"/>
              <a:t>Paraphilias</a:t>
            </a:r>
            <a:r>
              <a:rPr lang="en-US" dirty="0"/>
              <a:t>," </a:t>
            </a:r>
            <a:r>
              <a:rPr lang="en-US" i="1" dirty="0"/>
              <a:t>Journal of Forensic Sciences, </a:t>
            </a:r>
            <a:r>
              <a:rPr lang="en-US" dirty="0"/>
              <a:t>JFSCA, Vol. 41, No.2, March 1996, pp. 234-239. </a:t>
            </a:r>
            <a:r>
              <a:rPr lang="en-US" dirty="0" smtClean="0"/>
              <a:t>(online)</a:t>
            </a:r>
          </a:p>
          <a:p>
            <a:r>
              <a:rPr lang="en-US" dirty="0"/>
              <a:t>Bancroft, J., </a:t>
            </a:r>
            <a:r>
              <a:rPr lang="en-US" dirty="0" err="1"/>
              <a:t>Vukadinovic</a:t>
            </a:r>
            <a:r>
              <a:rPr lang="en-US" dirty="0"/>
              <a:t>, Z., (2004). Sexual Addiction, Sexual Compulsivity, Sexual Impulsivity, or What? Toward a Theoretical Model. </a:t>
            </a:r>
            <a:r>
              <a:rPr lang="en-US" i="1" dirty="0"/>
              <a:t>Journal of Sex Research </a:t>
            </a:r>
            <a:r>
              <a:rPr lang="en-US" dirty="0"/>
              <a:t>4(3). </a:t>
            </a:r>
            <a:r>
              <a:rPr lang="en-US" dirty="0" smtClean="0"/>
              <a:t>(Online)</a:t>
            </a:r>
            <a:endParaRPr lang="en-US" dirty="0"/>
          </a:p>
          <a:p>
            <a:endParaRPr lang="en-US" dirty="0"/>
          </a:p>
          <a:p>
            <a:endParaRPr lang="en-US" dirty="0"/>
          </a:p>
          <a:p>
            <a:endParaRPr lang="en-US" dirty="0" smtClean="0"/>
          </a:p>
          <a:p>
            <a:endParaRPr lang="en-US" dirty="0"/>
          </a:p>
        </p:txBody>
      </p:sp>
    </p:spTree>
    <p:extLst>
      <p:ext uri="{BB962C8B-B14F-4D97-AF65-F5344CB8AC3E}">
        <p14:creationId xmlns:p14="http://schemas.microsoft.com/office/powerpoint/2010/main" val="279585760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56062"/>
          </a:xfrm>
        </p:spPr>
        <p:txBody>
          <a:bodyPr/>
          <a:lstStyle/>
          <a:p>
            <a:r>
              <a:rPr lang="en-US" dirty="0" smtClean="0"/>
              <a:t>References Cont.</a:t>
            </a:r>
            <a:endParaRPr lang="en-US" dirty="0"/>
          </a:p>
        </p:txBody>
      </p:sp>
      <p:sp>
        <p:nvSpPr>
          <p:cNvPr id="3" name="Content Placeholder 2"/>
          <p:cNvSpPr>
            <a:spLocks noGrp="1"/>
          </p:cNvSpPr>
          <p:nvPr>
            <p:ph idx="1"/>
          </p:nvPr>
        </p:nvSpPr>
        <p:spPr>
          <a:xfrm>
            <a:off x="913795" y="1365663"/>
            <a:ext cx="10353762" cy="4425537"/>
          </a:xfrm>
        </p:spPr>
        <p:txBody>
          <a:bodyPr>
            <a:normAutofit fontScale="92500" lnSpcReduction="10000"/>
          </a:bodyPr>
          <a:lstStyle/>
          <a:p>
            <a:r>
              <a:rPr lang="en-US" dirty="0"/>
              <a:t>Bowen S., Chawla, N., </a:t>
            </a:r>
            <a:r>
              <a:rPr lang="en-US" dirty="0" err="1"/>
              <a:t>Marlatt</a:t>
            </a:r>
            <a:r>
              <a:rPr lang="en-US" dirty="0"/>
              <a:t>, G.A. </a:t>
            </a:r>
            <a:r>
              <a:rPr lang="en-US" i="1" dirty="0"/>
              <a:t>Mindfulness Based Relapse Prevention for Addictive Behaviors. </a:t>
            </a:r>
            <a:r>
              <a:rPr lang="en-US" dirty="0"/>
              <a:t>(2011)  Guilford Press. </a:t>
            </a:r>
            <a:endParaRPr lang="en-US" dirty="0" smtClean="0"/>
          </a:p>
          <a:p>
            <a:r>
              <a:rPr lang="en-US" dirty="0"/>
              <a:t>Braun-Harvey, Douglas. (2010) </a:t>
            </a:r>
            <a:r>
              <a:rPr lang="en-US" i="1" dirty="0"/>
              <a:t>Sexual Health in Recovery: A Professional Counselors Manual. </a:t>
            </a:r>
            <a:r>
              <a:rPr lang="en-US" dirty="0"/>
              <a:t>Springer </a:t>
            </a:r>
            <a:r>
              <a:rPr lang="en-US" dirty="0" smtClean="0"/>
              <a:t>Publishing</a:t>
            </a:r>
          </a:p>
          <a:p>
            <a:r>
              <a:rPr lang="en-US" dirty="0"/>
              <a:t>Calsyn, DA., </a:t>
            </a:r>
            <a:r>
              <a:rPr lang="en-US" dirty="0" err="1"/>
              <a:t>Critis-Christoph</a:t>
            </a:r>
            <a:r>
              <a:rPr lang="en-US" dirty="0"/>
              <a:t>, P., Hatch-</a:t>
            </a:r>
            <a:r>
              <a:rPr lang="en-US" dirty="0" err="1"/>
              <a:t>Maillett</a:t>
            </a:r>
            <a:r>
              <a:rPr lang="en-US" dirty="0"/>
              <a:t>, MA., </a:t>
            </a:r>
            <a:r>
              <a:rPr lang="en-US" dirty="0" smtClean="0"/>
              <a:t>Doyle, S., Song, Y., Coyer, S., </a:t>
            </a:r>
            <a:r>
              <a:rPr lang="en-US" dirty="0" err="1" smtClean="0"/>
              <a:t>Pelta</a:t>
            </a:r>
            <a:r>
              <a:rPr lang="en-US" dirty="0" smtClean="0"/>
              <a:t>, S.  </a:t>
            </a:r>
            <a:r>
              <a:rPr lang="en-US" dirty="0"/>
              <a:t>(2010). Reducing Sex under the Influence of Drugs and Alcohol for Patients in Substance Abuse Treatment. </a:t>
            </a:r>
            <a:r>
              <a:rPr lang="en-US" i="1" dirty="0"/>
              <a:t>Addiction</a:t>
            </a:r>
            <a:r>
              <a:rPr lang="en-US" dirty="0"/>
              <a:t> 105(1), 100-108.  (online</a:t>
            </a:r>
            <a:r>
              <a:rPr lang="en-US" dirty="0" smtClean="0"/>
              <a:t>).</a:t>
            </a:r>
          </a:p>
          <a:p>
            <a:r>
              <a:rPr lang="en-US" dirty="0"/>
              <a:t>Carnes, P., Murray, R., </a:t>
            </a:r>
            <a:r>
              <a:rPr lang="en-US" dirty="0" err="1"/>
              <a:t>Charpentier</a:t>
            </a:r>
            <a:r>
              <a:rPr lang="en-US" dirty="0"/>
              <a:t>, L., (2005). </a:t>
            </a:r>
            <a:r>
              <a:rPr lang="en-US" dirty="0" smtClean="0"/>
              <a:t>Bargains </a:t>
            </a:r>
            <a:r>
              <a:rPr lang="en-US" dirty="0"/>
              <a:t>with Chaos: Sex Addicts and Addiction Interaction Disorder. </a:t>
            </a:r>
            <a:r>
              <a:rPr lang="en-US" i="1" dirty="0"/>
              <a:t>Sexual Addiction and Compulsivity. </a:t>
            </a:r>
            <a:r>
              <a:rPr lang="en-US" dirty="0"/>
              <a:t>12</a:t>
            </a:r>
            <a:r>
              <a:rPr lang="en-US" dirty="0" smtClean="0"/>
              <a:t>.</a:t>
            </a:r>
          </a:p>
          <a:p>
            <a:r>
              <a:rPr lang="en-US" dirty="0"/>
              <a:t>Cooper, A., Griffin-Shelley, E., </a:t>
            </a:r>
            <a:r>
              <a:rPr lang="en-US" dirty="0" err="1"/>
              <a:t>Delmonio</a:t>
            </a:r>
            <a:r>
              <a:rPr lang="en-US" dirty="0"/>
              <a:t>, D., </a:t>
            </a:r>
            <a:r>
              <a:rPr lang="en-US" dirty="0" err="1"/>
              <a:t>Mathy</a:t>
            </a:r>
            <a:r>
              <a:rPr lang="en-US" dirty="0"/>
              <a:t>, R. (2001) Online Sexual Problems, Assessment and Predictive Variables.  </a:t>
            </a:r>
            <a:r>
              <a:rPr lang="en-US" i="1" dirty="0"/>
              <a:t>Sexual Addiction and Compulsivity. 8:267-285 </a:t>
            </a:r>
            <a:r>
              <a:rPr lang="en-US" dirty="0"/>
              <a:t>(online) </a:t>
            </a:r>
          </a:p>
          <a:p>
            <a:endParaRPr lang="en-US" dirty="0" smtClean="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8867585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708561"/>
          </a:xfrm>
        </p:spPr>
        <p:txBody>
          <a:bodyPr/>
          <a:lstStyle/>
          <a:p>
            <a:r>
              <a:rPr lang="en-US" dirty="0" smtClean="0"/>
              <a:t>References CONT</a:t>
            </a:r>
            <a:endParaRPr lang="en-US" dirty="0"/>
          </a:p>
        </p:txBody>
      </p:sp>
      <p:sp>
        <p:nvSpPr>
          <p:cNvPr id="3" name="Content Placeholder 2"/>
          <p:cNvSpPr>
            <a:spLocks noGrp="1"/>
          </p:cNvSpPr>
          <p:nvPr>
            <p:ph idx="1"/>
          </p:nvPr>
        </p:nvSpPr>
        <p:spPr>
          <a:xfrm>
            <a:off x="913795" y="1318161"/>
            <a:ext cx="10353762" cy="4473039"/>
          </a:xfrm>
        </p:spPr>
        <p:txBody>
          <a:bodyPr>
            <a:normAutofit fontScale="92500" lnSpcReduction="20000"/>
          </a:bodyPr>
          <a:lstStyle/>
          <a:p>
            <a:r>
              <a:rPr lang="en-US" dirty="0"/>
              <a:t>Garcia, F., </a:t>
            </a:r>
            <a:r>
              <a:rPr lang="en-US" dirty="0" err="1"/>
              <a:t>Thibaut</a:t>
            </a:r>
            <a:r>
              <a:rPr lang="en-US" dirty="0"/>
              <a:t>, F., (2010) Sexual Addictions. </a:t>
            </a:r>
            <a:r>
              <a:rPr lang="en-US" i="1" dirty="0"/>
              <a:t>The American Journal of Drug and Alcohol Abuse. </a:t>
            </a:r>
            <a:r>
              <a:rPr lang="en-US" dirty="0"/>
              <a:t>36. </a:t>
            </a:r>
            <a:r>
              <a:rPr lang="en-US" dirty="0" smtClean="0"/>
              <a:t>online</a:t>
            </a:r>
          </a:p>
          <a:p>
            <a:r>
              <a:rPr lang="en-US" dirty="0"/>
              <a:t>Hartman, L., Ho, V., </a:t>
            </a:r>
            <a:r>
              <a:rPr lang="en-US" dirty="0" err="1"/>
              <a:t>Arbour</a:t>
            </a:r>
            <a:r>
              <a:rPr lang="en-US" dirty="0"/>
              <a:t>, S., </a:t>
            </a:r>
            <a:r>
              <a:rPr lang="en-US" dirty="0" err="1"/>
              <a:t>Hambley</a:t>
            </a:r>
            <a:r>
              <a:rPr lang="en-US" dirty="0"/>
              <a:t>, J.M., Lawson, P. (2012).  Sexual Addiction and Substance Addiction: Comparing Sexual Addiction treatment Outcomes Among Clients with and Without Comorbid Substance Use Disorders.  </a:t>
            </a:r>
            <a:r>
              <a:rPr lang="en-US" i="1" dirty="0"/>
              <a:t>Sexual Addiction and Compulsivity: The Journal of Treatment and Prevention. </a:t>
            </a:r>
            <a:r>
              <a:rPr lang="en-US" dirty="0"/>
              <a:t>19:4, 284-309. </a:t>
            </a:r>
            <a:endParaRPr lang="en-US" dirty="0" smtClean="0"/>
          </a:p>
          <a:p>
            <a:r>
              <a:rPr lang="en-US" dirty="0"/>
              <a:t>Holmes, W.C., </a:t>
            </a:r>
            <a:r>
              <a:rPr lang="en-US" dirty="0" err="1"/>
              <a:t>Foa</a:t>
            </a:r>
            <a:r>
              <a:rPr lang="en-US" dirty="0"/>
              <a:t>, E., </a:t>
            </a:r>
            <a:r>
              <a:rPr lang="en-US" dirty="0" err="1"/>
              <a:t>Sammel</a:t>
            </a:r>
            <a:r>
              <a:rPr lang="en-US" dirty="0"/>
              <a:t> M.D., (2005) Men’s Pathways to Risky Sexual Behavior: Role of Co-Occurring Childhood Sexual Abuse, Posttraumatic Stress Disorder, and Depression Histories. </a:t>
            </a:r>
            <a:r>
              <a:rPr lang="en-US" i="1" dirty="0"/>
              <a:t>Journal of Urban Health, </a:t>
            </a:r>
            <a:r>
              <a:rPr lang="en-US" i="1" dirty="0" err="1"/>
              <a:t>Bulliten</a:t>
            </a:r>
            <a:r>
              <a:rPr lang="en-US" i="1" dirty="0"/>
              <a:t> of the New York Academy of Medicine. </a:t>
            </a:r>
            <a:r>
              <a:rPr lang="en-US" dirty="0"/>
              <a:t>82(1). </a:t>
            </a:r>
            <a:r>
              <a:rPr lang="en-US" dirty="0" smtClean="0"/>
              <a:t>Online</a:t>
            </a:r>
          </a:p>
          <a:p>
            <a:r>
              <a:rPr lang="en-US" dirty="0"/>
              <a:t>Hook </a:t>
            </a:r>
            <a:r>
              <a:rPr lang="en-US" dirty="0" smtClean="0"/>
              <a:t>,JP., Hook, JN., Davis D., Worthington, E., </a:t>
            </a:r>
            <a:r>
              <a:rPr lang="en-US" dirty="0" err="1" smtClean="0"/>
              <a:t>Penberthy</a:t>
            </a:r>
            <a:r>
              <a:rPr lang="en-US" dirty="0" smtClean="0"/>
              <a:t>, J.K., </a:t>
            </a:r>
            <a:r>
              <a:rPr lang="en-US" dirty="0"/>
              <a:t>(2010). Measuring Sexual Addiction and Compulsivity, a Critical Review of the Instruments. </a:t>
            </a:r>
            <a:r>
              <a:rPr lang="en-US" i="1" dirty="0"/>
              <a:t>Journal of Sex and Marital Therapy. </a:t>
            </a:r>
            <a:r>
              <a:rPr lang="en-US" dirty="0"/>
              <a:t>36.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888588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56062"/>
          </a:xfrm>
        </p:spPr>
        <p:txBody>
          <a:bodyPr/>
          <a:lstStyle/>
          <a:p>
            <a:r>
              <a:rPr lang="en-US" dirty="0" smtClean="0"/>
              <a:t>References Cont. </a:t>
            </a:r>
            <a:endParaRPr lang="en-US" dirty="0"/>
          </a:p>
        </p:txBody>
      </p:sp>
      <p:sp>
        <p:nvSpPr>
          <p:cNvPr id="3" name="Content Placeholder 2"/>
          <p:cNvSpPr>
            <a:spLocks noGrp="1"/>
          </p:cNvSpPr>
          <p:nvPr>
            <p:ph idx="1"/>
          </p:nvPr>
        </p:nvSpPr>
        <p:spPr>
          <a:xfrm>
            <a:off x="913795" y="1365663"/>
            <a:ext cx="10353762" cy="4425537"/>
          </a:xfrm>
        </p:spPr>
        <p:txBody>
          <a:bodyPr>
            <a:normAutofit fontScale="92500"/>
          </a:bodyPr>
          <a:lstStyle/>
          <a:p>
            <a:r>
              <a:rPr lang="en-US" dirty="0"/>
              <a:t>Kafka, M. (2009). The DSM Diagnostic Criteria for Paraphilia Not Otherwise Specified.  </a:t>
            </a:r>
            <a:r>
              <a:rPr lang="en-US" i="1" dirty="0"/>
              <a:t>Archives of Sexual Behavior. </a:t>
            </a:r>
            <a:r>
              <a:rPr lang="en-US" dirty="0" err="1"/>
              <a:t>Doi</a:t>
            </a:r>
            <a:r>
              <a:rPr lang="en-US" dirty="0"/>
              <a:t>: </a:t>
            </a:r>
            <a:r>
              <a:rPr lang="en-US" dirty="0" smtClean="0"/>
              <a:t>10.1007/s10508-009-9552-0</a:t>
            </a:r>
          </a:p>
          <a:p>
            <a:r>
              <a:rPr lang="en-US" dirty="0"/>
              <a:t>Kafka, M., </a:t>
            </a:r>
            <a:r>
              <a:rPr lang="en-US" dirty="0" err="1"/>
              <a:t>Hennen</a:t>
            </a:r>
            <a:r>
              <a:rPr lang="en-US" dirty="0"/>
              <a:t>. J., (1999). The Paraphilia-Related Disorders: An Empirical Investigation of </a:t>
            </a:r>
            <a:r>
              <a:rPr lang="en-US" dirty="0" err="1"/>
              <a:t>Nonparaphilic</a:t>
            </a:r>
            <a:r>
              <a:rPr lang="en-US" dirty="0"/>
              <a:t> </a:t>
            </a:r>
            <a:r>
              <a:rPr lang="en-US" dirty="0" err="1"/>
              <a:t>Hypersexuality</a:t>
            </a:r>
            <a:r>
              <a:rPr lang="en-US" dirty="0"/>
              <a:t> Disorders in Outpatient Males. </a:t>
            </a:r>
            <a:r>
              <a:rPr lang="en-US" i="1" dirty="0"/>
              <a:t>Journal of  Sex and Marital Therapy. 25: 305-319. </a:t>
            </a:r>
            <a:r>
              <a:rPr lang="en-US" i="1" dirty="0" smtClean="0"/>
              <a:t>online</a:t>
            </a:r>
          </a:p>
          <a:p>
            <a:r>
              <a:rPr lang="en-US" dirty="0"/>
              <a:t>Kafka, M., </a:t>
            </a:r>
            <a:r>
              <a:rPr lang="en-US" dirty="0" err="1"/>
              <a:t>Hennen</a:t>
            </a:r>
            <a:r>
              <a:rPr lang="en-US" dirty="0"/>
              <a:t>, J. (2002). A </a:t>
            </a:r>
            <a:r>
              <a:rPr lang="en-US" i="1" dirty="0"/>
              <a:t>DSM-IV </a:t>
            </a:r>
            <a:r>
              <a:rPr lang="en-US" dirty="0"/>
              <a:t>Axis I Comorbidity Study of Males (</a:t>
            </a:r>
            <a:r>
              <a:rPr lang="en-US" i="1" dirty="0"/>
              <a:t>n </a:t>
            </a:r>
            <a:r>
              <a:rPr lang="en-US" dirty="0"/>
              <a:t>= 120) With </a:t>
            </a:r>
            <a:r>
              <a:rPr lang="en-US" dirty="0" err="1"/>
              <a:t>Paraphilias</a:t>
            </a:r>
            <a:r>
              <a:rPr lang="en-US" dirty="0"/>
              <a:t> and Paraphilia-Related Disorders. </a:t>
            </a:r>
            <a:r>
              <a:rPr lang="en-US" i="1" dirty="0"/>
              <a:t>Sexual Abuse: A Journal of Research and Treatment. </a:t>
            </a:r>
            <a:r>
              <a:rPr lang="en-US" dirty="0"/>
              <a:t>14(4). </a:t>
            </a:r>
            <a:endParaRPr lang="en-US" dirty="0" smtClean="0"/>
          </a:p>
          <a:p>
            <a:r>
              <a:rPr lang="en-US" dirty="0"/>
              <a:t>Levine, M., </a:t>
            </a:r>
            <a:r>
              <a:rPr lang="en-US" dirty="0" err="1"/>
              <a:t>Dalrymple</a:t>
            </a:r>
            <a:r>
              <a:rPr lang="en-US" dirty="0"/>
              <a:t>, K., Zimmerman, M., (2013). Which Facets of Mindfulness Predict the Presence of Substance Use Disorders in an Outpatient Psychiatric Sample? </a:t>
            </a:r>
            <a:r>
              <a:rPr lang="en-US" i="1" dirty="0"/>
              <a:t>Psychology of Addictive Behaviors. </a:t>
            </a:r>
            <a:r>
              <a:rPr lang="en-US" dirty="0"/>
              <a:t>Advance online publication. </a:t>
            </a:r>
            <a:r>
              <a:rPr lang="en-US" dirty="0" err="1"/>
              <a:t>doi</a:t>
            </a:r>
            <a:r>
              <a:rPr lang="en-US" dirty="0"/>
              <a:t>: 10.1037/a0034706</a:t>
            </a:r>
          </a:p>
          <a:p>
            <a:endParaRPr lang="en-US" dirty="0" smtClean="0"/>
          </a:p>
          <a:p>
            <a:endParaRPr lang="en-US" dirty="0"/>
          </a:p>
          <a:p>
            <a:endParaRPr lang="en-US" b="1" i="1" dirty="0" smtClean="0"/>
          </a:p>
          <a:p>
            <a:endParaRPr lang="en-US" dirty="0"/>
          </a:p>
          <a:p>
            <a:endParaRPr lang="en-US" dirty="0"/>
          </a:p>
          <a:p>
            <a:endParaRPr lang="en-US" dirty="0"/>
          </a:p>
        </p:txBody>
      </p:sp>
    </p:spTree>
    <p:extLst>
      <p:ext uri="{BB962C8B-B14F-4D97-AF65-F5344CB8AC3E}">
        <p14:creationId xmlns:p14="http://schemas.microsoft.com/office/powerpoint/2010/main" val="185540767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756062"/>
          </a:xfrm>
        </p:spPr>
        <p:txBody>
          <a:bodyPr/>
          <a:lstStyle/>
          <a:p>
            <a:r>
              <a:rPr lang="en-US" dirty="0" smtClean="0"/>
              <a:t>References Cont.</a:t>
            </a:r>
            <a:endParaRPr lang="en-US" dirty="0"/>
          </a:p>
        </p:txBody>
      </p:sp>
      <p:sp>
        <p:nvSpPr>
          <p:cNvPr id="3" name="Content Placeholder 2"/>
          <p:cNvSpPr>
            <a:spLocks noGrp="1"/>
          </p:cNvSpPr>
          <p:nvPr>
            <p:ph idx="1"/>
          </p:nvPr>
        </p:nvSpPr>
        <p:spPr>
          <a:xfrm>
            <a:off x="913795" y="1223157"/>
            <a:ext cx="10353762" cy="4952011"/>
          </a:xfrm>
        </p:spPr>
        <p:txBody>
          <a:bodyPr>
            <a:normAutofit fontScale="92500" lnSpcReduction="10000"/>
          </a:bodyPr>
          <a:lstStyle/>
          <a:p>
            <a:r>
              <a:rPr lang="en-US" dirty="0"/>
              <a:t>Liau, A., Millett, G., Marks, G., (2006). Meta-analytic Examination of Online Sex Seeking and Sexual Risk Behavior Among Men who Have Sex with Men. </a:t>
            </a:r>
            <a:r>
              <a:rPr lang="en-US" i="1" dirty="0"/>
              <a:t>Sexually Transmitted Diseases. </a:t>
            </a:r>
            <a:r>
              <a:rPr lang="en-US" dirty="0"/>
              <a:t>33(9): 576-584. Online. </a:t>
            </a:r>
            <a:endParaRPr lang="en-US" dirty="0" smtClean="0"/>
          </a:p>
          <a:p>
            <a:r>
              <a:rPr lang="en-US" dirty="0"/>
              <a:t>Luoma, J.B., </a:t>
            </a:r>
            <a:r>
              <a:rPr lang="en-US" dirty="0" err="1"/>
              <a:t>Kohlenberg</a:t>
            </a:r>
            <a:r>
              <a:rPr lang="en-US" dirty="0"/>
              <a:t>, B.S.., Hayes, S., Fletcher, L. (2012). Slow and Steady Wins the Race: A Randomized Clinical Trial of Acceptance and Commitment Therapy Targeting Shame in Substance Use Disorders. </a:t>
            </a:r>
            <a:r>
              <a:rPr lang="en-US" i="1" dirty="0"/>
              <a:t>Journal of Consulting and Clinical Psychology. </a:t>
            </a:r>
            <a:r>
              <a:rPr lang="en-US" dirty="0" smtClean="0"/>
              <a:t>80(1)</a:t>
            </a:r>
          </a:p>
          <a:p>
            <a:r>
              <a:rPr lang="en-US" dirty="0"/>
              <a:t>Motoharu, T., </a:t>
            </a:r>
            <a:r>
              <a:rPr lang="en-US" dirty="0" err="1"/>
              <a:t>Takihashi</a:t>
            </a:r>
            <a:r>
              <a:rPr lang="en-US" dirty="0"/>
              <a:t>, S., Kitamura, M. (2009). Addictive Personality and Problematic Mobile Phone Use. </a:t>
            </a:r>
            <a:r>
              <a:rPr lang="en-US" i="1" dirty="0" err="1"/>
              <a:t>CyberPsychology</a:t>
            </a:r>
            <a:r>
              <a:rPr lang="en-US" i="1" dirty="0"/>
              <a:t> and Behavior. </a:t>
            </a:r>
            <a:r>
              <a:rPr lang="en-US" dirty="0"/>
              <a:t>12(X). </a:t>
            </a:r>
            <a:r>
              <a:rPr lang="en-US" dirty="0" smtClean="0"/>
              <a:t>Online</a:t>
            </a:r>
          </a:p>
          <a:p>
            <a:r>
              <a:rPr lang="en-US" dirty="0"/>
              <a:t>Parsons et al (2010). Explanations for the Origins of Sexual Compulsivity Among Gay and Bisexual Men. </a:t>
            </a:r>
            <a:r>
              <a:rPr lang="en-US" i="1" dirty="0"/>
              <a:t>Archives of Sexual Behavior. </a:t>
            </a:r>
            <a:r>
              <a:rPr lang="en-US" dirty="0">
                <a:hlinkClick r:id="rId2"/>
              </a:rPr>
              <a:t>http://</a:t>
            </a:r>
            <a:r>
              <a:rPr lang="en-US" dirty="0" smtClean="0">
                <a:hlinkClick r:id="rId2"/>
              </a:rPr>
              <a:t>rd.springer.com/article/10.1007/s10508-007-9218-8/fulltext.html</a:t>
            </a:r>
            <a:endParaRPr lang="en-US" dirty="0" smtClean="0"/>
          </a:p>
          <a:p>
            <a:r>
              <a:rPr lang="en-US" dirty="0"/>
              <a:t>Reid, R., Carpenter, B.N. (2009). Exploring Relationships of Psychopathology in Hypersexual Patients Using the MMPI-2. </a:t>
            </a:r>
            <a:r>
              <a:rPr lang="en-US" i="1" dirty="0"/>
              <a:t>Journal of Sex and Marital Therapy. 35(4).</a:t>
            </a:r>
          </a:p>
          <a:p>
            <a:endParaRPr lang="en-US" dirty="0"/>
          </a:p>
          <a:p>
            <a:endParaRPr lang="en-US" dirty="0" smtClean="0"/>
          </a:p>
          <a:p>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6531918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1"/>
            <a:ext cx="10353761" cy="839190"/>
          </a:xfrm>
        </p:spPr>
        <p:txBody>
          <a:bodyPr>
            <a:normAutofit fontScale="90000"/>
          </a:bodyPr>
          <a:lstStyle/>
          <a:p>
            <a:r>
              <a:rPr lang="en-US" dirty="0" smtClean="0"/>
              <a:t>References Cont.</a:t>
            </a:r>
            <a:br>
              <a:rPr lang="en-US" dirty="0" smtClean="0"/>
            </a:br>
            <a:endParaRPr lang="en-US" dirty="0"/>
          </a:p>
        </p:txBody>
      </p:sp>
      <p:sp>
        <p:nvSpPr>
          <p:cNvPr id="3" name="Content Placeholder 2"/>
          <p:cNvSpPr>
            <a:spLocks noGrp="1"/>
          </p:cNvSpPr>
          <p:nvPr>
            <p:ph idx="1"/>
          </p:nvPr>
        </p:nvSpPr>
        <p:spPr>
          <a:xfrm>
            <a:off x="913795" y="1163781"/>
            <a:ext cx="10353762" cy="5177641"/>
          </a:xfrm>
        </p:spPr>
        <p:txBody>
          <a:bodyPr>
            <a:normAutofit fontScale="92500" lnSpcReduction="10000"/>
          </a:bodyPr>
          <a:lstStyle/>
          <a:p>
            <a:r>
              <a:rPr lang="en-US" dirty="0" smtClean="0"/>
              <a:t>Reid</a:t>
            </a:r>
            <a:r>
              <a:rPr lang="en-US" dirty="0"/>
              <a:t>, R., </a:t>
            </a:r>
            <a:r>
              <a:rPr lang="en-US" dirty="0" err="1"/>
              <a:t>Cyders</a:t>
            </a:r>
            <a:r>
              <a:rPr lang="en-US" dirty="0"/>
              <a:t>, M.A., </a:t>
            </a:r>
            <a:r>
              <a:rPr lang="en-US" dirty="0" err="1"/>
              <a:t>Moghaddan</a:t>
            </a:r>
            <a:r>
              <a:rPr lang="en-US" dirty="0"/>
              <a:t>, JF., Fong, T.W., (2014). </a:t>
            </a:r>
            <a:r>
              <a:rPr lang="en-US" b="1" dirty="0"/>
              <a:t>Psychometric properties of the Barratt </a:t>
            </a:r>
            <a:r>
              <a:rPr lang="en-US" dirty="0"/>
              <a:t>Impulsiveness Scale in patients with gambling disorders, </a:t>
            </a:r>
            <a:r>
              <a:rPr lang="en-US" dirty="0" err="1"/>
              <a:t>hypersexuality</a:t>
            </a:r>
            <a:r>
              <a:rPr lang="en-US" dirty="0"/>
              <a:t>, and methamphetamine dependence.</a:t>
            </a:r>
            <a:r>
              <a:rPr lang="en-US" b="1" dirty="0"/>
              <a:t> </a:t>
            </a:r>
            <a:r>
              <a:rPr lang="en-US" i="1" dirty="0"/>
              <a:t>Addictive Behaviors.</a:t>
            </a:r>
            <a:r>
              <a:rPr lang="en-US" dirty="0"/>
              <a:t> 39(11</a:t>
            </a:r>
            <a:r>
              <a:rPr lang="en-US" dirty="0" smtClean="0"/>
              <a:t>).</a:t>
            </a:r>
          </a:p>
          <a:p>
            <a:r>
              <a:rPr lang="en-US" dirty="0"/>
              <a:t>Schmitt, D.P. (2004). The Big Five Related to Risky Sexual </a:t>
            </a:r>
            <a:r>
              <a:rPr lang="en-US" dirty="0" err="1"/>
              <a:t>Behaviour</a:t>
            </a:r>
            <a:r>
              <a:rPr lang="en-US" dirty="0"/>
              <a:t> Across 10 World Regions: Differential Personality Associations of Sexual Promiscuity and Relationship Infidelity. </a:t>
            </a:r>
            <a:r>
              <a:rPr lang="en-US" i="1" dirty="0"/>
              <a:t>European Journal of Personality. </a:t>
            </a:r>
            <a:r>
              <a:rPr lang="en-US" dirty="0"/>
              <a:t>18:301-319. (online</a:t>
            </a:r>
            <a:r>
              <a:rPr lang="en-US" dirty="0" smtClean="0"/>
              <a:t>)</a:t>
            </a:r>
          </a:p>
          <a:p>
            <a:r>
              <a:rPr lang="en-US" b="1" dirty="0"/>
              <a:t>Skegg. S., Nada-Raja, S., Dickson, N., Paul, C., (2010). </a:t>
            </a:r>
            <a:r>
              <a:rPr lang="en-US" dirty="0"/>
              <a:t>Perceived ‘‘Out of Control’’ Sexual Behavior in a Cohort of Young Adults from the Dunedin Multidisciplinary Health and Development Study. </a:t>
            </a:r>
            <a:r>
              <a:rPr lang="en-US" i="1" dirty="0"/>
              <a:t>Archives of Sexual Behavior. </a:t>
            </a:r>
            <a:r>
              <a:rPr lang="en-US" dirty="0"/>
              <a:t>39:968-978.  online.</a:t>
            </a:r>
            <a:endParaRPr lang="en-US" dirty="0" smtClean="0"/>
          </a:p>
          <a:p>
            <a:r>
              <a:rPr lang="en-US" dirty="0"/>
              <a:t>Michael P. </a:t>
            </a:r>
            <a:r>
              <a:rPr lang="en-US" dirty="0" err="1"/>
              <a:t>Twohig</a:t>
            </a:r>
            <a:r>
              <a:rPr lang="en-US" dirty="0"/>
              <a:t>, Jesse M. Crosby, Acceptance and Commitment Therapy as a Treatment for Problematic Internet Pornography Viewing, Behavior Therapy (2010), </a:t>
            </a:r>
            <a:r>
              <a:rPr lang="en-US" dirty="0" smtClean="0"/>
              <a:t>10.1016/j.beth.2009.06.002</a:t>
            </a:r>
          </a:p>
          <a:p>
            <a:r>
              <a:rPr lang="en-US" dirty="0"/>
              <a:t>Wetterneck, C.T., et al (2012).  The Role of Sexual Compulsivity, Impulsivity and Experiential Avoidance in Internet Pornography Use. </a:t>
            </a:r>
            <a:r>
              <a:rPr lang="en-US" i="1" dirty="0"/>
              <a:t>The Psychology Record. </a:t>
            </a:r>
            <a:r>
              <a:rPr lang="en-US" dirty="0"/>
              <a:t>62</a:t>
            </a:r>
            <a:r>
              <a:rPr lang="en-US" dirty="0" smtClean="0"/>
              <a:t>.</a:t>
            </a:r>
          </a:p>
          <a:p>
            <a:endParaRPr lang="en-US" dirty="0"/>
          </a:p>
          <a:p>
            <a:endParaRPr lang="en-US" dirty="0"/>
          </a:p>
          <a:p>
            <a:endParaRPr lang="en-US" dirty="0" smtClean="0"/>
          </a:p>
          <a:p>
            <a:endParaRPr lang="en-US" i="1" dirty="0"/>
          </a:p>
          <a:p>
            <a:endParaRPr lang="en-US" dirty="0"/>
          </a:p>
        </p:txBody>
      </p:sp>
    </p:spTree>
    <p:extLst>
      <p:ext uri="{BB962C8B-B14F-4D97-AF65-F5344CB8AC3E}">
        <p14:creationId xmlns:p14="http://schemas.microsoft.com/office/powerpoint/2010/main" val="303672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Addiction</a:t>
            </a:r>
            <a:endParaRPr lang="en-US" dirty="0"/>
          </a:p>
        </p:txBody>
      </p:sp>
      <p:sp>
        <p:nvSpPr>
          <p:cNvPr id="3" name="Content Placeholder 2"/>
          <p:cNvSpPr>
            <a:spLocks noGrp="1"/>
          </p:cNvSpPr>
          <p:nvPr>
            <p:ph idx="1"/>
          </p:nvPr>
        </p:nvSpPr>
        <p:spPr/>
        <p:txBody>
          <a:bodyPr>
            <a:normAutofit/>
          </a:bodyPr>
          <a:lstStyle/>
          <a:p>
            <a:r>
              <a:rPr lang="en-US" dirty="0"/>
              <a:t>Behaviors are engaged in for longer periods of time than intended.</a:t>
            </a:r>
          </a:p>
          <a:p>
            <a:r>
              <a:rPr lang="en-US" dirty="0" smtClean="0"/>
              <a:t>An </a:t>
            </a:r>
            <a:r>
              <a:rPr lang="en-US" dirty="0"/>
              <a:t>effort or desire to cut down or stop the behavior.</a:t>
            </a:r>
          </a:p>
          <a:p>
            <a:r>
              <a:rPr lang="en-US" dirty="0" smtClean="0"/>
              <a:t>Time </a:t>
            </a:r>
            <a:r>
              <a:rPr lang="en-US" dirty="0"/>
              <a:t>is spent to engage in the activity or find a way to engage in the activity or recover from the activity.</a:t>
            </a:r>
          </a:p>
          <a:p>
            <a:r>
              <a:rPr lang="en-US" dirty="0" smtClean="0"/>
              <a:t>Important </a:t>
            </a:r>
            <a:r>
              <a:rPr lang="en-US" dirty="0"/>
              <a:t>social, occupational, or recreational activities are given up or reduced because of </a:t>
            </a:r>
            <a:r>
              <a:rPr lang="en-US" dirty="0" smtClean="0"/>
              <a:t>the behavior</a:t>
            </a:r>
            <a:r>
              <a:rPr lang="en-US" dirty="0"/>
              <a:t>.</a:t>
            </a:r>
          </a:p>
          <a:p>
            <a:r>
              <a:rPr lang="en-US" dirty="0" smtClean="0"/>
              <a:t>Continue </a:t>
            </a:r>
            <a:r>
              <a:rPr lang="en-US" dirty="0"/>
              <a:t>to use the behavior despite knowledge of having a persistent physical or </a:t>
            </a:r>
            <a:r>
              <a:rPr lang="en-US" dirty="0" smtClean="0"/>
              <a:t>psychological problem</a:t>
            </a:r>
            <a:r>
              <a:rPr lang="en-US" dirty="0"/>
              <a:t>.</a:t>
            </a:r>
          </a:p>
          <a:p>
            <a:endParaRPr lang="en-US" dirty="0"/>
          </a:p>
        </p:txBody>
      </p:sp>
    </p:spTree>
    <p:extLst>
      <p:ext uri="{BB962C8B-B14F-4D97-AF65-F5344CB8AC3E}">
        <p14:creationId xmlns:p14="http://schemas.microsoft.com/office/powerpoint/2010/main" val="1748747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addiction cont.</a:t>
            </a:r>
            <a:endParaRPr lang="en-US" dirty="0"/>
          </a:p>
        </p:txBody>
      </p:sp>
      <p:sp>
        <p:nvSpPr>
          <p:cNvPr id="3" name="Content Placeholder 2"/>
          <p:cNvSpPr>
            <a:spLocks noGrp="1"/>
          </p:cNvSpPr>
          <p:nvPr>
            <p:ph idx="1"/>
          </p:nvPr>
        </p:nvSpPr>
        <p:spPr/>
        <p:txBody>
          <a:bodyPr>
            <a:normAutofit/>
          </a:bodyPr>
          <a:lstStyle/>
          <a:p>
            <a:r>
              <a:rPr lang="en-US" dirty="0"/>
              <a:t>Recurrent use resulting in failure to fulfill obligations.</a:t>
            </a:r>
          </a:p>
          <a:p>
            <a:r>
              <a:rPr lang="en-US" dirty="0" smtClean="0"/>
              <a:t>Continued </a:t>
            </a:r>
            <a:r>
              <a:rPr lang="en-US" dirty="0"/>
              <a:t>use despite problems.</a:t>
            </a:r>
          </a:p>
          <a:p>
            <a:r>
              <a:rPr lang="en-US" dirty="0" smtClean="0"/>
              <a:t>Tolerance</a:t>
            </a:r>
            <a:r>
              <a:rPr lang="en-US" dirty="0"/>
              <a:t>: Defined by increased amounts of use of behavior or increase in </a:t>
            </a:r>
            <a:r>
              <a:rPr lang="en-US" dirty="0" smtClean="0"/>
              <a:t>risk.</a:t>
            </a:r>
            <a:endParaRPr lang="en-US" dirty="0"/>
          </a:p>
          <a:p>
            <a:r>
              <a:rPr lang="en-US" dirty="0" smtClean="0"/>
              <a:t>Maladaptive </a:t>
            </a:r>
            <a:r>
              <a:rPr lang="en-US" dirty="0"/>
              <a:t>pattern of use leading to impairment or distress.</a:t>
            </a:r>
          </a:p>
          <a:p>
            <a:r>
              <a:rPr lang="en-US" dirty="0" smtClean="0"/>
              <a:t>Withdrawal</a:t>
            </a:r>
            <a:r>
              <a:rPr lang="en-US" dirty="0"/>
              <a:t>: This area is least defined in sexual addiction but there is irritability when not able to engage in the behavior. Frequently depression, anxiety, and physical symptoms are present.</a:t>
            </a:r>
          </a:p>
          <a:p>
            <a:r>
              <a:rPr lang="en-US" dirty="0" smtClean="0"/>
              <a:t>ASAM now includes sex as an addiction in their definition</a:t>
            </a:r>
            <a:endParaRPr lang="en-US" dirty="0"/>
          </a:p>
        </p:txBody>
      </p:sp>
    </p:spTree>
    <p:extLst>
      <p:ext uri="{BB962C8B-B14F-4D97-AF65-F5344CB8AC3E}">
        <p14:creationId xmlns:p14="http://schemas.microsoft.com/office/powerpoint/2010/main" val="1224045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Compulsivity</a:t>
            </a:r>
            <a:endParaRPr lang="en-US" dirty="0"/>
          </a:p>
        </p:txBody>
      </p:sp>
      <p:sp>
        <p:nvSpPr>
          <p:cNvPr id="3" name="Content Placeholder 2"/>
          <p:cNvSpPr>
            <a:spLocks noGrp="1"/>
          </p:cNvSpPr>
          <p:nvPr>
            <p:ph idx="1"/>
          </p:nvPr>
        </p:nvSpPr>
        <p:spPr/>
        <p:txBody>
          <a:bodyPr/>
          <a:lstStyle/>
          <a:p>
            <a:r>
              <a:rPr lang="en-US" dirty="0" smtClean="0"/>
              <a:t>Behaviors are engaged in to reduce anxiety or internal states</a:t>
            </a:r>
          </a:p>
          <a:p>
            <a:r>
              <a:rPr lang="en-US" dirty="0" smtClean="0"/>
              <a:t>Behavior feels driven</a:t>
            </a:r>
          </a:p>
          <a:p>
            <a:r>
              <a:rPr lang="en-US" dirty="0" err="1" smtClean="0"/>
              <a:t>Quadland</a:t>
            </a:r>
            <a:r>
              <a:rPr lang="en-US" dirty="0" smtClean="0"/>
              <a:t>, Coleman </a:t>
            </a:r>
            <a:endParaRPr lang="en-US" dirty="0"/>
          </a:p>
        </p:txBody>
      </p:sp>
    </p:spTree>
    <p:extLst>
      <p:ext uri="{BB962C8B-B14F-4D97-AF65-F5344CB8AC3E}">
        <p14:creationId xmlns:p14="http://schemas.microsoft.com/office/powerpoint/2010/main" val="796993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Hypersexual Disorder</a:t>
            </a:r>
            <a:endParaRPr lang="en-US" dirty="0"/>
          </a:p>
        </p:txBody>
      </p:sp>
      <p:sp>
        <p:nvSpPr>
          <p:cNvPr id="3" name="Content Placeholder 2"/>
          <p:cNvSpPr>
            <a:spLocks noGrp="1"/>
          </p:cNvSpPr>
          <p:nvPr>
            <p:ph idx="1"/>
          </p:nvPr>
        </p:nvSpPr>
        <p:spPr/>
        <p:txBody>
          <a:bodyPr>
            <a:normAutofit lnSpcReduction="10000"/>
          </a:bodyPr>
          <a:lstStyle/>
          <a:p>
            <a:r>
              <a:rPr lang="en-US" dirty="0"/>
              <a:t>Excessive time consumed by sexual fantasies, urges and planning on engaging in sexual behaviors.</a:t>
            </a:r>
          </a:p>
          <a:p>
            <a:r>
              <a:rPr lang="en-US" dirty="0" smtClean="0"/>
              <a:t>Repetitive </a:t>
            </a:r>
            <a:r>
              <a:rPr lang="en-US" dirty="0"/>
              <a:t>use of these behaviors in response to mood.</a:t>
            </a:r>
            <a:endParaRPr lang="en-US" i="1" dirty="0"/>
          </a:p>
          <a:p>
            <a:r>
              <a:rPr lang="en-US" dirty="0" smtClean="0"/>
              <a:t>Repetitive </a:t>
            </a:r>
            <a:r>
              <a:rPr lang="en-US" dirty="0"/>
              <a:t>engagement in the behaviors in response to stressful life events.</a:t>
            </a:r>
          </a:p>
          <a:p>
            <a:r>
              <a:rPr lang="en-US" dirty="0" smtClean="0"/>
              <a:t>Attempts </a:t>
            </a:r>
            <a:r>
              <a:rPr lang="en-US" dirty="0"/>
              <a:t>to control or reduce the behaviors.</a:t>
            </a:r>
          </a:p>
          <a:p>
            <a:r>
              <a:rPr lang="en-US" dirty="0" smtClean="0"/>
              <a:t>Disregard </a:t>
            </a:r>
            <a:r>
              <a:rPr lang="en-US" dirty="0"/>
              <a:t>for the risk to self or others.</a:t>
            </a:r>
          </a:p>
          <a:p>
            <a:r>
              <a:rPr lang="en-US" dirty="0" smtClean="0"/>
              <a:t>Impairment </a:t>
            </a:r>
            <a:r>
              <a:rPr lang="en-US" dirty="0"/>
              <a:t>in social, occupational or other functioning.</a:t>
            </a:r>
          </a:p>
          <a:p>
            <a:r>
              <a:rPr lang="en-US" dirty="0" smtClean="0"/>
              <a:t>Not </a:t>
            </a:r>
            <a:r>
              <a:rPr lang="en-US" dirty="0"/>
              <a:t>due to other diagnosis.</a:t>
            </a:r>
          </a:p>
          <a:p>
            <a:endParaRPr lang="en-US" dirty="0"/>
          </a:p>
        </p:txBody>
      </p:sp>
    </p:spTree>
    <p:extLst>
      <p:ext uri="{BB962C8B-B14F-4D97-AF65-F5344CB8AC3E}">
        <p14:creationId xmlns:p14="http://schemas.microsoft.com/office/powerpoint/2010/main" val="13826081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Hypersexual Disorder </a:t>
            </a:r>
            <a:r>
              <a:rPr lang="en-US" dirty="0" err="1" smtClean="0"/>
              <a:t>cont</a:t>
            </a:r>
            <a:endParaRPr lang="en-US" dirty="0"/>
          </a:p>
        </p:txBody>
      </p:sp>
      <p:sp>
        <p:nvSpPr>
          <p:cNvPr id="3" name="Content Placeholder 2"/>
          <p:cNvSpPr>
            <a:spLocks noGrp="1"/>
          </p:cNvSpPr>
          <p:nvPr>
            <p:ph idx="1"/>
          </p:nvPr>
        </p:nvSpPr>
        <p:spPr/>
        <p:txBody>
          <a:bodyPr/>
          <a:lstStyle/>
          <a:p>
            <a:r>
              <a:rPr lang="en-US" dirty="0"/>
              <a:t>Masturbation</a:t>
            </a:r>
          </a:p>
          <a:p>
            <a:r>
              <a:rPr lang="en-US" dirty="0" smtClean="0"/>
              <a:t>Pornography</a:t>
            </a:r>
            <a:endParaRPr lang="en-US" dirty="0"/>
          </a:p>
          <a:p>
            <a:r>
              <a:rPr lang="en-US" dirty="0" smtClean="0"/>
              <a:t>Sexual </a:t>
            </a:r>
            <a:r>
              <a:rPr lang="en-US" dirty="0"/>
              <a:t>Behavior With Consenting Adults</a:t>
            </a:r>
          </a:p>
          <a:p>
            <a:r>
              <a:rPr lang="en-US" dirty="0" smtClean="0"/>
              <a:t>Cybersex</a:t>
            </a:r>
            <a:endParaRPr lang="en-US" dirty="0"/>
          </a:p>
          <a:p>
            <a:r>
              <a:rPr lang="en-US" dirty="0" smtClean="0"/>
              <a:t>Telephone </a:t>
            </a:r>
            <a:r>
              <a:rPr lang="en-US" dirty="0"/>
              <a:t>Sex</a:t>
            </a:r>
          </a:p>
          <a:p>
            <a:r>
              <a:rPr lang="en-US" dirty="0" smtClean="0"/>
              <a:t>Strip Clubs</a:t>
            </a:r>
          </a:p>
          <a:p>
            <a:r>
              <a:rPr lang="en-US" dirty="0" smtClean="0"/>
              <a:t>Kafka, Reid</a:t>
            </a:r>
            <a:endParaRPr lang="en-US" dirty="0"/>
          </a:p>
          <a:p>
            <a:endParaRPr lang="en-US" dirty="0"/>
          </a:p>
        </p:txBody>
      </p:sp>
    </p:spTree>
    <p:extLst>
      <p:ext uri="{BB962C8B-B14F-4D97-AF65-F5344CB8AC3E}">
        <p14:creationId xmlns:p14="http://schemas.microsoft.com/office/powerpoint/2010/main" val="290932293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8702</TotalTime>
  <Words>3630</Words>
  <Application>Microsoft Office PowerPoint</Application>
  <PresentationFormat>Widescreen</PresentationFormat>
  <Paragraphs>364</Paragraphs>
  <Slides>47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47</vt:i4>
      </vt:variant>
    </vt:vector>
  </HeadingPairs>
  <TitlesOfParts>
    <vt:vector size="52" baseType="lpstr">
      <vt:lpstr>Arial</vt:lpstr>
      <vt:lpstr>Bookman Old Style</vt:lpstr>
      <vt:lpstr>Calibri</vt:lpstr>
      <vt:lpstr>Rockwell</vt:lpstr>
      <vt:lpstr>Damask</vt:lpstr>
      <vt:lpstr>Basics of sexual compulsivity</vt:lpstr>
      <vt:lpstr>Disclosures</vt:lpstr>
      <vt:lpstr>Objectives</vt:lpstr>
      <vt:lpstr>What are we talking about</vt:lpstr>
      <vt:lpstr>Sexual Addiction</vt:lpstr>
      <vt:lpstr>Sexual addiction cont.</vt:lpstr>
      <vt:lpstr>Sexual Compulsivity</vt:lpstr>
      <vt:lpstr>Hypersexual Disorder</vt:lpstr>
      <vt:lpstr>Hypersexual Disorder cont</vt:lpstr>
      <vt:lpstr>Out of control sexual behavior</vt:lpstr>
      <vt:lpstr>Paraphilic Disorders</vt:lpstr>
      <vt:lpstr>Common Paraphilias</vt:lpstr>
      <vt:lpstr>Common Paraphilias Cont.</vt:lpstr>
      <vt:lpstr>Areas of consideration for Paraphilia</vt:lpstr>
      <vt:lpstr>Other behaviors that are of note</vt:lpstr>
      <vt:lpstr>Summary</vt:lpstr>
      <vt:lpstr>Diagnosis</vt:lpstr>
      <vt:lpstr>Sex and Treatment facilities</vt:lpstr>
      <vt:lpstr>Drugs and Sex</vt:lpstr>
      <vt:lpstr>Drugs and Sex</vt:lpstr>
      <vt:lpstr>Drugs and Sex cont</vt:lpstr>
      <vt:lpstr>Other Comorbidities with Sex Addiction</vt:lpstr>
      <vt:lpstr>For you to ponder</vt:lpstr>
      <vt:lpstr>Assessment</vt:lpstr>
      <vt:lpstr>Assessment Cont</vt:lpstr>
      <vt:lpstr>Personality Factors</vt:lpstr>
      <vt:lpstr> Clinical Intake</vt:lpstr>
      <vt:lpstr>Clinical Intake Cont</vt:lpstr>
      <vt:lpstr>Clinical Sexual Intake</vt:lpstr>
      <vt:lpstr>Sexual Behaviors Cont</vt:lpstr>
      <vt:lpstr>Common sexual behaviors for checklist</vt:lpstr>
      <vt:lpstr>Example of questions for Pornography Use</vt:lpstr>
      <vt:lpstr>Intercourse</vt:lpstr>
      <vt:lpstr>Masturbation</vt:lpstr>
      <vt:lpstr>Treatment planning</vt:lpstr>
      <vt:lpstr>Treatment Planning COnt</vt:lpstr>
      <vt:lpstr>Treatment Planning Cont</vt:lpstr>
      <vt:lpstr>Working with Spouses/Partners</vt:lpstr>
      <vt:lpstr>Disclosure</vt:lpstr>
      <vt:lpstr>Working with Parents</vt:lpstr>
      <vt:lpstr>Contact info for questions</vt:lpstr>
      <vt:lpstr>References/Resources</vt:lpstr>
      <vt:lpstr>References Cont.</vt:lpstr>
      <vt:lpstr>References CONT</vt:lpstr>
      <vt:lpstr>References Cont. </vt:lpstr>
      <vt:lpstr>References Cont.</vt:lpstr>
      <vt:lpstr>References Cont.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sexual compulsivity</dc:title>
  <dc:creator>Mary Deitch</dc:creator>
  <cp:lastModifiedBy>Sandy Patrick</cp:lastModifiedBy>
  <cp:revision>58</cp:revision>
  <cp:lastPrinted>2016-01-14T15:56:15Z</cp:lastPrinted>
  <dcterms:created xsi:type="dcterms:W3CDTF">2016-01-07T21:33:37Z</dcterms:created>
  <dcterms:modified xsi:type="dcterms:W3CDTF">2016-01-14T16:07:13Z</dcterms:modified>
</cp:coreProperties>
</file>