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0"/>
  </p:notesMasterIdLst>
  <p:sldIdLst>
    <p:sldId id="257" r:id="rId4"/>
    <p:sldId id="282" r:id="rId5"/>
    <p:sldId id="258" r:id="rId6"/>
    <p:sldId id="283" r:id="rId7"/>
    <p:sldId id="285"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8" r:id="rId25"/>
    <p:sldId id="279" r:id="rId26"/>
    <p:sldId id="281" r:id="rId27"/>
    <p:sldId id="276" r:id="rId28"/>
    <p:sldId id="2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94660"/>
  </p:normalViewPr>
  <p:slideViewPr>
    <p:cSldViewPr>
      <p:cViewPr varScale="1">
        <p:scale>
          <a:sx n="66" d="100"/>
          <a:sy n="66" d="100"/>
        </p:scale>
        <p:origin x="11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8A62A-C159-4525-A68C-800D11C5727B}" type="datetimeFigureOut">
              <a:rPr lang="en-US" smtClean="0"/>
              <a:pPr/>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6F2E3-6869-4298-BCFD-E8D5A5A8C4FA}" type="slidenum">
              <a:rPr lang="en-US" smtClean="0"/>
              <a:pPr/>
              <a:t>‹#›</a:t>
            </a:fld>
            <a:endParaRPr lang="en-US"/>
          </a:p>
        </p:txBody>
      </p:sp>
    </p:spTree>
    <p:extLst>
      <p:ext uri="{BB962C8B-B14F-4D97-AF65-F5344CB8AC3E}">
        <p14:creationId xmlns:p14="http://schemas.microsoft.com/office/powerpoint/2010/main" val="246324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1/23/2015 5:33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23942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828800"/>
            <a:ext cx="40005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924300"/>
            <a:ext cx="40005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dt" sz="half" idx="10"/>
          </p:nvPr>
        </p:nvSpPr>
        <p:spPr>
          <a:xfrm>
            <a:off x="533400" y="6248400"/>
            <a:ext cx="2057400" cy="457200"/>
          </a:xfrm>
          <a:prstGeom prst="rect">
            <a:avLst/>
          </a:prstGeom>
          <a:ln/>
        </p:spPr>
        <p:txBody>
          <a:bodyPr/>
          <a:lstStyle>
            <a:lvl1pPr>
              <a:defRPr/>
            </a:lvl1pPr>
          </a:lstStyle>
          <a:p>
            <a:pPr>
              <a:defRPr/>
            </a:pPr>
            <a:endParaRPr lang="en-US"/>
          </a:p>
        </p:txBody>
      </p:sp>
      <p:sp>
        <p:nvSpPr>
          <p:cNvPr id="7" name="Rectangle 9"/>
          <p:cNvSpPr>
            <a:spLocks noGrp="1" noChangeArrowheads="1"/>
          </p:cNvSpPr>
          <p:nvPr>
            <p:ph type="ftr" sz="quarter" idx="11"/>
          </p:nvPr>
        </p:nvSpPr>
        <p:spPr>
          <a:xfrm>
            <a:off x="3238500" y="6248400"/>
            <a:ext cx="2895600" cy="457200"/>
          </a:xfrm>
          <a:prstGeom prst="rect">
            <a:avLst/>
          </a:prstGeom>
          <a:ln/>
        </p:spPr>
        <p:txBody>
          <a:bodyPr/>
          <a:lstStyle>
            <a:lvl1pPr>
              <a:defRPr/>
            </a:lvl1pPr>
          </a:lstStyle>
          <a:p>
            <a:pPr>
              <a:defRPr/>
            </a:pPr>
            <a:endParaRPr lang="en-US"/>
          </a:p>
        </p:txBody>
      </p:sp>
      <p:sp>
        <p:nvSpPr>
          <p:cNvPr id="8" name="Rectangle 10"/>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60AEBBBF-5195-4031-9435-5943E0E1ADA8}" type="slidenum">
              <a:rPr lang="en-US"/>
              <a:pPr>
                <a:defRPr/>
              </a:pPr>
              <a:t>‹#›</a:t>
            </a:fld>
            <a:endParaRPr lang="en-US"/>
          </a:p>
        </p:txBody>
      </p:sp>
    </p:spTree>
    <p:extLst>
      <p:ext uri="{BB962C8B-B14F-4D97-AF65-F5344CB8AC3E}">
        <p14:creationId xmlns:p14="http://schemas.microsoft.com/office/powerpoint/2010/main" val="362260191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Outpatient Treatment</a:t>
            </a:r>
            <a:endParaRPr lang="en-US" dirty="0"/>
          </a:p>
        </p:txBody>
      </p:sp>
      <p:sp>
        <p:nvSpPr>
          <p:cNvPr id="3" name="Subtitle 2"/>
          <p:cNvSpPr>
            <a:spLocks noGrp="1"/>
          </p:cNvSpPr>
          <p:nvPr>
            <p:ph type="subTitle" idx="1"/>
          </p:nvPr>
        </p:nvSpPr>
        <p:spPr>
          <a:xfrm>
            <a:off x="730249" y="4344988"/>
            <a:ext cx="7681913" cy="1446212"/>
          </a:xfrm>
        </p:spPr>
        <p:txBody>
          <a:bodyPr>
            <a:normAutofit/>
          </a:bodyPr>
          <a:lstStyle/>
          <a:p>
            <a:r>
              <a:rPr lang="en-US" dirty="0" smtClean="0"/>
              <a:t>Ellen A. Ovson, M.D.</a:t>
            </a:r>
          </a:p>
          <a:p>
            <a:r>
              <a:rPr lang="en-US" dirty="0" smtClean="0"/>
              <a:t>Medical Director</a:t>
            </a:r>
          </a:p>
          <a:p>
            <a:r>
              <a:rPr lang="en-US" dirty="0" smtClean="0"/>
              <a:t>Bradford Health Services, Madison, Alabama</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a:t>
            </a:r>
            <a:r>
              <a:rPr lang="en-US" dirty="0"/>
              <a:t>of Each Level of Care</a:t>
            </a:r>
          </a:p>
        </p:txBody>
      </p:sp>
      <p:sp>
        <p:nvSpPr>
          <p:cNvPr id="3" name="Text Placeholder 2"/>
          <p:cNvSpPr>
            <a:spLocks noGrp="1"/>
          </p:cNvSpPr>
          <p:nvPr>
            <p:ph type="body" sz="quarter" idx="10"/>
          </p:nvPr>
        </p:nvSpPr>
        <p:spPr>
          <a:xfrm>
            <a:off x="381000" y="1411552"/>
            <a:ext cx="8382000" cy="2215991"/>
          </a:xfrm>
        </p:spPr>
        <p:txBody>
          <a:bodyPr/>
          <a:lstStyle/>
          <a:p>
            <a:r>
              <a:rPr lang="en-US" dirty="0" smtClean="0"/>
              <a:t>Partial Hospitalization Services : “day treatment”; comprehensive treatment program requiring  a minimum of 20 hours/week of structured programming; may be initial level of care or a step up or down from a previous one.</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0.5 – Brief Intervention</a:t>
            </a:r>
            <a:endParaRPr lang="en-US" dirty="0"/>
          </a:p>
        </p:txBody>
      </p:sp>
      <p:sp>
        <p:nvSpPr>
          <p:cNvPr id="3" name="Text Placeholder 2"/>
          <p:cNvSpPr>
            <a:spLocks noGrp="1"/>
          </p:cNvSpPr>
          <p:nvPr>
            <p:ph type="body" sz="quarter" idx="10"/>
          </p:nvPr>
        </p:nvSpPr>
        <p:spPr>
          <a:xfrm>
            <a:off x="304800" y="1047178"/>
            <a:ext cx="8382000" cy="5810822"/>
          </a:xfrm>
        </p:spPr>
        <p:txBody>
          <a:bodyPr/>
          <a:lstStyle/>
          <a:p>
            <a:r>
              <a:rPr lang="en-US" dirty="0" smtClean="0"/>
              <a:t>Dimension 1 – no potential for intoxication or withdrawal</a:t>
            </a:r>
          </a:p>
          <a:p>
            <a:r>
              <a:rPr lang="en-US" dirty="0" smtClean="0"/>
              <a:t>Dimension 2 – medically stable</a:t>
            </a:r>
          </a:p>
          <a:p>
            <a:r>
              <a:rPr lang="en-US" dirty="0" smtClean="0"/>
              <a:t>Dimension 3 – psychiatrically stable</a:t>
            </a:r>
          </a:p>
          <a:p>
            <a:r>
              <a:rPr lang="en-US" dirty="0" smtClean="0"/>
              <a:t>Dimension 4 – willingness to explore how current substance use might be injurious</a:t>
            </a:r>
          </a:p>
          <a:p>
            <a:r>
              <a:rPr lang="en-US" dirty="0" smtClean="0"/>
              <a:t>Dimension 5 -  needs to gain insight as to potential harm of continued use and/or needs skills to alter that use</a:t>
            </a:r>
          </a:p>
          <a:p>
            <a:r>
              <a:rPr lang="en-US" dirty="0" smtClean="0"/>
              <a:t>Dimension 6 – external environment is not supportive of recovery or use creates conflict with significant others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Level 0.5 – Brief </a:t>
            </a:r>
            <a:r>
              <a:rPr lang="en-US" dirty="0" smtClean="0"/>
              <a:t>Intervention </a:t>
            </a:r>
            <a:endParaRPr lang="en-US" dirty="0"/>
          </a:p>
        </p:txBody>
      </p:sp>
      <p:sp>
        <p:nvSpPr>
          <p:cNvPr id="3" name="Text Placeholder 2"/>
          <p:cNvSpPr>
            <a:spLocks noGrp="1"/>
          </p:cNvSpPr>
          <p:nvPr>
            <p:ph type="body" sz="quarter" idx="10"/>
          </p:nvPr>
        </p:nvSpPr>
        <p:spPr>
          <a:xfrm>
            <a:off x="381000" y="914400"/>
            <a:ext cx="8382000" cy="5613845"/>
          </a:xfrm>
        </p:spPr>
        <p:txBody>
          <a:bodyPr/>
          <a:lstStyle/>
          <a:p>
            <a:r>
              <a:rPr lang="en-US" dirty="0" smtClean="0"/>
              <a:t>One-to-one counseling with at-risk individuals</a:t>
            </a:r>
          </a:p>
          <a:p>
            <a:r>
              <a:rPr lang="en-US" dirty="0" smtClean="0"/>
              <a:t>Motivational interventions</a:t>
            </a:r>
          </a:p>
          <a:p>
            <a:r>
              <a:rPr lang="en-US" dirty="0" smtClean="0"/>
              <a:t>Educational programs for groups such as DUI offenders, family members of those in treatment, or other populations at increased risk</a:t>
            </a:r>
          </a:p>
          <a:p>
            <a:r>
              <a:rPr lang="en-US" dirty="0" smtClean="0"/>
              <a:t>Other services may include EAP, drug-free workplace initiatives, community-based correctional settings; student assistance and school programs; community mental health clinics; and Screening, Brief Intervention, and Referral to Treatment (SBIRT)</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 Outpatient Services</a:t>
            </a:r>
            <a:endParaRPr lang="en-US" dirty="0"/>
          </a:p>
        </p:txBody>
      </p:sp>
      <p:sp>
        <p:nvSpPr>
          <p:cNvPr id="3" name="Text Placeholder 2"/>
          <p:cNvSpPr>
            <a:spLocks noGrp="1"/>
          </p:cNvSpPr>
          <p:nvPr>
            <p:ph type="body" sz="quarter" idx="10"/>
          </p:nvPr>
        </p:nvSpPr>
        <p:spPr>
          <a:xfrm>
            <a:off x="381000" y="1047178"/>
            <a:ext cx="8382000" cy="5810822"/>
          </a:xfrm>
        </p:spPr>
        <p:txBody>
          <a:bodyPr/>
          <a:lstStyle/>
          <a:p>
            <a:r>
              <a:rPr lang="en-US" dirty="0" smtClean="0"/>
              <a:t>Dimension 1 – No potential for withdrawal</a:t>
            </a:r>
          </a:p>
          <a:p>
            <a:r>
              <a:rPr lang="en-US" dirty="0" smtClean="0"/>
              <a:t>Dimension 2 – medically stable; uncomplicated pregnancy or asymptomatic HIV disease</a:t>
            </a:r>
          </a:p>
          <a:p>
            <a:r>
              <a:rPr lang="en-US" dirty="0" smtClean="0"/>
              <a:t>Dimension 3 – psychiatrically stable mental disorders;  should be in co-occurring enhanced program, if not.</a:t>
            </a:r>
          </a:p>
          <a:p>
            <a:r>
              <a:rPr lang="en-US" dirty="0" smtClean="0"/>
              <a:t>Dimension 4 – willingness to engage in the treatment process</a:t>
            </a:r>
          </a:p>
          <a:p>
            <a:r>
              <a:rPr lang="en-US" dirty="0" smtClean="0"/>
              <a:t>Dimension 5 – able to abstain while at this level of care, unless dual-enhanced</a:t>
            </a:r>
          </a:p>
          <a:p>
            <a:r>
              <a:rPr lang="en-US" dirty="0" smtClean="0"/>
              <a:t>Dimension 6 – inadequate social support or family requires education to provide support</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1 – Outpatient Services</a:t>
            </a:r>
          </a:p>
        </p:txBody>
      </p:sp>
      <p:sp>
        <p:nvSpPr>
          <p:cNvPr id="3" name="Text Placeholder 2"/>
          <p:cNvSpPr>
            <a:spLocks noGrp="1"/>
          </p:cNvSpPr>
          <p:nvPr>
            <p:ph type="body" sz="quarter" idx="10"/>
          </p:nvPr>
        </p:nvSpPr>
        <p:spPr>
          <a:xfrm>
            <a:off x="381000" y="1411552"/>
            <a:ext cx="8382000" cy="5269135"/>
          </a:xfrm>
        </p:spPr>
        <p:txBody>
          <a:bodyPr/>
          <a:lstStyle/>
          <a:p>
            <a:r>
              <a:rPr lang="en-US" dirty="0" smtClean="0"/>
              <a:t>Co-occurring substance use and physical and mental health conditions</a:t>
            </a:r>
          </a:p>
          <a:p>
            <a:r>
              <a:rPr lang="en-US" dirty="0" smtClean="0"/>
              <a:t>Individuals not interested in recovery who are mandated to treatment</a:t>
            </a:r>
          </a:p>
          <a:p>
            <a:r>
              <a:rPr lang="en-US" dirty="0" smtClean="0"/>
              <a:t>Individuals in early stages of readiness to change</a:t>
            </a:r>
          </a:p>
          <a:p>
            <a:r>
              <a:rPr lang="en-US" dirty="0" smtClean="0"/>
              <a:t>Individuals in early recovery who need education about addiction</a:t>
            </a:r>
          </a:p>
          <a:p>
            <a:r>
              <a:rPr lang="en-US" dirty="0" smtClean="0"/>
              <a:t>Patients in ongoing recovery in need of monitoring and continuing disease management</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2.1 – Intensive Outpatient</a:t>
            </a:r>
            <a:endParaRPr lang="en-US" dirty="0"/>
          </a:p>
        </p:txBody>
      </p:sp>
      <p:sp>
        <p:nvSpPr>
          <p:cNvPr id="3" name="Text Placeholder 2"/>
          <p:cNvSpPr>
            <a:spLocks noGrp="1"/>
          </p:cNvSpPr>
          <p:nvPr>
            <p:ph type="body" sz="quarter" idx="10"/>
          </p:nvPr>
        </p:nvSpPr>
        <p:spPr>
          <a:xfrm>
            <a:off x="381000" y="1143000"/>
            <a:ext cx="8382000" cy="5946243"/>
          </a:xfrm>
        </p:spPr>
        <p:txBody>
          <a:bodyPr/>
          <a:lstStyle/>
          <a:p>
            <a:r>
              <a:rPr lang="en-US" sz="2800" dirty="0" smtClean="0"/>
              <a:t>Dimension 1 – no risk for severe withdrawal</a:t>
            </a:r>
          </a:p>
          <a:p>
            <a:r>
              <a:rPr lang="en-US" sz="2800" dirty="0" smtClean="0"/>
              <a:t>Dimension 2 – medically stable</a:t>
            </a:r>
          </a:p>
          <a:p>
            <a:r>
              <a:rPr lang="en-US" sz="2800" dirty="0" smtClean="0"/>
              <a:t>Dimension 3 -  engages in abuse of family members and requires IOP to reduce the risk of further deterioration OR has diagnosed psychiatric disorder requiring outpatient monitoring to minimize distractions from treatment</a:t>
            </a:r>
          </a:p>
          <a:p>
            <a:r>
              <a:rPr lang="en-US" sz="2800" dirty="0" smtClean="0"/>
              <a:t>Dimension 4 – lacks readiness to change or has failed Level 1</a:t>
            </a:r>
          </a:p>
          <a:p>
            <a:r>
              <a:rPr lang="en-US" sz="2800" dirty="0" smtClean="0"/>
              <a:t>Dimension 5 – likelihood that patient at high risk of relapse</a:t>
            </a:r>
          </a:p>
          <a:p>
            <a:r>
              <a:rPr lang="en-US" sz="2800" dirty="0" smtClean="0"/>
              <a:t>Dimension 6 -  social environment not conducive to recovery</a:t>
            </a:r>
          </a:p>
          <a:p>
            <a:endParaRPr lang="en-US" sz="2800"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2.1 – Intensive </a:t>
            </a:r>
            <a:r>
              <a:rPr lang="en-US" dirty="0" smtClean="0"/>
              <a:t>Outpatient</a:t>
            </a:r>
            <a:endParaRPr lang="en-US" dirty="0"/>
          </a:p>
        </p:txBody>
      </p:sp>
      <p:sp>
        <p:nvSpPr>
          <p:cNvPr id="3" name="Text Placeholder 2"/>
          <p:cNvSpPr>
            <a:spLocks noGrp="1"/>
          </p:cNvSpPr>
          <p:nvPr>
            <p:ph type="body" sz="quarter" idx="10"/>
          </p:nvPr>
        </p:nvSpPr>
        <p:spPr>
          <a:xfrm>
            <a:off x="381000" y="1411552"/>
            <a:ext cx="8382000" cy="5269135"/>
          </a:xfrm>
        </p:spPr>
        <p:txBody>
          <a:bodyPr/>
          <a:lstStyle/>
          <a:p>
            <a:r>
              <a:rPr lang="en-US" dirty="0" smtClean="0"/>
              <a:t>After-school, day, or evening programs</a:t>
            </a:r>
          </a:p>
          <a:p>
            <a:r>
              <a:rPr lang="en-US" dirty="0" smtClean="0"/>
              <a:t>Requires diagnosis of a substance use disorder or high probability thereof</a:t>
            </a:r>
          </a:p>
          <a:p>
            <a:r>
              <a:rPr lang="en-US" dirty="0" smtClean="0"/>
              <a:t>Medical, psychiatric, psychological, laboratory including toxicology services available with 24-hour availability of emergency services</a:t>
            </a:r>
          </a:p>
          <a:p>
            <a:r>
              <a:rPr lang="en-US" dirty="0" smtClean="0"/>
              <a:t>Direct affiliation with more or less restrictive levels of care, including supportive housing services</a:t>
            </a:r>
          </a:p>
          <a:p>
            <a:r>
              <a:rPr lang="en-US" dirty="0" smtClean="0"/>
              <a:t>If in co-occurring enhanced program, all service more intense with closer monitoring available</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2.5 – Partial Hospitalization</a:t>
            </a:r>
            <a:endParaRPr lang="en-US" dirty="0"/>
          </a:p>
        </p:txBody>
      </p:sp>
      <p:sp>
        <p:nvSpPr>
          <p:cNvPr id="3" name="Text Placeholder 2"/>
          <p:cNvSpPr>
            <a:spLocks noGrp="1"/>
          </p:cNvSpPr>
          <p:nvPr>
            <p:ph type="body" sz="quarter" idx="10"/>
          </p:nvPr>
        </p:nvSpPr>
        <p:spPr>
          <a:xfrm>
            <a:off x="381000" y="1411552"/>
            <a:ext cx="8382000" cy="5441490"/>
          </a:xfrm>
        </p:spPr>
        <p:txBody>
          <a:bodyPr/>
          <a:lstStyle/>
          <a:p>
            <a:r>
              <a:rPr lang="en-US" sz="2600" dirty="0" smtClean="0"/>
              <a:t>Dimension 1 – Withdrawal can be safely managed at this level</a:t>
            </a:r>
          </a:p>
          <a:p>
            <a:r>
              <a:rPr lang="en-US" sz="2600" dirty="0" smtClean="0"/>
              <a:t>Dimension 2 – medical conditions not sufficient to interfere with treatment, but severe enough to  distract from recovery efforts</a:t>
            </a:r>
          </a:p>
          <a:p>
            <a:r>
              <a:rPr lang="en-US" sz="2600" dirty="0" smtClean="0"/>
              <a:t>Dimension 3 – mild to moderate psychiatric instability on discontinuation of drug use; may require monitoring for early intervention</a:t>
            </a:r>
          </a:p>
          <a:p>
            <a:r>
              <a:rPr lang="en-US" sz="2600" dirty="0" smtClean="0"/>
              <a:t>Dimension 4 – requires structured therapy to promote treatment progress OR has failed lower level of care</a:t>
            </a:r>
          </a:p>
          <a:p>
            <a:r>
              <a:rPr lang="en-US" sz="2600" dirty="0" smtClean="0"/>
              <a:t>Dimension 5 – has failed lower level of care or has significant risk of relapse without close supervision</a:t>
            </a:r>
          </a:p>
          <a:p>
            <a:r>
              <a:rPr lang="en-US" sz="2600" dirty="0" smtClean="0"/>
              <a:t>Dimension 6 – continued exposure to an unsupportive environment</a:t>
            </a:r>
            <a:endParaRPr lang="en-US" sz="26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2.5 – Partial Hospitalization</a:t>
            </a:r>
          </a:p>
        </p:txBody>
      </p:sp>
      <p:sp>
        <p:nvSpPr>
          <p:cNvPr id="3" name="Text Placeholder 2"/>
          <p:cNvSpPr>
            <a:spLocks noGrp="1"/>
          </p:cNvSpPr>
          <p:nvPr>
            <p:ph type="body" sz="quarter" idx="10"/>
          </p:nvPr>
        </p:nvSpPr>
        <p:spPr>
          <a:xfrm>
            <a:off x="381000" y="1411552"/>
            <a:ext cx="8382000" cy="4727448"/>
          </a:xfrm>
        </p:spPr>
        <p:txBody>
          <a:bodyPr/>
          <a:lstStyle/>
          <a:p>
            <a:r>
              <a:rPr lang="en-US" dirty="0" smtClean="0"/>
              <a:t>Also known as “day treatment”</a:t>
            </a:r>
          </a:p>
          <a:p>
            <a:r>
              <a:rPr lang="en-US" dirty="0" smtClean="0"/>
              <a:t>May reside in facility which provides 24-hour support and structure and that limits access to alcohol and other drugs, such as a correctional facility or other licensed health care facility</a:t>
            </a:r>
          </a:p>
          <a:p>
            <a:r>
              <a:rPr lang="en-US" dirty="0" smtClean="0"/>
              <a:t>Comprehensive medical and psychiatric services readily available, by phone within 8 hours, and in-person within 48 hours.</a:t>
            </a:r>
          </a:p>
          <a:p>
            <a:r>
              <a:rPr lang="en-US" dirty="0" smtClean="0"/>
              <a:t>Direct affiliation with more or less intensive levels of service</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 Dimensional Criteria</a:t>
            </a:r>
            <a:endParaRPr lang="en-US" dirty="0"/>
          </a:p>
        </p:txBody>
      </p:sp>
      <p:sp>
        <p:nvSpPr>
          <p:cNvPr id="3" name="Text Placeholder 2"/>
          <p:cNvSpPr>
            <a:spLocks noGrp="1"/>
          </p:cNvSpPr>
          <p:nvPr>
            <p:ph type="body" sz="quarter" idx="10"/>
          </p:nvPr>
        </p:nvSpPr>
        <p:spPr>
          <a:xfrm>
            <a:off x="381000" y="1411552"/>
            <a:ext cx="8382000" cy="2412968"/>
          </a:xfrm>
        </p:spPr>
        <p:txBody>
          <a:bodyPr/>
          <a:lstStyle/>
          <a:p>
            <a:r>
              <a:rPr lang="en-US" dirty="0" smtClean="0"/>
              <a:t>Less restrictive than adult criteria</a:t>
            </a:r>
          </a:p>
          <a:p>
            <a:r>
              <a:rPr lang="en-US" dirty="0" smtClean="0"/>
              <a:t>Require staff knowledgeable of adolescent development</a:t>
            </a:r>
          </a:p>
          <a:p>
            <a:r>
              <a:rPr lang="en-US" dirty="0" smtClean="0"/>
              <a:t>Meets criteria for Level 2.5 if meets Dimension 1 plus Dimension 2 and one of Dimensions 3-6</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250" y="0"/>
            <a:ext cx="5143500" cy="6858000"/>
          </a:xfrm>
          <a:prstGeom prst="rect">
            <a:avLst/>
          </a:prstGeom>
        </p:spPr>
      </p:pic>
    </p:spTree>
    <p:extLst>
      <p:ext uri="{BB962C8B-B14F-4D97-AF65-F5344CB8AC3E}">
        <p14:creationId xmlns:p14="http://schemas.microsoft.com/office/powerpoint/2010/main" val="409762805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Text Placeholder 2"/>
          <p:cNvSpPr>
            <a:spLocks noGrp="1"/>
          </p:cNvSpPr>
          <p:nvPr>
            <p:ph type="body" sz="quarter" idx="10"/>
          </p:nvPr>
        </p:nvSpPr>
        <p:spPr>
          <a:xfrm>
            <a:off x="381000" y="1411552"/>
            <a:ext cx="8382000" cy="5170646"/>
          </a:xfrm>
        </p:spPr>
        <p:txBody>
          <a:bodyPr/>
          <a:lstStyle/>
          <a:p>
            <a:r>
              <a:rPr lang="en-US" dirty="0" smtClean="0"/>
              <a:t>Brief Intervention does not require specific licensure; basically, educational in focus.</a:t>
            </a:r>
          </a:p>
          <a:p>
            <a:r>
              <a:rPr lang="en-US" dirty="0" smtClean="0"/>
              <a:t>Outpatient requires the appropriate licensure, but service may be delivered in physician offices, health clinics, mental health clinics, etc.</a:t>
            </a:r>
          </a:p>
          <a:p>
            <a:r>
              <a:rPr lang="en-US" dirty="0" smtClean="0"/>
              <a:t>Intensive Outpatient  requires licensure and availability of comprehensive services  with treatment planning, individual and group therapy, and family therapy.</a:t>
            </a:r>
          </a:p>
          <a:p>
            <a:r>
              <a:rPr lang="en-US" dirty="0" smtClean="0"/>
              <a:t>Partial Hospitalization is a “step up” from IOP and in general, requires on-site services.</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Co-occurring Capable vs. Enhanced</a:t>
            </a:r>
            <a:endParaRPr lang="en-US" dirty="0"/>
          </a:p>
        </p:txBody>
      </p:sp>
      <p:sp>
        <p:nvSpPr>
          <p:cNvPr id="3" name="Text Placeholder 2"/>
          <p:cNvSpPr>
            <a:spLocks noGrp="1"/>
          </p:cNvSpPr>
          <p:nvPr>
            <p:ph type="body" sz="quarter" idx="10"/>
          </p:nvPr>
        </p:nvSpPr>
        <p:spPr>
          <a:xfrm>
            <a:off x="381000" y="1411552"/>
            <a:ext cx="8382000" cy="4912114"/>
          </a:xfrm>
        </p:spPr>
        <p:txBody>
          <a:bodyPr/>
          <a:lstStyle/>
          <a:p>
            <a:r>
              <a:rPr lang="en-US" sz="2800" dirty="0" smtClean="0"/>
              <a:t>Co-occurring capable implies that the patient is psychiatrically stable on medications (i.e. – not psychotic, manic, hallucinating, nor delusional).</a:t>
            </a:r>
          </a:p>
          <a:p>
            <a:r>
              <a:rPr lang="en-US" sz="2800" dirty="0" smtClean="0"/>
              <a:t>Co-occurring enhanced therapy is designed for those individuals who are NOT psychiatrically stable and those not compliant with psychotropic medications.</a:t>
            </a:r>
          </a:p>
          <a:p>
            <a:r>
              <a:rPr lang="en-US" sz="2800" dirty="0" smtClean="0"/>
              <a:t>Co-occurring capable patients are generally included in the therapeutic milieu with those without dual-diagnoses.</a:t>
            </a:r>
          </a:p>
          <a:p>
            <a:r>
              <a:rPr lang="en-US" sz="2800" dirty="0" smtClean="0"/>
              <a:t>Co-occurring enhanced patients are more suitable for facilities which provide services to the psychiatrically ill.</a:t>
            </a:r>
            <a:endParaRPr lang="en-US" sz="28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Outpatient Withdrawal Management</a:t>
            </a:r>
            <a:endParaRPr lang="en-US" dirty="0"/>
          </a:p>
        </p:txBody>
      </p:sp>
      <p:sp>
        <p:nvSpPr>
          <p:cNvPr id="3" name="Text Placeholder 2"/>
          <p:cNvSpPr>
            <a:spLocks noGrp="1"/>
          </p:cNvSpPr>
          <p:nvPr>
            <p:ph type="body" sz="quarter" idx="10"/>
          </p:nvPr>
        </p:nvSpPr>
        <p:spPr>
          <a:xfrm>
            <a:off x="304800" y="1559783"/>
            <a:ext cx="8382000" cy="5416868"/>
          </a:xfrm>
        </p:spPr>
        <p:txBody>
          <a:bodyPr/>
          <a:lstStyle/>
          <a:p>
            <a:r>
              <a:rPr lang="en-US" dirty="0" smtClean="0"/>
              <a:t>Level 1 – WM : requires physician and nursing, usually in a physician’s office; acuity does not mandate continuous monitoring; medications must be entrusted to reliable family member or friend. No more than one day’s dose of medication prescribed at a time.</a:t>
            </a:r>
          </a:p>
          <a:p>
            <a:r>
              <a:rPr lang="en-US" dirty="0" smtClean="0"/>
              <a:t>Level 2 – WM : substance withdrawal which requires more continuous monitoring (alcohol and sedative-hypnotics); may be in either IOP or PHP level of care; must have other levels of care available; medications prescribed only in daily doses and entrusted to reliable third party.</a:t>
            </a:r>
            <a:endParaRPr lang="en-US" dirty="0"/>
          </a:p>
        </p:txBody>
      </p:sp>
    </p:spTree>
    <p:extLst>
      <p:ext uri="{BB962C8B-B14F-4D97-AF65-F5344CB8AC3E}">
        <p14:creationId xmlns:p14="http://schemas.microsoft.com/office/powerpoint/2010/main" val="149702528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Treatment Services</a:t>
            </a:r>
            <a:endParaRPr lang="en-US" dirty="0"/>
          </a:p>
        </p:txBody>
      </p:sp>
      <p:sp>
        <p:nvSpPr>
          <p:cNvPr id="3" name="Text Placeholder 2"/>
          <p:cNvSpPr>
            <a:spLocks noGrp="1"/>
          </p:cNvSpPr>
          <p:nvPr>
            <p:ph type="body" sz="quarter" idx="10"/>
          </p:nvPr>
        </p:nvSpPr>
        <p:spPr>
          <a:xfrm>
            <a:off x="381000" y="1411552"/>
            <a:ext cx="8382000" cy="1526572"/>
          </a:xfrm>
        </p:spPr>
        <p:txBody>
          <a:bodyPr/>
          <a:lstStyle/>
          <a:p>
            <a:r>
              <a:rPr lang="en-US" dirty="0" smtClean="0"/>
              <a:t>Methadone Maintenance</a:t>
            </a:r>
          </a:p>
          <a:p>
            <a:r>
              <a:rPr lang="en-US" dirty="0" err="1" smtClean="0"/>
              <a:t>Suboxone</a:t>
            </a:r>
            <a:r>
              <a:rPr lang="en-US" dirty="0" smtClean="0"/>
              <a:t> Maintenance</a:t>
            </a:r>
          </a:p>
          <a:p>
            <a:r>
              <a:rPr lang="en-US" dirty="0" smtClean="0"/>
              <a:t>Naltrexone</a:t>
            </a:r>
            <a:endParaRPr lang="en-US" dirty="0"/>
          </a:p>
        </p:txBody>
      </p:sp>
    </p:spTree>
    <p:extLst>
      <p:ext uri="{BB962C8B-B14F-4D97-AF65-F5344CB8AC3E}">
        <p14:creationId xmlns:p14="http://schemas.microsoft.com/office/powerpoint/2010/main" val="202799813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big1568383436"/>
          <p:cNvPicPr>
            <a:picLocks noGrp="1" noChangeAspect="1" noChangeArrowheads="1"/>
          </p:cNvPicPr>
          <p:nvPr>
            <p:ph sz="half" idx="1"/>
          </p:nvPr>
        </p:nvPicPr>
        <p:blipFill>
          <a:blip r:embed="rId2" cstate="print"/>
          <a:srcRect/>
          <a:stretch>
            <a:fillRect/>
          </a:stretch>
        </p:blipFill>
        <p:spPr>
          <a:xfrm>
            <a:off x="381000" y="1143000"/>
            <a:ext cx="2830513" cy="4495800"/>
          </a:xfrm>
          <a:noFill/>
        </p:spPr>
      </p:pic>
      <p:pic>
        <p:nvPicPr>
          <p:cNvPr id="105475" name="Picture 3" descr="1933product"/>
          <p:cNvPicPr>
            <a:picLocks noGrp="1" noChangeAspect="1" noChangeArrowheads="1"/>
          </p:cNvPicPr>
          <p:nvPr>
            <p:ph sz="quarter" idx="2"/>
          </p:nvPr>
        </p:nvPicPr>
        <p:blipFill>
          <a:blip r:embed="rId3" cstate="print"/>
          <a:srcRect/>
          <a:stretch>
            <a:fillRect/>
          </a:stretch>
        </p:blipFill>
        <p:spPr>
          <a:xfrm>
            <a:off x="3429000" y="1828800"/>
            <a:ext cx="2138363" cy="3124200"/>
          </a:xfrm>
          <a:noFill/>
        </p:spPr>
      </p:pic>
      <p:pic>
        <p:nvPicPr>
          <p:cNvPr id="105476" name="Picture 4" descr="Dr-Bob"/>
          <p:cNvPicPr>
            <a:picLocks noGrp="1" noChangeAspect="1" noChangeArrowheads="1"/>
          </p:cNvPicPr>
          <p:nvPr>
            <p:ph sz="quarter" idx="3"/>
          </p:nvPr>
        </p:nvPicPr>
        <p:blipFill>
          <a:blip r:embed="rId4" cstate="print"/>
          <a:srcRect/>
          <a:stretch>
            <a:fillRect/>
          </a:stretch>
        </p:blipFill>
        <p:spPr>
          <a:xfrm>
            <a:off x="6165850" y="1483895"/>
            <a:ext cx="2495550" cy="3276600"/>
          </a:xfrm>
          <a:noFill/>
        </p:spPr>
      </p:pic>
    </p:spTree>
    <p:extLst>
      <p:ext uri="{BB962C8B-B14F-4D97-AF65-F5344CB8AC3E}">
        <p14:creationId xmlns:p14="http://schemas.microsoft.com/office/powerpoint/2010/main" val="36077666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1000"/>
                                        <p:tgtEl>
                                          <p:spTgt spid="105474"/>
                                        </p:tgtEl>
                                      </p:cBhvr>
                                    </p:animEffect>
                                  </p:childTnLst>
                                </p:cTn>
                              </p:par>
                            </p:childTnLst>
                          </p:cTn>
                        </p:par>
                        <p:par>
                          <p:cTn id="8" fill="hold">
                            <p:stCondLst>
                              <p:cond delay="1000"/>
                            </p:stCondLst>
                            <p:childTnLst>
                              <p:par>
                                <p:cTn id="9" presetID="10" presetClass="entr" presetSubtype="0" fill="hold" nodeType="afterEffect">
                                  <p:stCondLst>
                                    <p:cond delay="1000"/>
                                  </p:stCondLst>
                                  <p:childTnLst>
                                    <p:set>
                                      <p:cBhvr>
                                        <p:cTn id="10" dur="1" fill="hold">
                                          <p:stCondLst>
                                            <p:cond delay="0"/>
                                          </p:stCondLst>
                                        </p:cTn>
                                        <p:tgtEl>
                                          <p:spTgt spid="105476"/>
                                        </p:tgtEl>
                                        <p:attrNameLst>
                                          <p:attrName>style.visibility</p:attrName>
                                        </p:attrNameLst>
                                      </p:cBhvr>
                                      <p:to>
                                        <p:strVal val="visible"/>
                                      </p:to>
                                    </p:set>
                                    <p:animEffect transition="in" filter="fade">
                                      <p:cBhvr>
                                        <p:cTn id="11" dur="1000"/>
                                        <p:tgtEl>
                                          <p:spTgt spid="105476"/>
                                        </p:tgtEl>
                                      </p:cBhvr>
                                    </p:animEffect>
                                  </p:childTnLst>
                                </p:cTn>
                              </p:par>
                            </p:childTnLst>
                          </p:cTn>
                        </p:par>
                        <p:par>
                          <p:cTn id="12" fill="hold">
                            <p:stCondLst>
                              <p:cond delay="3000"/>
                            </p:stCondLst>
                            <p:childTnLst>
                              <p:par>
                                <p:cTn id="13" presetID="10" presetClass="entr" presetSubtype="0" fill="hold" nodeType="afterEffect">
                                  <p:stCondLst>
                                    <p:cond delay="1000"/>
                                  </p:stCondLst>
                                  <p:childTnLst>
                                    <p:set>
                                      <p:cBhvr>
                                        <p:cTn id="14" dur="1" fill="hold">
                                          <p:stCondLst>
                                            <p:cond delay="0"/>
                                          </p:stCondLst>
                                        </p:cTn>
                                        <p:tgtEl>
                                          <p:spTgt spid="105475"/>
                                        </p:tgtEl>
                                        <p:attrNameLst>
                                          <p:attrName>style.visibility</p:attrName>
                                        </p:attrNameLst>
                                      </p:cBhvr>
                                      <p:to>
                                        <p:strVal val="visible"/>
                                      </p:to>
                                    </p:set>
                                    <p:animEffect transition="in" filter="fade">
                                      <p:cBhvr>
                                        <p:cTn id="15" dur="1000"/>
                                        <p:tgtEl>
                                          <p:spTgt spid="105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sz="quarter" idx="10"/>
          </p:nvPr>
        </p:nvSpPr>
        <p:spPr>
          <a:xfrm>
            <a:off x="381000" y="1219200"/>
            <a:ext cx="8382000" cy="5515356"/>
          </a:xfrm>
        </p:spPr>
        <p:txBody>
          <a:bodyPr/>
          <a:lstStyle/>
          <a:p>
            <a:r>
              <a:rPr lang="en-US" dirty="0" smtClean="0"/>
              <a:t>Determining the appropriate outpatient level of care requires skillful assessment which clearly demonstrates each dimensional risk category.</a:t>
            </a:r>
          </a:p>
          <a:p>
            <a:r>
              <a:rPr lang="en-US" dirty="0" smtClean="0"/>
              <a:t>The continuum of care insures that each individual remains in the assigned level of care for time sufficient to accomplish the treatment plan goals, or is stepped up or down to a level of care sufficient to support the need.</a:t>
            </a:r>
          </a:p>
          <a:p>
            <a:r>
              <a:rPr lang="en-US" dirty="0" smtClean="0"/>
              <a:t>The assumption that the lowest level of care should always be the starting point is based more on </a:t>
            </a:r>
            <a:r>
              <a:rPr lang="en-US" dirty="0" err="1" smtClean="0"/>
              <a:t>payor</a:t>
            </a:r>
            <a:r>
              <a:rPr lang="en-US" dirty="0" smtClean="0"/>
              <a:t> preference than clinical expertise.</a:t>
            </a:r>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Questions?</a:t>
            </a:r>
            <a:endParaRPr lang="en-US" dirty="0"/>
          </a:p>
        </p:txBody>
      </p:sp>
      <p:sp>
        <p:nvSpPr>
          <p:cNvPr id="5" name="Subtitle 4"/>
          <p:cNvSpPr>
            <a:spLocks noGrp="1"/>
          </p:cNvSpPr>
          <p:nvPr>
            <p:ph type="subTitle" idx="1"/>
          </p:nvPr>
        </p:nvSpPr>
        <p:spPr/>
        <p:txBody>
          <a:bodyPr/>
          <a:lstStyle/>
          <a:p>
            <a:pPr algn="ctr"/>
            <a:r>
              <a:rPr lang="en-US" dirty="0" smtClean="0"/>
              <a:t>For copy of this presentation : eovson@bradfordhealth.net</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Overview of Presentation</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 of Presentation</a:t>
            </a:r>
            <a:endParaRPr lang="en-US" dirty="0"/>
          </a:p>
        </p:txBody>
      </p:sp>
      <p:sp>
        <p:nvSpPr>
          <p:cNvPr id="6" name="Text Placeholder 5"/>
          <p:cNvSpPr>
            <a:spLocks noGrp="1"/>
          </p:cNvSpPr>
          <p:nvPr>
            <p:ph type="body" sz="quarter" idx="10"/>
          </p:nvPr>
        </p:nvSpPr>
        <p:spPr>
          <a:xfrm>
            <a:off x="381000" y="1411552"/>
            <a:ext cx="8382000" cy="4481227"/>
          </a:xfrm>
        </p:spPr>
        <p:txBody>
          <a:bodyPr/>
          <a:lstStyle/>
          <a:p>
            <a:r>
              <a:rPr lang="en-US" sz="2800" dirty="0" smtClean="0"/>
              <a:t>ASAM Patient Placement Criteria : the Six Dimensions of Multidimensional Assessment</a:t>
            </a:r>
          </a:p>
          <a:p>
            <a:r>
              <a:rPr lang="en-US" sz="2800" dirty="0" smtClean="0"/>
              <a:t>Levels of Outpatient Care</a:t>
            </a:r>
          </a:p>
          <a:p>
            <a:r>
              <a:rPr lang="en-US" sz="2800" dirty="0"/>
              <a:t>Descriptions of each outpatient level of </a:t>
            </a:r>
            <a:r>
              <a:rPr lang="en-US" sz="2800" dirty="0" smtClean="0"/>
              <a:t>care</a:t>
            </a:r>
          </a:p>
          <a:p>
            <a:r>
              <a:rPr lang="en-US" sz="2800" dirty="0" smtClean="0"/>
              <a:t>Adult vs. adolescent criteria for each level of care</a:t>
            </a:r>
          </a:p>
          <a:p>
            <a:r>
              <a:rPr lang="en-US" sz="2800" dirty="0" smtClean="0"/>
              <a:t>Treatment at each level of care</a:t>
            </a:r>
          </a:p>
          <a:p>
            <a:r>
              <a:rPr lang="en-US" sz="2800" dirty="0" smtClean="0"/>
              <a:t>Co-occurring capable vs. co-occurring enhanced treatment</a:t>
            </a:r>
          </a:p>
          <a:p>
            <a:r>
              <a:rPr lang="en-US" sz="2800" dirty="0" smtClean="0"/>
              <a:t>Outpatient withdrawal management</a:t>
            </a:r>
          </a:p>
          <a:p>
            <a:r>
              <a:rPr lang="en-US" sz="2800" dirty="0" smtClean="0"/>
              <a:t>Opioid treatment services</a:t>
            </a:r>
            <a:endParaRPr lang="en-US" sz="2800" dirty="0"/>
          </a:p>
        </p:txBody>
      </p:sp>
    </p:spTree>
    <p:extLst>
      <p:ext uri="{BB962C8B-B14F-4D97-AF65-F5344CB8AC3E}">
        <p14:creationId xmlns:p14="http://schemas.microsoft.com/office/powerpoint/2010/main" val="157749643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28600"/>
            <a:ext cx="7696200" cy="6629400"/>
          </a:xfrm>
          <a:prstGeom prst="rect">
            <a:avLst/>
          </a:prstGeom>
        </p:spPr>
      </p:pic>
    </p:spTree>
    <p:extLst>
      <p:ext uri="{BB962C8B-B14F-4D97-AF65-F5344CB8AC3E}">
        <p14:creationId xmlns:p14="http://schemas.microsoft.com/office/powerpoint/2010/main" val="190903013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Six Dimensions of Multidimensional Assessment</a:t>
            </a:r>
            <a:endParaRPr lang="en-US" dirty="0"/>
          </a:p>
        </p:txBody>
      </p:sp>
      <p:sp>
        <p:nvSpPr>
          <p:cNvPr id="3" name="Text Placeholder 2"/>
          <p:cNvSpPr>
            <a:spLocks noGrp="1"/>
          </p:cNvSpPr>
          <p:nvPr>
            <p:ph type="body" sz="quarter" idx="10"/>
          </p:nvPr>
        </p:nvSpPr>
        <p:spPr>
          <a:xfrm>
            <a:off x="381000" y="1411552"/>
            <a:ext cx="8382000" cy="4924425"/>
          </a:xfrm>
        </p:spPr>
        <p:txBody>
          <a:bodyPr/>
          <a:lstStyle/>
          <a:p>
            <a:r>
              <a:rPr lang="en-US" dirty="0" smtClean="0"/>
              <a:t>Dimension 1 – Acute Intoxication and/or Withdrawal</a:t>
            </a:r>
          </a:p>
          <a:p>
            <a:r>
              <a:rPr lang="en-US" dirty="0" smtClean="0"/>
              <a:t>Dimension 2 – Biomedical Conditions and Complications</a:t>
            </a:r>
          </a:p>
          <a:p>
            <a:r>
              <a:rPr lang="en-US" dirty="0" smtClean="0"/>
              <a:t>Dimension 3 – Emotional, Behavioral, or Cognitive Conditions and Complications</a:t>
            </a:r>
          </a:p>
          <a:p>
            <a:r>
              <a:rPr lang="en-US" dirty="0" smtClean="0"/>
              <a:t>Dimension 4 – Readiness to Change</a:t>
            </a:r>
          </a:p>
          <a:p>
            <a:r>
              <a:rPr lang="en-US" dirty="0" smtClean="0"/>
              <a:t>Dimension 5 – Relapse, Continued Use, or Continued Problem Potential</a:t>
            </a:r>
          </a:p>
          <a:p>
            <a:r>
              <a:rPr lang="en-US" dirty="0" smtClean="0"/>
              <a:t>Dimension 6 – Recovery/Living Environment</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Outpatient Treatment</a:t>
            </a:r>
            <a:endParaRPr lang="en-US" dirty="0"/>
          </a:p>
        </p:txBody>
      </p:sp>
      <p:sp>
        <p:nvSpPr>
          <p:cNvPr id="3" name="Text Placeholder 2"/>
          <p:cNvSpPr>
            <a:spLocks noGrp="1"/>
          </p:cNvSpPr>
          <p:nvPr>
            <p:ph type="body" sz="quarter" idx="10"/>
          </p:nvPr>
        </p:nvSpPr>
        <p:spPr>
          <a:xfrm>
            <a:off x="381000" y="1411552"/>
            <a:ext cx="8382000" cy="2068259"/>
          </a:xfrm>
        </p:spPr>
        <p:txBody>
          <a:bodyPr/>
          <a:lstStyle/>
          <a:p>
            <a:r>
              <a:rPr lang="en-US" dirty="0" smtClean="0"/>
              <a:t>Level 0.5 – Early Intervention</a:t>
            </a:r>
          </a:p>
          <a:p>
            <a:r>
              <a:rPr lang="en-US" dirty="0" smtClean="0"/>
              <a:t>Level 1 – Outpatient Services</a:t>
            </a:r>
          </a:p>
          <a:p>
            <a:r>
              <a:rPr lang="en-US" dirty="0" smtClean="0"/>
              <a:t>Level 2.1 – Intensive Outpatient Services</a:t>
            </a:r>
          </a:p>
          <a:p>
            <a:r>
              <a:rPr lang="en-US" dirty="0" smtClean="0"/>
              <a:t>Level 2.5 – Partial Hospitalization Services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Each Level of Care</a:t>
            </a:r>
            <a:endParaRPr lang="en-US" dirty="0"/>
          </a:p>
        </p:txBody>
      </p:sp>
      <p:sp>
        <p:nvSpPr>
          <p:cNvPr id="3" name="Text Placeholder 2"/>
          <p:cNvSpPr>
            <a:spLocks noGrp="1"/>
          </p:cNvSpPr>
          <p:nvPr>
            <p:ph type="body" sz="quarter" idx="10"/>
          </p:nvPr>
        </p:nvSpPr>
        <p:spPr>
          <a:xfrm>
            <a:off x="381000" y="1411552"/>
            <a:ext cx="8382000" cy="5072158"/>
          </a:xfrm>
        </p:spPr>
        <p:txBody>
          <a:bodyPr/>
          <a:lstStyle/>
          <a:p>
            <a:r>
              <a:rPr lang="en-US" dirty="0" smtClean="0"/>
              <a:t>Early Intervention : Brief interventions designed to address individuals with “at risk” substance use, or those who have not yet been identified as having a substance use disorder</a:t>
            </a:r>
          </a:p>
          <a:p>
            <a:r>
              <a:rPr lang="en-US" dirty="0" smtClean="0"/>
              <a:t>Outpatient Services : Treatment provided less than 9 hours/week to adults or 6 to adolescents which may be initial therapy or a </a:t>
            </a:r>
            <a:r>
              <a:rPr lang="en-US" dirty="0" err="1" smtClean="0"/>
              <a:t>stepdown</a:t>
            </a:r>
            <a:r>
              <a:rPr lang="en-US" dirty="0" smtClean="0"/>
              <a:t> from a higher level of care. May be provided, for instance, in a physician’s office to a newly recovering patient.</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Each Level of Care</a:t>
            </a:r>
          </a:p>
        </p:txBody>
      </p:sp>
      <p:sp>
        <p:nvSpPr>
          <p:cNvPr id="3" name="Text Placeholder 2"/>
          <p:cNvSpPr>
            <a:spLocks noGrp="1"/>
          </p:cNvSpPr>
          <p:nvPr>
            <p:ph type="body" sz="quarter" idx="10"/>
          </p:nvPr>
        </p:nvSpPr>
        <p:spPr>
          <a:xfrm>
            <a:off x="381000" y="1411552"/>
            <a:ext cx="8382000" cy="4973669"/>
          </a:xfrm>
        </p:spPr>
        <p:txBody>
          <a:bodyPr/>
          <a:lstStyle/>
          <a:p>
            <a:r>
              <a:rPr lang="en-US" dirty="0" smtClean="0"/>
              <a:t>Intensive Outpatient Services : Treatment at a minimum of 9 hours/week for adults and 6 for adolescents. Includes all aspects of chemical dependency treatment including comprehensive addiction medicine assessment, psychosocial assessment, laboratory evaluation including urine drug screens, individualized treatment planning with periodic updates, group and individual therapies, recreational therapy, and family therapy</a:t>
            </a:r>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Teal feathered clouds template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C1384F3-9DC4-40BD-9E50-5F92B41C2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1_Teal feathered clouds template Segoe</Template>
  <TotalTime>200</TotalTime>
  <Words>1447</Words>
  <Application>Microsoft Office PowerPoint</Application>
  <PresentationFormat>On-screen Show (4:3)</PresentationFormat>
  <Paragraphs>114</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Courier New</vt:lpstr>
      <vt:lpstr>Wingdings</vt:lpstr>
      <vt:lpstr>1_Teal feathered clouds template Segoe</vt:lpstr>
      <vt:lpstr>White with Courier font for code slides</vt:lpstr>
      <vt:lpstr>Outpatient Treatment</vt:lpstr>
      <vt:lpstr>PowerPoint Presentation</vt:lpstr>
      <vt:lpstr>Overview of Presentation</vt:lpstr>
      <vt:lpstr>Overview of Presentation</vt:lpstr>
      <vt:lpstr>PowerPoint Presentation</vt:lpstr>
      <vt:lpstr>Six Dimensions of Multidimensional Assessment</vt:lpstr>
      <vt:lpstr>Levels of Outpatient Treatment</vt:lpstr>
      <vt:lpstr>Description of Each Level of Care</vt:lpstr>
      <vt:lpstr>Description of Each Level of Care</vt:lpstr>
      <vt:lpstr>Description of Each Level of Care</vt:lpstr>
      <vt:lpstr>Level 0.5 – Brief Intervention</vt:lpstr>
      <vt:lpstr>Level 0.5 – Brief Intervention </vt:lpstr>
      <vt:lpstr>Level 1 – Outpatient Services</vt:lpstr>
      <vt:lpstr>Level 1 – Outpatient Services</vt:lpstr>
      <vt:lpstr>Level 2.1 – Intensive Outpatient</vt:lpstr>
      <vt:lpstr>Level 2.1 – Intensive Outpatient</vt:lpstr>
      <vt:lpstr>Level 2.5 – Partial Hospitalization</vt:lpstr>
      <vt:lpstr>Level 2.5 – Partial Hospitalization</vt:lpstr>
      <vt:lpstr>Adolescent Dimensional Criteria</vt:lpstr>
      <vt:lpstr>Treatment</vt:lpstr>
      <vt:lpstr>Co-occurring Capable vs. Enhanced</vt:lpstr>
      <vt:lpstr>Outpatient Withdrawal Management</vt:lpstr>
      <vt:lpstr>Opioid Treatment Services</vt:lpstr>
      <vt:lpstr>PowerPoint Presentation</vt:lpstr>
      <vt:lpstr>Summary</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Outpatient Treatment</dc:title>
  <dc:creator>Ellen</dc:creator>
  <cp:lastModifiedBy>Ellen Ovson</cp:lastModifiedBy>
  <cp:revision>10</cp:revision>
  <dcterms:created xsi:type="dcterms:W3CDTF">2014-12-12T21:41:42Z</dcterms:created>
  <dcterms:modified xsi:type="dcterms:W3CDTF">2015-01-23T11:35:09Z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TC102867789990</vt:lpwstr>
  </property>
</Properties>
</file>