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3" r:id="rId3"/>
    <p:sldId id="284" r:id="rId4"/>
    <p:sldId id="285" r:id="rId5"/>
    <p:sldId id="286" r:id="rId6"/>
    <p:sldId id="260" r:id="rId7"/>
    <p:sldId id="261" r:id="rId8"/>
    <p:sldId id="262" r:id="rId9"/>
    <p:sldId id="263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  <p:sldId id="274" r:id="rId23"/>
    <p:sldId id="289" r:id="rId2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2A6D9E-ED59-43CC-AE7D-7DA1CDA6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894CDB-7769-4733-9439-070CBB4A90C3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E498A9-81B4-4979-86FC-F0B1FD417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152694-C0DE-4331-AF94-647FF584D34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675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F0A67A-F26A-4C3E-9A2C-53E52611F0D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45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CE80F7-A295-46FB-8831-05BB82D4625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29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9613D3-3436-4587-BCA7-840A090072D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004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43B37B-5B8C-4CBE-8172-7C086467623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03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C8076D-8B59-4078-8813-959415D1C80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655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3A7294-DE6B-438E-BE49-E98B967BCF9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75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559CBB-6B3A-49EA-BB50-7E97B947011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3636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2D48B4-55D8-4EBF-A7E7-044A1E70436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24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74EAD7-BD24-4F87-AB62-7901A6F8107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21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B084CF-9E74-48B9-85EA-5DF4B8942CF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30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8FD5DE-766F-43BD-A8BE-C3F04147D73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05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D3CA22-CE45-462B-97C8-C67EFCCA855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68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13C641-8A2C-4E46-A31E-0B5B543C0CC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36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15080E-F401-4E1A-92AA-9C9951F5E70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24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61F70E-7646-47F9-8C70-FD931DC9513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30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6634DC-6BA0-4FBE-86E5-BD0B8984C43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64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62EFB-EDBE-4052-8878-260C1E9C17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BF62B-752E-47FD-B465-52E1497AE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05CA2-83A2-4D76-AEEB-686EF5C60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5584B-A557-4EA6-B65A-3F56BB6C3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B4E4-5381-45E0-9427-6895B2786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FA5D-C5EB-4440-89F8-6942C34DD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7EF1A-62F0-4479-B059-57E82F33F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94E9-9585-4710-B309-E85EACDCA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A2ED-6DF7-4D51-B88E-F8D2B776E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C5C83-933A-4569-BA49-0D2C6776F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DDF0E-B023-472F-9F51-8AB6A55FAF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CD0D36C-CEDE-4413-B117-F600BC939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Know the Disease </a:t>
            </a:r>
            <a:br>
              <a:rPr lang="en-US" sz="4900" dirty="0" smtClean="0"/>
            </a:br>
            <a:r>
              <a:rPr lang="en-US" sz="4900" dirty="0" smtClean="0"/>
              <a:t>of Addiction</a:t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Know the Treatment</a:t>
            </a:r>
            <a:br>
              <a:rPr lang="en-US" sz="4900" dirty="0"/>
            </a:br>
            <a:r>
              <a:rPr lang="en-US" sz="4900" dirty="0"/>
              <a:t>of Addiction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82700"/>
          </a:xfrm>
        </p:spPr>
        <p:txBody>
          <a:bodyPr/>
          <a:lstStyle/>
          <a:p>
            <a:pPr algn="r"/>
            <a:r>
              <a:rPr lang="en-US" dirty="0" smtClean="0"/>
              <a:t>Burns M. Brady, MD, FASAM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6781800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V. </a:t>
            </a:r>
            <a:r>
              <a:rPr lang="en-US" b="1" dirty="0" smtClean="0"/>
              <a:t>Epigenetic (Non-DNA </a:t>
            </a:r>
            <a:r>
              <a:rPr lang="en-US" b="1" dirty="0"/>
              <a:t>A</a:t>
            </a:r>
            <a:r>
              <a:rPr lang="en-US" b="1" dirty="0" smtClean="0"/>
              <a:t>ffected)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Transgenerational</a:t>
            </a:r>
            <a:r>
              <a:rPr lang="en-US" b="1" dirty="0" smtClean="0"/>
              <a:t>    Gene Expression</a:t>
            </a:r>
          </a:p>
          <a:p>
            <a:pPr marL="0" indent="0">
              <a:buNone/>
            </a:pPr>
            <a:r>
              <a:rPr lang="en-US" b="1" dirty="0" smtClean="0"/>
              <a:t>    It’s significance to addiction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VI. </a:t>
            </a:r>
            <a:r>
              <a:rPr lang="en-US" b="1" dirty="0" smtClean="0"/>
              <a:t>Neuropharmacology – determined by genetics 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</a:p>
          <a:p>
            <a:pPr marL="0" indent="0">
              <a:buNone/>
            </a:pPr>
            <a:r>
              <a:rPr lang="en-US" b="1" dirty="0" smtClean="0"/>
              <a:t>      and/or epigenetics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A. </a:t>
            </a:r>
            <a:r>
              <a:rPr lang="en-US" b="1" dirty="0" smtClean="0"/>
              <a:t>D2R – regulation (trauma and isolation)  		     </a:t>
            </a:r>
            <a:r>
              <a:rPr lang="en-US" b="1" dirty="0" err="1" smtClean="0"/>
              <a:t>Volkaw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	</a:t>
            </a:r>
            <a:r>
              <a:rPr lang="en-US" b="1" dirty="0" smtClean="0">
                <a:solidFill>
                  <a:schemeClr val="tx1"/>
                </a:solidFill>
              </a:rPr>
              <a:t>B. </a:t>
            </a:r>
            <a:r>
              <a:rPr lang="en-US" b="1" dirty="0" smtClean="0"/>
              <a:t>Dopamine regulation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	</a:t>
            </a:r>
            <a:r>
              <a:rPr lang="en-US" b="1" dirty="0" smtClean="0">
                <a:solidFill>
                  <a:schemeClr val="tx1"/>
                </a:solidFill>
              </a:rPr>
              <a:t>C. </a:t>
            </a:r>
            <a:r>
              <a:rPr lang="en-US" b="1" smtClean="0"/>
              <a:t>Serotonin </a:t>
            </a:r>
            <a:r>
              <a:rPr lang="en-US" b="1" dirty="0" smtClean="0"/>
              <a:t>regulation</a:t>
            </a:r>
          </a:p>
          <a:p>
            <a:pPr marL="0" indent="0">
              <a:buNone/>
            </a:pPr>
            <a:r>
              <a:rPr lang="en-US" b="1" dirty="0" smtClean="0"/>
              <a:t>       	</a:t>
            </a:r>
            <a:r>
              <a:rPr lang="en-US" b="1" dirty="0" smtClean="0">
                <a:solidFill>
                  <a:schemeClr val="tx1"/>
                </a:solidFill>
              </a:rPr>
              <a:t>D. </a:t>
            </a:r>
            <a:r>
              <a:rPr lang="en-US" b="1" dirty="0" smtClean="0"/>
              <a:t>Noradrenaline regulation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4848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Neuropharmacology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NEUROPHARMACOLOGY</a:t>
            </a:r>
            <a:r>
              <a:rPr lang="en-US" dirty="0" smtClean="0"/>
              <a:t> </a:t>
            </a:r>
          </a:p>
        </p:txBody>
      </p:sp>
      <p:sp>
        <p:nvSpPr>
          <p:cNvPr id="102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0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791200"/>
            <a:ext cx="6784848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5105400" y="457200"/>
            <a:ext cx="3200400" cy="4114799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126"/>
            <a:ext cx="8179251" cy="55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840481"/>
            <a:ext cx="6784848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8153400" y="457200"/>
            <a:ext cx="152400" cy="4114799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5" name="Text Placeholder 6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152399" cy="4114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5" y="457200"/>
            <a:ext cx="793422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6096000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NEUROTRANSMITTORS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I.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/>
              <a:t>Single Amino </a:t>
            </a:r>
            <a:r>
              <a:rPr lang="en-US" sz="2000" b="1" dirty="0" smtClean="0"/>
              <a:t>Acid			</a:t>
            </a:r>
            <a:r>
              <a:rPr lang="en-US" sz="2000" b="1" u="sng" dirty="0" smtClean="0"/>
              <a:t>Receptors </a:t>
            </a:r>
            <a:r>
              <a:rPr lang="en-US" sz="2000" b="1" dirty="0" smtClean="0"/>
              <a:t>          </a:t>
            </a:r>
            <a:r>
              <a:rPr lang="en-US" sz="2000" b="1" dirty="0" err="1" smtClean="0"/>
              <a:t>Acaprosate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</a:t>
            </a:r>
            <a:r>
              <a:rPr lang="en-US" sz="2000" b="1" dirty="0" smtClean="0"/>
              <a:t>AMPA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   90%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A.  </a:t>
            </a:r>
            <a:r>
              <a:rPr lang="en-US" sz="2000" b="1" dirty="0"/>
              <a:t>Glutamate	  	</a:t>
            </a:r>
            <a:r>
              <a:rPr lang="en-US" sz="2000" b="1" dirty="0" smtClean="0"/>
              <a:t>	KA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              	</a:t>
            </a:r>
            <a:r>
              <a:rPr lang="en-US" sz="2000" b="1" dirty="0" smtClean="0"/>
              <a:t>	NMDA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          </a:t>
            </a:r>
            <a:endParaRPr lang="en-US" sz="2000" b="1" dirty="0" smtClean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B</a:t>
            </a:r>
            <a:r>
              <a:rPr lang="en-US" sz="2000" b="1" dirty="0">
                <a:solidFill>
                  <a:schemeClr val="tx1"/>
                </a:solidFill>
              </a:rPr>
              <a:t>.   </a:t>
            </a:r>
            <a:r>
              <a:rPr lang="en-US" sz="2000" b="1" dirty="0"/>
              <a:t>GABA   </a:t>
            </a:r>
            <a:r>
              <a:rPr lang="en-US" sz="2000" b="1" dirty="0" smtClean="0"/>
              <a:t>	</a:t>
            </a:r>
            <a:r>
              <a:rPr lang="en-US" sz="2000" b="1" dirty="0"/>
              <a:t>	  	</a:t>
            </a:r>
            <a:r>
              <a:rPr lang="en-US" sz="2000" b="1" dirty="0" smtClean="0"/>
              <a:t>GABA</a:t>
            </a:r>
            <a:r>
              <a:rPr lang="en-US" sz="1900" b="1" baseline="-25000" dirty="0" smtClean="0"/>
              <a:t>A          </a:t>
            </a:r>
            <a:r>
              <a:rPr lang="en-US" sz="1700" b="1" dirty="0" smtClean="0"/>
              <a:t>Gabapentin (Neurontin)</a:t>
            </a:r>
            <a:r>
              <a:rPr lang="en-US" sz="1700" b="1" baseline="-25000" dirty="0" smtClean="0"/>
              <a:t> </a:t>
            </a:r>
            <a:r>
              <a:rPr lang="en-US" sz="1900" b="1" baseline="-25000" dirty="0" smtClean="0"/>
              <a:t>    </a:t>
            </a:r>
            <a:endParaRPr lang="en-US" sz="2000" b="1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sz="2000" b="1" dirty="0"/>
              <a:t>		        </a:t>
            </a:r>
            <a:r>
              <a:rPr lang="en-US" sz="2000" b="1" dirty="0" smtClean="0"/>
              <a:t>Alcohol		</a:t>
            </a:r>
            <a:r>
              <a:rPr lang="en-US" sz="2000" b="1" dirty="0"/>
              <a:t>	</a:t>
            </a:r>
            <a:r>
              <a:rPr lang="en-US" sz="2000" b="1" dirty="0" smtClean="0"/>
              <a:t>GABA</a:t>
            </a:r>
            <a:r>
              <a:rPr lang="en-US" sz="2000" b="1" baseline="-25000" dirty="0" smtClean="0"/>
              <a:t>B          </a:t>
            </a:r>
            <a:r>
              <a:rPr lang="en-US" sz="1700" b="1" dirty="0" err="1" smtClean="0"/>
              <a:t>Pregabalin</a:t>
            </a:r>
            <a:r>
              <a:rPr lang="en-US" sz="1700" b="1" dirty="0" smtClean="0"/>
              <a:t> (Lyrica)</a:t>
            </a:r>
            <a:endParaRPr lang="en-US" sz="17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BZ		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Sedative Hypnotic withdrawal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        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II.  </a:t>
            </a:r>
            <a:r>
              <a:rPr lang="en-US" sz="2000" b="1" dirty="0"/>
              <a:t>Neuropeptides (Narcotics</a:t>
            </a:r>
            <a:r>
              <a:rPr lang="en-US" sz="2000" b="1" dirty="0" smtClean="0"/>
              <a:t>)		</a:t>
            </a:r>
            <a:r>
              <a:rPr lang="en-US" sz="2000" b="1" u="sng" dirty="0" smtClean="0"/>
              <a:t>Receptors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					MU	       Buprenorphine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8%	</a:t>
            </a:r>
            <a:r>
              <a:rPr lang="en-US" sz="2000" b="1" dirty="0">
                <a:solidFill>
                  <a:schemeClr val="tx1"/>
                </a:solidFill>
              </a:rPr>
              <a:t>A.  </a:t>
            </a:r>
            <a:r>
              <a:rPr lang="en-US" sz="2000" b="1" dirty="0"/>
              <a:t>Endorphin – Beta		</a:t>
            </a:r>
            <a:r>
              <a:rPr lang="en-US" sz="2000" b="1" dirty="0" smtClean="0"/>
              <a:t>Kappa	       Methadone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chemeClr val="tx1"/>
                </a:solidFill>
              </a:rPr>
              <a:t>B.  </a:t>
            </a:r>
            <a:r>
              <a:rPr lang="en-US" sz="2000" b="1" dirty="0" err="1" smtClean="0"/>
              <a:t>Enkeflin</a:t>
            </a:r>
            <a:r>
              <a:rPr lang="en-US" sz="2000" b="1" dirty="0" smtClean="0"/>
              <a:t>			Delta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C.  </a:t>
            </a:r>
            <a:r>
              <a:rPr lang="en-US" sz="2000" b="1" dirty="0" err="1" smtClean="0"/>
              <a:t>Dynorphin</a:t>
            </a:r>
            <a:r>
              <a:rPr lang="en-US" sz="2000" b="1" dirty="0" smtClean="0"/>
              <a:t>			Orphan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D.  </a:t>
            </a:r>
            <a:r>
              <a:rPr lang="en-US" sz="2000" b="1" dirty="0" err="1" smtClean="0"/>
              <a:t>Orphanin</a:t>
            </a:r>
            <a:r>
              <a:rPr lang="en-US" sz="2000" b="1" dirty="0" smtClean="0"/>
              <a:t>			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2000" b="1" dirty="0"/>
              <a:t>	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458200" cy="61722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dirty="0">
                <a:solidFill>
                  <a:srgbClr val="FF0000"/>
                </a:solidFill>
              </a:rPr>
              <a:t>III.  </a:t>
            </a:r>
            <a:r>
              <a:rPr lang="fr-FR" sz="2800" dirty="0" err="1"/>
              <a:t>Aminergics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  </a:t>
            </a:r>
            <a:r>
              <a:rPr lang="fr-FR" sz="2000" b="1" dirty="0"/>
              <a:t>8%    </a:t>
            </a:r>
            <a:r>
              <a:rPr lang="fr-FR" sz="2000" b="1" dirty="0">
                <a:solidFill>
                  <a:schemeClr val="tx1"/>
                </a:solidFill>
              </a:rPr>
              <a:t>A.  </a:t>
            </a:r>
            <a:r>
              <a:rPr lang="en-US" sz="2000" b="1" dirty="0"/>
              <a:t>Dopamine			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Receptors</a:t>
            </a:r>
            <a:endParaRPr lang="en-US" sz="2000" b="1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sz="2000" b="1" dirty="0"/>
              <a:t>     	         </a:t>
            </a:r>
            <a:r>
              <a:rPr lang="en-US" sz="2000" b="1" dirty="0" smtClean="0"/>
              <a:t> (</a:t>
            </a:r>
            <a:r>
              <a:rPr lang="en-US" sz="2000" b="1" dirty="0"/>
              <a:t>Alcohol, Cocaine, Pot,		D</a:t>
            </a:r>
            <a:r>
              <a:rPr lang="en-US" sz="2000" b="1" baseline="-14000" dirty="0"/>
              <a:t>1</a:t>
            </a:r>
            <a:r>
              <a:rPr lang="en-US" sz="2000" b="1" dirty="0"/>
              <a:t>    </a:t>
            </a:r>
            <a:r>
              <a:rPr lang="en-US" sz="2000" b="1" dirty="0" smtClean="0"/>
              <a:t>D</a:t>
            </a:r>
            <a:r>
              <a:rPr lang="en-US" sz="2000" b="1" baseline="-14000" dirty="0" smtClean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  D</a:t>
            </a:r>
            <a:r>
              <a:rPr lang="en-US" sz="2000" b="1" baseline="-14000" dirty="0" smtClean="0"/>
              <a:t>3</a:t>
            </a:r>
            <a:r>
              <a:rPr lang="en-US" sz="2000" b="1" dirty="0" smtClean="0"/>
              <a:t>   D</a:t>
            </a:r>
            <a:r>
              <a:rPr lang="en-US" sz="2000" b="1" baseline="-14000" dirty="0" smtClean="0"/>
              <a:t>4</a:t>
            </a:r>
            <a:r>
              <a:rPr lang="en-US" sz="2000" b="1" dirty="0" smtClean="0"/>
              <a:t>	  D</a:t>
            </a:r>
            <a:r>
              <a:rPr lang="en-US" sz="2000" b="1" baseline="-14000" dirty="0" smtClean="0"/>
              <a:t>5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</a:t>
            </a:r>
            <a:r>
              <a:rPr lang="en-US" sz="2000" b="1" dirty="0" smtClean="0"/>
              <a:t> Narcotics</a:t>
            </a:r>
            <a:r>
              <a:rPr lang="en-US" sz="2000" b="1" dirty="0"/>
              <a:t>, Nicotine)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r>
              <a:rPr lang="en-US" sz="2000" b="1" dirty="0">
                <a:solidFill>
                  <a:schemeClr val="tx1"/>
                </a:solidFill>
              </a:rPr>
              <a:t>.  </a:t>
            </a:r>
            <a:r>
              <a:rPr lang="en-US" sz="2000" b="1" dirty="0" smtClean="0"/>
              <a:t>Serotonin</a:t>
            </a: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Receptors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     	         </a:t>
            </a:r>
            <a:r>
              <a:rPr lang="en-US" sz="2000" b="1" dirty="0" smtClean="0"/>
              <a:t> (</a:t>
            </a:r>
            <a:r>
              <a:rPr lang="en-US" sz="2000" b="1" dirty="0"/>
              <a:t>SSRI Drugs</a:t>
            </a:r>
            <a:r>
              <a:rPr lang="en-US" sz="2000" b="1" dirty="0" smtClean="0"/>
              <a:t>)  withdrawal effect</a:t>
            </a:r>
            <a:r>
              <a:rPr lang="en-US" sz="2000" b="1" dirty="0"/>
              <a:t>	</a:t>
            </a:r>
            <a:r>
              <a:rPr lang="en-US" sz="2000" b="1" dirty="0" smtClean="0"/>
              <a:t>5HT3   5HT2   5HT1A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dirty="0">
                <a:solidFill>
                  <a:schemeClr val="tx1"/>
                </a:solidFill>
              </a:rPr>
              <a:t>.  </a:t>
            </a:r>
            <a:r>
              <a:rPr lang="en-US" sz="2000" b="1" dirty="0"/>
              <a:t>Acetyl </a:t>
            </a:r>
            <a:r>
              <a:rPr lang="en-US" sz="2000" b="1" dirty="0" err="1"/>
              <a:t>Choline</a:t>
            </a:r>
            <a:r>
              <a:rPr lang="en-US" sz="2000" b="1" dirty="0"/>
              <a:t>			</a:t>
            </a:r>
            <a:r>
              <a:rPr lang="en-US" sz="2000" b="1" u="sng" dirty="0"/>
              <a:t>Receptor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</a:t>
            </a:r>
            <a:r>
              <a:rPr lang="en-US" sz="2000" b="1" dirty="0" smtClean="0"/>
              <a:t> (</a:t>
            </a:r>
            <a:r>
              <a:rPr lang="en-US" sz="2000" b="1" dirty="0"/>
              <a:t>Nicotine, Pot)			Nicotinic </a:t>
            </a:r>
            <a:r>
              <a:rPr lang="en-US" sz="2000" b="1" dirty="0" smtClean="0"/>
              <a:t>AC   Chantix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1" dirty="0"/>
              <a:t>		   </a:t>
            </a:r>
            <a:r>
              <a:rPr lang="fr-FR" sz="2000" b="1" dirty="0" smtClean="0">
                <a:solidFill>
                  <a:schemeClr val="tx1"/>
                </a:solidFill>
              </a:rPr>
              <a:t> D</a:t>
            </a:r>
            <a:r>
              <a:rPr lang="fr-FR" sz="2000" b="1" dirty="0">
                <a:solidFill>
                  <a:schemeClr val="tx1"/>
                </a:solidFill>
              </a:rPr>
              <a:t>.  </a:t>
            </a:r>
            <a:r>
              <a:rPr lang="fr-FR" sz="2000" b="1" dirty="0" err="1"/>
              <a:t>Noradrenaline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	         </a:t>
            </a:r>
            <a:r>
              <a:rPr lang="fr-FR" sz="2000" b="1" dirty="0" smtClean="0"/>
              <a:t> (</a:t>
            </a:r>
            <a:r>
              <a:rPr lang="fr-FR" sz="2000" b="1" dirty="0" err="1"/>
              <a:t>Alcohol</a:t>
            </a:r>
            <a:r>
              <a:rPr lang="fr-FR" sz="2000" b="1" dirty="0"/>
              <a:t>, </a:t>
            </a:r>
            <a:r>
              <a:rPr lang="fr-FR" sz="2000" b="1" dirty="0" err="1"/>
              <a:t>Combination</a:t>
            </a:r>
            <a:r>
              <a:rPr lang="fr-FR" sz="2000" b="1" dirty="0"/>
              <a:t> SSRI</a:t>
            </a:r>
            <a:r>
              <a:rPr lang="fr-FR" sz="2000" b="1" dirty="0" smtClean="0"/>
              <a:t>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/>
              <a:t>					       Effexor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IV.  </a:t>
            </a:r>
            <a:r>
              <a:rPr lang="en-US" sz="2800" dirty="0" err="1"/>
              <a:t>Neurosteroids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 </a:t>
            </a:r>
            <a:r>
              <a:rPr lang="en-US" sz="2800" b="1" dirty="0" smtClean="0"/>
              <a:t> </a:t>
            </a:r>
            <a:r>
              <a:rPr lang="en-US" sz="2000" b="1" dirty="0" smtClean="0"/>
              <a:t>Cholesterol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    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Godanal</a:t>
            </a:r>
            <a:r>
              <a:rPr lang="en-US" sz="2000" b="1" dirty="0" smtClean="0"/>
              <a:t> </a:t>
            </a:r>
            <a:r>
              <a:rPr lang="en-US" sz="2000" b="1" dirty="0"/>
              <a:t>Hormones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		 	 GABA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     			 NMDA</a:t>
            </a:r>
            <a:endParaRPr lang="en-US" sz="2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</a:p>
        </p:txBody>
      </p:sp>
      <p:pic>
        <p:nvPicPr>
          <p:cNvPr id="22531" name="Picture 5" descr="("/>
          <p:cNvPicPr>
            <a:picLocks noChangeAspect="1" noChangeArrowheads="1"/>
          </p:cNvPicPr>
          <p:nvPr/>
        </p:nvPicPr>
        <p:blipFill>
          <a:blip r:embed="rId3" cstate="print"/>
          <a:srcRect r="96622"/>
          <a:stretch>
            <a:fillRect/>
          </a:stretch>
        </p:blipFill>
        <p:spPr bwMode="auto">
          <a:xfrm>
            <a:off x="3200400" y="5257800"/>
            <a:ext cx="22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)"/>
          <p:cNvPicPr>
            <a:picLocks noChangeAspect="1" noChangeArrowheads="1"/>
          </p:cNvPicPr>
          <p:nvPr/>
        </p:nvPicPr>
        <p:blipFill>
          <a:blip r:embed="rId4" cstate="print"/>
          <a:srcRect r="97932"/>
          <a:stretch>
            <a:fillRect/>
          </a:stretch>
        </p:blipFill>
        <p:spPr bwMode="auto">
          <a:xfrm>
            <a:off x="4724400" y="5257800"/>
            <a:ext cx="15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uclear Accumbens"/>
          <p:cNvPicPr>
            <a:picLocks noChangeAspect="1" noChangeArrowheads="1"/>
          </p:cNvPicPr>
          <p:nvPr/>
        </p:nvPicPr>
        <p:blipFill>
          <a:blip r:embed="rId3" cstate="print"/>
          <a:srcRect b="3226"/>
          <a:stretch>
            <a:fillRect/>
          </a:stretch>
        </p:blipFill>
        <p:spPr bwMode="auto">
          <a:xfrm>
            <a:off x="1981200" y="609600"/>
            <a:ext cx="548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4848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8077200" y="457200"/>
            <a:ext cx="228600" cy="4114799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Table 3.  Overview of Major Neurotransmitters:  Functions and Alcohol-Related Behaviors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b="1" u="sng" dirty="0" smtClean="0">
                <a:cs typeface="Arial" charset="0"/>
              </a:rPr>
              <a:t>Neurotransmitter</a:t>
            </a:r>
            <a:r>
              <a:rPr lang="en-US" sz="1000" b="1" dirty="0" smtClean="0">
                <a:cs typeface="Arial" charset="0"/>
              </a:rPr>
              <a:t>	</a:t>
            </a:r>
            <a:r>
              <a:rPr lang="en-US" sz="1000" b="1" u="sng" dirty="0" smtClean="0">
                <a:cs typeface="Arial" charset="0"/>
              </a:rPr>
              <a:t>General Function</a:t>
            </a:r>
            <a:r>
              <a:rPr lang="en-US" sz="1000" b="1" dirty="0" smtClean="0">
                <a:cs typeface="Arial" charset="0"/>
              </a:rPr>
              <a:t>	</a:t>
            </a:r>
            <a:r>
              <a:rPr lang="en-US" sz="1000" b="1" u="sng" dirty="0" smtClean="0">
                <a:cs typeface="Arial" charset="0"/>
              </a:rPr>
              <a:t>Specific Action by Alcohol</a:t>
            </a:r>
            <a:r>
              <a:rPr lang="en-US" sz="1000" b="1" dirty="0" smtClean="0">
                <a:cs typeface="Arial" charset="0"/>
              </a:rPr>
              <a:t>		</a:t>
            </a:r>
            <a:r>
              <a:rPr lang="en-US" sz="1000" b="1" u="sng" dirty="0" smtClean="0">
                <a:cs typeface="Arial" charset="0"/>
              </a:rPr>
              <a:t>Alcohol-Related Function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Dopamine (DA)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Regulates motivation, 	Initiates a release at the NAC either	Mediates motivation and				reinforcement and fine	directly or from projections via the	reinforcement of alcohol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motor control		mesolimbic system from the VTA	consumption.  </a:t>
            </a:r>
            <a:r>
              <a:rPr lang="en-US" sz="1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 that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en-US" sz="1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DA are drugs of reward</a:t>
            </a:r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PET scan – D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receptor and transporter (</a:t>
            </a:r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density) relapse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Serotonin (5-HT)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Regulates bodily rhythms,	The brain 5-HT system may modulate 	May influence alcohol consumption,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appetite, sexual behavior,  	alcohol intake by 2 different mechanisms:	intoxication and development of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emotional states, sleep, 	(1) modulation of the DA-mediated	tolerance through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  			attention and motivation.	reinforcing properties of alcohol via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may contribute to withdrawal	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	and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receptors; and (2) suppression	symptoms and reinforcement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	of alcohol intake by activation of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through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transporter				receptors.			and may modulate DA release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(reuptake site)		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through 5-HT</a:t>
            </a:r>
            <a:r>
              <a:rPr lang="en-US" sz="10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receptors,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Type II 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Cloninger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						thereby increasing alcohol’s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				rewarding effects.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aminobutyric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Serves as the primary	Causes tonic inhibition of dopaminergic	May contribute to intoxication and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(GABA)	(GABA)	inhibitory neurotransmitter	projections to the VTA and NAC.	sedation; inhibition of GABA			 	in the brain. 		Prolonged alcohol use causes a down-	function following drinking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	regulation of these receptors and a	may contribute to acute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		potential for decreased inhibitory	withdrawal symptoms.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		neurotransmission.	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chloride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 influx	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Serves as the major excitatory	Alcohol inhibits excitatory neuro-		May contribute to acute withdrawal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neurotransmitter in the brain.	transmission by inhibiting both NMDA	symptoms; inhibition of glutamate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and non-NMDA(kainite and AMPA) 	function following drinking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receptors. Up-regulation of these receptors	cessation may contribute to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ion channels		to compensate for alcohol’s antagonistic 	intoxication and sedation.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calcium influx		effect occurs after prolonged exposure to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alcohol, resulting in an increase in neuroexcitation.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u="sng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900" smtClean="0">
              <a:latin typeface="Times New Roman" pitchFamily="18" charset="0"/>
              <a:cs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Opioid peptides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Regulates various functions and	Alcohol stimulates β-endorphin release	Contributes to reinforcement of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produced morphine-like effects,	in both the NAC and VTA area.		Alcohol consumption, possibly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including pain relief and mood 	β-endorphin pathways can lead to increased	through interaction with DA.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elevation.		DA release in the NAC via 2 mechanisms: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(1) β-endorphins can disinhibit the tonic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inhibition of GABA neurons on DA cells in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the VTA area, which leads to a release of DA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in the NAC area; and (2) β-endorphins can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stimulate DA in the NA directly.  Both 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mechanisms may be important for alcohol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					reward.</a:t>
            </a:r>
          </a:p>
          <a:p>
            <a:pPr algn="ctr" defTabSz="804863"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900" u="sng" smtClean="0">
                <a:latin typeface="Times New Roman" pitchFamily="18" charset="0"/>
              </a:rPr>
              <a:t>_							</a:t>
            </a:r>
            <a:endParaRPr lang="en-US" sz="900" smtClean="0">
              <a:latin typeface="Times New Roman" pitchFamily="18" charset="0"/>
            </a:endParaRP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AMPA = α-amino-3-hydroxy-5-methisoxizole-4-propionic acid; NAC= nucleus accumbens;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NMDA = </a:t>
            </a:r>
            <a:r>
              <a:rPr lang="en-US" sz="1100" i="1" smtClean="0">
                <a:latin typeface="Times New Roman" pitchFamily="18" charset="0"/>
              </a:rPr>
              <a:t>N</a:t>
            </a:r>
            <a:r>
              <a:rPr lang="en-US" sz="1100" smtClean="0">
                <a:latin typeface="Times New Roman" pitchFamily="18" charset="0"/>
              </a:rPr>
              <a:t>-methyl-D-aspartate; VTA = ventral tegmentum.</a:t>
            </a:r>
          </a:p>
          <a:p>
            <a:pPr defTabSz="804863" eaLnBrk="1" hangingPunct="1">
              <a:lnSpc>
                <a:spcPct val="80000"/>
              </a:lnSpc>
              <a:buFontTx/>
              <a:buNone/>
            </a:pPr>
            <a:r>
              <a:rPr lang="en-US" sz="1100" smtClean="0">
                <a:latin typeface="Times New Roman" pitchFamily="18" charset="0"/>
              </a:rPr>
              <a:t>Adapted from Swift RN. </a:t>
            </a:r>
            <a:r>
              <a:rPr lang="en-US" sz="1100" i="1" smtClean="0">
                <a:latin typeface="Times New Roman" pitchFamily="18" charset="0"/>
              </a:rPr>
              <a:t>Alcohol Res Health. </a:t>
            </a:r>
            <a:r>
              <a:rPr lang="en-US" sz="1100" smtClean="0">
                <a:latin typeface="Times New Roman" pitchFamily="18" charset="0"/>
              </a:rPr>
              <a:t> 1999;23:209.18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/>
              <a:t>Chromosomal “Hot Spots”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		       1      2      7      11    -   risk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                        4                  -   protection	</a:t>
            </a:r>
          </a:p>
          <a:p>
            <a:pPr algn="ctr" eaLnBrk="1" hangingPunct="1">
              <a:buFontTx/>
              <a:buNone/>
            </a:pPr>
            <a:endParaRPr lang="en-US" sz="3600" b="1" dirty="0" smtClean="0"/>
          </a:p>
          <a:p>
            <a:pPr algn="ctr" eaLnBrk="1" hangingPunct="1">
              <a:buFontTx/>
              <a:buNone/>
            </a:pPr>
            <a:r>
              <a:rPr lang="en-US" sz="3600" b="1" dirty="0" smtClean="0"/>
              <a:t>Multiple Chromosomes Affecting Neuropharmacology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				   9       15     16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81800" cy="990600"/>
          </a:xfrm>
        </p:spPr>
        <p:txBody>
          <a:bodyPr/>
          <a:lstStyle/>
          <a:p>
            <a:r>
              <a:rPr lang="en-US" dirty="0" smtClean="0"/>
              <a:t>Know the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10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Abstinence based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12 Step participation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Additional therapeutic intervention as revealed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5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olor Cut of Brain0001"/>
          <p:cNvPicPr>
            <a:picLocks noChangeAspect="1" noChangeArrowheads="1"/>
          </p:cNvPicPr>
          <p:nvPr/>
        </p:nvPicPr>
        <p:blipFill>
          <a:blip r:embed="rId3" cstate="print"/>
          <a:srcRect l="9799" t="9091" r="7881" b="44698"/>
          <a:stretch>
            <a:fillRect/>
          </a:stretch>
        </p:blipFill>
        <p:spPr bwMode="auto">
          <a:xfrm>
            <a:off x="533400" y="5334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3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381000" y="3048000"/>
            <a:ext cx="8458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71600" algn="l"/>
                <a:tab pos="1698625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sz="2200" b="1" dirty="0">
                <a:cs typeface="Times New Roman" pitchFamily="18" charset="0"/>
              </a:rPr>
              <a:t>CO</a:t>
            </a:r>
            <a:r>
              <a:rPr lang="en-US" sz="2200" b="1" baseline="-30000" dirty="0">
                <a:cs typeface="Times New Roman" pitchFamily="18" charset="0"/>
              </a:rPr>
              <a:t>2</a:t>
            </a:r>
            <a:r>
              <a:rPr lang="en-US" sz="2200" b="1" dirty="0">
                <a:cs typeface="Times New Roman" pitchFamily="18" charset="0"/>
              </a:rPr>
              <a:t> + H</a:t>
            </a:r>
            <a:r>
              <a:rPr lang="en-US" sz="2200" b="1" baseline="-30000" dirty="0">
                <a:cs typeface="Times New Roman" pitchFamily="18" charset="0"/>
              </a:rPr>
              <a:t>2</a:t>
            </a:r>
            <a:r>
              <a:rPr lang="en-US" sz="2200" b="1" dirty="0">
                <a:cs typeface="Times New Roman" pitchFamily="18" charset="0"/>
              </a:rPr>
              <a:t>0					           Acetic Acid</a:t>
            </a:r>
          </a:p>
          <a:p>
            <a:pPr>
              <a:tabLst>
                <a:tab pos="1371600" algn="l"/>
                <a:tab pos="1698625" algn="l"/>
              </a:tabLst>
            </a:pPr>
            <a:endParaRPr lang="en-US" sz="2200" b="1" dirty="0">
              <a:cs typeface="Times New Roman" pitchFamily="18" charset="0"/>
            </a:endParaRPr>
          </a:p>
          <a:p>
            <a:pPr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eaLnBrk="0" hangingPunct="0"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Acetaldehyde Dehydrogenase I and II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eaLnBrk="0" hangingPunct="0"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Populations affected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lvl="1" eaLnBrk="0" hangingPunct="0"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1)  Native American</a:t>
            </a:r>
            <a:endParaRPr lang="en-US" sz="800" dirty="0"/>
          </a:p>
          <a:p>
            <a:pPr lvl="1" eaLnBrk="0" hangingPunct="0"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2)  Oriental</a:t>
            </a:r>
            <a:endParaRPr lang="en-US" dirty="0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2400" y="1431161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495550" algn="l"/>
              </a:tabLst>
            </a:pPr>
            <a:r>
              <a:rPr lang="fr-FR" sz="2200" b="1" dirty="0">
                <a:cs typeface="Times New Roman" pitchFamily="18" charset="0"/>
              </a:rPr>
              <a:t>     </a:t>
            </a:r>
            <a:r>
              <a:rPr lang="fr-FR" sz="2200" b="1" dirty="0" smtClean="0">
                <a:cs typeface="Times New Roman" pitchFamily="18" charset="0"/>
              </a:rPr>
              <a:t>							</a:t>
            </a:r>
            <a:r>
              <a:rPr lang="fr-FR" sz="2200" b="1" dirty="0" err="1" smtClean="0">
                <a:cs typeface="Times New Roman" pitchFamily="18" charset="0"/>
              </a:rPr>
              <a:t>Antabuse</a:t>
            </a:r>
            <a:endParaRPr lang="fr-FR" sz="2200" b="1" dirty="0" smtClean="0">
              <a:cs typeface="Times New Roman" pitchFamily="18" charset="0"/>
            </a:endParaRPr>
          </a:p>
          <a:p>
            <a:pPr>
              <a:tabLst>
                <a:tab pos="2495550" algn="l"/>
              </a:tabLst>
            </a:pPr>
            <a:r>
              <a:rPr lang="fr-FR" sz="2200" b="1" dirty="0">
                <a:cs typeface="Times New Roman" pitchFamily="18" charset="0"/>
              </a:rPr>
              <a:t> </a:t>
            </a:r>
            <a:r>
              <a:rPr lang="fr-FR" sz="2200" b="1" dirty="0" smtClean="0">
                <a:cs typeface="Times New Roman" pitchFamily="18" charset="0"/>
              </a:rPr>
              <a:t>    </a:t>
            </a:r>
            <a:r>
              <a:rPr lang="fr-FR" sz="2200" b="1" dirty="0" err="1" smtClean="0">
                <a:cs typeface="Times New Roman" pitchFamily="18" charset="0"/>
              </a:rPr>
              <a:t>Alcohol</a:t>
            </a:r>
            <a:r>
              <a:rPr lang="fr-FR" sz="2200" b="1" dirty="0">
                <a:cs typeface="Times New Roman" pitchFamily="18" charset="0"/>
              </a:rPr>
              <a:t>				        </a:t>
            </a:r>
            <a:r>
              <a:rPr lang="fr-FR" sz="2200" b="1" dirty="0" err="1" smtClean="0">
                <a:cs typeface="Times New Roman" pitchFamily="18" charset="0"/>
              </a:rPr>
              <a:t>Acetaldehyde</a:t>
            </a:r>
            <a:r>
              <a:rPr lang="fr-FR" sz="2200" b="1" dirty="0" smtClean="0">
                <a:cs typeface="Times New Roman" pitchFamily="18" charset="0"/>
              </a:rPr>
              <a:t>    </a:t>
            </a:r>
            <a:endParaRPr lang="en-US" sz="800" dirty="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r>
              <a:rPr lang="fr-FR" b="1" dirty="0">
                <a:cs typeface="Times New Roman" pitchFamily="18" charset="0"/>
              </a:rPr>
              <a:t>        </a:t>
            </a:r>
            <a:r>
              <a:rPr lang="fr-FR" b="1" dirty="0" err="1">
                <a:cs typeface="Times New Roman" pitchFamily="18" charset="0"/>
              </a:rPr>
              <a:t>Alcohol</a:t>
            </a:r>
            <a:r>
              <a:rPr lang="fr-FR" b="1" dirty="0">
                <a:cs typeface="Times New Roman" pitchFamily="18" charset="0"/>
              </a:rPr>
              <a:t>          				          (</a:t>
            </a:r>
            <a:r>
              <a:rPr lang="fr-FR" b="1" dirty="0" err="1">
                <a:cs typeface="Times New Roman" pitchFamily="18" charset="0"/>
              </a:rPr>
              <a:t>Acetaldehyde</a:t>
            </a:r>
            <a:r>
              <a:rPr lang="fr-FR" b="1" dirty="0">
                <a:cs typeface="Times New Roman" pitchFamily="18" charset="0"/>
              </a:rPr>
              <a:t> </a:t>
            </a:r>
            <a:r>
              <a:rPr lang="fr-FR" b="1" dirty="0" err="1">
                <a:cs typeface="Times New Roman" pitchFamily="18" charset="0"/>
              </a:rPr>
              <a:t>dehydrogenase</a:t>
            </a:r>
            <a:r>
              <a:rPr lang="fr-FR" b="1" dirty="0">
                <a:cs typeface="Times New Roman" pitchFamily="18" charset="0"/>
              </a:rPr>
              <a:t>)</a:t>
            </a:r>
            <a:endParaRPr lang="en-US" sz="800" dirty="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r>
              <a:rPr lang="fr-FR" b="1" dirty="0">
                <a:cs typeface="Times New Roman" pitchFamily="18" charset="0"/>
              </a:rPr>
              <a:t>      </a:t>
            </a:r>
            <a:r>
              <a:rPr lang="fr-FR" b="1" dirty="0" err="1">
                <a:cs typeface="Times New Roman" pitchFamily="18" charset="0"/>
              </a:rPr>
              <a:t>Dehydrogenase</a:t>
            </a:r>
            <a:endParaRPr lang="fr-FR" b="1" dirty="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r>
              <a:rPr lang="fr-FR" b="1" dirty="0">
                <a:cs typeface="Times New Roman" pitchFamily="18" charset="0"/>
              </a:rPr>
              <a:t>     (</a:t>
            </a:r>
            <a:r>
              <a:rPr lang="fr-FR" b="1" dirty="0" err="1">
                <a:cs typeface="Times New Roman" pitchFamily="18" charset="0"/>
              </a:rPr>
              <a:t>female</a:t>
            </a:r>
            <a:r>
              <a:rPr lang="fr-FR" b="1" dirty="0">
                <a:cs typeface="Times New Roman" pitchFamily="18" charset="0"/>
              </a:rPr>
              <a:t> </a:t>
            </a:r>
            <a:r>
              <a:rPr lang="fr-FR" b="1" dirty="0" err="1">
                <a:cs typeface="Times New Roman" pitchFamily="18" charset="0"/>
              </a:rPr>
              <a:t>effect</a:t>
            </a:r>
            <a:r>
              <a:rPr lang="fr-FR" b="1" dirty="0">
                <a:cs typeface="Times New Roman" pitchFamily="18" charset="0"/>
              </a:rPr>
              <a:t>)		</a:t>
            </a:r>
            <a:r>
              <a:rPr lang="fr-FR" sz="3000" b="1" dirty="0">
                <a:cs typeface="Times New Roman" pitchFamily="18" charset="0"/>
              </a:rPr>
              <a:t>		</a:t>
            </a:r>
            <a:endParaRPr lang="en-US" sz="800" dirty="0">
              <a:cs typeface="Times New Roman" pitchFamily="18" charset="0"/>
            </a:endParaRPr>
          </a:p>
          <a:p>
            <a:pPr eaLnBrk="0" hangingPunct="0">
              <a:tabLst>
                <a:tab pos="2495550" algn="l"/>
              </a:tabLst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057400" y="21336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 flipH="1">
            <a:off x="2590800" y="35052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8382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b="1"/>
              <a:t>Biochemistry</a:t>
            </a:r>
            <a:endParaRPr lang="en-US" sz="2600"/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Post Acute Withdrawal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Prolonged Recovery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 I.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chemeClr val="tx1"/>
                </a:solidFill>
              </a:rPr>
              <a:t>A.  </a:t>
            </a:r>
            <a:r>
              <a:rPr lang="en-US" sz="2800" b="1" dirty="0" smtClean="0"/>
              <a:t>Retentive memory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B.  </a:t>
            </a:r>
            <a:r>
              <a:rPr lang="en-US" sz="2800" b="1" dirty="0" smtClean="0"/>
              <a:t>Sleep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C.  </a:t>
            </a:r>
            <a:r>
              <a:rPr lang="en-US" sz="2800" b="1" dirty="0" smtClean="0"/>
              <a:t>Simple Problem Solving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D.  </a:t>
            </a:r>
            <a:r>
              <a:rPr lang="en-US" sz="2800" b="1" dirty="0" smtClean="0"/>
              <a:t>Stress Management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II.  </a:t>
            </a:r>
            <a:r>
              <a:rPr lang="en-US" sz="2800" b="1" dirty="0" smtClean="0"/>
              <a:t>Be Aware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A. </a:t>
            </a:r>
            <a:r>
              <a:rPr lang="en-US" sz="2800" b="1" dirty="0" smtClean="0"/>
              <a:t>Choice of Therapist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B.  </a:t>
            </a:r>
            <a:r>
              <a:rPr lang="en-US" sz="2800" b="1" dirty="0" smtClean="0"/>
              <a:t>Comorbid diagnosis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C.  </a:t>
            </a:r>
            <a:r>
              <a:rPr lang="en-US" sz="2800" b="1" dirty="0" smtClean="0"/>
              <a:t>Use of medication?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696200" cy="5334000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b="1" dirty="0" smtClean="0"/>
              <a:t>Treatment</a:t>
            </a:r>
          </a:p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200" b="1" dirty="0"/>
          </a:p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b="1" dirty="0"/>
              <a:t>A B S T I N E N C E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A.    </a:t>
            </a:r>
            <a:r>
              <a:rPr lang="en-US" sz="2400" b="1" dirty="0" smtClean="0"/>
              <a:t>Short-Term</a:t>
            </a:r>
            <a:endParaRPr lang="en-US" sz="2400" b="1" dirty="0"/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lphaUcPeriod"/>
              <a:defRPr/>
            </a:pP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B.    </a:t>
            </a:r>
            <a:r>
              <a:rPr lang="en-US" sz="2400" b="1" dirty="0" smtClean="0"/>
              <a:t>Intermediate</a:t>
            </a:r>
            <a:endParaRPr lang="en-US" sz="2400" b="1" dirty="0"/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/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C.    </a:t>
            </a:r>
            <a:r>
              <a:rPr lang="en-US" sz="2400" b="1" dirty="0" smtClean="0"/>
              <a:t>Long-Term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3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818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419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 smtClean="0"/>
              <a:t>Chronic		Progressive		Fatal</a:t>
            </a:r>
          </a:p>
          <a:p>
            <a:pPr algn="ctr"/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Treatable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Relapse as failure of treatment, aftercare, and/or non commitment of participant</a:t>
            </a:r>
          </a:p>
        </p:txBody>
      </p:sp>
    </p:spTree>
    <p:extLst>
      <p:ext uri="{BB962C8B-B14F-4D97-AF65-F5344CB8AC3E}">
        <p14:creationId xmlns:p14="http://schemas.microsoft.com/office/powerpoint/2010/main" val="17751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9799"/>
            <a:ext cx="6781800" cy="1523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543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Biopsychosocial</a:t>
            </a:r>
          </a:p>
          <a:p>
            <a:pPr marL="0" indent="0" algn="ctr">
              <a:buNone/>
            </a:pPr>
            <a:r>
              <a:rPr lang="en-US" sz="6600" dirty="0" smtClean="0"/>
              <a:t>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/>
              <a:t>Social</a:t>
            </a:r>
            <a:br>
              <a:rPr lang="en-US" sz="8800" dirty="0" smtClean="0"/>
            </a:br>
            <a:r>
              <a:rPr lang="en-US" sz="3100" dirty="0" smtClean="0"/>
              <a:t>Change playmates, playthings, and playpens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543800" cy="3733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romanUcPeriod"/>
            </a:pPr>
            <a:r>
              <a:rPr lang="en-US" sz="4400" b="1" dirty="0" smtClean="0"/>
              <a:t>Society promotes – create new support society</a:t>
            </a:r>
          </a:p>
          <a:p>
            <a:pPr marL="0" indent="0">
              <a:buNone/>
            </a:pPr>
            <a:r>
              <a:rPr lang="en-US" sz="4400" b="1" dirty="0" smtClean="0"/>
              <a:t>       Introduce simple kit of spiritual tools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A. Fellowship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	1.  Sponsor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	2.  Meetings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B.  Design for living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857250" indent="-857250">
              <a:buAutoNum type="romanUcPeriod" startAt="2"/>
            </a:pPr>
            <a:r>
              <a:rPr lang="en-US" sz="4400" b="1" dirty="0" smtClean="0"/>
              <a:t>Peer Pressure – create new accountability structure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7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marL="812800" indent="-8128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Psychological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I.    </a:t>
            </a:r>
            <a:r>
              <a:rPr lang="en-US" b="1" dirty="0" smtClean="0"/>
              <a:t>Alcoholic Personality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romanUcPeriod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II.  </a:t>
            </a:r>
            <a:r>
              <a:rPr lang="en-US" b="1" dirty="0" smtClean="0"/>
              <a:t>Mental </a:t>
            </a:r>
            <a:r>
              <a:rPr lang="en-US" b="1" dirty="0"/>
              <a:t>Illness</a:t>
            </a:r>
            <a:endParaRPr lang="en-US" dirty="0"/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A.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No increase in schizophrenia or bipolar disease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B. </a:t>
            </a:r>
            <a:r>
              <a:rPr lang="en-US" sz="2000" b="1" dirty="0"/>
              <a:t>Significant increase in affective and mood disorders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   1)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Anxiety</a:t>
            </a:r>
            <a:endParaRPr lang="en-US" sz="2000" b="1" dirty="0"/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OCD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Panic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Agoraphobia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PTSD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Generalized anxiety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  2</a:t>
            </a:r>
            <a:r>
              <a:rPr lang="en-US" sz="2000" b="1" dirty="0">
                <a:solidFill>
                  <a:srgbClr val="FF0000"/>
                </a:solidFill>
              </a:rPr>
              <a:t>)   </a:t>
            </a:r>
            <a:r>
              <a:rPr lang="en-US" sz="2000" b="1" dirty="0"/>
              <a:t>Depression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Situational (exogenous)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  Familial  (</a:t>
            </a:r>
            <a:r>
              <a:rPr lang="en-US" sz="2000" b="1" dirty="0" smtClean="0"/>
              <a:t>endogenous)</a:t>
            </a:r>
          </a:p>
          <a:p>
            <a:pPr marL="812800" indent="-812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III.    </a:t>
            </a:r>
            <a:r>
              <a:rPr lang="en-US" sz="2000" b="1" dirty="0" smtClean="0"/>
              <a:t>Apparent increase in ADD and ADHD – no stimulants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romanUcPeriod" startAt="3"/>
              <a:defRPr/>
            </a:pPr>
            <a:endParaRPr lang="en-US" sz="20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IV.    </a:t>
            </a:r>
            <a:r>
              <a:rPr lang="en-US" sz="2000" b="1" dirty="0" smtClean="0"/>
              <a:t>Parent of the same sex relationship impaired coping skills – sponsor critical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romanUcPeriod" startAt="4"/>
              <a:defRPr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V.   </a:t>
            </a:r>
            <a:r>
              <a:rPr lang="en-US" sz="2000" b="1" dirty="0" smtClean="0"/>
              <a:t>100</a:t>
            </a:r>
            <a:r>
              <a:rPr lang="en-US" sz="2000" b="1" dirty="0"/>
              <a:t>% of patients entering treatment have anxiety/depression </a:t>
            </a:r>
            <a:r>
              <a:rPr lang="en-US" sz="2000" b="1" dirty="0" smtClean="0"/>
              <a:t>syndrome</a:t>
            </a:r>
            <a:endParaRPr lang="en-US" sz="20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A.  </a:t>
            </a:r>
            <a:r>
              <a:rPr lang="en-US" sz="2000" b="1" dirty="0" smtClean="0"/>
              <a:t>40% significantly improved 3 months off toxin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B.  </a:t>
            </a:r>
            <a:r>
              <a:rPr lang="en-US" sz="2000" b="1" dirty="0" smtClean="0"/>
              <a:t>50% significantly improved 1 year with new way to live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	</a:t>
            </a:r>
            <a:r>
              <a:rPr lang="en-US" sz="2000" b="1" dirty="0" smtClean="0">
                <a:solidFill>
                  <a:srgbClr val="FF0000"/>
                </a:solidFill>
              </a:rPr>
              <a:t>C.  </a:t>
            </a:r>
            <a:r>
              <a:rPr lang="en-US" sz="2000" b="1" dirty="0" smtClean="0"/>
              <a:t>5% - 15% will need medication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D.  </a:t>
            </a:r>
            <a:r>
              <a:rPr lang="en-US" sz="2000" b="1" dirty="0" smtClean="0"/>
              <a:t>No comorbid diagnosis for one year short of dysfunctional break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b="1" dirty="0"/>
              <a:t>	</a:t>
            </a:r>
            <a:endParaRPr lang="en-US" sz="20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812800" indent="-812800" algn="ctr" eaLnBrk="1" hangingPunct="1">
              <a:buFontTx/>
              <a:buNone/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Biological</a:t>
            </a:r>
          </a:p>
          <a:p>
            <a:pPr marL="812800" indent="-812800" algn="ctr" eaLnBrk="1" hangingPunct="1">
              <a:buFontTx/>
              <a:buNone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812800" indent="-812800" eaLnBrk="1" hangingPunct="1">
              <a:buFontTx/>
              <a:buAutoNum type="romanUcPeriod"/>
            </a:pPr>
            <a:r>
              <a:rPr lang="en-US" sz="4800" b="1" dirty="0" smtClean="0"/>
              <a:t>Genetics</a:t>
            </a:r>
          </a:p>
          <a:p>
            <a:pPr marL="812800" indent="-812800" eaLnBrk="1" hangingPunct="1">
              <a:buFontTx/>
              <a:buAutoNum type="romanUcPeriod"/>
            </a:pPr>
            <a:endParaRPr lang="en-US" sz="4800" b="1" dirty="0" smtClean="0"/>
          </a:p>
          <a:p>
            <a:pPr marL="812800" indent="-812800" eaLnBrk="1" hangingPunct="1">
              <a:buFontTx/>
              <a:buAutoNum type="romanUcPeriod"/>
            </a:pPr>
            <a:r>
              <a:rPr lang="en-US" sz="4800" b="1" dirty="0" smtClean="0"/>
              <a:t>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Genetics</a:t>
            </a:r>
            <a:r>
              <a:rPr lang="en-US" sz="2000" b="1" dirty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I.	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/>
              <a:t>Adoption </a:t>
            </a:r>
            <a:r>
              <a:rPr lang="en-US" sz="2000" b="1" dirty="0"/>
              <a:t>studies 		1935 – 1950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      4 X Greater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												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II.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 smtClean="0"/>
              <a:t>Blood </a:t>
            </a:r>
            <a:r>
              <a:rPr lang="en-US" sz="2000" b="1" dirty="0"/>
              <a:t>Platelets	</a:t>
            </a:r>
            <a:r>
              <a:rPr lang="en-US" sz="2000" b="1" dirty="0" err="1"/>
              <a:t>Monomide</a:t>
            </a:r>
            <a:r>
              <a:rPr lang="en-US" sz="2000" b="1" dirty="0"/>
              <a:t> Oxidase     Second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</a:t>
            </a:r>
            <a:r>
              <a:rPr lang="en-US" sz="2000" b="1" u="sng" dirty="0"/>
              <a:t>DNA</a:t>
            </a:r>
            <a:r>
              <a:rPr lang="en-US" sz="2000" b="1" dirty="0"/>
              <a:t> - </a:t>
            </a:r>
            <a:r>
              <a:rPr lang="en-US" sz="2000" b="1" u="sng" dirty="0"/>
              <a:t>RNA</a:t>
            </a:r>
            <a:r>
              <a:rPr lang="en-US" sz="2000" b="1" dirty="0"/>
              <a:t>	</a:t>
            </a:r>
            <a:r>
              <a:rPr lang="en-US" sz="2000" b="1" dirty="0" err="1"/>
              <a:t>Adenolate</a:t>
            </a:r>
            <a:r>
              <a:rPr lang="en-US" sz="2000" b="1" dirty="0"/>
              <a:t> </a:t>
            </a:r>
            <a:r>
              <a:rPr lang="en-US" sz="2000" b="1" dirty="0" err="1"/>
              <a:t>Cyclase</a:t>
            </a:r>
            <a:r>
              <a:rPr lang="en-US" sz="2000" b="1" dirty="0"/>
              <a:t>  	Messengers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gene effect	</a:t>
            </a:r>
            <a:r>
              <a:rPr lang="en-US" sz="2000" b="1" u="sng" dirty="0" err="1"/>
              <a:t>cAMP</a:t>
            </a:r>
            <a:r>
              <a:rPr lang="en-US" sz="2000" b="1" dirty="0"/>
              <a:t>				    		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III.  </a:t>
            </a:r>
            <a:r>
              <a:rPr lang="en-US" sz="2000" b="1" dirty="0" smtClean="0"/>
              <a:t>Stimulus </a:t>
            </a:r>
            <a:r>
              <a:rPr lang="en-US" sz="2000" b="1" dirty="0"/>
              <a:t>Augmentation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Brain Waves	      P3 Alpha		Affective Mood</a:t>
            </a:r>
            <a:endParaRPr lang="en-US" sz="20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IV.  </a:t>
            </a:r>
            <a:r>
              <a:rPr lang="en-US" sz="2000" b="1" dirty="0" err="1" smtClean="0"/>
              <a:t>Cloninger</a:t>
            </a:r>
            <a:r>
              <a:rPr lang="en-US" sz="2000" b="1" dirty="0"/>
              <a:t>, C.R. – 1981 extended studies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	   Type I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/>
              <a:t>		   Type II</a:t>
            </a:r>
          </a:p>
        </p:txBody>
      </p:sp>
      <p:pic>
        <p:nvPicPr>
          <p:cNvPr id="17411" name="Picture 4" descr="Close Bracket"/>
          <p:cNvPicPr>
            <a:picLocks noChangeAspect="1" noChangeArrowheads="1"/>
          </p:cNvPicPr>
          <p:nvPr/>
        </p:nvPicPr>
        <p:blipFill>
          <a:blip r:embed="rId3" cstate="print"/>
          <a:srcRect r="94374"/>
          <a:stretch>
            <a:fillRect/>
          </a:stretch>
        </p:blipFill>
        <p:spPr bwMode="auto">
          <a:xfrm>
            <a:off x="5715000" y="1981200"/>
            <a:ext cx="30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Type I –     </a:t>
            </a:r>
            <a:r>
              <a:rPr lang="en-US" sz="2000" b="1" dirty="0">
                <a:solidFill>
                  <a:schemeClr val="tx1"/>
                </a:solidFill>
              </a:rPr>
              <a:t>A)  </a:t>
            </a:r>
            <a:r>
              <a:rPr lang="en-US" sz="2000" b="1" dirty="0"/>
              <a:t>later onset crescendo of drinking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     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B)  </a:t>
            </a:r>
            <a:r>
              <a:rPr lang="en-US" sz="2000" b="1" dirty="0"/>
              <a:t>lose control of quantity consumed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</a:t>
            </a:r>
            <a:r>
              <a:rPr lang="en-US" sz="2000" b="1" dirty="0">
                <a:solidFill>
                  <a:schemeClr val="tx1"/>
                </a:solidFill>
              </a:rPr>
              <a:t>C)  </a:t>
            </a:r>
            <a:r>
              <a:rPr lang="en-US" sz="2000" b="1" dirty="0"/>
              <a:t>attempt to maintain social control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Type II –  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A)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b="1" dirty="0" smtClean="0"/>
              <a:t>highly </a:t>
            </a:r>
            <a:r>
              <a:rPr lang="en-US" sz="2000" b="1" dirty="0"/>
              <a:t>heritable – 9 x ↑ in males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	   </a:t>
            </a:r>
            <a:r>
              <a:rPr lang="en-US" sz="2000" b="1" dirty="0" smtClean="0"/>
              <a:t>    4 </a:t>
            </a:r>
            <a:r>
              <a:rPr lang="en-US" sz="2000" b="1" dirty="0"/>
              <a:t>x ↑ in </a:t>
            </a:r>
            <a:r>
              <a:rPr lang="en-US" sz="2000" b="1" dirty="0" smtClean="0"/>
              <a:t>females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r>
              <a:rPr lang="en-US" sz="2000" b="1" dirty="0">
                <a:solidFill>
                  <a:schemeClr val="tx1"/>
                </a:solidFill>
              </a:rPr>
              <a:t>)  </a:t>
            </a:r>
            <a:r>
              <a:rPr lang="en-US" sz="2000" b="1" dirty="0"/>
              <a:t>early onset - &lt; 25 years of age</a:t>
            </a:r>
            <a:br>
              <a:rPr lang="en-US" sz="2000" b="1" dirty="0"/>
            </a:br>
            <a:r>
              <a:rPr lang="en-US" sz="2000" b="1" dirty="0"/>
              <a:t>		    	        </a:t>
            </a:r>
            <a:r>
              <a:rPr lang="en-US" sz="2000" b="1" dirty="0" smtClean="0"/>
              <a:t>   can </a:t>
            </a:r>
            <a:r>
              <a:rPr lang="en-US" sz="2000" b="1" dirty="0"/>
              <a:t>see in geriatric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        </a:t>
            </a:r>
            <a:r>
              <a:rPr lang="en-US" sz="2000" b="1" dirty="0" smtClean="0"/>
              <a:t>   population </a:t>
            </a:r>
            <a:r>
              <a:rPr lang="en-US" sz="2000" b="1" dirty="0"/>
              <a:t>if </a:t>
            </a:r>
            <a:r>
              <a:rPr lang="en-US" sz="2000" b="1" dirty="0" smtClean="0"/>
              <a:t>began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			        </a:t>
            </a:r>
            <a:r>
              <a:rPr lang="en-US" sz="2000" b="1" dirty="0" smtClean="0"/>
              <a:t>   late </a:t>
            </a:r>
            <a:r>
              <a:rPr lang="en-US" sz="2000" b="1" dirty="0"/>
              <a:t>age onset initially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8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            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C)  </a:t>
            </a:r>
            <a:r>
              <a:rPr lang="en-US" sz="2000" b="1" dirty="0"/>
              <a:t>do not lose control of amount </a:t>
            </a:r>
            <a:r>
              <a:rPr lang="en-US" sz="2000" b="1" dirty="0" smtClean="0"/>
              <a:t>consumed – drugs have  	accelerated process</a:t>
            </a: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 	            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D)  </a:t>
            </a:r>
            <a:r>
              <a:rPr lang="en-US" sz="2000" b="1" dirty="0"/>
              <a:t>antisocial behavior when drinking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               </a:t>
            </a:r>
            <a:r>
              <a:rPr lang="en-US" sz="2000" b="1" dirty="0">
                <a:solidFill>
                  <a:schemeClr val="tx1"/>
                </a:solidFill>
              </a:rPr>
              <a:t>E)  </a:t>
            </a:r>
            <a:r>
              <a:rPr lang="en-US" sz="2000" b="1" dirty="0"/>
              <a:t>severe </a:t>
            </a:r>
            <a:r>
              <a:rPr lang="en-US" sz="2000" b="1" dirty="0" smtClean="0"/>
              <a:t>up-regulated </a:t>
            </a:r>
            <a:r>
              <a:rPr lang="en-US" sz="2000" b="1" dirty="0"/>
              <a:t>serotonin transport</a:t>
            </a:r>
            <a:br>
              <a:rPr lang="en-US" sz="2000" b="1" dirty="0"/>
            </a:br>
            <a:r>
              <a:rPr lang="en-US" sz="2000" b="1" dirty="0"/>
              <a:t>	 </a:t>
            </a:r>
            <a:r>
              <a:rPr lang="en-US" sz="2000" b="1" dirty="0" smtClean="0"/>
              <a:t>  (</a:t>
            </a:r>
            <a:r>
              <a:rPr lang="en-US" sz="2000" b="1" dirty="0"/>
              <a:t>reuptake site) – therefore ↓ serotonin</a:t>
            </a:r>
            <a:br>
              <a:rPr lang="en-US" sz="2000" b="1" dirty="0"/>
            </a:br>
            <a:r>
              <a:rPr lang="en-US" sz="2000" b="1" dirty="0"/>
              <a:t>	 </a:t>
            </a:r>
            <a:r>
              <a:rPr lang="en-US" sz="2000" b="1" dirty="0" smtClean="0"/>
              <a:t>  entire </a:t>
            </a:r>
            <a:r>
              <a:rPr lang="en-US" sz="2000" b="1" dirty="0"/>
              <a:t>picture affected by </a:t>
            </a:r>
            <a:r>
              <a:rPr lang="en-US" sz="2000" b="1" dirty="0" err="1" smtClean="0"/>
              <a:t>ondansatron</a:t>
            </a:r>
            <a:endParaRPr lang="en-US" sz="2000" b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tabLst>
                <a:tab pos="1716088" algn="l"/>
              </a:tabLst>
              <a:defRPr/>
            </a:pPr>
            <a:endParaRPr lang="en-US" sz="2000" b="1" dirty="0"/>
          </a:p>
          <a:p>
            <a:pPr marL="1207008" lvl="4" indent="0">
              <a:lnSpc>
                <a:spcPct val="80000"/>
              </a:lnSpc>
              <a:buNone/>
              <a:tabLst>
                <a:tab pos="1716088" algn="l"/>
              </a:tabLst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F)  brain </a:t>
            </a:r>
            <a:r>
              <a:rPr lang="en-US" sz="2100" b="1" dirty="0">
                <a:solidFill>
                  <a:schemeClr val="tx1"/>
                </a:solidFill>
              </a:rPr>
              <a:t>maturity – impulse control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1716088" algn="l"/>
              </a:tabLst>
              <a:defRPr/>
            </a:pPr>
            <a:endParaRPr lang="en-US" sz="2100" b="1" dirty="0"/>
          </a:p>
          <a:p>
            <a:pPr marL="1207008" lvl="4" indent="0">
              <a:lnSpc>
                <a:spcPct val="80000"/>
              </a:lnSpc>
              <a:buNone/>
              <a:tabLst>
                <a:tab pos="1716088" algn="l"/>
              </a:tabLst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G) </a:t>
            </a:r>
            <a:r>
              <a:rPr lang="en-US" sz="2100" b="1" dirty="0" smtClean="0"/>
              <a:t>types </a:t>
            </a:r>
            <a:r>
              <a:rPr lang="en-US" sz="2100" b="1" dirty="0"/>
              <a:t>of </a:t>
            </a:r>
            <a:r>
              <a:rPr lang="en-US" sz="2100" b="1" dirty="0" smtClean="0"/>
              <a:t>meetings</a:t>
            </a:r>
            <a:endParaRPr lang="en-US" sz="2100" b="1" dirty="0"/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1716088" algn="l"/>
              </a:tabLst>
              <a:defRPr/>
            </a:pPr>
            <a:endParaRPr lang="en-US" sz="2000" b="1" dirty="0" smtClean="0"/>
          </a:p>
          <a:p>
            <a:pPr marL="566928" indent="-457200" eaLnBrk="1" fontAlgn="auto" hangingPunct="1">
              <a:lnSpc>
                <a:spcPct val="80000"/>
              </a:lnSpc>
              <a:spcAft>
                <a:spcPts val="0"/>
              </a:spcAft>
              <a:buAutoNum type="alphaUcPeriod" startAt="7"/>
              <a:tabLst>
                <a:tab pos="1716088" algn="l"/>
              </a:tabLst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2344</TotalTime>
  <Words>168</Words>
  <Application>Microsoft Office PowerPoint</Application>
  <PresentationFormat>On-screen Show (4:3)</PresentationFormat>
  <Paragraphs>260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Know the Disease  of Addiction  Know the Treatment of Addiction</vt:lpstr>
      <vt:lpstr>Know the Treatment</vt:lpstr>
      <vt:lpstr>PowerPoint Presentation</vt:lpstr>
      <vt:lpstr>PowerPoint Presentation</vt:lpstr>
      <vt:lpstr>Social Change playmates, playthings, and playpens</vt:lpstr>
      <vt:lpstr>PowerPoint Presentation</vt:lpstr>
      <vt:lpstr>PowerPoint Presentation</vt:lpstr>
      <vt:lpstr>PowerPoint Presentation</vt:lpstr>
      <vt:lpstr>PowerPoint Presentation</vt:lpstr>
      <vt:lpstr>    </vt:lpstr>
      <vt:lpstr>Neuropharmacology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Mirazon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Mirazon Group</dc:creator>
  <cp:lastModifiedBy>Sandy</cp:lastModifiedBy>
  <cp:revision>78</cp:revision>
  <cp:lastPrinted>2015-01-14T18:32:34Z</cp:lastPrinted>
  <dcterms:created xsi:type="dcterms:W3CDTF">2006-01-25T02:47:05Z</dcterms:created>
  <dcterms:modified xsi:type="dcterms:W3CDTF">2015-01-22T20:14:46Z</dcterms:modified>
</cp:coreProperties>
</file>