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59" r:id="rId6"/>
    <p:sldId id="281" r:id="rId7"/>
    <p:sldId id="277" r:id="rId8"/>
    <p:sldId id="261" r:id="rId9"/>
    <p:sldId id="282" r:id="rId10"/>
    <p:sldId id="263" r:id="rId11"/>
    <p:sldId id="264" r:id="rId12"/>
    <p:sldId id="262" r:id="rId13"/>
    <p:sldId id="265" r:id="rId14"/>
    <p:sldId id="267" r:id="rId15"/>
    <p:sldId id="268" r:id="rId16"/>
    <p:sldId id="271" r:id="rId17"/>
    <p:sldId id="272"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8" y="-6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6C907E-3AE8-4780-B5E5-D53A798D5DFE}"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383654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C907E-3AE8-4780-B5E5-D53A798D5DFE}"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322084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C907E-3AE8-4780-B5E5-D53A798D5DFE}"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209172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C907E-3AE8-4780-B5E5-D53A798D5DFE}"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267780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C907E-3AE8-4780-B5E5-D53A798D5DFE}"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327324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6C907E-3AE8-4780-B5E5-D53A798D5DFE}"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416048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6C907E-3AE8-4780-B5E5-D53A798D5DFE}"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29167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6C907E-3AE8-4780-B5E5-D53A798D5DFE}"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411533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C907E-3AE8-4780-B5E5-D53A798D5DFE}"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349883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C907E-3AE8-4780-B5E5-D53A798D5DFE}"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162009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C907E-3AE8-4780-B5E5-D53A798D5DFE}"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05844-93A4-4F3F-9E4F-57D700D00AFB}" type="slidenum">
              <a:rPr lang="en-US" smtClean="0"/>
              <a:t>‹#›</a:t>
            </a:fld>
            <a:endParaRPr lang="en-US"/>
          </a:p>
        </p:txBody>
      </p:sp>
    </p:spTree>
    <p:extLst>
      <p:ext uri="{BB962C8B-B14F-4D97-AF65-F5344CB8AC3E}">
        <p14:creationId xmlns:p14="http://schemas.microsoft.com/office/powerpoint/2010/main" val="98868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C907E-3AE8-4780-B5E5-D53A798D5DFE}" type="datetimeFigureOut">
              <a:rPr lang="en-US" smtClean="0"/>
              <a:t>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05844-93A4-4F3F-9E4F-57D700D00AFB}" type="slidenum">
              <a:rPr lang="en-US" smtClean="0"/>
              <a:t>‹#›</a:t>
            </a:fld>
            <a:endParaRPr lang="en-US"/>
          </a:p>
        </p:txBody>
      </p:sp>
    </p:spTree>
    <p:extLst>
      <p:ext uri="{BB962C8B-B14F-4D97-AF65-F5344CB8AC3E}">
        <p14:creationId xmlns:p14="http://schemas.microsoft.com/office/powerpoint/2010/main" val="318416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arronline.org/" TargetMode="External"/><Relationship Id="rId2" Type="http://schemas.openxmlformats.org/officeDocument/2006/relationships/hyperlink" Target="http://www.garrnow.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Intensive Residential Treatment and Sober Living Programs</a:t>
            </a:r>
            <a:endParaRPr lang="en-US" dirty="0"/>
          </a:p>
        </p:txBody>
      </p:sp>
      <p:sp>
        <p:nvSpPr>
          <p:cNvPr id="3" name="TextBox 2"/>
          <p:cNvSpPr txBox="1"/>
          <p:nvPr/>
        </p:nvSpPr>
        <p:spPr>
          <a:xfrm>
            <a:off x="381000" y="5638800"/>
            <a:ext cx="2819400" cy="738664"/>
          </a:xfrm>
          <a:prstGeom prst="rect">
            <a:avLst/>
          </a:prstGeom>
          <a:noFill/>
        </p:spPr>
        <p:txBody>
          <a:bodyPr wrap="square" rtlCol="0">
            <a:spAutoFit/>
          </a:bodyPr>
          <a:lstStyle/>
          <a:p>
            <a:r>
              <a:rPr lang="en-US" sz="1400" dirty="0" smtClean="0"/>
              <a:t>Douglas N. Brush, CACII</a:t>
            </a:r>
          </a:p>
          <a:p>
            <a:r>
              <a:rPr lang="en-US" sz="1400" dirty="0" smtClean="0"/>
              <a:t>Director, Men’s Recovery Center</a:t>
            </a:r>
          </a:p>
          <a:p>
            <a:r>
              <a:rPr lang="en-US" sz="1400" dirty="0" smtClean="0"/>
              <a:t>MARR, Inc.</a:t>
            </a:r>
            <a:endParaRPr lang="en-US" sz="1400" dirty="0"/>
          </a:p>
        </p:txBody>
      </p:sp>
    </p:spTree>
    <p:extLst>
      <p:ext uri="{BB962C8B-B14F-4D97-AF65-F5344CB8AC3E}">
        <p14:creationId xmlns:p14="http://schemas.microsoft.com/office/powerpoint/2010/main" val="1226806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Therapeutic Community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Introduction into the therapeutic community</a:t>
            </a:r>
          </a:p>
          <a:p>
            <a:r>
              <a:rPr lang="en-US" dirty="0" smtClean="0"/>
              <a:t>Presentation of contract within 3 weeks</a:t>
            </a:r>
          </a:p>
          <a:p>
            <a:r>
              <a:rPr lang="en-US" dirty="0" smtClean="0"/>
              <a:t>Accountability to self and others</a:t>
            </a:r>
          </a:p>
          <a:p>
            <a:r>
              <a:rPr lang="en-US" dirty="0" smtClean="0"/>
              <a:t>3 groups/week focused on building trust and relationships </a:t>
            </a:r>
          </a:p>
          <a:p>
            <a:r>
              <a:rPr lang="en-US" dirty="0" smtClean="0"/>
              <a:t>Participating in weekly chores and expectations</a:t>
            </a:r>
          </a:p>
          <a:p>
            <a:pPr lvl="1"/>
            <a:r>
              <a:rPr lang="en-US" dirty="0" smtClean="0"/>
              <a:t>Eating meals together</a:t>
            </a:r>
          </a:p>
          <a:p>
            <a:pPr lvl="1"/>
            <a:r>
              <a:rPr lang="en-US" dirty="0" smtClean="0"/>
              <a:t>Grocery shopping</a:t>
            </a:r>
          </a:p>
          <a:p>
            <a:pPr lvl="1"/>
            <a:r>
              <a:rPr lang="en-US" dirty="0" smtClean="0"/>
              <a:t>Maintaining a clean recovery home-like setting</a:t>
            </a:r>
          </a:p>
          <a:p>
            <a:pPr lvl="1"/>
            <a:r>
              <a:rPr lang="en-US" dirty="0" smtClean="0"/>
              <a:t>Community meal and life-story</a:t>
            </a:r>
          </a:p>
          <a:p>
            <a:pPr lvl="1"/>
            <a:r>
              <a:rPr lang="en-US" dirty="0" smtClean="0"/>
              <a:t>Participation in 12 step and spiritual recovery as a community</a:t>
            </a:r>
          </a:p>
          <a:p>
            <a:pPr lvl="1"/>
            <a:endParaRPr lang="en-US" dirty="0"/>
          </a:p>
        </p:txBody>
      </p:sp>
    </p:spTree>
    <p:extLst>
      <p:ext uri="{BB962C8B-B14F-4D97-AF65-F5344CB8AC3E}">
        <p14:creationId xmlns:p14="http://schemas.microsoft.com/office/powerpoint/2010/main" val="2487477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Completion of Phase I: Intensive Day 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Completion of:</a:t>
            </a:r>
          </a:p>
          <a:p>
            <a:pPr lvl="1"/>
            <a:r>
              <a:rPr lang="en-US" dirty="0" smtClean="0"/>
              <a:t>Life Story</a:t>
            </a:r>
          </a:p>
          <a:p>
            <a:pPr lvl="1"/>
            <a:r>
              <a:rPr lang="en-US" dirty="0" smtClean="0"/>
              <a:t>First step inventory</a:t>
            </a:r>
          </a:p>
          <a:p>
            <a:pPr lvl="1"/>
            <a:r>
              <a:rPr lang="en-US" dirty="0" smtClean="0"/>
              <a:t>2</a:t>
            </a:r>
            <a:r>
              <a:rPr lang="en-US" baseline="30000" dirty="0" smtClean="0"/>
              <a:t>nd</a:t>
            </a:r>
            <a:r>
              <a:rPr lang="en-US" dirty="0" smtClean="0"/>
              <a:t> and 3</a:t>
            </a:r>
            <a:r>
              <a:rPr lang="en-US" baseline="30000" dirty="0" smtClean="0"/>
              <a:t>rd</a:t>
            </a:r>
            <a:r>
              <a:rPr lang="en-US" dirty="0" smtClean="0"/>
              <a:t> step assignments</a:t>
            </a:r>
          </a:p>
          <a:p>
            <a:pPr lvl="1"/>
            <a:r>
              <a:rPr lang="en-US" dirty="0" smtClean="0"/>
              <a:t>Relapse prevention plan</a:t>
            </a:r>
          </a:p>
          <a:p>
            <a:pPr lvl="1"/>
            <a:r>
              <a:rPr lang="en-US" dirty="0" smtClean="0"/>
              <a:t>Phase I review </a:t>
            </a:r>
          </a:p>
          <a:p>
            <a:r>
              <a:rPr lang="en-US" dirty="0" smtClean="0"/>
              <a:t>Selecting and beginning work with a sponsor is a condition of completion of Phase I</a:t>
            </a:r>
          </a:p>
          <a:p>
            <a:r>
              <a:rPr lang="en-US" dirty="0" smtClean="0"/>
              <a:t>Average length of stay in Phase I 35-45 days</a:t>
            </a:r>
            <a:endParaRPr lang="en-US" dirty="0"/>
          </a:p>
        </p:txBody>
      </p:sp>
    </p:spTree>
    <p:extLst>
      <p:ext uri="{BB962C8B-B14F-4D97-AF65-F5344CB8AC3E}">
        <p14:creationId xmlns:p14="http://schemas.microsoft.com/office/powerpoint/2010/main" val="2847815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sz="3600" dirty="0" smtClean="0"/>
              <a:t>Additional </a:t>
            </a:r>
            <a:r>
              <a:rPr lang="en-US" sz="3600" dirty="0" smtClean="0"/>
              <a:t>Services </a:t>
            </a:r>
            <a:r>
              <a:rPr lang="en-US" sz="3600" dirty="0" smtClean="0"/>
              <a:t>Provided </a:t>
            </a:r>
            <a:br>
              <a:rPr lang="en-US" sz="3600" dirty="0" smtClean="0"/>
            </a:br>
            <a:r>
              <a:rPr lang="en-US" sz="3600" dirty="0" smtClean="0"/>
              <a:t>During </a:t>
            </a:r>
            <a:r>
              <a:rPr lang="en-US" sz="3600" dirty="0" smtClean="0"/>
              <a:t>Phases I and II</a:t>
            </a:r>
            <a:endParaRPr lang="en-US" sz="3600" dirty="0"/>
          </a:p>
        </p:txBody>
      </p:sp>
      <p:sp>
        <p:nvSpPr>
          <p:cNvPr id="3" name="Content Placeholder 2"/>
          <p:cNvSpPr>
            <a:spLocks noGrp="1"/>
          </p:cNvSpPr>
          <p:nvPr>
            <p:ph idx="1"/>
          </p:nvPr>
        </p:nvSpPr>
        <p:spPr/>
        <p:txBody>
          <a:bodyPr/>
          <a:lstStyle/>
          <a:p>
            <a:r>
              <a:rPr lang="en-US" dirty="0" smtClean="0"/>
              <a:t>Medical and psychiatric </a:t>
            </a:r>
            <a:r>
              <a:rPr lang="en-US" dirty="0" smtClean="0"/>
              <a:t>management and follow-up </a:t>
            </a:r>
          </a:p>
          <a:p>
            <a:r>
              <a:rPr lang="en-US" dirty="0" smtClean="0"/>
              <a:t>Medication supervision</a:t>
            </a:r>
            <a:endParaRPr lang="en-US" dirty="0" smtClean="0"/>
          </a:p>
          <a:p>
            <a:r>
              <a:rPr lang="en-US" dirty="0" smtClean="0"/>
              <a:t>Random Urine Drug </a:t>
            </a:r>
            <a:r>
              <a:rPr lang="en-US" dirty="0" smtClean="0"/>
              <a:t>Screening</a:t>
            </a:r>
            <a:endParaRPr lang="en-US" dirty="0" smtClean="0"/>
          </a:p>
          <a:p>
            <a:r>
              <a:rPr lang="en-US" dirty="0" smtClean="0"/>
              <a:t>Family support services</a:t>
            </a:r>
          </a:p>
          <a:p>
            <a:pPr marL="457200" lvl="1" indent="0">
              <a:buNone/>
            </a:pPr>
            <a:endParaRPr lang="en-US" dirty="0"/>
          </a:p>
        </p:txBody>
      </p:sp>
    </p:spTree>
    <p:extLst>
      <p:ext uri="{BB962C8B-B14F-4D97-AF65-F5344CB8AC3E}">
        <p14:creationId xmlns:p14="http://schemas.microsoft.com/office/powerpoint/2010/main" val="3027671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sz="2800" dirty="0" smtClean="0"/>
              <a:t>Transition to Phase II </a:t>
            </a:r>
            <a:r>
              <a:rPr lang="en-US" sz="2800" dirty="0" smtClean="0"/>
              <a:t>7-10 Groups per week</a:t>
            </a:r>
            <a:endParaRPr lang="en-US" sz="2800" dirty="0"/>
          </a:p>
        </p:txBody>
      </p:sp>
      <p:sp>
        <p:nvSpPr>
          <p:cNvPr id="3" name="Content Placeholder 2"/>
          <p:cNvSpPr>
            <a:spLocks noGrp="1"/>
          </p:cNvSpPr>
          <p:nvPr>
            <p:ph idx="1"/>
          </p:nvPr>
        </p:nvSpPr>
        <p:spPr>
          <a:xfrm>
            <a:off x="457200" y="1219200"/>
            <a:ext cx="8229600" cy="5181600"/>
          </a:xfrm>
        </p:spPr>
        <p:txBody>
          <a:bodyPr>
            <a:noAutofit/>
          </a:bodyPr>
          <a:lstStyle/>
          <a:p>
            <a:r>
              <a:rPr lang="en-US" sz="1800" dirty="0" smtClean="0"/>
              <a:t>Continued focus on trust and accountability within the therapeutic </a:t>
            </a:r>
            <a:r>
              <a:rPr lang="en-US" sz="1800" dirty="0" smtClean="0"/>
              <a:t>community </a:t>
            </a:r>
            <a:endParaRPr lang="en-US" sz="1800" dirty="0" smtClean="0"/>
          </a:p>
          <a:p>
            <a:r>
              <a:rPr lang="en-US" sz="1800" dirty="0" smtClean="0"/>
              <a:t>Mirror Image group and mirror image placement for professionals</a:t>
            </a:r>
          </a:p>
          <a:p>
            <a:r>
              <a:rPr lang="en-US" sz="1800" dirty="0" smtClean="0"/>
              <a:t>Work phase for non-professionals</a:t>
            </a:r>
          </a:p>
          <a:p>
            <a:r>
              <a:rPr lang="en-US" sz="1800" dirty="0" smtClean="0"/>
              <a:t>Transition </a:t>
            </a:r>
            <a:r>
              <a:rPr lang="en-US" sz="1800" dirty="0" smtClean="0"/>
              <a:t>from mentoring group to aftercare groups</a:t>
            </a:r>
          </a:p>
          <a:p>
            <a:r>
              <a:rPr lang="en-US" sz="1800" dirty="0" smtClean="0"/>
              <a:t>Aftercare groups offered in Phase II include</a:t>
            </a:r>
          </a:p>
          <a:p>
            <a:pPr lvl="1"/>
            <a:r>
              <a:rPr lang="en-US" sz="1800" dirty="0" smtClean="0"/>
              <a:t>Anger Management</a:t>
            </a:r>
          </a:p>
          <a:p>
            <a:pPr lvl="1"/>
            <a:r>
              <a:rPr lang="en-US" sz="1800" dirty="0" smtClean="0"/>
              <a:t>Thinking About Your Thinking</a:t>
            </a:r>
          </a:p>
          <a:p>
            <a:pPr lvl="1"/>
            <a:r>
              <a:rPr lang="en-US" sz="1800" dirty="0" smtClean="0"/>
              <a:t>Building Better Relationships</a:t>
            </a:r>
          </a:p>
          <a:p>
            <a:pPr lvl="1"/>
            <a:r>
              <a:rPr lang="en-US" sz="1800" dirty="0" smtClean="0"/>
              <a:t>Introductory Trauma Therapy</a:t>
            </a:r>
          </a:p>
          <a:p>
            <a:pPr lvl="1"/>
            <a:r>
              <a:rPr lang="en-US" sz="1800" dirty="0" smtClean="0"/>
              <a:t>Process Group Therapy</a:t>
            </a:r>
          </a:p>
          <a:p>
            <a:r>
              <a:rPr lang="en-US" sz="1800" dirty="0" smtClean="0"/>
              <a:t>Individual therapy </a:t>
            </a:r>
            <a:r>
              <a:rPr lang="en-US" sz="1800" dirty="0" smtClean="0"/>
              <a:t>added</a:t>
            </a:r>
            <a:endParaRPr lang="en-US" sz="1800" dirty="0" smtClean="0"/>
          </a:p>
          <a:p>
            <a:r>
              <a:rPr lang="en-US" sz="1800" dirty="0" smtClean="0"/>
              <a:t>Continued work on core issues identified in Phase </a:t>
            </a:r>
            <a:r>
              <a:rPr lang="en-US" sz="1800" dirty="0" smtClean="0"/>
              <a:t>I</a:t>
            </a:r>
            <a:endParaRPr lang="en-US" sz="1800" dirty="0" smtClean="0"/>
          </a:p>
          <a:p>
            <a:r>
              <a:rPr lang="en-US" sz="1800" dirty="0" smtClean="0"/>
              <a:t>Participation in 3-day family </a:t>
            </a:r>
            <a:r>
              <a:rPr lang="en-US" sz="1800" dirty="0" smtClean="0"/>
              <a:t>workshop</a:t>
            </a:r>
          </a:p>
          <a:p>
            <a:r>
              <a:rPr lang="en-US" sz="1800" dirty="0" smtClean="0"/>
              <a:t>Family and couples therapy as recommended</a:t>
            </a:r>
            <a:endParaRPr lang="en-US" sz="1800" dirty="0" smtClean="0"/>
          </a:p>
          <a:p>
            <a:r>
              <a:rPr lang="en-US" sz="1800" dirty="0" smtClean="0"/>
              <a:t>Continued attendance at 6 12 step meetings per week and working the steps with a sponsor</a:t>
            </a:r>
            <a:endParaRPr lang="en-US" sz="1800" dirty="0" smtClean="0"/>
          </a:p>
          <a:p>
            <a:pPr marL="0" indent="0">
              <a:buNone/>
            </a:pPr>
            <a:endParaRPr lang="en-US" sz="1800" dirty="0"/>
          </a:p>
        </p:txBody>
      </p:sp>
    </p:spTree>
    <p:extLst>
      <p:ext uri="{BB962C8B-B14F-4D97-AF65-F5344CB8AC3E}">
        <p14:creationId xmlns:p14="http://schemas.microsoft.com/office/powerpoint/2010/main" val="1953354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Work Phase for Non-professionals</a:t>
            </a:r>
            <a:endParaRPr lang="en-US" dirty="0"/>
          </a:p>
        </p:txBody>
      </p:sp>
      <p:sp>
        <p:nvSpPr>
          <p:cNvPr id="3" name="Content Placeholder 2"/>
          <p:cNvSpPr>
            <a:spLocks noGrp="1"/>
          </p:cNvSpPr>
          <p:nvPr>
            <p:ph idx="1"/>
          </p:nvPr>
        </p:nvSpPr>
        <p:spPr/>
        <p:txBody>
          <a:bodyPr/>
          <a:lstStyle/>
          <a:p>
            <a:r>
              <a:rPr lang="en-US" dirty="0" smtClean="0"/>
              <a:t>Begin looking for part-time employment</a:t>
            </a:r>
          </a:p>
          <a:p>
            <a:r>
              <a:rPr lang="en-US" dirty="0" smtClean="0"/>
              <a:t>Morning spiritual life and check-in group</a:t>
            </a:r>
          </a:p>
          <a:p>
            <a:r>
              <a:rPr lang="en-US" dirty="0" smtClean="0"/>
              <a:t>Reporting to Residential Managers on progress and job search activities</a:t>
            </a:r>
          </a:p>
          <a:p>
            <a:r>
              <a:rPr lang="en-US" dirty="0" smtClean="0"/>
              <a:t>Attending Feelings School (Day Treatment Groups) when not at work</a:t>
            </a:r>
          </a:p>
          <a:p>
            <a:r>
              <a:rPr lang="en-US" dirty="0" smtClean="0"/>
              <a:t>Work must not interfere with community meetings and aftercare groups</a:t>
            </a:r>
          </a:p>
          <a:p>
            <a:endParaRPr lang="en-US" dirty="0" smtClean="0"/>
          </a:p>
          <a:p>
            <a:endParaRPr lang="en-US" dirty="0"/>
          </a:p>
        </p:txBody>
      </p:sp>
    </p:spTree>
    <p:extLst>
      <p:ext uri="{BB962C8B-B14F-4D97-AF65-F5344CB8AC3E}">
        <p14:creationId xmlns:p14="http://schemas.microsoft.com/office/powerpoint/2010/main" val="3255314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Completion of Phase II</a:t>
            </a:r>
            <a:endParaRPr lang="en-US" dirty="0"/>
          </a:p>
        </p:txBody>
      </p:sp>
      <p:sp>
        <p:nvSpPr>
          <p:cNvPr id="3" name="Content Placeholder 2"/>
          <p:cNvSpPr>
            <a:spLocks noGrp="1"/>
          </p:cNvSpPr>
          <p:nvPr>
            <p:ph idx="1"/>
          </p:nvPr>
        </p:nvSpPr>
        <p:spPr/>
        <p:txBody>
          <a:bodyPr>
            <a:normAutofit fontScale="62500" lnSpcReduction="20000"/>
          </a:bodyPr>
          <a:lstStyle/>
          <a:p>
            <a:r>
              <a:rPr lang="en-US" sz="3400" dirty="0" smtClean="0"/>
              <a:t>Average stay in Phase II is 60 days</a:t>
            </a:r>
          </a:p>
          <a:p>
            <a:r>
              <a:rPr lang="en-US" sz="3400" dirty="0" smtClean="0"/>
              <a:t>60 –Day Review within community</a:t>
            </a:r>
          </a:p>
          <a:p>
            <a:r>
              <a:rPr lang="en-US" sz="3400" dirty="0" smtClean="0"/>
              <a:t>Phase II Review with clinical team</a:t>
            </a:r>
          </a:p>
          <a:p>
            <a:pPr lvl="1"/>
            <a:r>
              <a:rPr lang="en-US" sz="3400" dirty="0" smtClean="0"/>
              <a:t>Discussion of progress </a:t>
            </a:r>
          </a:p>
          <a:p>
            <a:pPr lvl="1"/>
            <a:r>
              <a:rPr lang="en-US" sz="3400" dirty="0" smtClean="0"/>
              <a:t>Review of Relapse Prevention Plan</a:t>
            </a:r>
          </a:p>
          <a:p>
            <a:pPr lvl="1"/>
            <a:r>
              <a:rPr lang="en-US" sz="3400" dirty="0" smtClean="0"/>
              <a:t>Development of Aftercare Plan</a:t>
            </a:r>
          </a:p>
          <a:p>
            <a:pPr lvl="2"/>
            <a:r>
              <a:rPr lang="en-US" sz="3400" dirty="0" smtClean="0"/>
              <a:t>Discussion of transition to home or recommendation to extended residential care</a:t>
            </a:r>
          </a:p>
          <a:p>
            <a:pPr lvl="2"/>
            <a:r>
              <a:rPr lang="en-US" sz="3400" dirty="0" smtClean="0"/>
              <a:t>Therapeutic leave to home to establish recovery and aftercare contacts</a:t>
            </a:r>
          </a:p>
          <a:p>
            <a:pPr lvl="1"/>
            <a:r>
              <a:rPr lang="en-US" sz="3400" dirty="0" smtClean="0"/>
              <a:t>Family involvement</a:t>
            </a:r>
          </a:p>
          <a:p>
            <a:pPr lvl="1"/>
            <a:r>
              <a:rPr lang="en-US" sz="3400" dirty="0" smtClean="0"/>
              <a:t>Professional Program involvement</a:t>
            </a:r>
          </a:p>
          <a:p>
            <a:r>
              <a:rPr lang="en-US" sz="3400" dirty="0" smtClean="0"/>
              <a:t>Joining the Alumni Association</a:t>
            </a:r>
          </a:p>
          <a:p>
            <a:r>
              <a:rPr lang="en-US" sz="3400" dirty="0" smtClean="0"/>
              <a:t>Goodbye Process</a:t>
            </a:r>
          </a:p>
          <a:p>
            <a:pPr lvl="1"/>
            <a:endParaRPr lang="en-US" dirty="0"/>
          </a:p>
        </p:txBody>
      </p:sp>
    </p:spTree>
    <p:extLst>
      <p:ext uri="{BB962C8B-B14F-4D97-AF65-F5344CB8AC3E}">
        <p14:creationId xmlns:p14="http://schemas.microsoft.com/office/powerpoint/2010/main" val="232094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3079798614"/>
              </p:ext>
            </p:extLst>
          </p:nvPr>
        </p:nvGraphicFramePr>
        <p:xfrm>
          <a:off x="304800" y="2133600"/>
          <a:ext cx="3962400" cy="1953672"/>
        </p:xfrm>
        <a:graphic>
          <a:graphicData uri="http://schemas.openxmlformats.org/drawingml/2006/table">
            <a:tbl>
              <a:tblPr firstRow="1" bandRow="1">
                <a:tableStyleId>{5C22544A-7EE6-4342-B048-85BDC9FD1C3A}</a:tableStyleId>
              </a:tblPr>
              <a:tblGrid>
                <a:gridCol w="2143773"/>
                <a:gridCol w="1818627"/>
              </a:tblGrid>
              <a:tr h="381000">
                <a:tc>
                  <a:txBody>
                    <a:bodyPr/>
                    <a:lstStyle/>
                    <a:p>
                      <a:r>
                        <a:rPr lang="en-US" dirty="0" smtClean="0">
                          <a:solidFill>
                            <a:sysClr val="windowText" lastClr="000000"/>
                          </a:solidFill>
                        </a:rPr>
                        <a:t>Non-professionals</a:t>
                      </a:r>
                      <a:endParaRPr lang="en-US" dirty="0">
                        <a:solidFill>
                          <a:sysClr val="windowText" lastClr="000000"/>
                        </a:solidFill>
                      </a:endParaRPr>
                    </a:p>
                  </a:txBody>
                  <a:tcPr>
                    <a:solidFill>
                      <a:schemeClr val="bg2">
                        <a:lumMod val="90000"/>
                      </a:schemeClr>
                    </a:solidFill>
                  </a:tcPr>
                </a:tc>
                <a:tc>
                  <a:txBody>
                    <a:bodyPr/>
                    <a:lstStyle/>
                    <a:p>
                      <a:r>
                        <a:rPr lang="en-US" dirty="0" smtClean="0"/>
                        <a:t> </a:t>
                      </a:r>
                      <a:r>
                        <a:rPr lang="en-US" dirty="0" smtClean="0">
                          <a:solidFill>
                            <a:sysClr val="windowText" lastClr="000000"/>
                          </a:solidFill>
                        </a:rPr>
                        <a:t>Number of Days</a:t>
                      </a:r>
                      <a:endParaRPr lang="en-US" dirty="0">
                        <a:solidFill>
                          <a:sysClr val="windowText" lastClr="000000"/>
                        </a:solidFill>
                      </a:endParaRPr>
                    </a:p>
                  </a:txBody>
                  <a:tcPr>
                    <a:solidFill>
                      <a:schemeClr val="bg2">
                        <a:lumMod val="90000"/>
                      </a:schemeClr>
                    </a:solidFill>
                  </a:tcPr>
                </a:tc>
              </a:tr>
              <a:tr h="393168">
                <a:tc>
                  <a:txBody>
                    <a:bodyPr/>
                    <a:lstStyle/>
                    <a:p>
                      <a:r>
                        <a:rPr lang="en-US" dirty="0" smtClean="0"/>
                        <a:t>Average </a:t>
                      </a:r>
                      <a:endParaRPr lang="en-US" dirty="0"/>
                    </a:p>
                  </a:txBody>
                  <a:tcPr/>
                </a:tc>
                <a:tc>
                  <a:txBody>
                    <a:bodyPr/>
                    <a:lstStyle/>
                    <a:p>
                      <a:r>
                        <a:rPr lang="en-US" dirty="0" smtClean="0"/>
                        <a:t>82.4</a:t>
                      </a:r>
                      <a:endParaRPr lang="en-US" dirty="0"/>
                    </a:p>
                  </a:txBody>
                  <a:tcPr/>
                </a:tc>
              </a:tr>
              <a:tr h="393168">
                <a:tc>
                  <a:txBody>
                    <a:bodyPr/>
                    <a:lstStyle/>
                    <a:p>
                      <a:r>
                        <a:rPr lang="en-US" dirty="0" smtClean="0"/>
                        <a:t>Minimum</a:t>
                      </a:r>
                      <a:endParaRPr lang="en-US" dirty="0"/>
                    </a:p>
                  </a:txBody>
                  <a:tcPr/>
                </a:tc>
                <a:tc>
                  <a:txBody>
                    <a:bodyPr/>
                    <a:lstStyle/>
                    <a:p>
                      <a:r>
                        <a:rPr lang="en-US" dirty="0" smtClean="0"/>
                        <a:t>1</a:t>
                      </a:r>
                      <a:endParaRPr lang="en-US" dirty="0"/>
                    </a:p>
                  </a:txBody>
                  <a:tcPr/>
                </a:tc>
              </a:tr>
              <a:tr h="393168">
                <a:tc>
                  <a:txBody>
                    <a:bodyPr/>
                    <a:lstStyle/>
                    <a:p>
                      <a:r>
                        <a:rPr lang="en-US" dirty="0" smtClean="0"/>
                        <a:t>Maximum</a:t>
                      </a:r>
                      <a:endParaRPr lang="en-US" dirty="0"/>
                    </a:p>
                  </a:txBody>
                  <a:tcPr/>
                </a:tc>
                <a:tc>
                  <a:txBody>
                    <a:bodyPr/>
                    <a:lstStyle/>
                    <a:p>
                      <a:r>
                        <a:rPr lang="en-US" dirty="0" smtClean="0"/>
                        <a:t>123</a:t>
                      </a:r>
                      <a:endParaRPr lang="en-US" dirty="0"/>
                    </a:p>
                  </a:txBody>
                  <a:tcPr/>
                </a:tc>
              </a:tr>
              <a:tr h="393168">
                <a:tc>
                  <a:txBody>
                    <a:bodyPr/>
                    <a:lstStyle/>
                    <a:p>
                      <a:r>
                        <a:rPr lang="en-US" dirty="0" smtClean="0"/>
                        <a:t>Standard</a:t>
                      </a:r>
                      <a:r>
                        <a:rPr lang="en-US" baseline="0" dirty="0" smtClean="0"/>
                        <a:t> Deviation</a:t>
                      </a:r>
                      <a:endParaRPr lang="en-US" dirty="0"/>
                    </a:p>
                  </a:txBody>
                  <a:tcPr/>
                </a:tc>
                <a:tc>
                  <a:txBody>
                    <a:bodyPr/>
                    <a:lstStyle/>
                    <a:p>
                      <a:r>
                        <a:rPr lang="en-US" dirty="0" smtClean="0"/>
                        <a:t>36.1</a:t>
                      </a:r>
                      <a:endParaRPr lang="en-US" dirty="0"/>
                    </a:p>
                  </a:txBody>
                  <a:tcPr/>
                </a:tc>
              </a:tr>
            </a:tbl>
          </a:graphicData>
        </a:graphic>
      </p:graphicFrame>
      <p:graphicFrame>
        <p:nvGraphicFramePr>
          <p:cNvPr id="10" name="Content Placeholder 9"/>
          <p:cNvGraphicFramePr>
            <a:graphicFrameLocks noGrp="1"/>
          </p:cNvGraphicFramePr>
          <p:nvPr>
            <p:ph sz="quarter" idx="4"/>
            <p:extLst>
              <p:ext uri="{D42A27DB-BD31-4B8C-83A1-F6EECF244321}">
                <p14:modId xmlns:p14="http://schemas.microsoft.com/office/powerpoint/2010/main" val="1842850423"/>
              </p:ext>
            </p:extLst>
          </p:nvPr>
        </p:nvGraphicFramePr>
        <p:xfrm>
          <a:off x="228600" y="4572000"/>
          <a:ext cx="4041776" cy="1905000"/>
        </p:xfrm>
        <a:graphic>
          <a:graphicData uri="http://schemas.openxmlformats.org/drawingml/2006/table">
            <a:tbl>
              <a:tblPr firstRow="1" bandRow="1">
                <a:tableStyleId>{5C22544A-7EE6-4342-B048-85BDC9FD1C3A}</a:tableStyleId>
              </a:tblPr>
              <a:tblGrid>
                <a:gridCol w="2020888"/>
                <a:gridCol w="2020888"/>
              </a:tblGrid>
              <a:tr h="381000">
                <a:tc>
                  <a:txBody>
                    <a:bodyPr/>
                    <a:lstStyle/>
                    <a:p>
                      <a:r>
                        <a:rPr lang="en-US" dirty="0" smtClean="0">
                          <a:solidFill>
                            <a:sysClr val="windowText" lastClr="000000"/>
                          </a:solidFill>
                        </a:rPr>
                        <a:t>Professionals</a:t>
                      </a:r>
                      <a:endParaRPr lang="en-US" dirty="0">
                        <a:solidFill>
                          <a:sysClr val="windowText" lastClr="000000"/>
                        </a:solidFill>
                      </a:endParaRPr>
                    </a:p>
                  </a:txBody>
                  <a:tcPr>
                    <a:solidFill>
                      <a:schemeClr val="bg2">
                        <a:lumMod val="90000"/>
                      </a:schemeClr>
                    </a:solidFill>
                  </a:tcPr>
                </a:tc>
                <a:tc>
                  <a:txBody>
                    <a:bodyPr/>
                    <a:lstStyle/>
                    <a:p>
                      <a:r>
                        <a:rPr lang="en-US" dirty="0" smtClean="0">
                          <a:solidFill>
                            <a:sysClr val="windowText" lastClr="000000"/>
                          </a:solidFill>
                        </a:rPr>
                        <a:t>Number of Days</a:t>
                      </a:r>
                      <a:endParaRPr lang="en-US" dirty="0">
                        <a:solidFill>
                          <a:sysClr val="windowText" lastClr="000000"/>
                        </a:solidFill>
                      </a:endParaRPr>
                    </a:p>
                  </a:txBody>
                  <a:tcPr>
                    <a:solidFill>
                      <a:schemeClr val="bg2">
                        <a:lumMod val="90000"/>
                      </a:schemeClr>
                    </a:solidFill>
                  </a:tcPr>
                </a:tc>
              </a:tr>
              <a:tr h="381000">
                <a:tc>
                  <a:txBody>
                    <a:bodyPr/>
                    <a:lstStyle/>
                    <a:p>
                      <a:r>
                        <a:rPr lang="en-US" dirty="0" smtClean="0"/>
                        <a:t>Average</a:t>
                      </a:r>
                      <a:endParaRPr lang="en-US" dirty="0"/>
                    </a:p>
                  </a:txBody>
                  <a:tcPr/>
                </a:tc>
                <a:tc>
                  <a:txBody>
                    <a:bodyPr/>
                    <a:lstStyle/>
                    <a:p>
                      <a:r>
                        <a:rPr lang="en-US" dirty="0" smtClean="0"/>
                        <a:t>93.1</a:t>
                      </a:r>
                      <a:endParaRPr lang="en-US" dirty="0"/>
                    </a:p>
                  </a:txBody>
                  <a:tcPr/>
                </a:tc>
              </a:tr>
              <a:tr h="381000">
                <a:tc>
                  <a:txBody>
                    <a:bodyPr/>
                    <a:lstStyle/>
                    <a:p>
                      <a:r>
                        <a:rPr lang="en-US" dirty="0" smtClean="0"/>
                        <a:t>Minimum</a:t>
                      </a:r>
                      <a:endParaRPr lang="en-US" dirty="0"/>
                    </a:p>
                  </a:txBody>
                  <a:tcPr/>
                </a:tc>
                <a:tc>
                  <a:txBody>
                    <a:bodyPr/>
                    <a:lstStyle/>
                    <a:p>
                      <a:r>
                        <a:rPr lang="en-US" dirty="0" smtClean="0"/>
                        <a:t>1</a:t>
                      </a:r>
                      <a:endParaRPr lang="en-US" dirty="0"/>
                    </a:p>
                  </a:txBody>
                  <a:tcPr/>
                </a:tc>
              </a:tr>
              <a:tr h="381000">
                <a:tc>
                  <a:txBody>
                    <a:bodyPr/>
                    <a:lstStyle/>
                    <a:p>
                      <a:r>
                        <a:rPr lang="en-US" dirty="0" smtClean="0"/>
                        <a:t>Maximum</a:t>
                      </a:r>
                      <a:endParaRPr lang="en-US" dirty="0"/>
                    </a:p>
                  </a:txBody>
                  <a:tcPr/>
                </a:tc>
                <a:tc>
                  <a:txBody>
                    <a:bodyPr/>
                    <a:lstStyle/>
                    <a:p>
                      <a:r>
                        <a:rPr lang="en-US" dirty="0" smtClean="0"/>
                        <a:t>155</a:t>
                      </a:r>
                      <a:endParaRPr lang="en-US" dirty="0"/>
                    </a:p>
                  </a:txBody>
                  <a:tcPr/>
                </a:tc>
              </a:tr>
              <a:tr h="381000">
                <a:tc>
                  <a:txBody>
                    <a:bodyPr/>
                    <a:lstStyle/>
                    <a:p>
                      <a:r>
                        <a:rPr lang="en-US" dirty="0" smtClean="0"/>
                        <a:t>Standard</a:t>
                      </a:r>
                      <a:r>
                        <a:rPr lang="en-US" baseline="0" dirty="0" smtClean="0"/>
                        <a:t> Deviation</a:t>
                      </a:r>
                      <a:endParaRPr lang="en-US" dirty="0"/>
                    </a:p>
                  </a:txBody>
                  <a:tcPr/>
                </a:tc>
                <a:tc>
                  <a:txBody>
                    <a:bodyPr/>
                    <a:lstStyle/>
                    <a:p>
                      <a:r>
                        <a:rPr lang="en-US" dirty="0" smtClean="0"/>
                        <a:t>29.2</a:t>
                      </a:r>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82694539"/>
              </p:ext>
            </p:extLst>
          </p:nvPr>
        </p:nvGraphicFramePr>
        <p:xfrm>
          <a:off x="4648200" y="2133600"/>
          <a:ext cx="4191000" cy="1981200"/>
        </p:xfrm>
        <a:graphic>
          <a:graphicData uri="http://schemas.openxmlformats.org/drawingml/2006/table">
            <a:tbl>
              <a:tblPr firstRow="1" bandRow="1">
                <a:tableStyleId>{5C22544A-7EE6-4342-B048-85BDC9FD1C3A}</a:tableStyleId>
              </a:tblPr>
              <a:tblGrid>
                <a:gridCol w="2095500"/>
                <a:gridCol w="2095500"/>
              </a:tblGrid>
              <a:tr h="396240">
                <a:tc>
                  <a:txBody>
                    <a:bodyPr/>
                    <a:lstStyle/>
                    <a:p>
                      <a:r>
                        <a:rPr lang="en-US" dirty="0" smtClean="0">
                          <a:solidFill>
                            <a:sysClr val="windowText" lastClr="000000"/>
                          </a:solidFill>
                        </a:rPr>
                        <a:t>Non-Professionals</a:t>
                      </a:r>
                      <a:endParaRPr lang="en-US" dirty="0">
                        <a:solidFill>
                          <a:sysClr val="windowText" lastClr="000000"/>
                        </a:solidFill>
                      </a:endParaRPr>
                    </a:p>
                  </a:txBody>
                  <a:tcPr>
                    <a:solidFill>
                      <a:schemeClr val="bg2">
                        <a:lumMod val="90000"/>
                      </a:schemeClr>
                    </a:solidFill>
                  </a:tcPr>
                </a:tc>
                <a:tc>
                  <a:txBody>
                    <a:bodyPr/>
                    <a:lstStyle/>
                    <a:p>
                      <a:r>
                        <a:rPr lang="en-US" dirty="0" smtClean="0">
                          <a:solidFill>
                            <a:sysClr val="windowText" lastClr="000000"/>
                          </a:solidFill>
                        </a:rPr>
                        <a:t>Number of Days</a:t>
                      </a:r>
                      <a:endParaRPr lang="en-US" dirty="0">
                        <a:solidFill>
                          <a:sysClr val="windowText" lastClr="000000"/>
                        </a:solidFill>
                      </a:endParaRPr>
                    </a:p>
                  </a:txBody>
                  <a:tcPr>
                    <a:solidFill>
                      <a:schemeClr val="bg2">
                        <a:lumMod val="90000"/>
                      </a:schemeClr>
                    </a:solidFill>
                  </a:tcPr>
                </a:tc>
              </a:tr>
              <a:tr h="396240">
                <a:tc>
                  <a:txBody>
                    <a:bodyPr/>
                    <a:lstStyle/>
                    <a:p>
                      <a:r>
                        <a:rPr lang="en-US" dirty="0" smtClean="0"/>
                        <a:t>Average</a:t>
                      </a:r>
                      <a:endParaRPr lang="en-US" dirty="0"/>
                    </a:p>
                  </a:txBody>
                  <a:tcPr/>
                </a:tc>
                <a:tc>
                  <a:txBody>
                    <a:bodyPr/>
                    <a:lstStyle/>
                    <a:p>
                      <a:r>
                        <a:rPr lang="en-US" dirty="0" smtClean="0"/>
                        <a:t>102.2</a:t>
                      </a:r>
                      <a:endParaRPr lang="en-US" dirty="0"/>
                    </a:p>
                  </a:txBody>
                  <a:tcPr/>
                </a:tc>
              </a:tr>
              <a:tr h="396240">
                <a:tc>
                  <a:txBody>
                    <a:bodyPr/>
                    <a:lstStyle/>
                    <a:p>
                      <a:r>
                        <a:rPr lang="en-US" dirty="0" smtClean="0"/>
                        <a:t>Minimum</a:t>
                      </a:r>
                      <a:endParaRPr lang="en-US" dirty="0"/>
                    </a:p>
                  </a:txBody>
                  <a:tcPr/>
                </a:tc>
                <a:tc>
                  <a:txBody>
                    <a:bodyPr/>
                    <a:lstStyle/>
                    <a:p>
                      <a:r>
                        <a:rPr lang="en-US" dirty="0" smtClean="0"/>
                        <a:t>90</a:t>
                      </a:r>
                      <a:endParaRPr lang="en-US" dirty="0"/>
                    </a:p>
                  </a:txBody>
                  <a:tcPr/>
                </a:tc>
              </a:tr>
              <a:tr h="396240">
                <a:tc>
                  <a:txBody>
                    <a:bodyPr/>
                    <a:lstStyle/>
                    <a:p>
                      <a:r>
                        <a:rPr lang="en-US" dirty="0" smtClean="0"/>
                        <a:t>Maximum</a:t>
                      </a:r>
                      <a:endParaRPr lang="en-US" dirty="0"/>
                    </a:p>
                  </a:txBody>
                  <a:tcPr/>
                </a:tc>
                <a:tc>
                  <a:txBody>
                    <a:bodyPr/>
                    <a:lstStyle/>
                    <a:p>
                      <a:r>
                        <a:rPr lang="en-US" dirty="0" smtClean="0"/>
                        <a:t>123</a:t>
                      </a:r>
                      <a:endParaRPr lang="en-US" dirty="0"/>
                    </a:p>
                  </a:txBody>
                  <a:tcPr/>
                </a:tc>
              </a:tr>
              <a:tr h="396240">
                <a:tc>
                  <a:txBody>
                    <a:bodyPr/>
                    <a:lstStyle/>
                    <a:p>
                      <a:r>
                        <a:rPr lang="en-US" dirty="0" smtClean="0"/>
                        <a:t>Standard Deviation</a:t>
                      </a:r>
                      <a:endParaRPr lang="en-US" dirty="0"/>
                    </a:p>
                  </a:txBody>
                  <a:tcPr/>
                </a:tc>
                <a:tc>
                  <a:txBody>
                    <a:bodyPr/>
                    <a:lstStyle/>
                    <a:p>
                      <a:r>
                        <a:rPr lang="en-US" dirty="0" smtClean="0"/>
                        <a:t>16.0</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209179892"/>
              </p:ext>
            </p:extLst>
          </p:nvPr>
        </p:nvGraphicFramePr>
        <p:xfrm>
          <a:off x="4572000" y="4572000"/>
          <a:ext cx="4267200" cy="1930400"/>
        </p:xfrm>
        <a:graphic>
          <a:graphicData uri="http://schemas.openxmlformats.org/drawingml/2006/table">
            <a:tbl>
              <a:tblPr firstRow="1" bandRow="1">
                <a:tableStyleId>{5C22544A-7EE6-4342-B048-85BDC9FD1C3A}</a:tableStyleId>
              </a:tblPr>
              <a:tblGrid>
                <a:gridCol w="2133600"/>
                <a:gridCol w="2133600"/>
              </a:tblGrid>
              <a:tr h="386080">
                <a:tc>
                  <a:txBody>
                    <a:bodyPr/>
                    <a:lstStyle/>
                    <a:p>
                      <a:r>
                        <a:rPr lang="en-US" dirty="0" smtClean="0">
                          <a:solidFill>
                            <a:sysClr val="windowText" lastClr="000000"/>
                          </a:solidFill>
                        </a:rPr>
                        <a:t>Professionals</a:t>
                      </a:r>
                      <a:endParaRPr lang="en-US" dirty="0">
                        <a:solidFill>
                          <a:sysClr val="windowText" lastClr="000000"/>
                        </a:solidFill>
                      </a:endParaRPr>
                    </a:p>
                  </a:txBody>
                  <a:tcPr>
                    <a:solidFill>
                      <a:schemeClr val="bg2">
                        <a:lumMod val="90000"/>
                      </a:schemeClr>
                    </a:solidFill>
                  </a:tcPr>
                </a:tc>
                <a:tc>
                  <a:txBody>
                    <a:bodyPr/>
                    <a:lstStyle/>
                    <a:p>
                      <a:r>
                        <a:rPr lang="en-US" dirty="0" smtClean="0">
                          <a:solidFill>
                            <a:sysClr val="windowText" lastClr="000000"/>
                          </a:solidFill>
                        </a:rPr>
                        <a:t>Number of Days</a:t>
                      </a:r>
                      <a:endParaRPr lang="en-US" dirty="0">
                        <a:solidFill>
                          <a:sysClr val="windowText" lastClr="000000"/>
                        </a:solidFill>
                      </a:endParaRPr>
                    </a:p>
                  </a:txBody>
                  <a:tcPr>
                    <a:solidFill>
                      <a:schemeClr val="bg2">
                        <a:lumMod val="90000"/>
                      </a:schemeClr>
                    </a:solidFill>
                  </a:tcPr>
                </a:tc>
              </a:tr>
              <a:tr h="386080">
                <a:tc>
                  <a:txBody>
                    <a:bodyPr/>
                    <a:lstStyle/>
                    <a:p>
                      <a:r>
                        <a:rPr lang="en-US" dirty="0" smtClean="0"/>
                        <a:t>Average</a:t>
                      </a:r>
                      <a:endParaRPr lang="en-US" dirty="0"/>
                    </a:p>
                  </a:txBody>
                  <a:tcPr/>
                </a:tc>
                <a:tc>
                  <a:txBody>
                    <a:bodyPr/>
                    <a:lstStyle/>
                    <a:p>
                      <a:r>
                        <a:rPr lang="en-US" dirty="0" smtClean="0"/>
                        <a:t>102.7</a:t>
                      </a:r>
                      <a:endParaRPr lang="en-US" dirty="0"/>
                    </a:p>
                  </a:txBody>
                  <a:tcPr/>
                </a:tc>
              </a:tr>
              <a:tr h="386080">
                <a:tc>
                  <a:txBody>
                    <a:bodyPr/>
                    <a:lstStyle/>
                    <a:p>
                      <a:r>
                        <a:rPr lang="en-US" dirty="0" smtClean="0"/>
                        <a:t>Minimum</a:t>
                      </a:r>
                      <a:endParaRPr lang="en-US" dirty="0"/>
                    </a:p>
                  </a:txBody>
                  <a:tcPr/>
                </a:tc>
                <a:tc>
                  <a:txBody>
                    <a:bodyPr/>
                    <a:lstStyle/>
                    <a:p>
                      <a:r>
                        <a:rPr lang="en-US" dirty="0" smtClean="0"/>
                        <a:t>88</a:t>
                      </a:r>
                      <a:endParaRPr lang="en-US" dirty="0"/>
                    </a:p>
                  </a:txBody>
                  <a:tcPr/>
                </a:tc>
              </a:tr>
              <a:tr h="386080">
                <a:tc>
                  <a:txBody>
                    <a:bodyPr/>
                    <a:lstStyle/>
                    <a:p>
                      <a:r>
                        <a:rPr lang="en-US" dirty="0" smtClean="0"/>
                        <a:t>Maximum</a:t>
                      </a:r>
                      <a:endParaRPr lang="en-US" dirty="0"/>
                    </a:p>
                  </a:txBody>
                  <a:tcPr/>
                </a:tc>
                <a:tc>
                  <a:txBody>
                    <a:bodyPr/>
                    <a:lstStyle/>
                    <a:p>
                      <a:r>
                        <a:rPr lang="en-US" dirty="0" smtClean="0"/>
                        <a:t>155</a:t>
                      </a:r>
                      <a:endParaRPr lang="en-US" dirty="0"/>
                    </a:p>
                  </a:txBody>
                  <a:tcPr/>
                </a:tc>
              </a:tr>
              <a:tr h="386080">
                <a:tc>
                  <a:txBody>
                    <a:bodyPr/>
                    <a:lstStyle/>
                    <a:p>
                      <a:r>
                        <a:rPr lang="en-US" dirty="0" smtClean="0"/>
                        <a:t>Standard Deviation</a:t>
                      </a:r>
                      <a:endParaRPr lang="en-US" dirty="0"/>
                    </a:p>
                  </a:txBody>
                  <a:tcPr/>
                </a:tc>
                <a:tc>
                  <a:txBody>
                    <a:bodyPr/>
                    <a:lstStyle/>
                    <a:p>
                      <a:r>
                        <a:rPr lang="en-US" dirty="0" smtClean="0"/>
                        <a:t>14.3</a:t>
                      </a:r>
                      <a:endParaRPr lang="en-US" dirty="0"/>
                    </a:p>
                  </a:txBody>
                  <a:tcPr/>
                </a:tc>
              </a:tr>
            </a:tbl>
          </a:graphicData>
        </a:graphic>
      </p:graphicFrame>
      <p:sp>
        <p:nvSpPr>
          <p:cNvPr id="13" name="TextBox 12"/>
          <p:cNvSpPr txBox="1"/>
          <p:nvPr/>
        </p:nvSpPr>
        <p:spPr>
          <a:xfrm>
            <a:off x="518984" y="1143000"/>
            <a:ext cx="3886200" cy="646331"/>
          </a:xfrm>
          <a:prstGeom prst="rect">
            <a:avLst/>
          </a:prstGeom>
          <a:solidFill>
            <a:schemeClr val="bg2">
              <a:lumMod val="90000"/>
            </a:schemeClr>
          </a:solidFill>
        </p:spPr>
        <p:txBody>
          <a:bodyPr wrap="square" rtlCol="0">
            <a:spAutoFit/>
          </a:bodyPr>
          <a:lstStyle/>
          <a:p>
            <a:pPr algn="ctr"/>
            <a:r>
              <a:rPr lang="en-US" dirty="0" smtClean="0">
                <a:solidFill>
                  <a:sysClr val="windowText" lastClr="000000"/>
                </a:solidFill>
              </a:rPr>
              <a:t>Length of Stay in Intensive Residential Program</a:t>
            </a:r>
            <a:endParaRPr lang="en-US" dirty="0">
              <a:solidFill>
                <a:sysClr val="windowText" lastClr="000000"/>
              </a:solidFill>
            </a:endParaRPr>
          </a:p>
        </p:txBody>
      </p:sp>
      <p:sp>
        <p:nvSpPr>
          <p:cNvPr id="14" name="TextBox 13"/>
          <p:cNvSpPr txBox="1"/>
          <p:nvPr/>
        </p:nvSpPr>
        <p:spPr>
          <a:xfrm>
            <a:off x="4648200" y="1143000"/>
            <a:ext cx="4114800" cy="646331"/>
          </a:xfrm>
          <a:prstGeom prst="rect">
            <a:avLst/>
          </a:prstGeom>
          <a:solidFill>
            <a:schemeClr val="bg2">
              <a:lumMod val="90000"/>
            </a:schemeClr>
          </a:solidFill>
        </p:spPr>
        <p:txBody>
          <a:bodyPr wrap="square" rtlCol="0">
            <a:spAutoFit/>
          </a:bodyPr>
          <a:lstStyle/>
          <a:p>
            <a:pPr algn="ctr"/>
            <a:r>
              <a:rPr lang="en-US" dirty="0" smtClean="0">
                <a:solidFill>
                  <a:sysClr val="windowText" lastClr="000000"/>
                </a:solidFill>
              </a:rPr>
              <a:t>Length of Stay for Graduates of Intensive Residential Program</a:t>
            </a:r>
            <a:endParaRPr lang="en-US" dirty="0">
              <a:solidFill>
                <a:sysClr val="windowText" lastClr="000000"/>
              </a:solidFill>
            </a:endParaRPr>
          </a:p>
        </p:txBody>
      </p:sp>
    </p:spTree>
    <p:extLst>
      <p:ext uri="{BB962C8B-B14F-4D97-AF65-F5344CB8AC3E}">
        <p14:creationId xmlns:p14="http://schemas.microsoft.com/office/powerpoint/2010/main" val="2821009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sz="2800" dirty="0" smtClean="0"/>
              <a:t>Completion Rate for Intensive Residential Program in 2014</a:t>
            </a:r>
            <a:endParaRPr lang="en-US" sz="28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221272645"/>
              </p:ext>
            </p:extLst>
          </p:nvPr>
        </p:nvGraphicFramePr>
        <p:xfrm>
          <a:off x="2057400" y="1600200"/>
          <a:ext cx="4572000" cy="741680"/>
        </p:xfrm>
        <a:graphic>
          <a:graphicData uri="http://schemas.openxmlformats.org/drawingml/2006/table">
            <a:tbl>
              <a:tblPr firstRow="1" bandRow="1">
                <a:tableStyleId>{5C22544A-7EE6-4342-B048-85BDC9FD1C3A}</a:tableStyleId>
              </a:tblPr>
              <a:tblGrid>
                <a:gridCol w="2438400"/>
                <a:gridCol w="2133600"/>
              </a:tblGrid>
              <a:tr h="370840">
                <a:tc>
                  <a:txBody>
                    <a:bodyPr/>
                    <a:lstStyle/>
                    <a:p>
                      <a:r>
                        <a:rPr lang="en-US" dirty="0" smtClean="0">
                          <a:solidFill>
                            <a:sysClr val="windowText" lastClr="000000"/>
                          </a:solidFill>
                        </a:rPr>
                        <a:t>Non-professionals n=42</a:t>
                      </a:r>
                      <a:endParaRPr lang="en-US" dirty="0">
                        <a:solidFill>
                          <a:sysClr val="windowText" lastClr="000000"/>
                        </a:solidFill>
                      </a:endParaRPr>
                    </a:p>
                  </a:txBody>
                  <a:tcPr>
                    <a:solidFill>
                      <a:schemeClr val="bg2">
                        <a:lumMod val="90000"/>
                      </a:schemeClr>
                    </a:solidFill>
                  </a:tcPr>
                </a:tc>
                <a:tc>
                  <a:txBody>
                    <a:bodyPr/>
                    <a:lstStyle/>
                    <a:p>
                      <a:r>
                        <a:rPr lang="en-US" dirty="0" smtClean="0">
                          <a:solidFill>
                            <a:sysClr val="windowText" lastClr="000000"/>
                          </a:solidFill>
                        </a:rPr>
                        <a:t>Professionals n=26</a:t>
                      </a:r>
                      <a:endParaRPr lang="en-US" dirty="0">
                        <a:solidFill>
                          <a:sysClr val="windowText" lastClr="000000"/>
                        </a:solidFill>
                      </a:endParaRPr>
                    </a:p>
                  </a:txBody>
                  <a:tcPr>
                    <a:solidFill>
                      <a:schemeClr val="bg2">
                        <a:lumMod val="90000"/>
                      </a:schemeClr>
                    </a:solidFill>
                  </a:tcPr>
                </a:tc>
              </a:tr>
              <a:tr h="370840">
                <a:tc>
                  <a:txBody>
                    <a:bodyPr/>
                    <a:lstStyle/>
                    <a:p>
                      <a:pPr algn="ctr"/>
                      <a:r>
                        <a:rPr lang="en-US" dirty="0" smtClean="0"/>
                        <a:t>70%</a:t>
                      </a:r>
                      <a:endParaRPr lang="en-US" dirty="0"/>
                    </a:p>
                  </a:txBody>
                  <a:tcPr/>
                </a:tc>
                <a:tc>
                  <a:txBody>
                    <a:bodyPr/>
                    <a:lstStyle/>
                    <a:p>
                      <a:pPr algn="ctr"/>
                      <a:r>
                        <a:rPr lang="en-US" dirty="0" smtClean="0"/>
                        <a:t>87%</a:t>
                      </a:r>
                      <a:endParaRPr lang="en-US" dirty="0"/>
                    </a:p>
                  </a:txBody>
                  <a:tcPr/>
                </a:tc>
              </a:tr>
            </a:tbl>
          </a:graphicData>
        </a:graphic>
      </p:graphicFrame>
      <p:sp>
        <p:nvSpPr>
          <p:cNvPr id="10" name="TextBox 9"/>
          <p:cNvSpPr txBox="1"/>
          <p:nvPr/>
        </p:nvSpPr>
        <p:spPr>
          <a:xfrm>
            <a:off x="609600" y="2819400"/>
            <a:ext cx="7467600" cy="830997"/>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Percent of Graduates Transitioning to Extended Residential Program in 2014</a:t>
            </a:r>
            <a:endParaRPr lang="en-US" sz="2400" dirty="0"/>
          </a:p>
        </p:txBody>
      </p:sp>
      <p:graphicFrame>
        <p:nvGraphicFramePr>
          <p:cNvPr id="11" name="Table 10"/>
          <p:cNvGraphicFramePr>
            <a:graphicFrameLocks noGrp="1"/>
          </p:cNvGraphicFramePr>
          <p:nvPr>
            <p:extLst>
              <p:ext uri="{D42A27DB-BD31-4B8C-83A1-F6EECF244321}">
                <p14:modId xmlns:p14="http://schemas.microsoft.com/office/powerpoint/2010/main" val="3677271953"/>
              </p:ext>
            </p:extLst>
          </p:nvPr>
        </p:nvGraphicFramePr>
        <p:xfrm>
          <a:off x="1676400" y="3962400"/>
          <a:ext cx="5181600" cy="741680"/>
        </p:xfrm>
        <a:graphic>
          <a:graphicData uri="http://schemas.openxmlformats.org/drawingml/2006/table">
            <a:tbl>
              <a:tblPr firstRow="1" bandRow="1">
                <a:tableStyleId>{5C22544A-7EE6-4342-B048-85BDC9FD1C3A}</a:tableStyleId>
              </a:tblPr>
              <a:tblGrid>
                <a:gridCol w="2667000"/>
                <a:gridCol w="2514600"/>
              </a:tblGrid>
              <a:tr h="370840">
                <a:tc>
                  <a:txBody>
                    <a:bodyPr/>
                    <a:lstStyle/>
                    <a:p>
                      <a:pPr algn="l"/>
                      <a:r>
                        <a:rPr lang="en-US" dirty="0" smtClean="0">
                          <a:solidFill>
                            <a:sysClr val="windowText" lastClr="000000"/>
                          </a:solidFill>
                        </a:rPr>
                        <a:t>Non-professionals n=31</a:t>
                      </a:r>
                      <a:endParaRPr lang="en-US" dirty="0">
                        <a:solidFill>
                          <a:sysClr val="windowText" lastClr="000000"/>
                        </a:solidFill>
                      </a:endParaRPr>
                    </a:p>
                  </a:txBody>
                  <a:tcPr>
                    <a:solidFill>
                      <a:schemeClr val="bg2">
                        <a:lumMod val="90000"/>
                      </a:schemeClr>
                    </a:solidFill>
                  </a:tcPr>
                </a:tc>
                <a:tc>
                  <a:txBody>
                    <a:bodyPr/>
                    <a:lstStyle/>
                    <a:p>
                      <a:pPr algn="l"/>
                      <a:r>
                        <a:rPr lang="en-US" dirty="0" smtClean="0">
                          <a:solidFill>
                            <a:sysClr val="windowText" lastClr="000000"/>
                          </a:solidFill>
                        </a:rPr>
                        <a:t>Professionals n=7</a:t>
                      </a:r>
                      <a:endParaRPr lang="en-US" dirty="0">
                        <a:solidFill>
                          <a:sysClr val="windowText" lastClr="000000"/>
                        </a:solidFill>
                      </a:endParaRPr>
                    </a:p>
                  </a:txBody>
                  <a:tcPr>
                    <a:solidFill>
                      <a:schemeClr val="bg2">
                        <a:lumMod val="90000"/>
                      </a:schemeClr>
                    </a:solidFill>
                  </a:tcPr>
                </a:tc>
              </a:tr>
              <a:tr h="370840">
                <a:tc>
                  <a:txBody>
                    <a:bodyPr/>
                    <a:lstStyle/>
                    <a:p>
                      <a:pPr algn="ctr"/>
                      <a:r>
                        <a:rPr lang="en-US" dirty="0" smtClean="0"/>
                        <a:t>78%</a:t>
                      </a:r>
                      <a:endParaRPr lang="en-US" dirty="0"/>
                    </a:p>
                  </a:txBody>
                  <a:tcPr/>
                </a:tc>
                <a:tc>
                  <a:txBody>
                    <a:bodyPr/>
                    <a:lstStyle/>
                    <a:p>
                      <a:pPr algn="ctr"/>
                      <a:r>
                        <a:rPr lang="en-US" dirty="0" smtClean="0"/>
                        <a:t>27%</a:t>
                      </a:r>
                      <a:endParaRPr lang="en-US" dirty="0"/>
                    </a:p>
                  </a:txBody>
                  <a:tcPr/>
                </a:tc>
              </a:tr>
            </a:tbl>
          </a:graphicData>
        </a:graphic>
      </p:graphicFrame>
    </p:spTree>
    <p:extLst>
      <p:ext uri="{BB962C8B-B14F-4D97-AF65-F5344CB8AC3E}">
        <p14:creationId xmlns:p14="http://schemas.microsoft.com/office/powerpoint/2010/main" val="1166285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r>
              <a:rPr lang="en-US" sz="3600" b="1" dirty="0" smtClean="0"/>
              <a:t>Resources for Residential Levels of Care</a:t>
            </a:r>
            <a:endParaRPr lang="en-US" sz="3600" b="1" dirty="0"/>
          </a:p>
        </p:txBody>
      </p:sp>
      <p:sp>
        <p:nvSpPr>
          <p:cNvPr id="3" name="Content Placeholder 2"/>
          <p:cNvSpPr>
            <a:spLocks noGrp="1"/>
          </p:cNvSpPr>
          <p:nvPr>
            <p:ph idx="1"/>
          </p:nvPr>
        </p:nvSpPr>
        <p:spPr/>
        <p:txBody>
          <a:bodyPr>
            <a:normAutofit fontScale="85000" lnSpcReduction="20000"/>
          </a:bodyPr>
          <a:lstStyle/>
          <a:p>
            <a:r>
              <a:rPr lang="en-US" b="1" dirty="0" smtClean="0"/>
              <a:t>Georgia Association of Recovery Residences </a:t>
            </a:r>
            <a:r>
              <a:rPr lang="en-US" dirty="0" smtClean="0"/>
              <a:t>(G.A.R.R.) was established in 1987 to create, monitor and improve standards and measures of quality for recovery residences in the state of Georgia. </a:t>
            </a:r>
            <a:r>
              <a:rPr lang="en-US" dirty="0"/>
              <a:t>(</a:t>
            </a:r>
            <a:r>
              <a:rPr lang="en-US" dirty="0">
                <a:hlinkClick r:id="rId2"/>
              </a:rPr>
              <a:t>www.garrnow.org</a:t>
            </a:r>
            <a:r>
              <a:rPr lang="en-US" dirty="0"/>
              <a:t>) </a:t>
            </a:r>
            <a:endParaRPr lang="en-US" dirty="0" smtClean="0"/>
          </a:p>
          <a:p>
            <a:pPr marL="0" indent="0">
              <a:buNone/>
            </a:pPr>
            <a:endParaRPr lang="en-US" dirty="0" smtClean="0"/>
          </a:p>
          <a:p>
            <a:r>
              <a:rPr lang="en-US" b="1" dirty="0" smtClean="0"/>
              <a:t>National Alliance for Recovery Residences </a:t>
            </a:r>
            <a:r>
              <a:rPr lang="en-US" dirty="0" smtClean="0"/>
              <a:t>(NARR) was founded in 2011 to support persons in recovery by improving their access to quality recovery residences through standards, support services, placement, education, research and advocacy. (</a:t>
            </a:r>
            <a:r>
              <a:rPr lang="en-US" dirty="0" smtClean="0">
                <a:hlinkClick r:id="rId3"/>
              </a:rPr>
              <a:t>www.narronline.org</a:t>
            </a:r>
            <a:r>
              <a:rPr lang="en-US" dirty="0" smtClean="0"/>
              <a:t>)</a:t>
            </a:r>
            <a:endParaRPr lang="en-US" dirty="0"/>
          </a:p>
        </p:txBody>
      </p:sp>
    </p:spTree>
    <p:extLst>
      <p:ext uri="{BB962C8B-B14F-4D97-AF65-F5344CB8AC3E}">
        <p14:creationId xmlns:p14="http://schemas.microsoft.com/office/powerpoint/2010/main" val="4056372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60130"/>
            <a:ext cx="8819679" cy="5956784"/>
          </a:xfrm>
          <a:prstGeom prst="rect">
            <a:avLst/>
          </a:prstGeom>
        </p:spPr>
      </p:pic>
    </p:spTree>
    <p:extLst>
      <p:ext uri="{BB962C8B-B14F-4D97-AF65-F5344CB8AC3E}">
        <p14:creationId xmlns:p14="http://schemas.microsoft.com/office/powerpoint/2010/main" val="1725553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MARR Components of Care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Abstinence based</a:t>
            </a:r>
          </a:p>
          <a:p>
            <a:r>
              <a:rPr lang="en-US" dirty="0" smtClean="0"/>
              <a:t>Minimum 90-day intensive residential structure</a:t>
            </a:r>
          </a:p>
          <a:p>
            <a:r>
              <a:rPr lang="en-US" dirty="0" smtClean="0"/>
              <a:t>Gender separate, gender specific</a:t>
            </a:r>
          </a:p>
          <a:p>
            <a:r>
              <a:rPr lang="en-US" dirty="0" smtClean="0"/>
              <a:t>Intensive clinical services</a:t>
            </a:r>
          </a:p>
          <a:p>
            <a:r>
              <a:rPr lang="en-US" dirty="0" smtClean="0"/>
              <a:t>Comprehensive medical services</a:t>
            </a:r>
          </a:p>
          <a:p>
            <a:r>
              <a:rPr lang="en-US" dirty="0" smtClean="0"/>
              <a:t>Family Recovery Services</a:t>
            </a:r>
          </a:p>
          <a:p>
            <a:r>
              <a:rPr lang="en-US" dirty="0" smtClean="0"/>
              <a:t>12 Step focused spirituality and recovery principals</a:t>
            </a:r>
          </a:p>
          <a:p>
            <a:r>
              <a:rPr lang="en-US" dirty="0" smtClean="0"/>
              <a:t>Therapeutic Community as the agent of change</a:t>
            </a:r>
          </a:p>
          <a:p>
            <a:r>
              <a:rPr lang="en-US" dirty="0" smtClean="0"/>
              <a:t>Comprehensive/intensive residential treatment with a recovery experience</a:t>
            </a:r>
            <a:endParaRPr lang="en-US" dirty="0"/>
          </a:p>
        </p:txBody>
      </p:sp>
    </p:spTree>
    <p:extLst>
      <p:ext uri="{BB962C8B-B14F-4D97-AF65-F5344CB8AC3E}">
        <p14:creationId xmlns:p14="http://schemas.microsoft.com/office/powerpoint/2010/main" val="868723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Primary Criteria for Admission</a:t>
            </a:r>
            <a:endParaRPr lang="en-US" dirty="0"/>
          </a:p>
        </p:txBody>
      </p:sp>
      <p:sp>
        <p:nvSpPr>
          <p:cNvPr id="3" name="Content Placeholder 2"/>
          <p:cNvSpPr>
            <a:spLocks noGrp="1"/>
          </p:cNvSpPr>
          <p:nvPr>
            <p:ph idx="1"/>
          </p:nvPr>
        </p:nvSpPr>
        <p:spPr/>
        <p:txBody>
          <a:bodyPr/>
          <a:lstStyle/>
          <a:p>
            <a:r>
              <a:rPr lang="en-US" dirty="0" smtClean="0"/>
              <a:t>18 years old or older</a:t>
            </a:r>
          </a:p>
          <a:p>
            <a:r>
              <a:rPr lang="en-US" dirty="0" smtClean="0"/>
              <a:t>Voluntary admission</a:t>
            </a:r>
          </a:p>
          <a:p>
            <a:r>
              <a:rPr lang="en-US" dirty="0" smtClean="0"/>
              <a:t>Primary diagnosis is substance abuse or chemical dependence</a:t>
            </a:r>
          </a:p>
          <a:p>
            <a:r>
              <a:rPr lang="en-US" dirty="0" smtClean="0"/>
              <a:t>Co-occurring Psychiatric disorders are mild to moderate</a:t>
            </a:r>
          </a:p>
          <a:p>
            <a:r>
              <a:rPr lang="en-US" dirty="0" smtClean="0"/>
              <a:t>Medically stable</a:t>
            </a:r>
            <a:endParaRPr lang="en-US" dirty="0"/>
          </a:p>
        </p:txBody>
      </p:sp>
    </p:spTree>
    <p:extLst>
      <p:ext uri="{BB962C8B-B14F-4D97-AF65-F5344CB8AC3E}">
        <p14:creationId xmlns:p14="http://schemas.microsoft.com/office/powerpoint/2010/main" val="419410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Goals for Intensive Residential Treatment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assess medical and clinical needs of each client</a:t>
            </a:r>
          </a:p>
          <a:p>
            <a:r>
              <a:rPr lang="en-US" dirty="0" smtClean="0"/>
              <a:t>To identify core issues for treatment</a:t>
            </a:r>
          </a:p>
          <a:p>
            <a:r>
              <a:rPr lang="en-US" dirty="0" smtClean="0"/>
              <a:t>To identify and learn to express feelings</a:t>
            </a:r>
          </a:p>
          <a:p>
            <a:r>
              <a:rPr lang="en-US" dirty="0" smtClean="0"/>
              <a:t>To confront denial and dishonest behaviors</a:t>
            </a:r>
          </a:p>
          <a:p>
            <a:r>
              <a:rPr lang="en-US" dirty="0"/>
              <a:t>To develop trust and accountability within the Therapeutic Community</a:t>
            </a:r>
          </a:p>
          <a:p>
            <a:r>
              <a:rPr lang="en-US" dirty="0" smtClean="0"/>
              <a:t>To develop foundational recovery skills</a:t>
            </a:r>
          </a:p>
          <a:p>
            <a:r>
              <a:rPr lang="en-US" dirty="0" smtClean="0"/>
              <a:t>To assist the client to become willing to experience a new way of living (hope)</a:t>
            </a:r>
          </a:p>
          <a:p>
            <a:endParaRPr lang="en-US" dirty="0"/>
          </a:p>
        </p:txBody>
      </p:sp>
    </p:spTree>
    <p:extLst>
      <p:ext uri="{BB962C8B-B14F-4D97-AF65-F5344CB8AC3E}">
        <p14:creationId xmlns:p14="http://schemas.microsoft.com/office/powerpoint/2010/main" val="632634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First Day at MARR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Medical screening/clearance</a:t>
            </a:r>
          </a:p>
          <a:p>
            <a:r>
              <a:rPr lang="en-US" dirty="0" smtClean="0"/>
              <a:t>Nursing assessment</a:t>
            </a:r>
          </a:p>
          <a:p>
            <a:r>
              <a:rPr lang="en-US" dirty="0" smtClean="0"/>
              <a:t>Full history and physical</a:t>
            </a:r>
          </a:p>
          <a:p>
            <a:r>
              <a:rPr lang="en-US" dirty="0" smtClean="0"/>
              <a:t>Psychiatric and addiction assessment (within 1</a:t>
            </a:r>
            <a:r>
              <a:rPr lang="en-US" baseline="30000" dirty="0" smtClean="0"/>
              <a:t>st</a:t>
            </a:r>
            <a:r>
              <a:rPr lang="en-US" dirty="0" smtClean="0"/>
              <a:t> three days)</a:t>
            </a:r>
          </a:p>
          <a:p>
            <a:r>
              <a:rPr lang="en-US" dirty="0" smtClean="0"/>
              <a:t>Orientation of rules and expectations of the residential and intensive day program</a:t>
            </a:r>
          </a:p>
          <a:p>
            <a:r>
              <a:rPr lang="en-US" dirty="0" smtClean="0"/>
              <a:t>Begin work on Psychosocial History to be reviewed by Primary Counselor</a:t>
            </a:r>
          </a:p>
          <a:p>
            <a:r>
              <a:rPr lang="en-US" dirty="0" smtClean="0"/>
              <a:t>Introduction into the Therapeutic Community</a:t>
            </a:r>
          </a:p>
          <a:p>
            <a:r>
              <a:rPr lang="en-US" dirty="0" smtClean="0"/>
              <a:t>Orientation of family members with family therapist</a:t>
            </a:r>
          </a:p>
          <a:p>
            <a:endParaRPr lang="en-US" dirty="0"/>
          </a:p>
        </p:txBody>
      </p:sp>
    </p:spTree>
    <p:extLst>
      <p:ext uri="{BB962C8B-B14F-4D97-AF65-F5344CB8AC3E}">
        <p14:creationId xmlns:p14="http://schemas.microsoft.com/office/powerpoint/2010/main" val="180734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Group, Group, and More Group</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Group therapy and addiction treatment are natural allies.  One reason is that people who abuse substances are often more likely to stay sober and committed to abstinence when treatment is provided in groups, apparently because of rewarding and therapeutic benefits like affiliation, confrontation, support, gratification and identification.  This capacity of group therapy to bond patients to treatment is an important asset because the greater the amount, quality, and duration of treatment, the better the client’s prognosis (</a:t>
            </a:r>
            <a:r>
              <a:rPr lang="en-US" dirty="0" err="1" smtClean="0"/>
              <a:t>Leshner</a:t>
            </a:r>
            <a:r>
              <a:rPr lang="en-US" dirty="0" smtClean="0"/>
              <a:t> 1997, Project MATCH Research Group 1997).</a:t>
            </a:r>
            <a:endParaRPr lang="en-US" dirty="0"/>
          </a:p>
        </p:txBody>
      </p:sp>
    </p:spTree>
    <p:extLst>
      <p:ext uri="{BB962C8B-B14F-4D97-AF65-F5344CB8AC3E}">
        <p14:creationId xmlns:p14="http://schemas.microsoft.com/office/powerpoint/2010/main" val="344530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lstStyle/>
          <a:p>
            <a:r>
              <a:rPr lang="en-US" dirty="0" smtClean="0"/>
              <a:t>Phase I: Intensive Day 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Attending </a:t>
            </a:r>
            <a:r>
              <a:rPr lang="en-US" dirty="0" smtClean="0"/>
              <a:t>30 hours of groups per week in day treatment</a:t>
            </a:r>
          </a:p>
          <a:p>
            <a:r>
              <a:rPr lang="en-US" dirty="0" smtClean="0"/>
              <a:t>Attending 3 hours of groups per week in Therapeutic Community </a:t>
            </a:r>
            <a:endParaRPr lang="en-US" dirty="0" smtClean="0"/>
          </a:p>
          <a:p>
            <a:r>
              <a:rPr lang="en-US" dirty="0" smtClean="0"/>
              <a:t>Attending 3 hours of professional peer groups per week for physicians, nurses, dentists, pharmacists, PAs, pilots, lawyers and other business professionals</a:t>
            </a:r>
          </a:p>
          <a:p>
            <a:r>
              <a:rPr lang="en-US" dirty="0" smtClean="0"/>
              <a:t>Attending 6 12 step meetings weekly</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829002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Feelings School: Intensive Day Treatment  Groups</a:t>
            </a:r>
            <a:endParaRPr lang="en-US" dirty="0"/>
          </a:p>
        </p:txBody>
      </p:sp>
      <p:sp>
        <p:nvSpPr>
          <p:cNvPr id="3" name="Content Placeholder 2"/>
          <p:cNvSpPr>
            <a:spLocks noGrp="1"/>
          </p:cNvSpPr>
          <p:nvPr>
            <p:ph sz="half" idx="1"/>
          </p:nvPr>
        </p:nvSpPr>
        <p:spPr/>
        <p:txBody>
          <a:bodyPr>
            <a:normAutofit fontScale="47500" lnSpcReduction="20000"/>
          </a:bodyPr>
          <a:lstStyle/>
          <a:p>
            <a:pPr lvl="1"/>
            <a:r>
              <a:rPr lang="en-US" sz="4300" dirty="0" smtClean="0"/>
              <a:t>Morning Spiritual</a:t>
            </a:r>
          </a:p>
          <a:p>
            <a:pPr lvl="1"/>
            <a:r>
              <a:rPr lang="en-US" sz="4300" dirty="0" smtClean="0"/>
              <a:t>Life Story/First Step Inventory</a:t>
            </a:r>
          </a:p>
          <a:p>
            <a:pPr lvl="2"/>
            <a:r>
              <a:rPr lang="en-US" sz="4300" dirty="0" smtClean="0"/>
              <a:t>Life Story presented between day 15 and </a:t>
            </a:r>
            <a:r>
              <a:rPr lang="en-US" sz="4300" dirty="0" smtClean="0"/>
              <a:t>25</a:t>
            </a:r>
            <a:endParaRPr lang="en-US" sz="4300" dirty="0" smtClean="0"/>
          </a:p>
          <a:p>
            <a:pPr lvl="2"/>
            <a:r>
              <a:rPr lang="en-US" sz="4300" dirty="0" smtClean="0"/>
              <a:t>First Step Inventory presented between day 25 and 35</a:t>
            </a:r>
          </a:p>
          <a:p>
            <a:pPr lvl="1"/>
            <a:r>
              <a:rPr lang="en-US" sz="4300" dirty="0" smtClean="0"/>
              <a:t>First Step Education</a:t>
            </a:r>
          </a:p>
          <a:p>
            <a:pPr lvl="1"/>
            <a:r>
              <a:rPr lang="en-US" sz="4300" dirty="0" smtClean="0"/>
              <a:t>12 Step Education</a:t>
            </a:r>
          </a:p>
          <a:p>
            <a:pPr lvl="1"/>
            <a:r>
              <a:rPr lang="en-US" sz="4300" dirty="0" smtClean="0"/>
              <a:t>Medical Education</a:t>
            </a:r>
          </a:p>
          <a:p>
            <a:pPr lvl="1"/>
            <a:r>
              <a:rPr lang="en-US" sz="4300" dirty="0" smtClean="0"/>
              <a:t>Family Dynamics</a:t>
            </a:r>
          </a:p>
          <a:p>
            <a:pPr lvl="1"/>
            <a:r>
              <a:rPr lang="en-US" sz="4300" dirty="0" smtClean="0"/>
              <a:t>Life Skills</a:t>
            </a:r>
          </a:p>
          <a:p>
            <a:pPr lvl="1"/>
            <a:r>
              <a:rPr lang="en-US" sz="4300" dirty="0" smtClean="0"/>
              <a:t>Relapse Prevention</a:t>
            </a:r>
          </a:p>
          <a:p>
            <a:pPr lvl="1"/>
            <a:r>
              <a:rPr lang="en-US" sz="4300" dirty="0" smtClean="0"/>
              <a:t>Anger Management</a:t>
            </a:r>
          </a:p>
          <a:p>
            <a:pPr lvl="1"/>
            <a:endParaRPr lang="en-US" sz="4000" dirty="0" smtClean="0"/>
          </a:p>
          <a:p>
            <a:pPr marL="0" indent="0">
              <a:buNone/>
            </a:pPr>
            <a:endParaRPr lang="en-US" dirty="0" smtClean="0"/>
          </a:p>
          <a:p>
            <a:pPr marL="57150" indent="0">
              <a:buNone/>
            </a:pPr>
            <a:endParaRPr lang="en-US" dirty="0" smtClean="0"/>
          </a:p>
        </p:txBody>
      </p:sp>
      <p:sp>
        <p:nvSpPr>
          <p:cNvPr id="4" name="Content Placeholder 3"/>
          <p:cNvSpPr>
            <a:spLocks noGrp="1"/>
          </p:cNvSpPr>
          <p:nvPr>
            <p:ph sz="half" idx="2"/>
          </p:nvPr>
        </p:nvSpPr>
        <p:spPr/>
        <p:txBody>
          <a:bodyPr>
            <a:normAutofit fontScale="47500" lnSpcReduction="20000"/>
          </a:bodyPr>
          <a:lstStyle/>
          <a:p>
            <a:pPr lvl="1"/>
            <a:r>
              <a:rPr lang="en-US" sz="4300" dirty="0"/>
              <a:t>Trauma Education</a:t>
            </a:r>
          </a:p>
          <a:p>
            <a:pPr lvl="1"/>
            <a:r>
              <a:rPr lang="en-US" sz="4300" dirty="0"/>
              <a:t>Group Therapy</a:t>
            </a:r>
          </a:p>
          <a:p>
            <a:pPr lvl="1"/>
            <a:r>
              <a:rPr lang="en-US" sz="4300" dirty="0"/>
              <a:t>Primary Group</a:t>
            </a:r>
          </a:p>
          <a:p>
            <a:pPr lvl="1"/>
            <a:r>
              <a:rPr lang="en-US" sz="4300" dirty="0"/>
              <a:t>Weekend Planning/Weekend Wrap-up</a:t>
            </a:r>
          </a:p>
          <a:p>
            <a:pPr lvl="1"/>
            <a:r>
              <a:rPr lang="en-US" sz="4300" dirty="0"/>
              <a:t>Mentoring</a:t>
            </a:r>
          </a:p>
          <a:p>
            <a:pPr lvl="1"/>
            <a:r>
              <a:rPr lang="en-US" sz="4300" dirty="0"/>
              <a:t>Disordered Eating Track (Women’s Program)</a:t>
            </a:r>
          </a:p>
          <a:p>
            <a:pPr lvl="1"/>
            <a:r>
              <a:rPr lang="en-US" sz="4300" dirty="0"/>
              <a:t>Body Image (Women’s Program)</a:t>
            </a:r>
          </a:p>
          <a:p>
            <a:pPr lvl="1"/>
            <a:r>
              <a:rPr lang="en-US" sz="4300" dirty="0"/>
              <a:t>DBT Group (Women’s Program)</a:t>
            </a:r>
          </a:p>
          <a:p>
            <a:pPr lvl="1"/>
            <a:r>
              <a:rPr lang="en-US" sz="4300" dirty="0"/>
              <a:t>Yoga (Men and Women’s Program)</a:t>
            </a:r>
          </a:p>
          <a:p>
            <a:endParaRPr lang="en-US" dirty="0"/>
          </a:p>
        </p:txBody>
      </p:sp>
    </p:spTree>
    <p:extLst>
      <p:ext uri="{BB962C8B-B14F-4D97-AF65-F5344CB8AC3E}">
        <p14:creationId xmlns:p14="http://schemas.microsoft.com/office/powerpoint/2010/main" val="1450938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Groups that Drive the Phase I Process</a:t>
            </a:r>
            <a:endParaRPr lang="en-US" dirty="0"/>
          </a:p>
        </p:txBody>
      </p:sp>
      <p:sp>
        <p:nvSpPr>
          <p:cNvPr id="7" name="Content Placeholder 6"/>
          <p:cNvSpPr>
            <a:spLocks noGrp="1"/>
          </p:cNvSpPr>
          <p:nvPr>
            <p:ph idx="1"/>
          </p:nvPr>
        </p:nvSpPr>
        <p:spPr/>
        <p:txBody>
          <a:bodyPr>
            <a:normAutofit fontScale="92500" lnSpcReduction="10000"/>
          </a:bodyPr>
          <a:lstStyle/>
          <a:p>
            <a:r>
              <a:rPr lang="en-US" sz="4000" dirty="0" smtClean="0"/>
              <a:t>Life Story Presentation</a:t>
            </a:r>
          </a:p>
          <a:p>
            <a:pPr lvl="1"/>
            <a:r>
              <a:rPr lang="en-US" dirty="0" smtClean="0"/>
              <a:t>Preparing and reading your life story allows an intentional opportunity for you to grasp the significance of your personal history and to give it coherence.</a:t>
            </a:r>
            <a:endParaRPr lang="en-US" sz="3600" dirty="0"/>
          </a:p>
          <a:p>
            <a:r>
              <a:rPr lang="en-US" sz="3600" dirty="0" smtClean="0"/>
              <a:t>First Step Inventory</a:t>
            </a:r>
          </a:p>
          <a:p>
            <a:pPr lvl="1"/>
            <a:r>
              <a:rPr lang="en-US" dirty="0" smtClean="0"/>
              <a:t>The </a:t>
            </a:r>
            <a:r>
              <a:rPr lang="en-US" dirty="0"/>
              <a:t>first step inventory is a documentation of the control the disease has exerted over your life.  Unlike a life story, the inventory focuses on your behavior and its consequences.  </a:t>
            </a:r>
          </a:p>
          <a:p>
            <a:pPr lvl="1"/>
            <a:endParaRPr lang="en-US" dirty="0" smtClean="0"/>
          </a:p>
          <a:p>
            <a:pPr lvl="1"/>
            <a:endParaRPr lang="en-US" sz="3600" dirty="0" smtClean="0"/>
          </a:p>
        </p:txBody>
      </p:sp>
    </p:spTree>
    <p:extLst>
      <p:ext uri="{BB962C8B-B14F-4D97-AF65-F5344CB8AC3E}">
        <p14:creationId xmlns:p14="http://schemas.microsoft.com/office/powerpoint/2010/main" val="1644008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1058</Words>
  <Application>Microsoft Office PowerPoint</Application>
  <PresentationFormat>On-screen Show (4:3)</PresentationFormat>
  <Paragraphs>187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Intensive Residential Treatment and Sober Living Programs</vt:lpstr>
      <vt:lpstr>MARR Components of Care</vt:lpstr>
      <vt:lpstr>Primary Criteria for Admission</vt:lpstr>
      <vt:lpstr>Goals for Intensive Residential Treatment</vt:lpstr>
      <vt:lpstr>First Day at MARR</vt:lpstr>
      <vt:lpstr>Group, Group, and More Group</vt:lpstr>
      <vt:lpstr>Phase I: Intensive Day Treatment</vt:lpstr>
      <vt:lpstr>Feelings School: Intensive Day Treatment  Groups</vt:lpstr>
      <vt:lpstr>Groups that Drive the Phase I Process</vt:lpstr>
      <vt:lpstr>Therapeutic Community </vt:lpstr>
      <vt:lpstr>Completion of Phase I: Intensive Day Treatment</vt:lpstr>
      <vt:lpstr>Additional Services Provided  During Phases I and II</vt:lpstr>
      <vt:lpstr>Transition to Phase II 7-10 Groups per week</vt:lpstr>
      <vt:lpstr>Work Phase for Non-professionals</vt:lpstr>
      <vt:lpstr>Completion of Phase II</vt:lpstr>
      <vt:lpstr>PowerPoint Presentation</vt:lpstr>
      <vt:lpstr>Completion Rate for Intensive Residential Program in 2014</vt:lpstr>
      <vt:lpstr>Resources for Residential Levels of Care</vt:lpstr>
      <vt:lpstr>PowerPoint Presentation</vt:lpstr>
    </vt:vector>
  </TitlesOfParts>
  <Company>MARR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Intensive Residential Treatment and Sober Living Programs</dc:title>
  <dc:creator>Julie Hansen</dc:creator>
  <cp:lastModifiedBy>Julie Hansen</cp:lastModifiedBy>
  <cp:revision>48</cp:revision>
  <dcterms:created xsi:type="dcterms:W3CDTF">2015-01-22T14:36:47Z</dcterms:created>
  <dcterms:modified xsi:type="dcterms:W3CDTF">2015-01-24T18:21:29Z</dcterms:modified>
</cp:coreProperties>
</file>