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15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6" r:id="rId3"/>
    <p:sldId id="285" r:id="rId4"/>
    <p:sldId id="325" r:id="rId5"/>
    <p:sldId id="320" r:id="rId6"/>
    <p:sldId id="322" r:id="rId7"/>
    <p:sldId id="323" r:id="rId8"/>
    <p:sldId id="330" r:id="rId9"/>
    <p:sldId id="271" r:id="rId10"/>
    <p:sldId id="312" r:id="rId11"/>
    <p:sldId id="318" r:id="rId12"/>
    <p:sldId id="281" r:id="rId13"/>
    <p:sldId id="319" r:id="rId14"/>
    <p:sldId id="331" r:id="rId15"/>
    <p:sldId id="288" r:id="rId16"/>
    <p:sldId id="321" r:id="rId17"/>
    <p:sldId id="291" r:id="rId18"/>
    <p:sldId id="264" r:id="rId19"/>
    <p:sldId id="329" r:id="rId20"/>
    <p:sldId id="265" r:id="rId21"/>
    <p:sldId id="324" r:id="rId22"/>
    <p:sldId id="326" r:id="rId23"/>
    <p:sldId id="327" r:id="rId24"/>
    <p:sldId id="328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clrMru>
    <a:srgbClr val="1929B3"/>
    <a:srgbClr val="AAAA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80"/>
    </p:cViewPr>
  </p:sorterViewPr>
  <p:notesViewPr>
    <p:cSldViewPr>
      <p:cViewPr varScale="1">
        <p:scale>
          <a:sx n="100" d="100"/>
          <a:sy n="100" d="100"/>
        </p:scale>
        <p:origin x="-2640" y="-11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1A1FC2-A2D0-41A3-8110-6A90C422FD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B2FEF7-5F75-4322-B8FD-2E1115862E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DCC58-891D-45A7-80FE-7938AC985ABC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9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9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lnSpc>
                <a:spcPct val="70000"/>
              </a:lnSpc>
              <a:spcAft>
                <a:spcPts val="600"/>
              </a:spcAft>
            </a:pPr>
            <a:endParaRPr lang="en-US" sz="7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lnSpc>
                <a:spcPct val="70000"/>
              </a:lnSpc>
              <a:spcAft>
                <a:spcPts val="600"/>
              </a:spcAft>
            </a:pPr>
            <a:endParaRPr lang="en-US" sz="7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58775-ACE7-4105-A0E6-C5EC60D96DA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3CDD7-54D1-4D1A-ACE3-EDF8AE8154D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000A4-D510-40A8-A95B-FECCF3214913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66B5F-9AEB-4F3C-AF43-DC25AE34446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05194-216E-4E91-AA8D-9BEC814349E6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A8517-C27A-41F5-BBA4-8EDA74C2F27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E8640-A866-4E95-9BA8-ABCC781D970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E2AA5-3675-486C-ACBC-E2F103AC692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CA7B-1103-4F0F-B305-FAE8B2CC7C9E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endParaRPr lang="en-US" sz="1800" smtClean="0">
              <a:latin typeface="Arial Narrow" pitchFamily="34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542F5-F851-494E-BA7C-5A5E174D996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n-US" b="1" u="sng" smtClean="0">
              <a:latin typeface="Arial Narrow" pitchFamily="34" charset="0"/>
            </a:endParaRPr>
          </a:p>
          <a:p>
            <a:endParaRPr lang="en-US" smtClean="0">
              <a:latin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40328-F4AF-4939-A201-E81A9C92BF7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FE200-92FF-469F-969E-53B73FF294E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6CEE1-A1EC-463A-A6F2-570A135DCB5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5378429-79E1-4719-8647-7FEB7DABF8A4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32D8D684-6D52-4563-9A8C-3D8D40C1E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89ABE-B9DD-4EB7-8095-7F312EE8D24A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E308D-E8ED-417A-9FEC-AB1264A7F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2735A-0973-49DE-8595-DF3371587344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7359D-2411-4A99-A089-89E1DCEDD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FBCAF-D7A6-420F-8F2D-CE5E8B91A83A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1A478-6CDE-4777-A465-91E38A58C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632B8-B888-4F02-B574-E67862B3AFF4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5D760-06B4-4CB9-91C2-F451100FE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A3FC9-E5DF-431F-98E0-FD8957886A5C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FBB1C-8EBE-48C6-ABAE-6E90C2E80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A0C49-1009-4309-8CE5-C29536997D95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0B0AD-3A0F-47D4-808D-5C478AC26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E9D0F-315B-4FAF-BE18-A00D4D6A3B3C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73388-F6EA-445C-88D5-4FFCDAF46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0232A-70F9-4B55-83D2-C37B2CC89138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FADA7-7396-4CEE-A753-881725A7C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0BECC-1CA5-4E61-974D-023A1E63C234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6C9E5-B59D-4A9D-A548-5E7FC06D8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F57DA-7F5D-428B-A317-381A3B795BFB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E4A9B-3C44-49F6-9D17-02A538282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fld id="{17D16FC4-7370-4F6D-A1CE-38065F0FB740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413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22B69D72-A835-4217-A622-FBBD11AC0DE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37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37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MS PGothic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hsa.gov/data/2k5/genderTX/genderTX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hyperlink" Target="http://www.oas.samhsa.gov/2k5/women/women.ht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up-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hyperlink" Target="http://www.hcup-us.ahrq.gov/reports/statbriefs/sb12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E608803-9FC5-458D-ACBE-B6C7F0848B94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2FA91E6C-6AFB-4FA1-89AF-71E1CBA31CF7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2362200"/>
            <a:ext cx="8458200" cy="838200"/>
          </a:xfrm>
        </p:spPr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sz="4400" dirty="0" smtClean="0">
                <a:ea typeface="+mj-ea"/>
                <a:cs typeface="+mj-cs"/>
              </a:rPr>
              <a:t>Women and Addiction</a:t>
            </a:r>
            <a:endParaRPr lang="en-US" sz="6600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133600" y="3810000"/>
            <a:ext cx="49530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Kendall P. Weinberg, M.Ed., LPC</a:t>
            </a:r>
            <a:endParaRPr lang="en-US" b="1">
              <a:solidFill>
                <a:schemeClr val="tx2"/>
              </a:solidFill>
              <a:latin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Director, MARR Women</a:t>
            </a:r>
            <a:r>
              <a:rPr lang="ja-JP" altLang="en-US" sz="18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1800" b="1">
                <a:solidFill>
                  <a:schemeClr val="tx2"/>
                </a:solidFill>
                <a:latin typeface="Arial" pitchFamily="34" charset="0"/>
              </a:rPr>
              <a:t>s Recovery Center</a:t>
            </a:r>
          </a:p>
          <a:p>
            <a:pPr algn="ctr">
              <a:spcAft>
                <a:spcPts val="600"/>
              </a:spcAft>
            </a:pPr>
            <a:endParaRPr lang="en-US" sz="1800" b="1">
              <a:solidFill>
                <a:schemeClr val="tx2"/>
              </a:solidFill>
              <a:latin typeface="Arial" pitchFamily="34" charset="0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CAPTASA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Lexington, KY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January 25, 2013</a:t>
            </a:r>
            <a:endParaRPr lang="en-US" sz="2000" b="1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1536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6CF62B5-B520-4EAB-B08C-4E4C0CEDC101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805A1BDA-0DEA-41D6-87A1-78CB0C1A0118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304800"/>
            <a:ext cx="5943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/>
          <a:p>
            <a:r>
              <a:rPr lang="en-US" sz="3900" b="1">
                <a:solidFill>
                  <a:schemeClr val="tx2"/>
                </a:solidFill>
                <a:latin typeface="Arial" pitchFamily="34" charset="0"/>
              </a:rPr>
              <a:t>Physiological Factors:</a:t>
            </a:r>
          </a:p>
          <a:p>
            <a:r>
              <a:rPr lang="en-US" sz="39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Hormonal Shifts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467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70000"/>
              </a:lnSpc>
              <a:spcAft>
                <a:spcPts val="1200"/>
              </a:spcAft>
              <a:buFont typeface="Wingdings" charset="0"/>
              <a:buNone/>
              <a:defRPr/>
            </a:pPr>
            <a:r>
              <a:rPr lang="en-US" sz="2800" b="1" u="sng" dirty="0" smtClean="0">
                <a:latin typeface="Arial Narrow" charset="0"/>
              </a:rPr>
              <a:t>Estrogen:</a:t>
            </a:r>
            <a:endParaRPr lang="en-US" sz="2800" b="1" u="sng" dirty="0">
              <a:latin typeface="Arial Narrow" charset="0"/>
            </a:endParaRP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 smtClean="0">
                <a:latin typeface="Arial Narrow" charset="0"/>
                <a:cs typeface="ＭＳ Ｐゴシック" charset="0"/>
              </a:rPr>
              <a:t>Promotes social interest</a:t>
            </a: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 smtClean="0">
                <a:latin typeface="Arial Narrow" charset="0"/>
                <a:cs typeface="ＭＳ Ｐゴシック" charset="0"/>
              </a:rPr>
              <a:t>Provides a sense of well-being</a:t>
            </a: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 smtClean="0">
                <a:latin typeface="Arial Narrow" charset="0"/>
                <a:cs typeface="ＭＳ Ｐゴシック" charset="0"/>
              </a:rPr>
              <a:t>Causes one to feel more socially relaxed</a:t>
            </a: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 smtClean="0">
                <a:latin typeface="Arial Narrow" charset="0"/>
                <a:cs typeface="ＭＳ Ｐゴシック" charset="0"/>
              </a:rPr>
              <a:t>Causes one to seek intimacy with others</a:t>
            </a: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 smtClean="0">
                <a:latin typeface="Arial Narrow" charset="0"/>
                <a:cs typeface="ＭＳ Ｐゴシック" charset="0"/>
              </a:rPr>
              <a:t>Spikes during the 1</a:t>
            </a:r>
            <a:r>
              <a:rPr lang="en-US" sz="2400" baseline="30000" dirty="0" smtClean="0">
                <a:latin typeface="Arial Narrow" charset="0"/>
                <a:cs typeface="ＭＳ Ｐゴシック" charset="0"/>
              </a:rPr>
              <a:t>st</a:t>
            </a:r>
            <a:r>
              <a:rPr lang="en-US" sz="2400" dirty="0" smtClean="0">
                <a:latin typeface="Arial Narrow" charset="0"/>
                <a:cs typeface="ＭＳ Ｐゴシック" charset="0"/>
              </a:rPr>
              <a:t> two weeks of monthly cycle</a:t>
            </a:r>
          </a:p>
          <a:p>
            <a:pPr marL="0" indent="0" eaLnBrk="1" hangingPunct="1">
              <a:lnSpc>
                <a:spcPct val="70000"/>
              </a:lnSpc>
              <a:spcAft>
                <a:spcPts val="1200"/>
              </a:spcAft>
              <a:buFont typeface="Wingdings" charset="0"/>
              <a:buNone/>
              <a:defRPr/>
            </a:pPr>
            <a:r>
              <a:rPr lang="en-US" sz="2800" b="1" u="sng" dirty="0" smtClean="0">
                <a:latin typeface="Arial Narrow" charset="0"/>
              </a:rPr>
              <a:t>Testosterone:</a:t>
            </a: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>
                <a:latin typeface="Arial Narrow" charset="0"/>
                <a:cs typeface="ＭＳ Ｐゴシック" charset="0"/>
              </a:rPr>
              <a:t>T</a:t>
            </a:r>
            <a:r>
              <a:rPr lang="en-US" sz="2400" dirty="0" smtClean="0">
                <a:latin typeface="Arial Narrow" charset="0"/>
                <a:cs typeface="ＭＳ Ｐゴシック" charset="0"/>
              </a:rPr>
              <a:t>rigger for sexual desire</a:t>
            </a:r>
          </a:p>
          <a:p>
            <a:pPr lvl="1" eaLnBrk="1" hangingPunct="1">
              <a:lnSpc>
                <a:spcPct val="700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400" dirty="0" smtClean="0">
                <a:latin typeface="Arial Narrow" charset="0"/>
                <a:cs typeface="ＭＳ Ｐゴシック" charset="0"/>
              </a:rPr>
              <a:t>Men have on avg. 10-100x more testosterone than women</a:t>
            </a:r>
            <a:endParaRPr lang="en-US" sz="2400" dirty="0">
              <a:latin typeface="Arial Narrow" charset="0"/>
              <a:cs typeface="ＭＳ Ｐゴシック" charset="0"/>
            </a:endParaRPr>
          </a:p>
        </p:txBody>
      </p:sp>
      <p:pic>
        <p:nvPicPr>
          <p:cNvPr id="2970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F2B3F82-4A32-4BB9-945C-20FC56CA816C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432F26F-82F7-47BE-BE15-3A847B2A39E9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304800"/>
            <a:ext cx="5943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/>
          <a:p>
            <a:r>
              <a:rPr lang="en-US" sz="3900" b="1">
                <a:solidFill>
                  <a:schemeClr val="tx2"/>
                </a:solidFill>
                <a:latin typeface="Arial" pitchFamily="34" charset="0"/>
              </a:rPr>
              <a:t>Physiological Factors:</a:t>
            </a:r>
          </a:p>
          <a:p>
            <a:r>
              <a:rPr lang="en-US" sz="39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Hormonal Shifts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905000"/>
            <a:ext cx="7467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70000"/>
              </a:lnSpc>
              <a:spcAft>
                <a:spcPts val="1200"/>
              </a:spcAft>
              <a:buFont typeface="Wingdings" charset="0"/>
              <a:buNone/>
              <a:defRPr/>
            </a:pPr>
            <a:r>
              <a:rPr lang="en-US" sz="3200" b="1" u="sng" dirty="0" smtClean="0">
                <a:latin typeface="Arial Narrow" charset="0"/>
              </a:rPr>
              <a:t>Progesterone:</a:t>
            </a:r>
            <a:endParaRPr lang="en-US" sz="3200" b="1" u="sng" dirty="0">
              <a:latin typeface="Arial Narrow" charset="0"/>
            </a:endParaRPr>
          </a:p>
          <a:p>
            <a:pPr lvl="1" eaLnBrk="1" hangingPunct="1"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 smtClean="0">
                <a:latin typeface="Arial Narrow" charset="0"/>
                <a:cs typeface="ＭＳ Ｐゴシック" charset="0"/>
              </a:rPr>
              <a:t>Causes increased irritability</a:t>
            </a:r>
          </a:p>
          <a:p>
            <a:pPr lvl="1" eaLnBrk="1" hangingPunct="1"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 smtClean="0">
                <a:latin typeface="Arial Narrow" charset="0"/>
                <a:cs typeface="ＭＳ Ｐゴシック" charset="0"/>
              </a:rPr>
              <a:t>Causes women to seek aloneness</a:t>
            </a:r>
          </a:p>
          <a:p>
            <a:pPr lvl="1" eaLnBrk="1" hangingPunct="1"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 smtClean="0">
                <a:latin typeface="Arial Narrow" charset="0"/>
                <a:cs typeface="ＭＳ Ｐゴシック" charset="0"/>
              </a:rPr>
              <a:t>Increases reactivity to relationship stress</a:t>
            </a:r>
          </a:p>
          <a:p>
            <a:pPr lvl="1" eaLnBrk="1" hangingPunct="1"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 smtClean="0">
                <a:latin typeface="Arial Narrow" charset="0"/>
                <a:cs typeface="ＭＳ Ｐゴシック" charset="0"/>
              </a:rPr>
              <a:t>Curbs sexual desire </a:t>
            </a:r>
          </a:p>
          <a:p>
            <a:pPr lvl="1" eaLnBrk="1" hangingPunct="1"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 smtClean="0">
                <a:latin typeface="Arial Narrow" charset="0"/>
                <a:cs typeface="ＭＳ Ｐゴシック" charset="0"/>
              </a:rPr>
              <a:t>Peaks during 2</a:t>
            </a:r>
            <a:r>
              <a:rPr lang="en-US" sz="2800" baseline="30000" dirty="0" smtClean="0">
                <a:latin typeface="Arial Narrow" charset="0"/>
                <a:cs typeface="ＭＳ Ｐゴシック" charset="0"/>
              </a:rPr>
              <a:t>nd</a:t>
            </a:r>
            <a:r>
              <a:rPr lang="en-US" sz="2800" dirty="0" smtClean="0">
                <a:latin typeface="Arial Narrow" charset="0"/>
                <a:cs typeface="ＭＳ Ｐゴシック" charset="0"/>
              </a:rPr>
              <a:t> half of monthly cycle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endParaRPr lang="en-US" sz="1600" b="1" dirty="0" smtClean="0">
              <a:latin typeface="Arial Narrow" charset="0"/>
            </a:endParaRPr>
          </a:p>
        </p:txBody>
      </p:sp>
      <p:pic>
        <p:nvPicPr>
          <p:cNvPr id="3174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2" descr="mencycl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09600"/>
            <a:ext cx="5392738" cy="5410200"/>
          </a:xfrm>
        </p:spPr>
      </p:pic>
      <p:sp>
        <p:nvSpPr>
          <p:cNvPr id="33794" name="Line 3"/>
          <p:cNvSpPr>
            <a:spLocks noChangeShapeType="1"/>
          </p:cNvSpPr>
          <p:nvPr/>
        </p:nvSpPr>
        <p:spPr bwMode="auto">
          <a:xfrm>
            <a:off x="1295400" y="838200"/>
            <a:ext cx="9906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6705600" y="4876800"/>
            <a:ext cx="24225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200"/>
              <a:t>Estrogen &amp;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200"/>
              <a:t> Testosterone </a:t>
            </a:r>
            <a:r>
              <a:rPr lang="en-US"/>
              <a:t>peak</a:t>
            </a:r>
            <a:endParaRPr lang="en-US" sz="2200"/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 flipV="1">
            <a:off x="6096000" y="5334000"/>
            <a:ext cx="685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Progesterone Peaks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3798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10017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561013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6E74DEA9-6B9C-4224-A78A-C73BBE76E0F8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5CA5C4D-09CE-422A-B416-C4CCC809B34B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304800"/>
            <a:ext cx="5943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/>
          <a:p>
            <a:r>
              <a:rPr lang="en-US" sz="3900" b="1">
                <a:solidFill>
                  <a:schemeClr val="tx2"/>
                </a:solidFill>
                <a:latin typeface="Arial" pitchFamily="34" charset="0"/>
              </a:rPr>
              <a:t>Physiological Factors:</a:t>
            </a:r>
          </a:p>
          <a:p>
            <a:r>
              <a:rPr lang="en-US" sz="39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Hormonal Shifts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u="sng">
                <a:latin typeface="Arial Narrow" pitchFamily="34" charset="0"/>
              </a:rPr>
              <a:t>Oxytocin:</a:t>
            </a:r>
          </a:p>
          <a:p>
            <a:pPr marL="692150" lvl="1" indent="-347663">
              <a:lnSpc>
                <a:spcPct val="6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>
                <a:latin typeface="Arial Narrow" pitchFamily="34" charset="0"/>
              </a:rPr>
              <a:t>Triggers / Is triggered by intimacy – the </a:t>
            </a:r>
            <a:r>
              <a:rPr lang="en-US" altLang="en-US">
                <a:latin typeface="Arial Narrow" pitchFamily="34" charset="0"/>
              </a:rPr>
              <a:t>“</a:t>
            </a:r>
            <a:r>
              <a:rPr lang="en-US">
                <a:latin typeface="Arial Narrow" pitchFamily="34" charset="0"/>
              </a:rPr>
              <a:t>cuddle hormone</a:t>
            </a:r>
            <a:r>
              <a:rPr lang="en-US" altLang="en-US">
                <a:latin typeface="Arial Narrow" pitchFamily="34" charset="0"/>
              </a:rPr>
              <a:t>”</a:t>
            </a:r>
            <a:endParaRPr lang="en-US">
              <a:latin typeface="Arial Narrow" pitchFamily="34" charset="0"/>
            </a:endParaRPr>
          </a:p>
          <a:p>
            <a:pPr marL="692150" lvl="1" indent="-347663">
              <a:lnSpc>
                <a:spcPct val="6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>
                <a:latin typeface="Arial Narrow" pitchFamily="34" charset="0"/>
              </a:rPr>
              <a:t>Reduces stress</a:t>
            </a:r>
          </a:p>
          <a:p>
            <a:pPr marL="692150" lvl="1" indent="-347663">
              <a:lnSpc>
                <a:spcPct val="6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>
                <a:latin typeface="Arial Narrow" pitchFamily="34" charset="0"/>
              </a:rPr>
              <a:t>Estrogen fuels Oxytocin and Dopamine (</a:t>
            </a:r>
            <a:r>
              <a:rPr lang="en-US" b="1">
                <a:latin typeface="Arial Narrow" pitchFamily="34" charset="0"/>
              </a:rPr>
              <a:t>REWARD!</a:t>
            </a:r>
            <a:r>
              <a:rPr lang="en-US">
                <a:latin typeface="Arial Narrow" pitchFamily="34" charset="0"/>
              </a:rPr>
              <a:t>) production </a:t>
            </a:r>
          </a:p>
          <a:p>
            <a:pPr marL="987425" lvl="2" indent="-293688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100">
                <a:latin typeface="Arial Narrow" pitchFamily="34" charset="0"/>
              </a:rPr>
              <a:t>   Oxytocin / Dopamine = </a:t>
            </a:r>
            <a:r>
              <a:rPr lang="en-US" sz="2100" b="1">
                <a:latin typeface="Arial Narrow" pitchFamily="34" charset="0"/>
              </a:rPr>
              <a:t>PLEASURE</a:t>
            </a:r>
            <a:r>
              <a:rPr lang="en-US" sz="2100">
                <a:latin typeface="Arial Narrow" pitchFamily="34" charset="0"/>
              </a:rPr>
              <a:t> akin to cocaine or heroin</a:t>
            </a:r>
          </a:p>
          <a:p>
            <a:pPr marL="692150" lvl="1" indent="-347663">
              <a:lnSpc>
                <a:spcPct val="6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>
                <a:latin typeface="Arial Narrow" pitchFamily="34" charset="0"/>
              </a:rPr>
              <a:t>(+) Chemical reaction of being </a:t>
            </a:r>
            <a:r>
              <a:rPr lang="en-US" altLang="en-US">
                <a:latin typeface="Arial Narrow" pitchFamily="34" charset="0"/>
              </a:rPr>
              <a:t>“</a:t>
            </a:r>
            <a:r>
              <a:rPr lang="en-US" altLang="ja-JP" b="1">
                <a:latin typeface="Arial Narrow" pitchFamily="34" charset="0"/>
              </a:rPr>
              <a:t>In Love</a:t>
            </a:r>
            <a:r>
              <a:rPr lang="en-US" altLang="en-US">
                <a:latin typeface="Arial Narrow" pitchFamily="34" charset="0"/>
              </a:rPr>
              <a:t>”</a:t>
            </a:r>
            <a:endParaRPr lang="en-US" altLang="ja-JP">
              <a:latin typeface="Arial Narrow" pitchFamily="34" charset="0"/>
            </a:endParaRPr>
          </a:p>
          <a:p>
            <a:pPr marL="987425" lvl="2" indent="-293688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100" b="1">
                <a:latin typeface="Arial Narrow" pitchFamily="34" charset="0"/>
              </a:rPr>
              <a:t>INTENSE</a:t>
            </a:r>
            <a:r>
              <a:rPr lang="en-US" sz="2100">
                <a:latin typeface="Arial Narrow" pitchFamily="34" charset="0"/>
              </a:rPr>
              <a:t> – shares neural circuits with states of obsession, mania, intoxication, thirst, hunger</a:t>
            </a:r>
          </a:p>
          <a:p>
            <a:pPr marL="987425" lvl="2" indent="-293688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100" b="1">
                <a:latin typeface="Arial Narrow" pitchFamily="34" charset="0"/>
              </a:rPr>
              <a:t>REJECTION</a:t>
            </a:r>
            <a:r>
              <a:rPr lang="en-US" sz="2100">
                <a:latin typeface="Arial Narrow" pitchFamily="34" charset="0"/>
              </a:rPr>
              <a:t> = Drop in Oxytocin / Dopamine / Estrogen                       	       (-) chemical reaction mimics </a:t>
            </a:r>
            <a:r>
              <a:rPr lang="en-US" sz="2100" b="1">
                <a:latin typeface="Arial Narrow" pitchFamily="34" charset="0"/>
              </a:rPr>
              <a:t>w</a:t>
            </a:r>
            <a:r>
              <a:rPr lang="en-US" b="1">
                <a:latin typeface="Arial Narrow" pitchFamily="34" charset="0"/>
              </a:rPr>
              <a:t>ithdrawal</a:t>
            </a:r>
            <a:r>
              <a:rPr lang="en-US">
                <a:latin typeface="Arial Narrow" pitchFamily="34" charset="0"/>
              </a:rPr>
              <a:t> </a:t>
            </a:r>
            <a:r>
              <a:rPr lang="en-US" b="1">
                <a:latin typeface="Arial Narrow" pitchFamily="34" charset="0"/>
              </a:rPr>
              <a:t>symptoms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>
                <a:latin typeface="Arial Narrow" pitchFamily="34" charset="0"/>
              </a:rPr>
              <a:t>Relationships</a:t>
            </a:r>
            <a:r>
              <a:rPr lang="en-US">
                <a:latin typeface="Arial Narrow" pitchFamily="34" charset="0"/>
              </a:rPr>
              <a:t> = huge relapse risk factor in all stages of recovery</a:t>
            </a:r>
            <a:endParaRPr lang="en-US" sz="2100">
              <a:latin typeface="Arial Narrow" pitchFamily="34" charset="0"/>
            </a:endParaRPr>
          </a:p>
        </p:txBody>
      </p:sp>
      <p:pic>
        <p:nvPicPr>
          <p:cNvPr id="3482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Up Arrow 5"/>
          <p:cNvSpPr>
            <a:spLocks noChangeArrowheads="1"/>
          </p:cNvSpPr>
          <p:nvPr/>
        </p:nvSpPr>
        <p:spPr bwMode="auto">
          <a:xfrm>
            <a:off x="1600200" y="3581400"/>
            <a:ext cx="228600" cy="381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Bent Arrow 7"/>
          <p:cNvSpPr>
            <a:spLocks/>
          </p:cNvSpPr>
          <p:nvPr/>
        </p:nvSpPr>
        <p:spPr bwMode="auto">
          <a:xfrm rot="10800000" flipH="1">
            <a:off x="2057400" y="5638800"/>
            <a:ext cx="609600" cy="304800"/>
          </a:xfrm>
          <a:custGeom>
            <a:avLst/>
            <a:gdLst>
              <a:gd name="T0" fmla="*/ 0 w 609600"/>
              <a:gd name="T1" fmla="*/ 304800 h 304800"/>
              <a:gd name="T2" fmla="*/ 0 w 609600"/>
              <a:gd name="T3" fmla="*/ 171450 h 304800"/>
              <a:gd name="T4" fmla="*/ 133350 w 609600"/>
              <a:gd name="T5" fmla="*/ 38100 h 304800"/>
              <a:gd name="T6" fmla="*/ 533400 w 609600"/>
              <a:gd name="T7" fmla="*/ 38100 h 304800"/>
              <a:gd name="T8" fmla="*/ 533400 w 609600"/>
              <a:gd name="T9" fmla="*/ 0 h 304800"/>
              <a:gd name="T10" fmla="*/ 609600 w 609600"/>
              <a:gd name="T11" fmla="*/ 76200 h 304800"/>
              <a:gd name="T12" fmla="*/ 533400 w 609600"/>
              <a:gd name="T13" fmla="*/ 152400 h 304800"/>
              <a:gd name="T14" fmla="*/ 533400 w 609600"/>
              <a:gd name="T15" fmla="*/ 114300 h 304800"/>
              <a:gd name="T16" fmla="*/ 133350 w 609600"/>
              <a:gd name="T17" fmla="*/ 114300 h 304800"/>
              <a:gd name="T18" fmla="*/ 76200 w 609600"/>
              <a:gd name="T19" fmla="*/ 171450 h 304800"/>
              <a:gd name="T20" fmla="*/ 76200 w 609600"/>
              <a:gd name="T21" fmla="*/ 304800 h 304800"/>
              <a:gd name="T22" fmla="*/ 0 w 609600"/>
              <a:gd name="T23" fmla="*/ 304800 h 3048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9600" h="304800">
                <a:moveTo>
                  <a:pt x="0" y="304800"/>
                </a:moveTo>
                <a:lnTo>
                  <a:pt x="0" y="171450"/>
                </a:lnTo>
                <a:cubicBezTo>
                  <a:pt x="0" y="97803"/>
                  <a:pt x="59703" y="38100"/>
                  <a:pt x="133350" y="38100"/>
                </a:cubicBezTo>
                <a:lnTo>
                  <a:pt x="533400" y="38100"/>
                </a:lnTo>
                <a:lnTo>
                  <a:pt x="533400" y="0"/>
                </a:lnTo>
                <a:lnTo>
                  <a:pt x="609600" y="76200"/>
                </a:lnTo>
                <a:lnTo>
                  <a:pt x="533400" y="152400"/>
                </a:lnTo>
                <a:lnTo>
                  <a:pt x="533400" y="114300"/>
                </a:lnTo>
                <a:lnTo>
                  <a:pt x="133350" y="114300"/>
                </a:lnTo>
                <a:cubicBezTo>
                  <a:pt x="101787" y="114300"/>
                  <a:pt x="76200" y="139887"/>
                  <a:pt x="76200" y="171450"/>
                </a:cubicBezTo>
                <a:lnTo>
                  <a:pt x="76200" y="304800"/>
                </a:lnTo>
                <a:lnTo>
                  <a:pt x="0" y="3048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D15B340-104F-46BF-8E00-39A25B35DD9A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68EAD1E-343E-4295-B751-3F74D2E490D4}" type="slidenum">
              <a:rPr lang="en-US"/>
              <a:pPr/>
              <a:t>14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495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ea typeface="+mj-ea"/>
                <a:cs typeface="+mj-cs"/>
              </a:rPr>
              <a:t>Evolutionary Psychological Factors:</a:t>
            </a:r>
            <a:endParaRPr lang="en-US" sz="3400" b="0" dirty="0" smtClean="0">
              <a:ea typeface="+mj-ea"/>
              <a:cs typeface="+mj-cs"/>
            </a:endParaRPr>
          </a:p>
        </p:txBody>
      </p:sp>
      <p:grpSp>
        <p:nvGrpSpPr>
          <p:cNvPr id="36868" name="Group 11"/>
          <p:cNvGrpSpPr>
            <a:grpSpLocks/>
          </p:cNvGrpSpPr>
          <p:nvPr/>
        </p:nvGrpSpPr>
        <p:grpSpPr bwMode="auto">
          <a:xfrm>
            <a:off x="5257800" y="304800"/>
            <a:ext cx="2438400" cy="1079500"/>
            <a:chOff x="3312" y="192"/>
            <a:chExt cx="1536" cy="680"/>
          </a:xfrm>
        </p:grpSpPr>
        <p:pic>
          <p:nvPicPr>
            <p:cNvPr id="36915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0" y="192"/>
              <a:ext cx="76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916" name="Group 13"/>
            <p:cNvGrpSpPr>
              <a:grpSpLocks/>
            </p:cNvGrpSpPr>
            <p:nvPr/>
          </p:nvGrpSpPr>
          <p:grpSpPr bwMode="auto">
            <a:xfrm>
              <a:off x="3312" y="240"/>
              <a:ext cx="743" cy="576"/>
              <a:chOff x="3924" y="1450"/>
              <a:chExt cx="839" cy="669"/>
            </a:xfrm>
          </p:grpSpPr>
          <p:sp>
            <p:nvSpPr>
              <p:cNvPr id="36917" name="Freeform 14"/>
              <p:cNvSpPr>
                <a:spLocks/>
              </p:cNvSpPr>
              <p:nvPr/>
            </p:nvSpPr>
            <p:spPr bwMode="auto">
              <a:xfrm>
                <a:off x="3924" y="1479"/>
                <a:ext cx="839" cy="611"/>
              </a:xfrm>
              <a:custGeom>
                <a:avLst/>
                <a:gdLst>
                  <a:gd name="T0" fmla="*/ 383 w 839"/>
                  <a:gd name="T1" fmla="*/ 564 h 611"/>
                  <a:gd name="T2" fmla="*/ 446 w 839"/>
                  <a:gd name="T3" fmla="*/ 585 h 611"/>
                  <a:gd name="T4" fmla="*/ 507 w 839"/>
                  <a:gd name="T5" fmla="*/ 601 h 611"/>
                  <a:gd name="T6" fmla="*/ 565 w 839"/>
                  <a:gd name="T7" fmla="*/ 609 h 611"/>
                  <a:gd name="T8" fmla="*/ 620 w 839"/>
                  <a:gd name="T9" fmla="*/ 611 h 611"/>
                  <a:gd name="T10" fmla="*/ 671 w 839"/>
                  <a:gd name="T11" fmla="*/ 607 h 611"/>
                  <a:gd name="T12" fmla="*/ 717 w 839"/>
                  <a:gd name="T13" fmla="*/ 597 h 611"/>
                  <a:gd name="T14" fmla="*/ 757 w 839"/>
                  <a:gd name="T15" fmla="*/ 580 h 611"/>
                  <a:gd name="T16" fmla="*/ 790 w 839"/>
                  <a:gd name="T17" fmla="*/ 558 h 611"/>
                  <a:gd name="T18" fmla="*/ 815 w 839"/>
                  <a:gd name="T19" fmla="*/ 529 h 611"/>
                  <a:gd name="T20" fmla="*/ 832 w 839"/>
                  <a:gd name="T21" fmla="*/ 495 h 611"/>
                  <a:gd name="T22" fmla="*/ 839 w 839"/>
                  <a:gd name="T23" fmla="*/ 456 h 611"/>
                  <a:gd name="T24" fmla="*/ 837 w 839"/>
                  <a:gd name="T25" fmla="*/ 415 h 611"/>
                  <a:gd name="T26" fmla="*/ 825 w 839"/>
                  <a:gd name="T27" fmla="*/ 372 h 611"/>
                  <a:gd name="T28" fmla="*/ 805 w 839"/>
                  <a:gd name="T29" fmla="*/ 328 h 611"/>
                  <a:gd name="T30" fmla="*/ 778 w 839"/>
                  <a:gd name="T31" fmla="*/ 284 h 611"/>
                  <a:gd name="T32" fmla="*/ 743 w 839"/>
                  <a:gd name="T33" fmla="*/ 241 h 611"/>
                  <a:gd name="T34" fmla="*/ 701 w 839"/>
                  <a:gd name="T35" fmla="*/ 199 h 611"/>
                  <a:gd name="T36" fmla="*/ 653 w 839"/>
                  <a:gd name="T37" fmla="*/ 158 h 611"/>
                  <a:gd name="T38" fmla="*/ 599 w 839"/>
                  <a:gd name="T39" fmla="*/ 120 h 611"/>
                  <a:gd name="T40" fmla="*/ 540 w 839"/>
                  <a:gd name="T41" fmla="*/ 86 h 611"/>
                  <a:gd name="T42" fmla="*/ 477 w 839"/>
                  <a:gd name="T43" fmla="*/ 56 h 611"/>
                  <a:gd name="T44" fmla="*/ 414 w 839"/>
                  <a:gd name="T45" fmla="*/ 32 h 611"/>
                  <a:gd name="T46" fmla="*/ 352 w 839"/>
                  <a:gd name="T47" fmla="*/ 15 h 611"/>
                  <a:gd name="T48" fmla="*/ 293 w 839"/>
                  <a:gd name="T49" fmla="*/ 4 h 611"/>
                  <a:gd name="T50" fmla="*/ 237 w 839"/>
                  <a:gd name="T51" fmla="*/ 0 h 611"/>
                  <a:gd name="T52" fmla="*/ 184 w 839"/>
                  <a:gd name="T53" fmla="*/ 2 h 611"/>
                  <a:gd name="T54" fmla="*/ 137 w 839"/>
                  <a:gd name="T55" fmla="*/ 11 h 611"/>
                  <a:gd name="T56" fmla="*/ 95 w 839"/>
                  <a:gd name="T57" fmla="*/ 25 h 611"/>
                  <a:gd name="T58" fmla="*/ 60 w 839"/>
                  <a:gd name="T59" fmla="*/ 45 h 611"/>
                  <a:gd name="T60" fmla="*/ 32 w 839"/>
                  <a:gd name="T61" fmla="*/ 72 h 611"/>
                  <a:gd name="T62" fmla="*/ 13 w 839"/>
                  <a:gd name="T63" fmla="*/ 105 h 611"/>
                  <a:gd name="T64" fmla="*/ 2 w 839"/>
                  <a:gd name="T65" fmla="*/ 142 h 611"/>
                  <a:gd name="T66" fmla="*/ 1 w 839"/>
                  <a:gd name="T67" fmla="*/ 182 h 611"/>
                  <a:gd name="T68" fmla="*/ 9 w 839"/>
                  <a:gd name="T69" fmla="*/ 225 h 611"/>
                  <a:gd name="T70" fmla="*/ 26 w 839"/>
                  <a:gd name="T71" fmla="*/ 268 h 611"/>
                  <a:gd name="T72" fmla="*/ 52 w 839"/>
                  <a:gd name="T73" fmla="*/ 312 h 611"/>
                  <a:gd name="T74" fmla="*/ 84 w 839"/>
                  <a:gd name="T75" fmla="*/ 356 h 611"/>
                  <a:gd name="T76" fmla="*/ 124 w 839"/>
                  <a:gd name="T77" fmla="*/ 399 h 611"/>
                  <a:gd name="T78" fmla="*/ 170 w 839"/>
                  <a:gd name="T79" fmla="*/ 440 h 611"/>
                  <a:gd name="T80" fmla="*/ 222 w 839"/>
                  <a:gd name="T81" fmla="*/ 479 h 611"/>
                  <a:gd name="T82" fmla="*/ 279 w 839"/>
                  <a:gd name="T83" fmla="*/ 514 h 611"/>
                  <a:gd name="T84" fmla="*/ 341 w 839"/>
                  <a:gd name="T85" fmla="*/ 546 h 6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839" h="611">
                    <a:moveTo>
                      <a:pt x="341" y="546"/>
                    </a:moveTo>
                    <a:lnTo>
                      <a:pt x="362" y="555"/>
                    </a:lnTo>
                    <a:lnTo>
                      <a:pt x="383" y="564"/>
                    </a:lnTo>
                    <a:lnTo>
                      <a:pt x="404" y="572"/>
                    </a:lnTo>
                    <a:lnTo>
                      <a:pt x="425" y="579"/>
                    </a:lnTo>
                    <a:lnTo>
                      <a:pt x="446" y="585"/>
                    </a:lnTo>
                    <a:lnTo>
                      <a:pt x="467" y="591"/>
                    </a:lnTo>
                    <a:lnTo>
                      <a:pt x="487" y="596"/>
                    </a:lnTo>
                    <a:lnTo>
                      <a:pt x="507" y="601"/>
                    </a:lnTo>
                    <a:lnTo>
                      <a:pt x="527" y="604"/>
                    </a:lnTo>
                    <a:lnTo>
                      <a:pt x="546" y="607"/>
                    </a:lnTo>
                    <a:lnTo>
                      <a:pt x="565" y="609"/>
                    </a:lnTo>
                    <a:lnTo>
                      <a:pt x="585" y="611"/>
                    </a:lnTo>
                    <a:lnTo>
                      <a:pt x="603" y="611"/>
                    </a:lnTo>
                    <a:lnTo>
                      <a:pt x="620" y="611"/>
                    </a:lnTo>
                    <a:lnTo>
                      <a:pt x="638" y="611"/>
                    </a:lnTo>
                    <a:lnTo>
                      <a:pt x="655" y="609"/>
                    </a:lnTo>
                    <a:lnTo>
                      <a:pt x="671" y="607"/>
                    </a:lnTo>
                    <a:lnTo>
                      <a:pt x="687" y="604"/>
                    </a:lnTo>
                    <a:lnTo>
                      <a:pt x="702" y="601"/>
                    </a:lnTo>
                    <a:lnTo>
                      <a:pt x="717" y="597"/>
                    </a:lnTo>
                    <a:lnTo>
                      <a:pt x="731" y="592"/>
                    </a:lnTo>
                    <a:lnTo>
                      <a:pt x="744" y="586"/>
                    </a:lnTo>
                    <a:lnTo>
                      <a:pt x="757" y="580"/>
                    </a:lnTo>
                    <a:lnTo>
                      <a:pt x="768" y="573"/>
                    </a:lnTo>
                    <a:lnTo>
                      <a:pt x="779" y="566"/>
                    </a:lnTo>
                    <a:lnTo>
                      <a:pt x="790" y="558"/>
                    </a:lnTo>
                    <a:lnTo>
                      <a:pt x="799" y="549"/>
                    </a:lnTo>
                    <a:lnTo>
                      <a:pt x="807" y="539"/>
                    </a:lnTo>
                    <a:lnTo>
                      <a:pt x="815" y="529"/>
                    </a:lnTo>
                    <a:lnTo>
                      <a:pt x="822" y="518"/>
                    </a:lnTo>
                    <a:lnTo>
                      <a:pt x="827" y="507"/>
                    </a:lnTo>
                    <a:lnTo>
                      <a:pt x="832" y="495"/>
                    </a:lnTo>
                    <a:lnTo>
                      <a:pt x="835" y="482"/>
                    </a:lnTo>
                    <a:lnTo>
                      <a:pt x="838" y="469"/>
                    </a:lnTo>
                    <a:lnTo>
                      <a:pt x="839" y="456"/>
                    </a:lnTo>
                    <a:lnTo>
                      <a:pt x="839" y="443"/>
                    </a:lnTo>
                    <a:lnTo>
                      <a:pt x="838" y="429"/>
                    </a:lnTo>
                    <a:lnTo>
                      <a:pt x="837" y="415"/>
                    </a:lnTo>
                    <a:lnTo>
                      <a:pt x="834" y="401"/>
                    </a:lnTo>
                    <a:lnTo>
                      <a:pt x="830" y="386"/>
                    </a:lnTo>
                    <a:lnTo>
                      <a:pt x="825" y="372"/>
                    </a:lnTo>
                    <a:lnTo>
                      <a:pt x="820" y="357"/>
                    </a:lnTo>
                    <a:lnTo>
                      <a:pt x="813" y="343"/>
                    </a:lnTo>
                    <a:lnTo>
                      <a:pt x="805" y="328"/>
                    </a:lnTo>
                    <a:lnTo>
                      <a:pt x="797" y="313"/>
                    </a:lnTo>
                    <a:lnTo>
                      <a:pt x="788" y="299"/>
                    </a:lnTo>
                    <a:lnTo>
                      <a:pt x="778" y="284"/>
                    </a:lnTo>
                    <a:lnTo>
                      <a:pt x="767" y="270"/>
                    </a:lnTo>
                    <a:lnTo>
                      <a:pt x="755" y="255"/>
                    </a:lnTo>
                    <a:lnTo>
                      <a:pt x="743" y="241"/>
                    </a:lnTo>
                    <a:lnTo>
                      <a:pt x="730" y="227"/>
                    </a:lnTo>
                    <a:lnTo>
                      <a:pt x="716" y="212"/>
                    </a:lnTo>
                    <a:lnTo>
                      <a:pt x="701" y="199"/>
                    </a:lnTo>
                    <a:lnTo>
                      <a:pt x="686" y="185"/>
                    </a:lnTo>
                    <a:lnTo>
                      <a:pt x="669" y="171"/>
                    </a:lnTo>
                    <a:lnTo>
                      <a:pt x="653" y="158"/>
                    </a:lnTo>
                    <a:lnTo>
                      <a:pt x="636" y="145"/>
                    </a:lnTo>
                    <a:lnTo>
                      <a:pt x="617" y="133"/>
                    </a:lnTo>
                    <a:lnTo>
                      <a:pt x="599" y="120"/>
                    </a:lnTo>
                    <a:lnTo>
                      <a:pt x="580" y="108"/>
                    </a:lnTo>
                    <a:lnTo>
                      <a:pt x="561" y="97"/>
                    </a:lnTo>
                    <a:lnTo>
                      <a:pt x="540" y="86"/>
                    </a:lnTo>
                    <a:lnTo>
                      <a:pt x="520" y="75"/>
                    </a:lnTo>
                    <a:lnTo>
                      <a:pt x="499" y="65"/>
                    </a:lnTo>
                    <a:lnTo>
                      <a:pt x="477" y="56"/>
                    </a:lnTo>
                    <a:lnTo>
                      <a:pt x="456" y="47"/>
                    </a:lnTo>
                    <a:lnTo>
                      <a:pt x="435" y="39"/>
                    </a:lnTo>
                    <a:lnTo>
                      <a:pt x="414" y="32"/>
                    </a:lnTo>
                    <a:lnTo>
                      <a:pt x="393" y="26"/>
                    </a:lnTo>
                    <a:lnTo>
                      <a:pt x="373" y="20"/>
                    </a:lnTo>
                    <a:lnTo>
                      <a:pt x="352" y="15"/>
                    </a:lnTo>
                    <a:lnTo>
                      <a:pt x="332" y="11"/>
                    </a:lnTo>
                    <a:lnTo>
                      <a:pt x="313" y="7"/>
                    </a:lnTo>
                    <a:lnTo>
                      <a:pt x="293" y="4"/>
                    </a:lnTo>
                    <a:lnTo>
                      <a:pt x="274" y="2"/>
                    </a:lnTo>
                    <a:lnTo>
                      <a:pt x="255" y="1"/>
                    </a:lnTo>
                    <a:lnTo>
                      <a:pt x="237" y="0"/>
                    </a:lnTo>
                    <a:lnTo>
                      <a:pt x="219" y="0"/>
                    </a:lnTo>
                    <a:lnTo>
                      <a:pt x="202" y="1"/>
                    </a:lnTo>
                    <a:lnTo>
                      <a:pt x="184" y="2"/>
                    </a:lnTo>
                    <a:lnTo>
                      <a:pt x="168" y="4"/>
                    </a:lnTo>
                    <a:lnTo>
                      <a:pt x="152" y="7"/>
                    </a:lnTo>
                    <a:lnTo>
                      <a:pt x="137" y="11"/>
                    </a:lnTo>
                    <a:lnTo>
                      <a:pt x="122" y="14"/>
                    </a:lnTo>
                    <a:lnTo>
                      <a:pt x="109" y="19"/>
                    </a:lnTo>
                    <a:lnTo>
                      <a:pt x="95" y="25"/>
                    </a:lnTo>
                    <a:lnTo>
                      <a:pt x="83" y="31"/>
                    </a:lnTo>
                    <a:lnTo>
                      <a:pt x="71" y="38"/>
                    </a:lnTo>
                    <a:lnTo>
                      <a:pt x="60" y="45"/>
                    </a:lnTo>
                    <a:lnTo>
                      <a:pt x="50" y="54"/>
                    </a:lnTo>
                    <a:lnTo>
                      <a:pt x="40" y="63"/>
                    </a:lnTo>
                    <a:lnTo>
                      <a:pt x="32" y="72"/>
                    </a:lnTo>
                    <a:lnTo>
                      <a:pt x="25" y="82"/>
                    </a:lnTo>
                    <a:lnTo>
                      <a:pt x="18" y="93"/>
                    </a:lnTo>
                    <a:lnTo>
                      <a:pt x="13" y="105"/>
                    </a:lnTo>
                    <a:lnTo>
                      <a:pt x="8" y="116"/>
                    </a:lnTo>
                    <a:lnTo>
                      <a:pt x="5" y="129"/>
                    </a:lnTo>
                    <a:lnTo>
                      <a:pt x="2" y="142"/>
                    </a:lnTo>
                    <a:lnTo>
                      <a:pt x="1" y="155"/>
                    </a:lnTo>
                    <a:lnTo>
                      <a:pt x="0" y="168"/>
                    </a:lnTo>
                    <a:lnTo>
                      <a:pt x="1" y="182"/>
                    </a:lnTo>
                    <a:lnTo>
                      <a:pt x="3" y="196"/>
                    </a:lnTo>
                    <a:lnTo>
                      <a:pt x="5" y="210"/>
                    </a:lnTo>
                    <a:lnTo>
                      <a:pt x="9" y="225"/>
                    </a:lnTo>
                    <a:lnTo>
                      <a:pt x="14" y="239"/>
                    </a:lnTo>
                    <a:lnTo>
                      <a:pt x="20" y="254"/>
                    </a:lnTo>
                    <a:lnTo>
                      <a:pt x="26" y="268"/>
                    </a:lnTo>
                    <a:lnTo>
                      <a:pt x="34" y="283"/>
                    </a:lnTo>
                    <a:lnTo>
                      <a:pt x="42" y="298"/>
                    </a:lnTo>
                    <a:lnTo>
                      <a:pt x="52" y="312"/>
                    </a:lnTo>
                    <a:lnTo>
                      <a:pt x="62" y="327"/>
                    </a:lnTo>
                    <a:lnTo>
                      <a:pt x="73" y="342"/>
                    </a:lnTo>
                    <a:lnTo>
                      <a:pt x="84" y="356"/>
                    </a:lnTo>
                    <a:lnTo>
                      <a:pt x="97" y="370"/>
                    </a:lnTo>
                    <a:lnTo>
                      <a:pt x="110" y="385"/>
                    </a:lnTo>
                    <a:lnTo>
                      <a:pt x="124" y="399"/>
                    </a:lnTo>
                    <a:lnTo>
                      <a:pt x="139" y="413"/>
                    </a:lnTo>
                    <a:lnTo>
                      <a:pt x="154" y="427"/>
                    </a:lnTo>
                    <a:lnTo>
                      <a:pt x="170" y="440"/>
                    </a:lnTo>
                    <a:lnTo>
                      <a:pt x="187" y="453"/>
                    </a:lnTo>
                    <a:lnTo>
                      <a:pt x="204" y="466"/>
                    </a:lnTo>
                    <a:lnTo>
                      <a:pt x="222" y="479"/>
                    </a:lnTo>
                    <a:lnTo>
                      <a:pt x="240" y="491"/>
                    </a:lnTo>
                    <a:lnTo>
                      <a:pt x="259" y="503"/>
                    </a:lnTo>
                    <a:lnTo>
                      <a:pt x="279" y="514"/>
                    </a:lnTo>
                    <a:lnTo>
                      <a:pt x="299" y="525"/>
                    </a:lnTo>
                    <a:lnTo>
                      <a:pt x="320" y="536"/>
                    </a:lnTo>
                    <a:lnTo>
                      <a:pt x="341" y="54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918" name="Group 15"/>
              <p:cNvGrpSpPr>
                <a:grpSpLocks/>
              </p:cNvGrpSpPr>
              <p:nvPr/>
            </p:nvGrpSpPr>
            <p:grpSpPr bwMode="auto">
              <a:xfrm>
                <a:off x="4002" y="1450"/>
                <a:ext cx="706" cy="669"/>
                <a:chOff x="4002" y="1450"/>
                <a:chExt cx="706" cy="669"/>
              </a:xfrm>
            </p:grpSpPr>
            <p:sp>
              <p:nvSpPr>
                <p:cNvPr id="36919" name="Freeform 16"/>
                <p:cNvSpPr>
                  <a:spLocks/>
                </p:cNvSpPr>
                <p:nvPr/>
              </p:nvSpPr>
              <p:spPr bwMode="auto">
                <a:xfrm>
                  <a:off x="4391" y="1450"/>
                  <a:ext cx="317" cy="319"/>
                </a:xfrm>
                <a:custGeom>
                  <a:avLst/>
                  <a:gdLst>
                    <a:gd name="T0" fmla="*/ 271 w 317"/>
                    <a:gd name="T1" fmla="*/ 0 h 319"/>
                    <a:gd name="T2" fmla="*/ 230 w 317"/>
                    <a:gd name="T3" fmla="*/ 5 h 319"/>
                    <a:gd name="T4" fmla="*/ 188 w 317"/>
                    <a:gd name="T5" fmla="*/ 16 h 319"/>
                    <a:gd name="T6" fmla="*/ 149 w 317"/>
                    <a:gd name="T7" fmla="*/ 31 h 319"/>
                    <a:gd name="T8" fmla="*/ 113 w 317"/>
                    <a:gd name="T9" fmla="*/ 48 h 319"/>
                    <a:gd name="T10" fmla="*/ 83 w 317"/>
                    <a:gd name="T11" fmla="*/ 63 h 319"/>
                    <a:gd name="T12" fmla="*/ 61 w 317"/>
                    <a:gd name="T13" fmla="*/ 76 h 319"/>
                    <a:gd name="T14" fmla="*/ 49 w 317"/>
                    <a:gd name="T15" fmla="*/ 83 h 319"/>
                    <a:gd name="T16" fmla="*/ 232 w 317"/>
                    <a:gd name="T17" fmla="*/ 67 h 319"/>
                    <a:gd name="T18" fmla="*/ 198 w 317"/>
                    <a:gd name="T19" fmla="*/ 99 h 319"/>
                    <a:gd name="T20" fmla="*/ 170 w 317"/>
                    <a:gd name="T21" fmla="*/ 125 h 319"/>
                    <a:gd name="T22" fmla="*/ 146 w 317"/>
                    <a:gd name="T23" fmla="*/ 145 h 319"/>
                    <a:gd name="T24" fmla="*/ 124 w 317"/>
                    <a:gd name="T25" fmla="*/ 163 h 319"/>
                    <a:gd name="T26" fmla="*/ 101 w 317"/>
                    <a:gd name="T27" fmla="*/ 179 h 319"/>
                    <a:gd name="T28" fmla="*/ 74 w 317"/>
                    <a:gd name="T29" fmla="*/ 196 h 319"/>
                    <a:gd name="T30" fmla="*/ 41 w 317"/>
                    <a:gd name="T31" fmla="*/ 214 h 319"/>
                    <a:gd name="T32" fmla="*/ 0 w 317"/>
                    <a:gd name="T33" fmla="*/ 236 h 319"/>
                    <a:gd name="T34" fmla="*/ 9 w 317"/>
                    <a:gd name="T35" fmla="*/ 256 h 319"/>
                    <a:gd name="T36" fmla="*/ 23 w 317"/>
                    <a:gd name="T37" fmla="*/ 273 h 319"/>
                    <a:gd name="T38" fmla="*/ 35 w 317"/>
                    <a:gd name="T39" fmla="*/ 293 h 319"/>
                    <a:gd name="T40" fmla="*/ 39 w 317"/>
                    <a:gd name="T41" fmla="*/ 319 h 319"/>
                    <a:gd name="T42" fmla="*/ 75 w 317"/>
                    <a:gd name="T43" fmla="*/ 289 h 319"/>
                    <a:gd name="T44" fmla="*/ 103 w 317"/>
                    <a:gd name="T45" fmla="*/ 262 h 319"/>
                    <a:gd name="T46" fmla="*/ 125 w 317"/>
                    <a:gd name="T47" fmla="*/ 237 h 319"/>
                    <a:gd name="T48" fmla="*/ 144 w 317"/>
                    <a:gd name="T49" fmla="*/ 211 h 319"/>
                    <a:gd name="T50" fmla="*/ 161 w 317"/>
                    <a:gd name="T51" fmla="*/ 183 h 319"/>
                    <a:gd name="T52" fmla="*/ 181 w 317"/>
                    <a:gd name="T53" fmla="*/ 152 h 319"/>
                    <a:gd name="T54" fmla="*/ 204 w 317"/>
                    <a:gd name="T55" fmla="*/ 115 h 319"/>
                    <a:gd name="T56" fmla="*/ 233 w 317"/>
                    <a:gd name="T57" fmla="*/ 72 h 319"/>
                    <a:gd name="T58" fmla="*/ 241 w 317"/>
                    <a:gd name="T59" fmla="*/ 268 h 319"/>
                    <a:gd name="T60" fmla="*/ 251 w 317"/>
                    <a:gd name="T61" fmla="*/ 246 h 319"/>
                    <a:gd name="T62" fmla="*/ 268 w 317"/>
                    <a:gd name="T63" fmla="*/ 209 h 319"/>
                    <a:gd name="T64" fmla="*/ 286 w 317"/>
                    <a:gd name="T65" fmla="*/ 163 h 319"/>
                    <a:gd name="T66" fmla="*/ 304 w 317"/>
                    <a:gd name="T67" fmla="*/ 113 h 319"/>
                    <a:gd name="T68" fmla="*/ 315 w 317"/>
                    <a:gd name="T69" fmla="*/ 66 h 319"/>
                    <a:gd name="T70" fmla="*/ 316 w 317"/>
                    <a:gd name="T71" fmla="*/ 28 h 319"/>
                    <a:gd name="T72" fmla="*/ 304 w 317"/>
                    <a:gd name="T73" fmla="*/ 4 h 3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9">
                      <a:moveTo>
                        <a:pt x="291" y="0"/>
                      </a:moveTo>
                      <a:lnTo>
                        <a:pt x="271" y="0"/>
                      </a:lnTo>
                      <a:lnTo>
                        <a:pt x="251" y="2"/>
                      </a:lnTo>
                      <a:lnTo>
                        <a:pt x="230" y="5"/>
                      </a:lnTo>
                      <a:lnTo>
                        <a:pt x="209" y="10"/>
                      </a:lnTo>
                      <a:lnTo>
                        <a:pt x="188" y="16"/>
                      </a:lnTo>
                      <a:lnTo>
                        <a:pt x="168" y="23"/>
                      </a:lnTo>
                      <a:lnTo>
                        <a:pt x="149" y="31"/>
                      </a:lnTo>
                      <a:lnTo>
                        <a:pt x="130" y="40"/>
                      </a:lnTo>
                      <a:lnTo>
                        <a:pt x="113" y="48"/>
                      </a:lnTo>
                      <a:lnTo>
                        <a:pt x="97" y="56"/>
                      </a:lnTo>
                      <a:lnTo>
                        <a:pt x="83" y="63"/>
                      </a:lnTo>
                      <a:lnTo>
                        <a:pt x="71" y="70"/>
                      </a:lnTo>
                      <a:lnTo>
                        <a:pt x="61" y="76"/>
                      </a:lnTo>
                      <a:lnTo>
                        <a:pt x="54" y="81"/>
                      </a:lnTo>
                      <a:lnTo>
                        <a:pt x="49" y="83"/>
                      </a:lnTo>
                      <a:lnTo>
                        <a:pt x="48" y="84"/>
                      </a:lnTo>
                      <a:lnTo>
                        <a:pt x="232" y="67"/>
                      </a:lnTo>
                      <a:lnTo>
                        <a:pt x="214" y="84"/>
                      </a:lnTo>
                      <a:lnTo>
                        <a:pt x="198" y="99"/>
                      </a:lnTo>
                      <a:lnTo>
                        <a:pt x="183" y="113"/>
                      </a:lnTo>
                      <a:lnTo>
                        <a:pt x="170" y="125"/>
                      </a:lnTo>
                      <a:lnTo>
                        <a:pt x="158" y="136"/>
                      </a:lnTo>
                      <a:lnTo>
                        <a:pt x="146" y="145"/>
                      </a:lnTo>
                      <a:lnTo>
                        <a:pt x="135" y="155"/>
                      </a:lnTo>
                      <a:lnTo>
                        <a:pt x="124" y="163"/>
                      </a:lnTo>
                      <a:lnTo>
                        <a:pt x="113" y="171"/>
                      </a:lnTo>
                      <a:lnTo>
                        <a:pt x="101" y="179"/>
                      </a:lnTo>
                      <a:lnTo>
                        <a:pt x="88" y="187"/>
                      </a:lnTo>
                      <a:lnTo>
                        <a:pt x="74" y="196"/>
                      </a:lnTo>
                      <a:lnTo>
                        <a:pt x="58" y="205"/>
                      </a:lnTo>
                      <a:lnTo>
                        <a:pt x="41" y="214"/>
                      </a:lnTo>
                      <a:lnTo>
                        <a:pt x="22" y="224"/>
                      </a:lnTo>
                      <a:lnTo>
                        <a:pt x="0" y="236"/>
                      </a:lnTo>
                      <a:lnTo>
                        <a:pt x="4" y="247"/>
                      </a:lnTo>
                      <a:lnTo>
                        <a:pt x="9" y="256"/>
                      </a:lnTo>
                      <a:lnTo>
                        <a:pt x="15" y="265"/>
                      </a:lnTo>
                      <a:lnTo>
                        <a:pt x="23" y="273"/>
                      </a:lnTo>
                      <a:lnTo>
                        <a:pt x="29" y="283"/>
                      </a:lnTo>
                      <a:lnTo>
                        <a:pt x="35" y="293"/>
                      </a:lnTo>
                      <a:lnTo>
                        <a:pt x="38" y="305"/>
                      </a:lnTo>
                      <a:lnTo>
                        <a:pt x="39" y="319"/>
                      </a:lnTo>
                      <a:lnTo>
                        <a:pt x="58" y="303"/>
                      </a:lnTo>
                      <a:lnTo>
                        <a:pt x="75" y="289"/>
                      </a:lnTo>
                      <a:lnTo>
                        <a:pt x="89" y="276"/>
                      </a:lnTo>
                      <a:lnTo>
                        <a:pt x="103" y="262"/>
                      </a:lnTo>
                      <a:lnTo>
                        <a:pt x="114" y="250"/>
                      </a:lnTo>
                      <a:lnTo>
                        <a:pt x="125" y="237"/>
                      </a:lnTo>
                      <a:lnTo>
                        <a:pt x="135" y="224"/>
                      </a:lnTo>
                      <a:lnTo>
                        <a:pt x="144" y="211"/>
                      </a:lnTo>
                      <a:lnTo>
                        <a:pt x="152" y="197"/>
                      </a:lnTo>
                      <a:lnTo>
                        <a:pt x="161" y="183"/>
                      </a:lnTo>
                      <a:lnTo>
                        <a:pt x="171" y="168"/>
                      </a:lnTo>
                      <a:lnTo>
                        <a:pt x="181" y="152"/>
                      </a:lnTo>
                      <a:lnTo>
                        <a:pt x="192" y="134"/>
                      </a:lnTo>
                      <a:lnTo>
                        <a:pt x="204" y="115"/>
                      </a:lnTo>
                      <a:lnTo>
                        <a:pt x="218" y="94"/>
                      </a:lnTo>
                      <a:lnTo>
                        <a:pt x="233" y="72"/>
                      </a:lnTo>
                      <a:lnTo>
                        <a:pt x="239" y="270"/>
                      </a:lnTo>
                      <a:lnTo>
                        <a:pt x="241" y="268"/>
                      </a:lnTo>
                      <a:lnTo>
                        <a:pt x="245" y="259"/>
                      </a:lnTo>
                      <a:lnTo>
                        <a:pt x="251" y="246"/>
                      </a:lnTo>
                      <a:lnTo>
                        <a:pt x="259" y="229"/>
                      </a:lnTo>
                      <a:lnTo>
                        <a:pt x="268" y="209"/>
                      </a:lnTo>
                      <a:lnTo>
                        <a:pt x="277" y="187"/>
                      </a:lnTo>
                      <a:lnTo>
                        <a:pt x="286" y="163"/>
                      </a:lnTo>
                      <a:lnTo>
                        <a:pt x="295" y="138"/>
                      </a:lnTo>
                      <a:lnTo>
                        <a:pt x="304" y="113"/>
                      </a:lnTo>
                      <a:lnTo>
                        <a:pt x="310" y="89"/>
                      </a:lnTo>
                      <a:lnTo>
                        <a:pt x="315" y="66"/>
                      </a:lnTo>
                      <a:lnTo>
                        <a:pt x="317" y="45"/>
                      </a:lnTo>
                      <a:lnTo>
                        <a:pt x="316" y="28"/>
                      </a:lnTo>
                      <a:lnTo>
                        <a:pt x="312" y="14"/>
                      </a:lnTo>
                      <a:lnTo>
                        <a:pt x="304" y="4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0" name="Freeform 17"/>
                <p:cNvSpPr>
                  <a:spLocks/>
                </p:cNvSpPr>
                <p:nvPr/>
              </p:nvSpPr>
              <p:spPr bwMode="auto">
                <a:xfrm>
                  <a:off x="4002" y="1602"/>
                  <a:ext cx="517" cy="517"/>
                </a:xfrm>
                <a:custGeom>
                  <a:avLst/>
                  <a:gdLst>
                    <a:gd name="T0" fmla="*/ 64 w 517"/>
                    <a:gd name="T1" fmla="*/ 145 h 517"/>
                    <a:gd name="T2" fmla="*/ 77 w 517"/>
                    <a:gd name="T3" fmla="*/ 124 h 517"/>
                    <a:gd name="T4" fmla="*/ 61 w 517"/>
                    <a:gd name="T5" fmla="*/ 142 h 517"/>
                    <a:gd name="T6" fmla="*/ 39 w 517"/>
                    <a:gd name="T7" fmla="*/ 178 h 517"/>
                    <a:gd name="T8" fmla="*/ 16 w 517"/>
                    <a:gd name="T9" fmla="*/ 256 h 517"/>
                    <a:gd name="T10" fmla="*/ 23 w 517"/>
                    <a:gd name="T11" fmla="*/ 347 h 517"/>
                    <a:gd name="T12" fmla="*/ 62 w 517"/>
                    <a:gd name="T13" fmla="*/ 427 h 517"/>
                    <a:gd name="T14" fmla="*/ 132 w 517"/>
                    <a:gd name="T15" fmla="*/ 487 h 517"/>
                    <a:gd name="T16" fmla="*/ 176 w 517"/>
                    <a:gd name="T17" fmla="*/ 505 h 517"/>
                    <a:gd name="T18" fmla="*/ 221 w 517"/>
                    <a:gd name="T19" fmla="*/ 514 h 517"/>
                    <a:gd name="T20" fmla="*/ 277 w 517"/>
                    <a:gd name="T21" fmla="*/ 516 h 517"/>
                    <a:gd name="T22" fmla="*/ 335 w 517"/>
                    <a:gd name="T23" fmla="*/ 505 h 517"/>
                    <a:gd name="T24" fmla="*/ 415 w 517"/>
                    <a:gd name="T25" fmla="*/ 460 h 517"/>
                    <a:gd name="T26" fmla="*/ 480 w 517"/>
                    <a:gd name="T27" fmla="*/ 383 h 517"/>
                    <a:gd name="T28" fmla="*/ 514 w 517"/>
                    <a:gd name="T29" fmla="*/ 289 h 517"/>
                    <a:gd name="T30" fmla="*/ 510 w 517"/>
                    <a:gd name="T31" fmla="*/ 189 h 517"/>
                    <a:gd name="T32" fmla="*/ 485 w 517"/>
                    <a:gd name="T33" fmla="*/ 128 h 517"/>
                    <a:gd name="T34" fmla="*/ 455 w 517"/>
                    <a:gd name="T35" fmla="*/ 87 h 517"/>
                    <a:gd name="T36" fmla="*/ 416 w 517"/>
                    <a:gd name="T37" fmla="*/ 53 h 517"/>
                    <a:gd name="T38" fmla="*/ 372 w 517"/>
                    <a:gd name="T39" fmla="*/ 26 h 517"/>
                    <a:gd name="T40" fmla="*/ 323 w 517"/>
                    <a:gd name="T41" fmla="*/ 9 h 517"/>
                    <a:gd name="T42" fmla="*/ 271 w 517"/>
                    <a:gd name="T43" fmla="*/ 0 h 517"/>
                    <a:gd name="T44" fmla="*/ 219 w 517"/>
                    <a:gd name="T45" fmla="*/ 1 h 517"/>
                    <a:gd name="T46" fmla="*/ 167 w 517"/>
                    <a:gd name="T47" fmla="*/ 12 h 517"/>
                    <a:gd name="T48" fmla="*/ 114 w 517"/>
                    <a:gd name="T49" fmla="*/ 35 h 517"/>
                    <a:gd name="T50" fmla="*/ 68 w 517"/>
                    <a:gd name="T51" fmla="*/ 70 h 517"/>
                    <a:gd name="T52" fmla="*/ 31 w 517"/>
                    <a:gd name="T53" fmla="*/ 113 h 517"/>
                    <a:gd name="T54" fmla="*/ 5 w 517"/>
                    <a:gd name="T55" fmla="*/ 162 h 517"/>
                    <a:gd name="T56" fmla="*/ 17 w 517"/>
                    <a:gd name="T57" fmla="*/ 146 h 517"/>
                    <a:gd name="T58" fmla="*/ 45 w 517"/>
                    <a:gd name="T59" fmla="*/ 111 h 517"/>
                    <a:gd name="T60" fmla="*/ 80 w 517"/>
                    <a:gd name="T61" fmla="*/ 82 h 517"/>
                    <a:gd name="T62" fmla="*/ 121 w 517"/>
                    <a:gd name="T63" fmla="*/ 59 h 517"/>
                    <a:gd name="T64" fmla="*/ 203 w 517"/>
                    <a:gd name="T65" fmla="*/ 40 h 517"/>
                    <a:gd name="T66" fmla="*/ 294 w 517"/>
                    <a:gd name="T67" fmla="*/ 53 h 517"/>
                    <a:gd name="T68" fmla="*/ 373 w 517"/>
                    <a:gd name="T69" fmla="*/ 98 h 517"/>
                    <a:gd name="T70" fmla="*/ 431 w 517"/>
                    <a:gd name="T71" fmla="*/ 172 h 517"/>
                    <a:gd name="T72" fmla="*/ 447 w 517"/>
                    <a:gd name="T73" fmla="*/ 218 h 517"/>
                    <a:gd name="T74" fmla="*/ 452 w 517"/>
                    <a:gd name="T75" fmla="*/ 266 h 517"/>
                    <a:gd name="T76" fmla="*/ 442 w 517"/>
                    <a:gd name="T77" fmla="*/ 326 h 517"/>
                    <a:gd name="T78" fmla="*/ 408 w 517"/>
                    <a:gd name="T79" fmla="*/ 388 h 517"/>
                    <a:gd name="T80" fmla="*/ 350 w 517"/>
                    <a:gd name="T81" fmla="*/ 438 h 517"/>
                    <a:gd name="T82" fmla="*/ 288 w 517"/>
                    <a:gd name="T83" fmla="*/ 460 h 517"/>
                    <a:gd name="T84" fmla="*/ 228 w 517"/>
                    <a:gd name="T85" fmla="*/ 464 h 517"/>
                    <a:gd name="T86" fmla="*/ 179 w 517"/>
                    <a:gd name="T87" fmla="*/ 453 h 517"/>
                    <a:gd name="T88" fmla="*/ 113 w 517"/>
                    <a:gd name="T89" fmla="*/ 415 h 517"/>
                    <a:gd name="T90" fmla="*/ 61 w 517"/>
                    <a:gd name="T91" fmla="*/ 349 h 517"/>
                    <a:gd name="T92" fmla="*/ 38 w 517"/>
                    <a:gd name="T93" fmla="*/ 269 h 517"/>
                    <a:gd name="T94" fmla="*/ 47 w 517"/>
                    <a:gd name="T95" fmla="*/ 184 h 51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517" h="517">
                      <a:moveTo>
                        <a:pt x="55" y="163"/>
                      </a:moveTo>
                      <a:lnTo>
                        <a:pt x="58" y="157"/>
                      </a:lnTo>
                      <a:lnTo>
                        <a:pt x="61" y="151"/>
                      </a:lnTo>
                      <a:lnTo>
                        <a:pt x="64" y="145"/>
                      </a:lnTo>
                      <a:lnTo>
                        <a:pt x="67" y="140"/>
                      </a:lnTo>
                      <a:lnTo>
                        <a:pt x="71" y="134"/>
                      </a:lnTo>
                      <a:lnTo>
                        <a:pt x="74" y="129"/>
                      </a:lnTo>
                      <a:lnTo>
                        <a:pt x="77" y="124"/>
                      </a:lnTo>
                      <a:lnTo>
                        <a:pt x="81" y="118"/>
                      </a:lnTo>
                      <a:lnTo>
                        <a:pt x="74" y="126"/>
                      </a:lnTo>
                      <a:lnTo>
                        <a:pt x="67" y="134"/>
                      </a:lnTo>
                      <a:lnTo>
                        <a:pt x="61" y="142"/>
                      </a:lnTo>
                      <a:lnTo>
                        <a:pt x="55" y="151"/>
                      </a:lnTo>
                      <a:lnTo>
                        <a:pt x="50" y="159"/>
                      </a:lnTo>
                      <a:lnTo>
                        <a:pt x="44" y="169"/>
                      </a:lnTo>
                      <a:lnTo>
                        <a:pt x="39" y="178"/>
                      </a:lnTo>
                      <a:lnTo>
                        <a:pt x="35" y="188"/>
                      </a:lnTo>
                      <a:lnTo>
                        <a:pt x="26" y="211"/>
                      </a:lnTo>
                      <a:lnTo>
                        <a:pt x="20" y="233"/>
                      </a:lnTo>
                      <a:lnTo>
                        <a:pt x="16" y="256"/>
                      </a:lnTo>
                      <a:lnTo>
                        <a:pt x="15" y="280"/>
                      </a:lnTo>
                      <a:lnTo>
                        <a:pt x="15" y="303"/>
                      </a:lnTo>
                      <a:lnTo>
                        <a:pt x="18" y="325"/>
                      </a:lnTo>
                      <a:lnTo>
                        <a:pt x="23" y="347"/>
                      </a:lnTo>
                      <a:lnTo>
                        <a:pt x="30" y="368"/>
                      </a:lnTo>
                      <a:lnTo>
                        <a:pt x="39" y="389"/>
                      </a:lnTo>
                      <a:lnTo>
                        <a:pt x="50" y="408"/>
                      </a:lnTo>
                      <a:lnTo>
                        <a:pt x="62" y="427"/>
                      </a:lnTo>
                      <a:lnTo>
                        <a:pt x="77" y="444"/>
                      </a:lnTo>
                      <a:lnTo>
                        <a:pt x="93" y="460"/>
                      </a:lnTo>
                      <a:lnTo>
                        <a:pt x="112" y="474"/>
                      </a:lnTo>
                      <a:lnTo>
                        <a:pt x="132" y="487"/>
                      </a:lnTo>
                      <a:lnTo>
                        <a:pt x="153" y="498"/>
                      </a:lnTo>
                      <a:lnTo>
                        <a:pt x="159" y="500"/>
                      </a:lnTo>
                      <a:lnTo>
                        <a:pt x="167" y="503"/>
                      </a:lnTo>
                      <a:lnTo>
                        <a:pt x="176" y="505"/>
                      </a:lnTo>
                      <a:lnTo>
                        <a:pt x="186" y="508"/>
                      </a:lnTo>
                      <a:lnTo>
                        <a:pt x="197" y="511"/>
                      </a:lnTo>
                      <a:lnTo>
                        <a:pt x="208" y="512"/>
                      </a:lnTo>
                      <a:lnTo>
                        <a:pt x="221" y="514"/>
                      </a:lnTo>
                      <a:lnTo>
                        <a:pt x="235" y="516"/>
                      </a:lnTo>
                      <a:lnTo>
                        <a:pt x="248" y="517"/>
                      </a:lnTo>
                      <a:lnTo>
                        <a:pt x="262" y="517"/>
                      </a:lnTo>
                      <a:lnTo>
                        <a:pt x="277" y="516"/>
                      </a:lnTo>
                      <a:lnTo>
                        <a:pt x="291" y="515"/>
                      </a:lnTo>
                      <a:lnTo>
                        <a:pt x="306" y="513"/>
                      </a:lnTo>
                      <a:lnTo>
                        <a:pt x="321" y="510"/>
                      </a:lnTo>
                      <a:lnTo>
                        <a:pt x="335" y="505"/>
                      </a:lnTo>
                      <a:lnTo>
                        <a:pt x="349" y="500"/>
                      </a:lnTo>
                      <a:lnTo>
                        <a:pt x="373" y="489"/>
                      </a:lnTo>
                      <a:lnTo>
                        <a:pt x="394" y="475"/>
                      </a:lnTo>
                      <a:lnTo>
                        <a:pt x="415" y="460"/>
                      </a:lnTo>
                      <a:lnTo>
                        <a:pt x="434" y="443"/>
                      </a:lnTo>
                      <a:lnTo>
                        <a:pt x="451" y="424"/>
                      </a:lnTo>
                      <a:lnTo>
                        <a:pt x="466" y="404"/>
                      </a:lnTo>
                      <a:lnTo>
                        <a:pt x="480" y="383"/>
                      </a:lnTo>
                      <a:lnTo>
                        <a:pt x="492" y="360"/>
                      </a:lnTo>
                      <a:lnTo>
                        <a:pt x="501" y="337"/>
                      </a:lnTo>
                      <a:lnTo>
                        <a:pt x="509" y="313"/>
                      </a:lnTo>
                      <a:lnTo>
                        <a:pt x="514" y="289"/>
                      </a:lnTo>
                      <a:lnTo>
                        <a:pt x="517" y="264"/>
                      </a:lnTo>
                      <a:lnTo>
                        <a:pt x="517" y="239"/>
                      </a:lnTo>
                      <a:lnTo>
                        <a:pt x="515" y="213"/>
                      </a:lnTo>
                      <a:lnTo>
                        <a:pt x="510" y="189"/>
                      </a:lnTo>
                      <a:lnTo>
                        <a:pt x="502" y="164"/>
                      </a:lnTo>
                      <a:lnTo>
                        <a:pt x="497" y="151"/>
                      </a:lnTo>
                      <a:lnTo>
                        <a:pt x="492" y="139"/>
                      </a:lnTo>
                      <a:lnTo>
                        <a:pt x="485" y="128"/>
                      </a:lnTo>
                      <a:lnTo>
                        <a:pt x="478" y="117"/>
                      </a:lnTo>
                      <a:lnTo>
                        <a:pt x="471" y="107"/>
                      </a:lnTo>
                      <a:lnTo>
                        <a:pt x="463" y="97"/>
                      </a:lnTo>
                      <a:lnTo>
                        <a:pt x="455" y="87"/>
                      </a:lnTo>
                      <a:lnTo>
                        <a:pt x="446" y="77"/>
                      </a:lnTo>
                      <a:lnTo>
                        <a:pt x="436" y="69"/>
                      </a:lnTo>
                      <a:lnTo>
                        <a:pt x="426" y="61"/>
                      </a:lnTo>
                      <a:lnTo>
                        <a:pt x="416" y="53"/>
                      </a:lnTo>
                      <a:lnTo>
                        <a:pt x="405" y="45"/>
                      </a:lnTo>
                      <a:lnTo>
                        <a:pt x="394" y="39"/>
                      </a:lnTo>
                      <a:lnTo>
                        <a:pt x="383" y="33"/>
                      </a:lnTo>
                      <a:lnTo>
                        <a:pt x="372" y="26"/>
                      </a:lnTo>
                      <a:lnTo>
                        <a:pt x="360" y="21"/>
                      </a:lnTo>
                      <a:lnTo>
                        <a:pt x="348" y="17"/>
                      </a:lnTo>
                      <a:lnTo>
                        <a:pt x="335" y="13"/>
                      </a:lnTo>
                      <a:lnTo>
                        <a:pt x="323" y="9"/>
                      </a:lnTo>
                      <a:lnTo>
                        <a:pt x="310" y="6"/>
                      </a:lnTo>
                      <a:lnTo>
                        <a:pt x="297" y="4"/>
                      </a:lnTo>
                      <a:lnTo>
                        <a:pt x="284" y="2"/>
                      </a:lnTo>
                      <a:lnTo>
                        <a:pt x="271" y="0"/>
                      </a:lnTo>
                      <a:lnTo>
                        <a:pt x="258" y="0"/>
                      </a:lnTo>
                      <a:lnTo>
                        <a:pt x="245" y="0"/>
                      </a:lnTo>
                      <a:lnTo>
                        <a:pt x="232" y="0"/>
                      </a:lnTo>
                      <a:lnTo>
                        <a:pt x="219" y="1"/>
                      </a:lnTo>
                      <a:lnTo>
                        <a:pt x="206" y="3"/>
                      </a:lnTo>
                      <a:lnTo>
                        <a:pt x="193" y="5"/>
                      </a:lnTo>
                      <a:lnTo>
                        <a:pt x="180" y="8"/>
                      </a:lnTo>
                      <a:lnTo>
                        <a:pt x="167" y="12"/>
                      </a:lnTo>
                      <a:lnTo>
                        <a:pt x="155" y="16"/>
                      </a:lnTo>
                      <a:lnTo>
                        <a:pt x="141" y="22"/>
                      </a:lnTo>
                      <a:lnTo>
                        <a:pt x="127" y="28"/>
                      </a:lnTo>
                      <a:lnTo>
                        <a:pt x="114" y="35"/>
                      </a:lnTo>
                      <a:lnTo>
                        <a:pt x="102" y="44"/>
                      </a:lnTo>
                      <a:lnTo>
                        <a:pt x="90" y="52"/>
                      </a:lnTo>
                      <a:lnTo>
                        <a:pt x="79" y="61"/>
                      </a:lnTo>
                      <a:lnTo>
                        <a:pt x="68" y="70"/>
                      </a:lnTo>
                      <a:lnTo>
                        <a:pt x="58" y="80"/>
                      </a:lnTo>
                      <a:lnTo>
                        <a:pt x="49" y="90"/>
                      </a:lnTo>
                      <a:lnTo>
                        <a:pt x="40" y="101"/>
                      </a:lnTo>
                      <a:lnTo>
                        <a:pt x="31" y="113"/>
                      </a:lnTo>
                      <a:lnTo>
                        <a:pt x="24" y="125"/>
                      </a:lnTo>
                      <a:lnTo>
                        <a:pt x="17" y="137"/>
                      </a:lnTo>
                      <a:lnTo>
                        <a:pt x="11" y="149"/>
                      </a:lnTo>
                      <a:lnTo>
                        <a:pt x="5" y="162"/>
                      </a:lnTo>
                      <a:lnTo>
                        <a:pt x="0" y="175"/>
                      </a:lnTo>
                      <a:lnTo>
                        <a:pt x="6" y="165"/>
                      </a:lnTo>
                      <a:lnTo>
                        <a:pt x="11" y="155"/>
                      </a:lnTo>
                      <a:lnTo>
                        <a:pt x="17" y="146"/>
                      </a:lnTo>
                      <a:lnTo>
                        <a:pt x="23" y="137"/>
                      </a:lnTo>
                      <a:lnTo>
                        <a:pt x="31" y="128"/>
                      </a:lnTo>
                      <a:lnTo>
                        <a:pt x="38" y="119"/>
                      </a:lnTo>
                      <a:lnTo>
                        <a:pt x="45" y="111"/>
                      </a:lnTo>
                      <a:lnTo>
                        <a:pt x="53" y="103"/>
                      </a:lnTo>
                      <a:lnTo>
                        <a:pt x="62" y="96"/>
                      </a:lnTo>
                      <a:lnTo>
                        <a:pt x="71" y="89"/>
                      </a:lnTo>
                      <a:lnTo>
                        <a:pt x="80" y="82"/>
                      </a:lnTo>
                      <a:lnTo>
                        <a:pt x="90" y="76"/>
                      </a:lnTo>
                      <a:lnTo>
                        <a:pt x="100" y="70"/>
                      </a:lnTo>
                      <a:lnTo>
                        <a:pt x="110" y="65"/>
                      </a:lnTo>
                      <a:lnTo>
                        <a:pt x="121" y="59"/>
                      </a:lnTo>
                      <a:lnTo>
                        <a:pt x="132" y="55"/>
                      </a:lnTo>
                      <a:lnTo>
                        <a:pt x="155" y="47"/>
                      </a:lnTo>
                      <a:lnTo>
                        <a:pt x="179" y="43"/>
                      </a:lnTo>
                      <a:lnTo>
                        <a:pt x="203" y="40"/>
                      </a:lnTo>
                      <a:lnTo>
                        <a:pt x="226" y="40"/>
                      </a:lnTo>
                      <a:lnTo>
                        <a:pt x="249" y="42"/>
                      </a:lnTo>
                      <a:lnTo>
                        <a:pt x="272" y="46"/>
                      </a:lnTo>
                      <a:lnTo>
                        <a:pt x="294" y="53"/>
                      </a:lnTo>
                      <a:lnTo>
                        <a:pt x="315" y="61"/>
                      </a:lnTo>
                      <a:lnTo>
                        <a:pt x="336" y="72"/>
                      </a:lnTo>
                      <a:lnTo>
                        <a:pt x="355" y="84"/>
                      </a:lnTo>
                      <a:lnTo>
                        <a:pt x="373" y="98"/>
                      </a:lnTo>
                      <a:lnTo>
                        <a:pt x="390" y="114"/>
                      </a:lnTo>
                      <a:lnTo>
                        <a:pt x="405" y="132"/>
                      </a:lnTo>
                      <a:lnTo>
                        <a:pt x="419" y="151"/>
                      </a:lnTo>
                      <a:lnTo>
                        <a:pt x="431" y="172"/>
                      </a:lnTo>
                      <a:lnTo>
                        <a:pt x="440" y="195"/>
                      </a:lnTo>
                      <a:lnTo>
                        <a:pt x="443" y="201"/>
                      </a:lnTo>
                      <a:lnTo>
                        <a:pt x="445" y="209"/>
                      </a:lnTo>
                      <a:lnTo>
                        <a:pt x="447" y="218"/>
                      </a:lnTo>
                      <a:lnTo>
                        <a:pt x="449" y="229"/>
                      </a:lnTo>
                      <a:lnTo>
                        <a:pt x="450" y="241"/>
                      </a:lnTo>
                      <a:lnTo>
                        <a:pt x="451" y="253"/>
                      </a:lnTo>
                      <a:lnTo>
                        <a:pt x="452" y="266"/>
                      </a:lnTo>
                      <a:lnTo>
                        <a:pt x="451" y="281"/>
                      </a:lnTo>
                      <a:lnTo>
                        <a:pt x="449" y="295"/>
                      </a:lnTo>
                      <a:lnTo>
                        <a:pt x="446" y="311"/>
                      </a:lnTo>
                      <a:lnTo>
                        <a:pt x="442" y="326"/>
                      </a:lnTo>
                      <a:lnTo>
                        <a:pt x="436" y="342"/>
                      </a:lnTo>
                      <a:lnTo>
                        <a:pt x="429" y="357"/>
                      </a:lnTo>
                      <a:lnTo>
                        <a:pt x="420" y="373"/>
                      </a:lnTo>
                      <a:lnTo>
                        <a:pt x="408" y="388"/>
                      </a:lnTo>
                      <a:lnTo>
                        <a:pt x="395" y="403"/>
                      </a:lnTo>
                      <a:lnTo>
                        <a:pt x="381" y="417"/>
                      </a:lnTo>
                      <a:lnTo>
                        <a:pt x="365" y="428"/>
                      </a:lnTo>
                      <a:lnTo>
                        <a:pt x="350" y="438"/>
                      </a:lnTo>
                      <a:lnTo>
                        <a:pt x="335" y="445"/>
                      </a:lnTo>
                      <a:lnTo>
                        <a:pt x="319" y="452"/>
                      </a:lnTo>
                      <a:lnTo>
                        <a:pt x="303" y="457"/>
                      </a:lnTo>
                      <a:lnTo>
                        <a:pt x="288" y="460"/>
                      </a:lnTo>
                      <a:lnTo>
                        <a:pt x="272" y="463"/>
                      </a:lnTo>
                      <a:lnTo>
                        <a:pt x="257" y="464"/>
                      </a:lnTo>
                      <a:lnTo>
                        <a:pt x="242" y="464"/>
                      </a:lnTo>
                      <a:lnTo>
                        <a:pt x="228" y="464"/>
                      </a:lnTo>
                      <a:lnTo>
                        <a:pt x="215" y="462"/>
                      </a:lnTo>
                      <a:lnTo>
                        <a:pt x="202" y="460"/>
                      </a:lnTo>
                      <a:lnTo>
                        <a:pt x="190" y="457"/>
                      </a:lnTo>
                      <a:lnTo>
                        <a:pt x="179" y="453"/>
                      </a:lnTo>
                      <a:lnTo>
                        <a:pt x="169" y="449"/>
                      </a:lnTo>
                      <a:lnTo>
                        <a:pt x="149" y="439"/>
                      </a:lnTo>
                      <a:lnTo>
                        <a:pt x="130" y="428"/>
                      </a:lnTo>
                      <a:lnTo>
                        <a:pt x="113" y="415"/>
                      </a:lnTo>
                      <a:lnTo>
                        <a:pt x="98" y="400"/>
                      </a:lnTo>
                      <a:lnTo>
                        <a:pt x="84" y="384"/>
                      </a:lnTo>
                      <a:lnTo>
                        <a:pt x="72" y="367"/>
                      </a:lnTo>
                      <a:lnTo>
                        <a:pt x="61" y="349"/>
                      </a:lnTo>
                      <a:lnTo>
                        <a:pt x="52" y="330"/>
                      </a:lnTo>
                      <a:lnTo>
                        <a:pt x="46" y="310"/>
                      </a:lnTo>
                      <a:lnTo>
                        <a:pt x="41" y="290"/>
                      </a:lnTo>
                      <a:lnTo>
                        <a:pt x="38" y="269"/>
                      </a:lnTo>
                      <a:lnTo>
                        <a:pt x="37" y="248"/>
                      </a:lnTo>
                      <a:lnTo>
                        <a:pt x="39" y="226"/>
                      </a:lnTo>
                      <a:lnTo>
                        <a:pt x="42" y="205"/>
                      </a:lnTo>
                      <a:lnTo>
                        <a:pt x="47" y="184"/>
                      </a:lnTo>
                      <a:lnTo>
                        <a:pt x="55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719263"/>
          <a:ext cx="8153400" cy="720726"/>
        </p:xfrm>
        <a:graphic>
          <a:graphicData uri="http://schemas.openxmlformats.org/drawingml/2006/table">
            <a:tbl>
              <a:tblPr/>
              <a:tblGrid>
                <a:gridCol w="4025900"/>
                <a:gridCol w="4127500"/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“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Our modern skulls house a stone age mind…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”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Females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C2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Males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C2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438400"/>
          <a:ext cx="4025900" cy="4216077"/>
        </p:xfrm>
        <a:graphic>
          <a:graphicData uri="http://schemas.openxmlformats.org/drawingml/2006/table">
            <a:tbl>
              <a:tblPr/>
              <a:tblGrid>
                <a:gridCol w="40259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Connection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= Survival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Connection requires honed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social skills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DE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Conflict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alerts that connection may be threatened;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out of group?  SHAME?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Security: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Use ability to read faces, discern vocal tones, anticipate others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needs and respond to unspoken cues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DE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Threats: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Connections can help to deal with threat /danger -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Tend and Befriend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Self-esteem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= ability to sustain intimate relationships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DE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Major Treatment goal for women = 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Fix your picker / Find your voice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2438400"/>
          <a:ext cx="4127500" cy="4216077"/>
        </p:xfrm>
        <a:graphic>
          <a:graphicData uri="http://schemas.openxmlformats.org/drawingml/2006/table">
            <a:tbl>
              <a:tblPr/>
              <a:tblGrid>
                <a:gridCol w="41275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Achievement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Survival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Achievement requires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competition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DE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Conflict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may provide opportunity to secure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elevated status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within group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Security: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Increased social status allows easier defense of territory / leverage of power / obtain resources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DE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Threats: Fight or Flight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more likely; avoid appearance of vulnerability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Self-esteem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ability to gain independence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DE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Major Treatment goal for men = 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Learn to connect / Vulnerability OK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31F9E172-F47F-4D17-8A8D-579D461CA7BC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F0E75CB-33C0-47B1-9A5C-32942197D8A6}" type="slidenum">
              <a:rPr lang="en-US"/>
              <a:pPr/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638800" cy="13223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Relationship Factors for Female Addicts: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800600"/>
          </a:xfrm>
        </p:spPr>
        <p:txBody>
          <a:bodyPr/>
          <a:lstStyle/>
          <a:p>
            <a:pPr eaLnBrk="1" hangingPunct="1">
              <a:buFont typeface="Wingdings" charset="0"/>
              <a:buChar char="l"/>
              <a:defRPr/>
            </a:pPr>
            <a:r>
              <a:rPr lang="en-US" b="1" dirty="0" smtClean="0">
                <a:latin typeface="Arial Narrow" charset="0"/>
                <a:ea typeface="+mn-ea"/>
                <a:cs typeface="+mn-cs"/>
              </a:rPr>
              <a:t>Relationships are primary    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200" b="1" dirty="0" smtClean="0">
                <a:latin typeface="Arial Narrow" charset="0"/>
                <a:ea typeface="+mn-ea"/>
                <a:cs typeface="+mn-cs"/>
              </a:rPr>
              <a:t>			</a:t>
            </a:r>
            <a:r>
              <a:rPr lang="en-US" sz="2400" b="1" dirty="0" smtClean="0">
                <a:latin typeface="Arial Narrow" charset="0"/>
                <a:ea typeface="+mn-ea"/>
                <a:cs typeface="+mn-cs"/>
              </a:rPr>
              <a:t>Ruptures in primary relationships = Trauma</a:t>
            </a:r>
            <a:r>
              <a:rPr lang="en-US" sz="2400" dirty="0" smtClean="0">
                <a:latin typeface="Arial Narrow" charset="0"/>
                <a:ea typeface="+mn-ea"/>
                <a:cs typeface="+mn-cs"/>
              </a:rPr>
              <a:t> 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Arial Narrow" charset="0"/>
                <a:ea typeface="+mn-ea"/>
              </a:rPr>
              <a:t>			</a:t>
            </a:r>
            <a:r>
              <a:rPr lang="en-US" sz="2000" dirty="0">
                <a:latin typeface="Arial Narrow" charset="0"/>
                <a:ea typeface="+mn-ea"/>
              </a:rPr>
              <a:t> </a:t>
            </a:r>
            <a:r>
              <a:rPr lang="en-US" sz="2000" dirty="0" smtClean="0">
                <a:latin typeface="Arial Narrow" charset="0"/>
                <a:ea typeface="+mn-ea"/>
              </a:rPr>
              <a:t>   </a:t>
            </a:r>
            <a:r>
              <a:rPr lang="en-US" sz="2200" dirty="0" smtClean="0">
                <a:latin typeface="Arial Narrow" charset="0"/>
                <a:ea typeface="+mn-ea"/>
              </a:rPr>
              <a:t>History of Physical Abuse / Sexual Abuse / Emotional 		</a:t>
            </a:r>
            <a:r>
              <a:rPr lang="en-US" sz="2200" dirty="0">
                <a:latin typeface="Arial Narrow" charset="0"/>
                <a:ea typeface="+mn-ea"/>
              </a:rPr>
              <a:t>	</a:t>
            </a:r>
            <a:r>
              <a:rPr lang="en-US" sz="2200" dirty="0" smtClean="0">
                <a:latin typeface="Arial Narrow" charset="0"/>
                <a:ea typeface="+mn-ea"/>
              </a:rPr>
              <a:t>    Abuse / Abandonment / Active Neglect / Passive 				    Neglect / Divorce / Separation / Loss of Loved Ones / 			    Severe Illness</a:t>
            </a:r>
            <a:r>
              <a:rPr lang="en-US" sz="2000" dirty="0" smtClean="0">
                <a:latin typeface="Arial Narrow" charset="0"/>
                <a:ea typeface="+mn-ea"/>
              </a:rPr>
              <a:t>		</a:t>
            </a:r>
            <a:endParaRPr lang="en-US" sz="2000" dirty="0">
              <a:latin typeface="Arial Narrow" charset="0"/>
              <a:ea typeface="+mn-ea"/>
            </a:endParaRPr>
          </a:p>
          <a:p>
            <a:pPr eaLnBrk="1" hangingPunct="1">
              <a:buFont typeface="Wingdings" charset="0"/>
              <a:buChar char="l"/>
              <a:defRPr/>
            </a:pPr>
            <a:r>
              <a:rPr lang="en-US" b="1" dirty="0" smtClean="0">
                <a:latin typeface="Arial Narrow" charset="0"/>
                <a:ea typeface="+mn-ea"/>
                <a:cs typeface="+mn-cs"/>
              </a:rPr>
              <a:t>Trauma breeds more trauma:</a:t>
            </a:r>
            <a:endParaRPr lang="en-US" dirty="0" smtClean="0">
              <a:latin typeface="Arial Narrow" charset="0"/>
              <a:ea typeface="+mn-ea"/>
              <a:cs typeface="+mn-cs"/>
            </a:endParaRP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000" dirty="0">
                <a:latin typeface="Arial Narrow" charset="0"/>
                <a:ea typeface="+mn-ea"/>
              </a:rPr>
              <a:t>	</a:t>
            </a:r>
            <a:r>
              <a:rPr lang="en-US" sz="2000" dirty="0" smtClean="0">
                <a:latin typeface="Arial Narrow" charset="0"/>
                <a:ea typeface="+mn-ea"/>
              </a:rPr>
              <a:t>		</a:t>
            </a:r>
            <a:r>
              <a:rPr lang="en-US" sz="2400" b="1" dirty="0" smtClean="0">
                <a:latin typeface="Arial Narrow" charset="0"/>
                <a:ea typeface="+mn-ea"/>
              </a:rPr>
              <a:t>Untreated symptoms of PTSD                      </a:t>
            </a:r>
            <a:r>
              <a:rPr lang="en-US" sz="2000" dirty="0" smtClean="0">
                <a:latin typeface="Arial Narrow" charset="0"/>
                <a:ea typeface="+mn-ea"/>
              </a:rPr>
              <a:t>			</a:t>
            </a:r>
            <a:r>
              <a:rPr lang="en-US" sz="2000" dirty="0">
                <a:latin typeface="Arial Narrow" charset="0"/>
                <a:ea typeface="+mn-ea"/>
              </a:rPr>
              <a:t>	</a:t>
            </a:r>
            <a:r>
              <a:rPr lang="en-US" sz="2000" dirty="0" smtClean="0">
                <a:latin typeface="Arial Narrow" charset="0"/>
                <a:ea typeface="+mn-ea"/>
              </a:rPr>
              <a:t>    </a:t>
            </a:r>
            <a:r>
              <a:rPr lang="en-US" sz="2200" dirty="0" smtClean="0">
                <a:latin typeface="Arial Narrow" charset="0"/>
                <a:ea typeface="+mn-ea"/>
              </a:rPr>
              <a:t>Self </a:t>
            </a:r>
            <a:r>
              <a:rPr lang="en-US" sz="2200" dirty="0">
                <a:latin typeface="Arial Narrow" charset="0"/>
                <a:ea typeface="+mn-ea"/>
              </a:rPr>
              <a:t>M</a:t>
            </a:r>
            <a:r>
              <a:rPr lang="en-US" sz="2200" dirty="0" smtClean="0">
                <a:latin typeface="Arial Narrow" charset="0"/>
                <a:ea typeface="+mn-ea"/>
              </a:rPr>
              <a:t>edication (Behaviors / Chemicals)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200" dirty="0" smtClean="0">
                <a:latin typeface="Arial Narrow" charset="0"/>
                <a:ea typeface="+mn-ea"/>
              </a:rPr>
              <a:t>		</a:t>
            </a:r>
            <a:r>
              <a:rPr lang="en-US" sz="2200" dirty="0">
                <a:latin typeface="Arial Narrow" charset="0"/>
                <a:ea typeface="+mn-ea"/>
              </a:rPr>
              <a:t>	</a:t>
            </a:r>
            <a:r>
              <a:rPr lang="en-US" sz="2200" dirty="0" smtClean="0">
                <a:latin typeface="Arial Narrow" charset="0"/>
                <a:ea typeface="+mn-ea"/>
              </a:rPr>
              <a:t>    Continued / Escalation of Victimization  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200" dirty="0">
                <a:latin typeface="Arial Narrow" charset="0"/>
                <a:ea typeface="+mn-ea"/>
              </a:rPr>
              <a:t>	</a:t>
            </a:r>
            <a:r>
              <a:rPr lang="en-US" sz="2200" dirty="0" smtClean="0">
                <a:latin typeface="Arial Narrow" charset="0"/>
                <a:ea typeface="+mn-ea"/>
              </a:rPr>
              <a:t>	</a:t>
            </a:r>
            <a:r>
              <a:rPr lang="en-US" sz="2200" dirty="0">
                <a:latin typeface="Arial Narrow" charset="0"/>
                <a:ea typeface="+mn-ea"/>
              </a:rPr>
              <a:t>	</a:t>
            </a:r>
            <a:r>
              <a:rPr lang="en-US" sz="2200" dirty="0" smtClean="0">
                <a:latin typeface="Arial Narrow" charset="0"/>
                <a:ea typeface="+mn-ea"/>
              </a:rPr>
              <a:t>    Pattern of Trauma Reenactment</a:t>
            </a:r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9563"/>
            <a:ext cx="13716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ent Arrow 2"/>
          <p:cNvSpPr>
            <a:spLocks/>
          </p:cNvSpPr>
          <p:nvPr/>
        </p:nvSpPr>
        <p:spPr bwMode="auto">
          <a:xfrm rot="10800000" flipH="1">
            <a:off x="1295400" y="4953000"/>
            <a:ext cx="1600200" cy="685800"/>
          </a:xfrm>
          <a:custGeom>
            <a:avLst/>
            <a:gdLst>
              <a:gd name="T0" fmla="*/ 0 w 1600200"/>
              <a:gd name="T1" fmla="*/ 685800 h 685800"/>
              <a:gd name="T2" fmla="*/ 0 w 1600200"/>
              <a:gd name="T3" fmla="*/ 385763 h 685800"/>
              <a:gd name="T4" fmla="*/ 300038 w 1600200"/>
              <a:gd name="T5" fmla="*/ 85725 h 685800"/>
              <a:gd name="T6" fmla="*/ 1428750 w 1600200"/>
              <a:gd name="T7" fmla="*/ 85725 h 685800"/>
              <a:gd name="T8" fmla="*/ 1428750 w 1600200"/>
              <a:gd name="T9" fmla="*/ 0 h 685800"/>
              <a:gd name="T10" fmla="*/ 1600200 w 1600200"/>
              <a:gd name="T11" fmla="*/ 171450 h 685800"/>
              <a:gd name="T12" fmla="*/ 1428750 w 1600200"/>
              <a:gd name="T13" fmla="*/ 342900 h 685800"/>
              <a:gd name="T14" fmla="*/ 1428750 w 1600200"/>
              <a:gd name="T15" fmla="*/ 257175 h 685800"/>
              <a:gd name="T16" fmla="*/ 300038 w 1600200"/>
              <a:gd name="T17" fmla="*/ 257175 h 685800"/>
              <a:gd name="T18" fmla="*/ 171450 w 1600200"/>
              <a:gd name="T19" fmla="*/ 385763 h 685800"/>
              <a:gd name="T20" fmla="*/ 171450 w 1600200"/>
              <a:gd name="T21" fmla="*/ 685800 h 685800"/>
              <a:gd name="T22" fmla="*/ 0 w 1600200"/>
              <a:gd name="T23" fmla="*/ 685800 h 6858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00200" h="685800">
                <a:moveTo>
                  <a:pt x="0" y="685800"/>
                </a:moveTo>
                <a:lnTo>
                  <a:pt x="0" y="385763"/>
                </a:lnTo>
                <a:cubicBezTo>
                  <a:pt x="0" y="220057"/>
                  <a:pt x="134332" y="85725"/>
                  <a:pt x="300038" y="85725"/>
                </a:cubicBezTo>
                <a:lnTo>
                  <a:pt x="1428750" y="85725"/>
                </a:lnTo>
                <a:lnTo>
                  <a:pt x="1428750" y="0"/>
                </a:lnTo>
                <a:lnTo>
                  <a:pt x="1600200" y="171450"/>
                </a:lnTo>
                <a:lnTo>
                  <a:pt x="1428750" y="342900"/>
                </a:lnTo>
                <a:lnTo>
                  <a:pt x="1428750" y="257175"/>
                </a:lnTo>
                <a:lnTo>
                  <a:pt x="300038" y="257175"/>
                </a:lnTo>
                <a:cubicBezTo>
                  <a:pt x="229021" y="257175"/>
                  <a:pt x="171450" y="314746"/>
                  <a:pt x="171450" y="385763"/>
                </a:cubicBezTo>
                <a:lnTo>
                  <a:pt x="171450" y="685800"/>
                </a:lnTo>
                <a:lnTo>
                  <a:pt x="0" y="6858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" name="Bent Arrow 11"/>
          <p:cNvSpPr>
            <a:spLocks/>
          </p:cNvSpPr>
          <p:nvPr/>
        </p:nvSpPr>
        <p:spPr bwMode="auto">
          <a:xfrm rot="10800000" flipH="1">
            <a:off x="1295400" y="2590800"/>
            <a:ext cx="1600200" cy="762000"/>
          </a:xfrm>
          <a:custGeom>
            <a:avLst/>
            <a:gdLst>
              <a:gd name="T0" fmla="*/ 0 w 1600200"/>
              <a:gd name="T1" fmla="*/ 762000 h 762000"/>
              <a:gd name="T2" fmla="*/ 0 w 1600200"/>
              <a:gd name="T3" fmla="*/ 428625 h 762000"/>
              <a:gd name="T4" fmla="*/ 333375 w 1600200"/>
              <a:gd name="T5" fmla="*/ 95250 h 762000"/>
              <a:gd name="T6" fmla="*/ 1409700 w 1600200"/>
              <a:gd name="T7" fmla="*/ 95250 h 762000"/>
              <a:gd name="T8" fmla="*/ 1409700 w 1600200"/>
              <a:gd name="T9" fmla="*/ 0 h 762000"/>
              <a:gd name="T10" fmla="*/ 1600200 w 1600200"/>
              <a:gd name="T11" fmla="*/ 190500 h 762000"/>
              <a:gd name="T12" fmla="*/ 1409700 w 1600200"/>
              <a:gd name="T13" fmla="*/ 381000 h 762000"/>
              <a:gd name="T14" fmla="*/ 1409700 w 1600200"/>
              <a:gd name="T15" fmla="*/ 285750 h 762000"/>
              <a:gd name="T16" fmla="*/ 333375 w 1600200"/>
              <a:gd name="T17" fmla="*/ 285750 h 762000"/>
              <a:gd name="T18" fmla="*/ 190500 w 1600200"/>
              <a:gd name="T19" fmla="*/ 428625 h 762000"/>
              <a:gd name="T20" fmla="*/ 190500 w 1600200"/>
              <a:gd name="T21" fmla="*/ 762000 h 762000"/>
              <a:gd name="T22" fmla="*/ 0 w 1600200"/>
              <a:gd name="T23" fmla="*/ 762000 h 762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00200" h="762000">
                <a:moveTo>
                  <a:pt x="0" y="762000"/>
                </a:moveTo>
                <a:lnTo>
                  <a:pt x="0" y="428625"/>
                </a:lnTo>
                <a:cubicBezTo>
                  <a:pt x="0" y="244507"/>
                  <a:pt x="149257" y="95250"/>
                  <a:pt x="333375" y="95250"/>
                </a:cubicBezTo>
                <a:lnTo>
                  <a:pt x="1409700" y="95250"/>
                </a:lnTo>
                <a:lnTo>
                  <a:pt x="1409700" y="0"/>
                </a:lnTo>
                <a:lnTo>
                  <a:pt x="1600200" y="190500"/>
                </a:lnTo>
                <a:lnTo>
                  <a:pt x="1409700" y="381000"/>
                </a:lnTo>
                <a:lnTo>
                  <a:pt x="1409700" y="285750"/>
                </a:lnTo>
                <a:lnTo>
                  <a:pt x="333375" y="285750"/>
                </a:lnTo>
                <a:cubicBezTo>
                  <a:pt x="254467" y="285750"/>
                  <a:pt x="190500" y="349717"/>
                  <a:pt x="190500" y="428625"/>
                </a:cubicBezTo>
                <a:lnTo>
                  <a:pt x="190500" y="762000"/>
                </a:lnTo>
                <a:lnTo>
                  <a:pt x="0" y="7620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C583DE8-CB54-48D0-AB35-49563389D4A3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9A490D7-3E5B-4345-94A0-25DEDA6BDCA3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5638800" cy="11699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Relationship Factors for Female Addicts: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6482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 Narrow" pitchFamily="34" charset="0"/>
              </a:rPr>
              <a:t>More likely to come from substance abusing / dysfunctional family</a:t>
            </a:r>
          </a:p>
          <a:p>
            <a:pPr lvl="1" eaLnBrk="1" hangingPunct="1"/>
            <a:r>
              <a:rPr lang="en-US" sz="2200" smtClean="0">
                <a:latin typeface="Arial Narrow" pitchFamily="34" charset="0"/>
              </a:rPr>
              <a:t>How much – When - If to include family / significant others in treatment if they are part of cycle of abuse?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More likely to be divorced, separated or widowed.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Females begin / maintain use to develop or maintain intimate relationships</a:t>
            </a:r>
            <a:r>
              <a:rPr lang="en-US" sz="2400" smtClean="0">
                <a:latin typeface="Arial Narrow" pitchFamily="34" charset="0"/>
              </a:rPr>
              <a:t> </a:t>
            </a:r>
          </a:p>
          <a:p>
            <a:pPr lvl="1" eaLnBrk="1" hangingPunct="1"/>
            <a:r>
              <a:rPr lang="en-US" sz="2200" smtClean="0">
                <a:latin typeface="Arial Narrow" pitchFamily="34" charset="0"/>
              </a:rPr>
              <a:t>Males begin / maintain use with friends or related to drug trade activities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Minimal / Conditional support for recovery</a:t>
            </a:r>
          </a:p>
          <a:p>
            <a:pPr algn="ctr" eaLnBrk="1" hangingPunct="1">
              <a:buClr>
                <a:schemeClr val="accent1"/>
              </a:buClr>
              <a:buFont typeface="Wingdings" pitchFamily="2" charset="2"/>
              <a:buNone/>
            </a:pPr>
            <a:r>
              <a:rPr lang="en-US" altLang="en-US" sz="2400" smtClean="0">
                <a:latin typeface="Arial Narrow" pitchFamily="34" charset="0"/>
              </a:rPr>
              <a:t>“</a:t>
            </a:r>
            <a:r>
              <a:rPr lang="en-US" sz="2400" smtClean="0">
                <a:latin typeface="Arial Narrow" pitchFamily="34" charset="0"/>
              </a:rPr>
              <a:t>When are you coming home?</a:t>
            </a:r>
            <a:r>
              <a:rPr lang="en-US" altLang="en-US" sz="2400" smtClean="0">
                <a:latin typeface="Arial Narrow" pitchFamily="34" charset="0"/>
              </a:rPr>
              <a:t>”</a:t>
            </a:r>
            <a:endParaRPr lang="en-US" sz="2400" smtClean="0">
              <a:latin typeface="Arial Narrow" pitchFamily="34" charset="0"/>
            </a:endParaRP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9563"/>
            <a:ext cx="13716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42C658D-27D8-4744-85A9-9CC17E643C7C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729052E3-E8FD-45DC-A407-56FABA7A6DF5}" type="slidenum">
              <a:rPr lang="en-US"/>
              <a:pPr/>
              <a:t>17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chemeClr val="tx2"/>
                </a:solidFill>
                <a:latin typeface="Arial Narrow" pitchFamily="34" charset="0"/>
              </a:rPr>
              <a:t>So, women are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chemeClr val="tx2"/>
                </a:solidFill>
                <a:latin typeface="Arial Narrow" pitchFamily="34" charset="0"/>
              </a:rPr>
              <a:t>Physiologically / Neurologically / Evolutionarily built for relationships and they flourish when they can connect to others in a healthy way…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200" b="1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chemeClr val="tx2"/>
                </a:solidFill>
                <a:latin typeface="Arial Narrow" pitchFamily="34" charset="0"/>
              </a:rPr>
              <a:t>How to incorporate these issues into successful addiction treatment…</a:t>
            </a:r>
            <a:endParaRPr lang="en-US" sz="3200" b="1" smtClean="0">
              <a:solidFill>
                <a:srgbClr val="1929B3"/>
              </a:solidFill>
              <a:latin typeface="Arial Narrow" pitchFamily="34" charset="0"/>
            </a:endParaRPr>
          </a:p>
        </p:txBody>
      </p:sp>
      <p:grpSp>
        <p:nvGrpSpPr>
          <p:cNvPr id="43012" name="Group 11"/>
          <p:cNvGrpSpPr>
            <a:grpSpLocks/>
          </p:cNvGrpSpPr>
          <p:nvPr/>
        </p:nvGrpSpPr>
        <p:grpSpPr bwMode="auto">
          <a:xfrm>
            <a:off x="5257800" y="304800"/>
            <a:ext cx="2438400" cy="1079500"/>
            <a:chOff x="3312" y="192"/>
            <a:chExt cx="1536" cy="680"/>
          </a:xfrm>
        </p:grpSpPr>
        <p:pic>
          <p:nvPicPr>
            <p:cNvPr id="43013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0" y="192"/>
              <a:ext cx="76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3014" name="Group 13"/>
            <p:cNvGrpSpPr>
              <a:grpSpLocks/>
            </p:cNvGrpSpPr>
            <p:nvPr/>
          </p:nvGrpSpPr>
          <p:grpSpPr bwMode="auto">
            <a:xfrm>
              <a:off x="3312" y="240"/>
              <a:ext cx="743" cy="576"/>
              <a:chOff x="3924" y="1450"/>
              <a:chExt cx="839" cy="669"/>
            </a:xfrm>
          </p:grpSpPr>
          <p:sp>
            <p:nvSpPr>
              <p:cNvPr id="43015" name="Freeform 14"/>
              <p:cNvSpPr>
                <a:spLocks/>
              </p:cNvSpPr>
              <p:nvPr/>
            </p:nvSpPr>
            <p:spPr bwMode="auto">
              <a:xfrm>
                <a:off x="3924" y="1479"/>
                <a:ext cx="839" cy="611"/>
              </a:xfrm>
              <a:custGeom>
                <a:avLst/>
                <a:gdLst>
                  <a:gd name="T0" fmla="*/ 383 w 839"/>
                  <a:gd name="T1" fmla="*/ 564 h 611"/>
                  <a:gd name="T2" fmla="*/ 446 w 839"/>
                  <a:gd name="T3" fmla="*/ 585 h 611"/>
                  <a:gd name="T4" fmla="*/ 507 w 839"/>
                  <a:gd name="T5" fmla="*/ 601 h 611"/>
                  <a:gd name="T6" fmla="*/ 565 w 839"/>
                  <a:gd name="T7" fmla="*/ 609 h 611"/>
                  <a:gd name="T8" fmla="*/ 620 w 839"/>
                  <a:gd name="T9" fmla="*/ 611 h 611"/>
                  <a:gd name="T10" fmla="*/ 671 w 839"/>
                  <a:gd name="T11" fmla="*/ 607 h 611"/>
                  <a:gd name="T12" fmla="*/ 717 w 839"/>
                  <a:gd name="T13" fmla="*/ 597 h 611"/>
                  <a:gd name="T14" fmla="*/ 757 w 839"/>
                  <a:gd name="T15" fmla="*/ 580 h 611"/>
                  <a:gd name="T16" fmla="*/ 790 w 839"/>
                  <a:gd name="T17" fmla="*/ 558 h 611"/>
                  <a:gd name="T18" fmla="*/ 815 w 839"/>
                  <a:gd name="T19" fmla="*/ 529 h 611"/>
                  <a:gd name="T20" fmla="*/ 832 w 839"/>
                  <a:gd name="T21" fmla="*/ 495 h 611"/>
                  <a:gd name="T22" fmla="*/ 839 w 839"/>
                  <a:gd name="T23" fmla="*/ 456 h 611"/>
                  <a:gd name="T24" fmla="*/ 837 w 839"/>
                  <a:gd name="T25" fmla="*/ 415 h 611"/>
                  <a:gd name="T26" fmla="*/ 825 w 839"/>
                  <a:gd name="T27" fmla="*/ 372 h 611"/>
                  <a:gd name="T28" fmla="*/ 805 w 839"/>
                  <a:gd name="T29" fmla="*/ 328 h 611"/>
                  <a:gd name="T30" fmla="*/ 778 w 839"/>
                  <a:gd name="T31" fmla="*/ 284 h 611"/>
                  <a:gd name="T32" fmla="*/ 743 w 839"/>
                  <a:gd name="T33" fmla="*/ 241 h 611"/>
                  <a:gd name="T34" fmla="*/ 701 w 839"/>
                  <a:gd name="T35" fmla="*/ 199 h 611"/>
                  <a:gd name="T36" fmla="*/ 653 w 839"/>
                  <a:gd name="T37" fmla="*/ 158 h 611"/>
                  <a:gd name="T38" fmla="*/ 599 w 839"/>
                  <a:gd name="T39" fmla="*/ 120 h 611"/>
                  <a:gd name="T40" fmla="*/ 540 w 839"/>
                  <a:gd name="T41" fmla="*/ 86 h 611"/>
                  <a:gd name="T42" fmla="*/ 477 w 839"/>
                  <a:gd name="T43" fmla="*/ 56 h 611"/>
                  <a:gd name="T44" fmla="*/ 414 w 839"/>
                  <a:gd name="T45" fmla="*/ 32 h 611"/>
                  <a:gd name="T46" fmla="*/ 352 w 839"/>
                  <a:gd name="T47" fmla="*/ 15 h 611"/>
                  <a:gd name="T48" fmla="*/ 293 w 839"/>
                  <a:gd name="T49" fmla="*/ 4 h 611"/>
                  <a:gd name="T50" fmla="*/ 237 w 839"/>
                  <a:gd name="T51" fmla="*/ 0 h 611"/>
                  <a:gd name="T52" fmla="*/ 184 w 839"/>
                  <a:gd name="T53" fmla="*/ 2 h 611"/>
                  <a:gd name="T54" fmla="*/ 137 w 839"/>
                  <a:gd name="T55" fmla="*/ 11 h 611"/>
                  <a:gd name="T56" fmla="*/ 95 w 839"/>
                  <a:gd name="T57" fmla="*/ 25 h 611"/>
                  <a:gd name="T58" fmla="*/ 60 w 839"/>
                  <a:gd name="T59" fmla="*/ 45 h 611"/>
                  <a:gd name="T60" fmla="*/ 32 w 839"/>
                  <a:gd name="T61" fmla="*/ 72 h 611"/>
                  <a:gd name="T62" fmla="*/ 13 w 839"/>
                  <a:gd name="T63" fmla="*/ 105 h 611"/>
                  <a:gd name="T64" fmla="*/ 2 w 839"/>
                  <a:gd name="T65" fmla="*/ 142 h 611"/>
                  <a:gd name="T66" fmla="*/ 1 w 839"/>
                  <a:gd name="T67" fmla="*/ 182 h 611"/>
                  <a:gd name="T68" fmla="*/ 9 w 839"/>
                  <a:gd name="T69" fmla="*/ 225 h 611"/>
                  <a:gd name="T70" fmla="*/ 26 w 839"/>
                  <a:gd name="T71" fmla="*/ 268 h 611"/>
                  <a:gd name="T72" fmla="*/ 52 w 839"/>
                  <a:gd name="T73" fmla="*/ 312 h 611"/>
                  <a:gd name="T74" fmla="*/ 84 w 839"/>
                  <a:gd name="T75" fmla="*/ 356 h 611"/>
                  <a:gd name="T76" fmla="*/ 124 w 839"/>
                  <a:gd name="T77" fmla="*/ 399 h 611"/>
                  <a:gd name="T78" fmla="*/ 170 w 839"/>
                  <a:gd name="T79" fmla="*/ 440 h 611"/>
                  <a:gd name="T80" fmla="*/ 222 w 839"/>
                  <a:gd name="T81" fmla="*/ 479 h 611"/>
                  <a:gd name="T82" fmla="*/ 279 w 839"/>
                  <a:gd name="T83" fmla="*/ 514 h 611"/>
                  <a:gd name="T84" fmla="*/ 341 w 839"/>
                  <a:gd name="T85" fmla="*/ 546 h 6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839" h="611">
                    <a:moveTo>
                      <a:pt x="341" y="546"/>
                    </a:moveTo>
                    <a:lnTo>
                      <a:pt x="362" y="555"/>
                    </a:lnTo>
                    <a:lnTo>
                      <a:pt x="383" y="564"/>
                    </a:lnTo>
                    <a:lnTo>
                      <a:pt x="404" y="572"/>
                    </a:lnTo>
                    <a:lnTo>
                      <a:pt x="425" y="579"/>
                    </a:lnTo>
                    <a:lnTo>
                      <a:pt x="446" y="585"/>
                    </a:lnTo>
                    <a:lnTo>
                      <a:pt x="467" y="591"/>
                    </a:lnTo>
                    <a:lnTo>
                      <a:pt x="487" y="596"/>
                    </a:lnTo>
                    <a:lnTo>
                      <a:pt x="507" y="601"/>
                    </a:lnTo>
                    <a:lnTo>
                      <a:pt x="527" y="604"/>
                    </a:lnTo>
                    <a:lnTo>
                      <a:pt x="546" y="607"/>
                    </a:lnTo>
                    <a:lnTo>
                      <a:pt x="565" y="609"/>
                    </a:lnTo>
                    <a:lnTo>
                      <a:pt x="585" y="611"/>
                    </a:lnTo>
                    <a:lnTo>
                      <a:pt x="603" y="611"/>
                    </a:lnTo>
                    <a:lnTo>
                      <a:pt x="620" y="611"/>
                    </a:lnTo>
                    <a:lnTo>
                      <a:pt x="638" y="611"/>
                    </a:lnTo>
                    <a:lnTo>
                      <a:pt x="655" y="609"/>
                    </a:lnTo>
                    <a:lnTo>
                      <a:pt x="671" y="607"/>
                    </a:lnTo>
                    <a:lnTo>
                      <a:pt x="687" y="604"/>
                    </a:lnTo>
                    <a:lnTo>
                      <a:pt x="702" y="601"/>
                    </a:lnTo>
                    <a:lnTo>
                      <a:pt x="717" y="597"/>
                    </a:lnTo>
                    <a:lnTo>
                      <a:pt x="731" y="592"/>
                    </a:lnTo>
                    <a:lnTo>
                      <a:pt x="744" y="586"/>
                    </a:lnTo>
                    <a:lnTo>
                      <a:pt x="757" y="580"/>
                    </a:lnTo>
                    <a:lnTo>
                      <a:pt x="768" y="573"/>
                    </a:lnTo>
                    <a:lnTo>
                      <a:pt x="779" y="566"/>
                    </a:lnTo>
                    <a:lnTo>
                      <a:pt x="790" y="558"/>
                    </a:lnTo>
                    <a:lnTo>
                      <a:pt x="799" y="549"/>
                    </a:lnTo>
                    <a:lnTo>
                      <a:pt x="807" y="539"/>
                    </a:lnTo>
                    <a:lnTo>
                      <a:pt x="815" y="529"/>
                    </a:lnTo>
                    <a:lnTo>
                      <a:pt x="822" y="518"/>
                    </a:lnTo>
                    <a:lnTo>
                      <a:pt x="827" y="507"/>
                    </a:lnTo>
                    <a:lnTo>
                      <a:pt x="832" y="495"/>
                    </a:lnTo>
                    <a:lnTo>
                      <a:pt x="835" y="482"/>
                    </a:lnTo>
                    <a:lnTo>
                      <a:pt x="838" y="469"/>
                    </a:lnTo>
                    <a:lnTo>
                      <a:pt x="839" y="456"/>
                    </a:lnTo>
                    <a:lnTo>
                      <a:pt x="839" y="443"/>
                    </a:lnTo>
                    <a:lnTo>
                      <a:pt x="838" y="429"/>
                    </a:lnTo>
                    <a:lnTo>
                      <a:pt x="837" y="415"/>
                    </a:lnTo>
                    <a:lnTo>
                      <a:pt x="834" y="401"/>
                    </a:lnTo>
                    <a:lnTo>
                      <a:pt x="830" y="386"/>
                    </a:lnTo>
                    <a:lnTo>
                      <a:pt x="825" y="372"/>
                    </a:lnTo>
                    <a:lnTo>
                      <a:pt x="820" y="357"/>
                    </a:lnTo>
                    <a:lnTo>
                      <a:pt x="813" y="343"/>
                    </a:lnTo>
                    <a:lnTo>
                      <a:pt x="805" y="328"/>
                    </a:lnTo>
                    <a:lnTo>
                      <a:pt x="797" y="313"/>
                    </a:lnTo>
                    <a:lnTo>
                      <a:pt x="788" y="299"/>
                    </a:lnTo>
                    <a:lnTo>
                      <a:pt x="778" y="284"/>
                    </a:lnTo>
                    <a:lnTo>
                      <a:pt x="767" y="270"/>
                    </a:lnTo>
                    <a:lnTo>
                      <a:pt x="755" y="255"/>
                    </a:lnTo>
                    <a:lnTo>
                      <a:pt x="743" y="241"/>
                    </a:lnTo>
                    <a:lnTo>
                      <a:pt x="730" y="227"/>
                    </a:lnTo>
                    <a:lnTo>
                      <a:pt x="716" y="212"/>
                    </a:lnTo>
                    <a:lnTo>
                      <a:pt x="701" y="199"/>
                    </a:lnTo>
                    <a:lnTo>
                      <a:pt x="686" y="185"/>
                    </a:lnTo>
                    <a:lnTo>
                      <a:pt x="669" y="171"/>
                    </a:lnTo>
                    <a:lnTo>
                      <a:pt x="653" y="158"/>
                    </a:lnTo>
                    <a:lnTo>
                      <a:pt x="636" y="145"/>
                    </a:lnTo>
                    <a:lnTo>
                      <a:pt x="617" y="133"/>
                    </a:lnTo>
                    <a:lnTo>
                      <a:pt x="599" y="120"/>
                    </a:lnTo>
                    <a:lnTo>
                      <a:pt x="580" y="108"/>
                    </a:lnTo>
                    <a:lnTo>
                      <a:pt x="561" y="97"/>
                    </a:lnTo>
                    <a:lnTo>
                      <a:pt x="540" y="86"/>
                    </a:lnTo>
                    <a:lnTo>
                      <a:pt x="520" y="75"/>
                    </a:lnTo>
                    <a:lnTo>
                      <a:pt x="499" y="65"/>
                    </a:lnTo>
                    <a:lnTo>
                      <a:pt x="477" y="56"/>
                    </a:lnTo>
                    <a:lnTo>
                      <a:pt x="456" y="47"/>
                    </a:lnTo>
                    <a:lnTo>
                      <a:pt x="435" y="39"/>
                    </a:lnTo>
                    <a:lnTo>
                      <a:pt x="414" y="32"/>
                    </a:lnTo>
                    <a:lnTo>
                      <a:pt x="393" y="26"/>
                    </a:lnTo>
                    <a:lnTo>
                      <a:pt x="373" y="20"/>
                    </a:lnTo>
                    <a:lnTo>
                      <a:pt x="352" y="15"/>
                    </a:lnTo>
                    <a:lnTo>
                      <a:pt x="332" y="11"/>
                    </a:lnTo>
                    <a:lnTo>
                      <a:pt x="313" y="7"/>
                    </a:lnTo>
                    <a:lnTo>
                      <a:pt x="293" y="4"/>
                    </a:lnTo>
                    <a:lnTo>
                      <a:pt x="274" y="2"/>
                    </a:lnTo>
                    <a:lnTo>
                      <a:pt x="255" y="1"/>
                    </a:lnTo>
                    <a:lnTo>
                      <a:pt x="237" y="0"/>
                    </a:lnTo>
                    <a:lnTo>
                      <a:pt x="219" y="0"/>
                    </a:lnTo>
                    <a:lnTo>
                      <a:pt x="202" y="1"/>
                    </a:lnTo>
                    <a:lnTo>
                      <a:pt x="184" y="2"/>
                    </a:lnTo>
                    <a:lnTo>
                      <a:pt x="168" y="4"/>
                    </a:lnTo>
                    <a:lnTo>
                      <a:pt x="152" y="7"/>
                    </a:lnTo>
                    <a:lnTo>
                      <a:pt x="137" y="11"/>
                    </a:lnTo>
                    <a:lnTo>
                      <a:pt x="122" y="14"/>
                    </a:lnTo>
                    <a:lnTo>
                      <a:pt x="109" y="19"/>
                    </a:lnTo>
                    <a:lnTo>
                      <a:pt x="95" y="25"/>
                    </a:lnTo>
                    <a:lnTo>
                      <a:pt x="83" y="31"/>
                    </a:lnTo>
                    <a:lnTo>
                      <a:pt x="71" y="38"/>
                    </a:lnTo>
                    <a:lnTo>
                      <a:pt x="60" y="45"/>
                    </a:lnTo>
                    <a:lnTo>
                      <a:pt x="50" y="54"/>
                    </a:lnTo>
                    <a:lnTo>
                      <a:pt x="40" y="63"/>
                    </a:lnTo>
                    <a:lnTo>
                      <a:pt x="32" y="72"/>
                    </a:lnTo>
                    <a:lnTo>
                      <a:pt x="25" y="82"/>
                    </a:lnTo>
                    <a:lnTo>
                      <a:pt x="18" y="93"/>
                    </a:lnTo>
                    <a:lnTo>
                      <a:pt x="13" y="105"/>
                    </a:lnTo>
                    <a:lnTo>
                      <a:pt x="8" y="116"/>
                    </a:lnTo>
                    <a:lnTo>
                      <a:pt x="5" y="129"/>
                    </a:lnTo>
                    <a:lnTo>
                      <a:pt x="2" y="142"/>
                    </a:lnTo>
                    <a:lnTo>
                      <a:pt x="1" y="155"/>
                    </a:lnTo>
                    <a:lnTo>
                      <a:pt x="0" y="168"/>
                    </a:lnTo>
                    <a:lnTo>
                      <a:pt x="1" y="182"/>
                    </a:lnTo>
                    <a:lnTo>
                      <a:pt x="3" y="196"/>
                    </a:lnTo>
                    <a:lnTo>
                      <a:pt x="5" y="210"/>
                    </a:lnTo>
                    <a:lnTo>
                      <a:pt x="9" y="225"/>
                    </a:lnTo>
                    <a:lnTo>
                      <a:pt x="14" y="239"/>
                    </a:lnTo>
                    <a:lnTo>
                      <a:pt x="20" y="254"/>
                    </a:lnTo>
                    <a:lnTo>
                      <a:pt x="26" y="268"/>
                    </a:lnTo>
                    <a:lnTo>
                      <a:pt x="34" y="283"/>
                    </a:lnTo>
                    <a:lnTo>
                      <a:pt x="42" y="298"/>
                    </a:lnTo>
                    <a:lnTo>
                      <a:pt x="52" y="312"/>
                    </a:lnTo>
                    <a:lnTo>
                      <a:pt x="62" y="327"/>
                    </a:lnTo>
                    <a:lnTo>
                      <a:pt x="73" y="342"/>
                    </a:lnTo>
                    <a:lnTo>
                      <a:pt x="84" y="356"/>
                    </a:lnTo>
                    <a:lnTo>
                      <a:pt x="97" y="370"/>
                    </a:lnTo>
                    <a:lnTo>
                      <a:pt x="110" y="385"/>
                    </a:lnTo>
                    <a:lnTo>
                      <a:pt x="124" y="399"/>
                    </a:lnTo>
                    <a:lnTo>
                      <a:pt x="139" y="413"/>
                    </a:lnTo>
                    <a:lnTo>
                      <a:pt x="154" y="427"/>
                    </a:lnTo>
                    <a:lnTo>
                      <a:pt x="170" y="440"/>
                    </a:lnTo>
                    <a:lnTo>
                      <a:pt x="187" y="453"/>
                    </a:lnTo>
                    <a:lnTo>
                      <a:pt x="204" y="466"/>
                    </a:lnTo>
                    <a:lnTo>
                      <a:pt x="222" y="479"/>
                    </a:lnTo>
                    <a:lnTo>
                      <a:pt x="240" y="491"/>
                    </a:lnTo>
                    <a:lnTo>
                      <a:pt x="259" y="503"/>
                    </a:lnTo>
                    <a:lnTo>
                      <a:pt x="279" y="514"/>
                    </a:lnTo>
                    <a:lnTo>
                      <a:pt x="299" y="525"/>
                    </a:lnTo>
                    <a:lnTo>
                      <a:pt x="320" y="536"/>
                    </a:lnTo>
                    <a:lnTo>
                      <a:pt x="341" y="54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016" name="Group 15"/>
              <p:cNvGrpSpPr>
                <a:grpSpLocks/>
              </p:cNvGrpSpPr>
              <p:nvPr/>
            </p:nvGrpSpPr>
            <p:grpSpPr bwMode="auto">
              <a:xfrm>
                <a:off x="4002" y="1450"/>
                <a:ext cx="706" cy="669"/>
                <a:chOff x="4002" y="1450"/>
                <a:chExt cx="706" cy="669"/>
              </a:xfrm>
            </p:grpSpPr>
            <p:sp>
              <p:nvSpPr>
                <p:cNvPr id="43017" name="Freeform 16"/>
                <p:cNvSpPr>
                  <a:spLocks/>
                </p:cNvSpPr>
                <p:nvPr/>
              </p:nvSpPr>
              <p:spPr bwMode="auto">
                <a:xfrm>
                  <a:off x="4391" y="1450"/>
                  <a:ext cx="317" cy="319"/>
                </a:xfrm>
                <a:custGeom>
                  <a:avLst/>
                  <a:gdLst>
                    <a:gd name="T0" fmla="*/ 271 w 317"/>
                    <a:gd name="T1" fmla="*/ 0 h 319"/>
                    <a:gd name="T2" fmla="*/ 230 w 317"/>
                    <a:gd name="T3" fmla="*/ 5 h 319"/>
                    <a:gd name="T4" fmla="*/ 188 w 317"/>
                    <a:gd name="T5" fmla="*/ 16 h 319"/>
                    <a:gd name="T6" fmla="*/ 149 w 317"/>
                    <a:gd name="T7" fmla="*/ 31 h 319"/>
                    <a:gd name="T8" fmla="*/ 113 w 317"/>
                    <a:gd name="T9" fmla="*/ 48 h 319"/>
                    <a:gd name="T10" fmla="*/ 83 w 317"/>
                    <a:gd name="T11" fmla="*/ 63 h 319"/>
                    <a:gd name="T12" fmla="*/ 61 w 317"/>
                    <a:gd name="T13" fmla="*/ 76 h 319"/>
                    <a:gd name="T14" fmla="*/ 49 w 317"/>
                    <a:gd name="T15" fmla="*/ 83 h 319"/>
                    <a:gd name="T16" fmla="*/ 232 w 317"/>
                    <a:gd name="T17" fmla="*/ 67 h 319"/>
                    <a:gd name="T18" fmla="*/ 198 w 317"/>
                    <a:gd name="T19" fmla="*/ 99 h 319"/>
                    <a:gd name="T20" fmla="*/ 170 w 317"/>
                    <a:gd name="T21" fmla="*/ 125 h 319"/>
                    <a:gd name="T22" fmla="*/ 146 w 317"/>
                    <a:gd name="T23" fmla="*/ 145 h 319"/>
                    <a:gd name="T24" fmla="*/ 124 w 317"/>
                    <a:gd name="T25" fmla="*/ 163 h 319"/>
                    <a:gd name="T26" fmla="*/ 101 w 317"/>
                    <a:gd name="T27" fmla="*/ 179 h 319"/>
                    <a:gd name="T28" fmla="*/ 74 w 317"/>
                    <a:gd name="T29" fmla="*/ 196 h 319"/>
                    <a:gd name="T30" fmla="*/ 41 w 317"/>
                    <a:gd name="T31" fmla="*/ 214 h 319"/>
                    <a:gd name="T32" fmla="*/ 0 w 317"/>
                    <a:gd name="T33" fmla="*/ 236 h 319"/>
                    <a:gd name="T34" fmla="*/ 9 w 317"/>
                    <a:gd name="T35" fmla="*/ 256 h 319"/>
                    <a:gd name="T36" fmla="*/ 23 w 317"/>
                    <a:gd name="T37" fmla="*/ 273 h 319"/>
                    <a:gd name="T38" fmla="*/ 35 w 317"/>
                    <a:gd name="T39" fmla="*/ 293 h 319"/>
                    <a:gd name="T40" fmla="*/ 39 w 317"/>
                    <a:gd name="T41" fmla="*/ 319 h 319"/>
                    <a:gd name="T42" fmla="*/ 75 w 317"/>
                    <a:gd name="T43" fmla="*/ 289 h 319"/>
                    <a:gd name="T44" fmla="*/ 103 w 317"/>
                    <a:gd name="T45" fmla="*/ 262 h 319"/>
                    <a:gd name="T46" fmla="*/ 125 w 317"/>
                    <a:gd name="T47" fmla="*/ 237 h 319"/>
                    <a:gd name="T48" fmla="*/ 144 w 317"/>
                    <a:gd name="T49" fmla="*/ 211 h 319"/>
                    <a:gd name="T50" fmla="*/ 161 w 317"/>
                    <a:gd name="T51" fmla="*/ 183 h 319"/>
                    <a:gd name="T52" fmla="*/ 181 w 317"/>
                    <a:gd name="T53" fmla="*/ 152 h 319"/>
                    <a:gd name="T54" fmla="*/ 204 w 317"/>
                    <a:gd name="T55" fmla="*/ 115 h 319"/>
                    <a:gd name="T56" fmla="*/ 233 w 317"/>
                    <a:gd name="T57" fmla="*/ 72 h 319"/>
                    <a:gd name="T58" fmla="*/ 241 w 317"/>
                    <a:gd name="T59" fmla="*/ 268 h 319"/>
                    <a:gd name="T60" fmla="*/ 251 w 317"/>
                    <a:gd name="T61" fmla="*/ 246 h 319"/>
                    <a:gd name="T62" fmla="*/ 268 w 317"/>
                    <a:gd name="T63" fmla="*/ 209 h 319"/>
                    <a:gd name="T64" fmla="*/ 286 w 317"/>
                    <a:gd name="T65" fmla="*/ 163 h 319"/>
                    <a:gd name="T66" fmla="*/ 304 w 317"/>
                    <a:gd name="T67" fmla="*/ 113 h 319"/>
                    <a:gd name="T68" fmla="*/ 315 w 317"/>
                    <a:gd name="T69" fmla="*/ 66 h 319"/>
                    <a:gd name="T70" fmla="*/ 316 w 317"/>
                    <a:gd name="T71" fmla="*/ 28 h 319"/>
                    <a:gd name="T72" fmla="*/ 304 w 317"/>
                    <a:gd name="T73" fmla="*/ 4 h 3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9">
                      <a:moveTo>
                        <a:pt x="291" y="0"/>
                      </a:moveTo>
                      <a:lnTo>
                        <a:pt x="271" y="0"/>
                      </a:lnTo>
                      <a:lnTo>
                        <a:pt x="251" y="2"/>
                      </a:lnTo>
                      <a:lnTo>
                        <a:pt x="230" y="5"/>
                      </a:lnTo>
                      <a:lnTo>
                        <a:pt x="209" y="10"/>
                      </a:lnTo>
                      <a:lnTo>
                        <a:pt x="188" y="16"/>
                      </a:lnTo>
                      <a:lnTo>
                        <a:pt x="168" y="23"/>
                      </a:lnTo>
                      <a:lnTo>
                        <a:pt x="149" y="31"/>
                      </a:lnTo>
                      <a:lnTo>
                        <a:pt x="130" y="40"/>
                      </a:lnTo>
                      <a:lnTo>
                        <a:pt x="113" y="48"/>
                      </a:lnTo>
                      <a:lnTo>
                        <a:pt x="97" y="56"/>
                      </a:lnTo>
                      <a:lnTo>
                        <a:pt x="83" y="63"/>
                      </a:lnTo>
                      <a:lnTo>
                        <a:pt x="71" y="70"/>
                      </a:lnTo>
                      <a:lnTo>
                        <a:pt x="61" y="76"/>
                      </a:lnTo>
                      <a:lnTo>
                        <a:pt x="54" y="81"/>
                      </a:lnTo>
                      <a:lnTo>
                        <a:pt x="49" y="83"/>
                      </a:lnTo>
                      <a:lnTo>
                        <a:pt x="48" y="84"/>
                      </a:lnTo>
                      <a:lnTo>
                        <a:pt x="232" y="67"/>
                      </a:lnTo>
                      <a:lnTo>
                        <a:pt x="214" y="84"/>
                      </a:lnTo>
                      <a:lnTo>
                        <a:pt x="198" y="99"/>
                      </a:lnTo>
                      <a:lnTo>
                        <a:pt x="183" y="113"/>
                      </a:lnTo>
                      <a:lnTo>
                        <a:pt x="170" y="125"/>
                      </a:lnTo>
                      <a:lnTo>
                        <a:pt x="158" y="136"/>
                      </a:lnTo>
                      <a:lnTo>
                        <a:pt x="146" y="145"/>
                      </a:lnTo>
                      <a:lnTo>
                        <a:pt x="135" y="155"/>
                      </a:lnTo>
                      <a:lnTo>
                        <a:pt x="124" y="163"/>
                      </a:lnTo>
                      <a:lnTo>
                        <a:pt x="113" y="171"/>
                      </a:lnTo>
                      <a:lnTo>
                        <a:pt x="101" y="179"/>
                      </a:lnTo>
                      <a:lnTo>
                        <a:pt x="88" y="187"/>
                      </a:lnTo>
                      <a:lnTo>
                        <a:pt x="74" y="196"/>
                      </a:lnTo>
                      <a:lnTo>
                        <a:pt x="58" y="205"/>
                      </a:lnTo>
                      <a:lnTo>
                        <a:pt x="41" y="214"/>
                      </a:lnTo>
                      <a:lnTo>
                        <a:pt x="22" y="224"/>
                      </a:lnTo>
                      <a:lnTo>
                        <a:pt x="0" y="236"/>
                      </a:lnTo>
                      <a:lnTo>
                        <a:pt x="4" y="247"/>
                      </a:lnTo>
                      <a:lnTo>
                        <a:pt x="9" y="256"/>
                      </a:lnTo>
                      <a:lnTo>
                        <a:pt x="15" y="265"/>
                      </a:lnTo>
                      <a:lnTo>
                        <a:pt x="23" y="273"/>
                      </a:lnTo>
                      <a:lnTo>
                        <a:pt x="29" y="283"/>
                      </a:lnTo>
                      <a:lnTo>
                        <a:pt x="35" y="293"/>
                      </a:lnTo>
                      <a:lnTo>
                        <a:pt x="38" y="305"/>
                      </a:lnTo>
                      <a:lnTo>
                        <a:pt x="39" y="319"/>
                      </a:lnTo>
                      <a:lnTo>
                        <a:pt x="58" y="303"/>
                      </a:lnTo>
                      <a:lnTo>
                        <a:pt x="75" y="289"/>
                      </a:lnTo>
                      <a:lnTo>
                        <a:pt x="89" y="276"/>
                      </a:lnTo>
                      <a:lnTo>
                        <a:pt x="103" y="262"/>
                      </a:lnTo>
                      <a:lnTo>
                        <a:pt x="114" y="250"/>
                      </a:lnTo>
                      <a:lnTo>
                        <a:pt x="125" y="237"/>
                      </a:lnTo>
                      <a:lnTo>
                        <a:pt x="135" y="224"/>
                      </a:lnTo>
                      <a:lnTo>
                        <a:pt x="144" y="211"/>
                      </a:lnTo>
                      <a:lnTo>
                        <a:pt x="152" y="197"/>
                      </a:lnTo>
                      <a:lnTo>
                        <a:pt x="161" y="183"/>
                      </a:lnTo>
                      <a:lnTo>
                        <a:pt x="171" y="168"/>
                      </a:lnTo>
                      <a:lnTo>
                        <a:pt x="181" y="152"/>
                      </a:lnTo>
                      <a:lnTo>
                        <a:pt x="192" y="134"/>
                      </a:lnTo>
                      <a:lnTo>
                        <a:pt x="204" y="115"/>
                      </a:lnTo>
                      <a:lnTo>
                        <a:pt x="218" y="94"/>
                      </a:lnTo>
                      <a:lnTo>
                        <a:pt x="233" y="72"/>
                      </a:lnTo>
                      <a:lnTo>
                        <a:pt x="239" y="270"/>
                      </a:lnTo>
                      <a:lnTo>
                        <a:pt x="241" y="268"/>
                      </a:lnTo>
                      <a:lnTo>
                        <a:pt x="245" y="259"/>
                      </a:lnTo>
                      <a:lnTo>
                        <a:pt x="251" y="246"/>
                      </a:lnTo>
                      <a:lnTo>
                        <a:pt x="259" y="229"/>
                      </a:lnTo>
                      <a:lnTo>
                        <a:pt x="268" y="209"/>
                      </a:lnTo>
                      <a:lnTo>
                        <a:pt x="277" y="187"/>
                      </a:lnTo>
                      <a:lnTo>
                        <a:pt x="286" y="163"/>
                      </a:lnTo>
                      <a:lnTo>
                        <a:pt x="295" y="138"/>
                      </a:lnTo>
                      <a:lnTo>
                        <a:pt x="304" y="113"/>
                      </a:lnTo>
                      <a:lnTo>
                        <a:pt x="310" y="89"/>
                      </a:lnTo>
                      <a:lnTo>
                        <a:pt x="315" y="66"/>
                      </a:lnTo>
                      <a:lnTo>
                        <a:pt x="317" y="45"/>
                      </a:lnTo>
                      <a:lnTo>
                        <a:pt x="316" y="28"/>
                      </a:lnTo>
                      <a:lnTo>
                        <a:pt x="312" y="14"/>
                      </a:lnTo>
                      <a:lnTo>
                        <a:pt x="304" y="4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8" name="Freeform 17"/>
                <p:cNvSpPr>
                  <a:spLocks/>
                </p:cNvSpPr>
                <p:nvPr/>
              </p:nvSpPr>
              <p:spPr bwMode="auto">
                <a:xfrm>
                  <a:off x="4002" y="1602"/>
                  <a:ext cx="517" cy="517"/>
                </a:xfrm>
                <a:custGeom>
                  <a:avLst/>
                  <a:gdLst>
                    <a:gd name="T0" fmla="*/ 64 w 517"/>
                    <a:gd name="T1" fmla="*/ 145 h 517"/>
                    <a:gd name="T2" fmla="*/ 77 w 517"/>
                    <a:gd name="T3" fmla="*/ 124 h 517"/>
                    <a:gd name="T4" fmla="*/ 61 w 517"/>
                    <a:gd name="T5" fmla="*/ 142 h 517"/>
                    <a:gd name="T6" fmla="*/ 39 w 517"/>
                    <a:gd name="T7" fmla="*/ 178 h 517"/>
                    <a:gd name="T8" fmla="*/ 16 w 517"/>
                    <a:gd name="T9" fmla="*/ 256 h 517"/>
                    <a:gd name="T10" fmla="*/ 23 w 517"/>
                    <a:gd name="T11" fmla="*/ 347 h 517"/>
                    <a:gd name="T12" fmla="*/ 62 w 517"/>
                    <a:gd name="T13" fmla="*/ 427 h 517"/>
                    <a:gd name="T14" fmla="*/ 132 w 517"/>
                    <a:gd name="T15" fmla="*/ 487 h 517"/>
                    <a:gd name="T16" fmla="*/ 176 w 517"/>
                    <a:gd name="T17" fmla="*/ 505 h 517"/>
                    <a:gd name="T18" fmla="*/ 221 w 517"/>
                    <a:gd name="T19" fmla="*/ 514 h 517"/>
                    <a:gd name="T20" fmla="*/ 277 w 517"/>
                    <a:gd name="T21" fmla="*/ 516 h 517"/>
                    <a:gd name="T22" fmla="*/ 335 w 517"/>
                    <a:gd name="T23" fmla="*/ 505 h 517"/>
                    <a:gd name="T24" fmla="*/ 415 w 517"/>
                    <a:gd name="T25" fmla="*/ 460 h 517"/>
                    <a:gd name="T26" fmla="*/ 480 w 517"/>
                    <a:gd name="T27" fmla="*/ 383 h 517"/>
                    <a:gd name="T28" fmla="*/ 514 w 517"/>
                    <a:gd name="T29" fmla="*/ 289 h 517"/>
                    <a:gd name="T30" fmla="*/ 510 w 517"/>
                    <a:gd name="T31" fmla="*/ 189 h 517"/>
                    <a:gd name="T32" fmla="*/ 485 w 517"/>
                    <a:gd name="T33" fmla="*/ 128 h 517"/>
                    <a:gd name="T34" fmla="*/ 455 w 517"/>
                    <a:gd name="T35" fmla="*/ 87 h 517"/>
                    <a:gd name="T36" fmla="*/ 416 w 517"/>
                    <a:gd name="T37" fmla="*/ 53 h 517"/>
                    <a:gd name="T38" fmla="*/ 372 w 517"/>
                    <a:gd name="T39" fmla="*/ 26 h 517"/>
                    <a:gd name="T40" fmla="*/ 323 w 517"/>
                    <a:gd name="T41" fmla="*/ 9 h 517"/>
                    <a:gd name="T42" fmla="*/ 271 w 517"/>
                    <a:gd name="T43" fmla="*/ 0 h 517"/>
                    <a:gd name="T44" fmla="*/ 219 w 517"/>
                    <a:gd name="T45" fmla="*/ 1 h 517"/>
                    <a:gd name="T46" fmla="*/ 167 w 517"/>
                    <a:gd name="T47" fmla="*/ 12 h 517"/>
                    <a:gd name="T48" fmla="*/ 114 w 517"/>
                    <a:gd name="T49" fmla="*/ 35 h 517"/>
                    <a:gd name="T50" fmla="*/ 68 w 517"/>
                    <a:gd name="T51" fmla="*/ 70 h 517"/>
                    <a:gd name="T52" fmla="*/ 31 w 517"/>
                    <a:gd name="T53" fmla="*/ 113 h 517"/>
                    <a:gd name="T54" fmla="*/ 5 w 517"/>
                    <a:gd name="T55" fmla="*/ 162 h 517"/>
                    <a:gd name="T56" fmla="*/ 17 w 517"/>
                    <a:gd name="T57" fmla="*/ 146 h 517"/>
                    <a:gd name="T58" fmla="*/ 45 w 517"/>
                    <a:gd name="T59" fmla="*/ 111 h 517"/>
                    <a:gd name="T60" fmla="*/ 80 w 517"/>
                    <a:gd name="T61" fmla="*/ 82 h 517"/>
                    <a:gd name="T62" fmla="*/ 121 w 517"/>
                    <a:gd name="T63" fmla="*/ 59 h 517"/>
                    <a:gd name="T64" fmla="*/ 203 w 517"/>
                    <a:gd name="T65" fmla="*/ 40 h 517"/>
                    <a:gd name="T66" fmla="*/ 294 w 517"/>
                    <a:gd name="T67" fmla="*/ 53 h 517"/>
                    <a:gd name="T68" fmla="*/ 373 w 517"/>
                    <a:gd name="T69" fmla="*/ 98 h 517"/>
                    <a:gd name="T70" fmla="*/ 431 w 517"/>
                    <a:gd name="T71" fmla="*/ 172 h 517"/>
                    <a:gd name="T72" fmla="*/ 447 w 517"/>
                    <a:gd name="T73" fmla="*/ 218 h 517"/>
                    <a:gd name="T74" fmla="*/ 452 w 517"/>
                    <a:gd name="T75" fmla="*/ 266 h 517"/>
                    <a:gd name="T76" fmla="*/ 442 w 517"/>
                    <a:gd name="T77" fmla="*/ 326 h 517"/>
                    <a:gd name="T78" fmla="*/ 408 w 517"/>
                    <a:gd name="T79" fmla="*/ 388 h 517"/>
                    <a:gd name="T80" fmla="*/ 350 w 517"/>
                    <a:gd name="T81" fmla="*/ 438 h 517"/>
                    <a:gd name="T82" fmla="*/ 288 w 517"/>
                    <a:gd name="T83" fmla="*/ 460 h 517"/>
                    <a:gd name="T84" fmla="*/ 228 w 517"/>
                    <a:gd name="T85" fmla="*/ 464 h 517"/>
                    <a:gd name="T86" fmla="*/ 179 w 517"/>
                    <a:gd name="T87" fmla="*/ 453 h 517"/>
                    <a:gd name="T88" fmla="*/ 113 w 517"/>
                    <a:gd name="T89" fmla="*/ 415 h 517"/>
                    <a:gd name="T90" fmla="*/ 61 w 517"/>
                    <a:gd name="T91" fmla="*/ 349 h 517"/>
                    <a:gd name="T92" fmla="*/ 38 w 517"/>
                    <a:gd name="T93" fmla="*/ 269 h 517"/>
                    <a:gd name="T94" fmla="*/ 47 w 517"/>
                    <a:gd name="T95" fmla="*/ 184 h 51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517" h="517">
                      <a:moveTo>
                        <a:pt x="55" y="163"/>
                      </a:moveTo>
                      <a:lnTo>
                        <a:pt x="58" y="157"/>
                      </a:lnTo>
                      <a:lnTo>
                        <a:pt x="61" y="151"/>
                      </a:lnTo>
                      <a:lnTo>
                        <a:pt x="64" y="145"/>
                      </a:lnTo>
                      <a:lnTo>
                        <a:pt x="67" y="140"/>
                      </a:lnTo>
                      <a:lnTo>
                        <a:pt x="71" y="134"/>
                      </a:lnTo>
                      <a:lnTo>
                        <a:pt x="74" y="129"/>
                      </a:lnTo>
                      <a:lnTo>
                        <a:pt x="77" y="124"/>
                      </a:lnTo>
                      <a:lnTo>
                        <a:pt x="81" y="118"/>
                      </a:lnTo>
                      <a:lnTo>
                        <a:pt x="74" y="126"/>
                      </a:lnTo>
                      <a:lnTo>
                        <a:pt x="67" y="134"/>
                      </a:lnTo>
                      <a:lnTo>
                        <a:pt x="61" y="142"/>
                      </a:lnTo>
                      <a:lnTo>
                        <a:pt x="55" y="151"/>
                      </a:lnTo>
                      <a:lnTo>
                        <a:pt x="50" y="159"/>
                      </a:lnTo>
                      <a:lnTo>
                        <a:pt x="44" y="169"/>
                      </a:lnTo>
                      <a:lnTo>
                        <a:pt x="39" y="178"/>
                      </a:lnTo>
                      <a:lnTo>
                        <a:pt x="35" y="188"/>
                      </a:lnTo>
                      <a:lnTo>
                        <a:pt x="26" y="211"/>
                      </a:lnTo>
                      <a:lnTo>
                        <a:pt x="20" y="233"/>
                      </a:lnTo>
                      <a:lnTo>
                        <a:pt x="16" y="256"/>
                      </a:lnTo>
                      <a:lnTo>
                        <a:pt x="15" y="280"/>
                      </a:lnTo>
                      <a:lnTo>
                        <a:pt x="15" y="303"/>
                      </a:lnTo>
                      <a:lnTo>
                        <a:pt x="18" y="325"/>
                      </a:lnTo>
                      <a:lnTo>
                        <a:pt x="23" y="347"/>
                      </a:lnTo>
                      <a:lnTo>
                        <a:pt x="30" y="368"/>
                      </a:lnTo>
                      <a:lnTo>
                        <a:pt x="39" y="389"/>
                      </a:lnTo>
                      <a:lnTo>
                        <a:pt x="50" y="408"/>
                      </a:lnTo>
                      <a:lnTo>
                        <a:pt x="62" y="427"/>
                      </a:lnTo>
                      <a:lnTo>
                        <a:pt x="77" y="444"/>
                      </a:lnTo>
                      <a:lnTo>
                        <a:pt x="93" y="460"/>
                      </a:lnTo>
                      <a:lnTo>
                        <a:pt x="112" y="474"/>
                      </a:lnTo>
                      <a:lnTo>
                        <a:pt x="132" y="487"/>
                      </a:lnTo>
                      <a:lnTo>
                        <a:pt x="153" y="498"/>
                      </a:lnTo>
                      <a:lnTo>
                        <a:pt x="159" y="500"/>
                      </a:lnTo>
                      <a:lnTo>
                        <a:pt x="167" y="503"/>
                      </a:lnTo>
                      <a:lnTo>
                        <a:pt x="176" y="505"/>
                      </a:lnTo>
                      <a:lnTo>
                        <a:pt x="186" y="508"/>
                      </a:lnTo>
                      <a:lnTo>
                        <a:pt x="197" y="511"/>
                      </a:lnTo>
                      <a:lnTo>
                        <a:pt x="208" y="512"/>
                      </a:lnTo>
                      <a:lnTo>
                        <a:pt x="221" y="514"/>
                      </a:lnTo>
                      <a:lnTo>
                        <a:pt x="235" y="516"/>
                      </a:lnTo>
                      <a:lnTo>
                        <a:pt x="248" y="517"/>
                      </a:lnTo>
                      <a:lnTo>
                        <a:pt x="262" y="517"/>
                      </a:lnTo>
                      <a:lnTo>
                        <a:pt x="277" y="516"/>
                      </a:lnTo>
                      <a:lnTo>
                        <a:pt x="291" y="515"/>
                      </a:lnTo>
                      <a:lnTo>
                        <a:pt x="306" y="513"/>
                      </a:lnTo>
                      <a:lnTo>
                        <a:pt x="321" y="510"/>
                      </a:lnTo>
                      <a:lnTo>
                        <a:pt x="335" y="505"/>
                      </a:lnTo>
                      <a:lnTo>
                        <a:pt x="349" y="500"/>
                      </a:lnTo>
                      <a:lnTo>
                        <a:pt x="373" y="489"/>
                      </a:lnTo>
                      <a:lnTo>
                        <a:pt x="394" y="475"/>
                      </a:lnTo>
                      <a:lnTo>
                        <a:pt x="415" y="460"/>
                      </a:lnTo>
                      <a:lnTo>
                        <a:pt x="434" y="443"/>
                      </a:lnTo>
                      <a:lnTo>
                        <a:pt x="451" y="424"/>
                      </a:lnTo>
                      <a:lnTo>
                        <a:pt x="466" y="404"/>
                      </a:lnTo>
                      <a:lnTo>
                        <a:pt x="480" y="383"/>
                      </a:lnTo>
                      <a:lnTo>
                        <a:pt x="492" y="360"/>
                      </a:lnTo>
                      <a:lnTo>
                        <a:pt x="501" y="337"/>
                      </a:lnTo>
                      <a:lnTo>
                        <a:pt x="509" y="313"/>
                      </a:lnTo>
                      <a:lnTo>
                        <a:pt x="514" y="289"/>
                      </a:lnTo>
                      <a:lnTo>
                        <a:pt x="517" y="264"/>
                      </a:lnTo>
                      <a:lnTo>
                        <a:pt x="517" y="239"/>
                      </a:lnTo>
                      <a:lnTo>
                        <a:pt x="515" y="213"/>
                      </a:lnTo>
                      <a:lnTo>
                        <a:pt x="510" y="189"/>
                      </a:lnTo>
                      <a:lnTo>
                        <a:pt x="502" y="164"/>
                      </a:lnTo>
                      <a:lnTo>
                        <a:pt x="497" y="151"/>
                      </a:lnTo>
                      <a:lnTo>
                        <a:pt x="492" y="139"/>
                      </a:lnTo>
                      <a:lnTo>
                        <a:pt x="485" y="128"/>
                      </a:lnTo>
                      <a:lnTo>
                        <a:pt x="478" y="117"/>
                      </a:lnTo>
                      <a:lnTo>
                        <a:pt x="471" y="107"/>
                      </a:lnTo>
                      <a:lnTo>
                        <a:pt x="463" y="97"/>
                      </a:lnTo>
                      <a:lnTo>
                        <a:pt x="455" y="87"/>
                      </a:lnTo>
                      <a:lnTo>
                        <a:pt x="446" y="77"/>
                      </a:lnTo>
                      <a:lnTo>
                        <a:pt x="436" y="69"/>
                      </a:lnTo>
                      <a:lnTo>
                        <a:pt x="426" y="61"/>
                      </a:lnTo>
                      <a:lnTo>
                        <a:pt x="416" y="53"/>
                      </a:lnTo>
                      <a:lnTo>
                        <a:pt x="405" y="45"/>
                      </a:lnTo>
                      <a:lnTo>
                        <a:pt x="394" y="39"/>
                      </a:lnTo>
                      <a:lnTo>
                        <a:pt x="383" y="33"/>
                      </a:lnTo>
                      <a:lnTo>
                        <a:pt x="372" y="26"/>
                      </a:lnTo>
                      <a:lnTo>
                        <a:pt x="360" y="21"/>
                      </a:lnTo>
                      <a:lnTo>
                        <a:pt x="348" y="17"/>
                      </a:lnTo>
                      <a:lnTo>
                        <a:pt x="335" y="13"/>
                      </a:lnTo>
                      <a:lnTo>
                        <a:pt x="323" y="9"/>
                      </a:lnTo>
                      <a:lnTo>
                        <a:pt x="310" y="6"/>
                      </a:lnTo>
                      <a:lnTo>
                        <a:pt x="297" y="4"/>
                      </a:lnTo>
                      <a:lnTo>
                        <a:pt x="284" y="2"/>
                      </a:lnTo>
                      <a:lnTo>
                        <a:pt x="271" y="0"/>
                      </a:lnTo>
                      <a:lnTo>
                        <a:pt x="258" y="0"/>
                      </a:lnTo>
                      <a:lnTo>
                        <a:pt x="245" y="0"/>
                      </a:lnTo>
                      <a:lnTo>
                        <a:pt x="232" y="0"/>
                      </a:lnTo>
                      <a:lnTo>
                        <a:pt x="219" y="1"/>
                      </a:lnTo>
                      <a:lnTo>
                        <a:pt x="206" y="3"/>
                      </a:lnTo>
                      <a:lnTo>
                        <a:pt x="193" y="5"/>
                      </a:lnTo>
                      <a:lnTo>
                        <a:pt x="180" y="8"/>
                      </a:lnTo>
                      <a:lnTo>
                        <a:pt x="167" y="12"/>
                      </a:lnTo>
                      <a:lnTo>
                        <a:pt x="155" y="16"/>
                      </a:lnTo>
                      <a:lnTo>
                        <a:pt x="141" y="22"/>
                      </a:lnTo>
                      <a:lnTo>
                        <a:pt x="127" y="28"/>
                      </a:lnTo>
                      <a:lnTo>
                        <a:pt x="114" y="35"/>
                      </a:lnTo>
                      <a:lnTo>
                        <a:pt x="102" y="44"/>
                      </a:lnTo>
                      <a:lnTo>
                        <a:pt x="90" y="52"/>
                      </a:lnTo>
                      <a:lnTo>
                        <a:pt x="79" y="61"/>
                      </a:lnTo>
                      <a:lnTo>
                        <a:pt x="68" y="70"/>
                      </a:lnTo>
                      <a:lnTo>
                        <a:pt x="58" y="80"/>
                      </a:lnTo>
                      <a:lnTo>
                        <a:pt x="49" y="90"/>
                      </a:lnTo>
                      <a:lnTo>
                        <a:pt x="40" y="101"/>
                      </a:lnTo>
                      <a:lnTo>
                        <a:pt x="31" y="113"/>
                      </a:lnTo>
                      <a:lnTo>
                        <a:pt x="24" y="125"/>
                      </a:lnTo>
                      <a:lnTo>
                        <a:pt x="17" y="137"/>
                      </a:lnTo>
                      <a:lnTo>
                        <a:pt x="11" y="149"/>
                      </a:lnTo>
                      <a:lnTo>
                        <a:pt x="5" y="162"/>
                      </a:lnTo>
                      <a:lnTo>
                        <a:pt x="0" y="175"/>
                      </a:lnTo>
                      <a:lnTo>
                        <a:pt x="6" y="165"/>
                      </a:lnTo>
                      <a:lnTo>
                        <a:pt x="11" y="155"/>
                      </a:lnTo>
                      <a:lnTo>
                        <a:pt x="17" y="146"/>
                      </a:lnTo>
                      <a:lnTo>
                        <a:pt x="23" y="137"/>
                      </a:lnTo>
                      <a:lnTo>
                        <a:pt x="31" y="128"/>
                      </a:lnTo>
                      <a:lnTo>
                        <a:pt x="38" y="119"/>
                      </a:lnTo>
                      <a:lnTo>
                        <a:pt x="45" y="111"/>
                      </a:lnTo>
                      <a:lnTo>
                        <a:pt x="53" y="103"/>
                      </a:lnTo>
                      <a:lnTo>
                        <a:pt x="62" y="96"/>
                      </a:lnTo>
                      <a:lnTo>
                        <a:pt x="71" y="89"/>
                      </a:lnTo>
                      <a:lnTo>
                        <a:pt x="80" y="82"/>
                      </a:lnTo>
                      <a:lnTo>
                        <a:pt x="90" y="76"/>
                      </a:lnTo>
                      <a:lnTo>
                        <a:pt x="100" y="70"/>
                      </a:lnTo>
                      <a:lnTo>
                        <a:pt x="110" y="65"/>
                      </a:lnTo>
                      <a:lnTo>
                        <a:pt x="121" y="59"/>
                      </a:lnTo>
                      <a:lnTo>
                        <a:pt x="132" y="55"/>
                      </a:lnTo>
                      <a:lnTo>
                        <a:pt x="155" y="47"/>
                      </a:lnTo>
                      <a:lnTo>
                        <a:pt x="179" y="43"/>
                      </a:lnTo>
                      <a:lnTo>
                        <a:pt x="203" y="40"/>
                      </a:lnTo>
                      <a:lnTo>
                        <a:pt x="226" y="40"/>
                      </a:lnTo>
                      <a:lnTo>
                        <a:pt x="249" y="42"/>
                      </a:lnTo>
                      <a:lnTo>
                        <a:pt x="272" y="46"/>
                      </a:lnTo>
                      <a:lnTo>
                        <a:pt x="294" y="53"/>
                      </a:lnTo>
                      <a:lnTo>
                        <a:pt x="315" y="61"/>
                      </a:lnTo>
                      <a:lnTo>
                        <a:pt x="336" y="72"/>
                      </a:lnTo>
                      <a:lnTo>
                        <a:pt x="355" y="84"/>
                      </a:lnTo>
                      <a:lnTo>
                        <a:pt x="373" y="98"/>
                      </a:lnTo>
                      <a:lnTo>
                        <a:pt x="390" y="114"/>
                      </a:lnTo>
                      <a:lnTo>
                        <a:pt x="405" y="132"/>
                      </a:lnTo>
                      <a:lnTo>
                        <a:pt x="419" y="151"/>
                      </a:lnTo>
                      <a:lnTo>
                        <a:pt x="431" y="172"/>
                      </a:lnTo>
                      <a:lnTo>
                        <a:pt x="440" y="195"/>
                      </a:lnTo>
                      <a:lnTo>
                        <a:pt x="443" y="201"/>
                      </a:lnTo>
                      <a:lnTo>
                        <a:pt x="445" y="209"/>
                      </a:lnTo>
                      <a:lnTo>
                        <a:pt x="447" y="218"/>
                      </a:lnTo>
                      <a:lnTo>
                        <a:pt x="449" y="229"/>
                      </a:lnTo>
                      <a:lnTo>
                        <a:pt x="450" y="241"/>
                      </a:lnTo>
                      <a:lnTo>
                        <a:pt x="451" y="253"/>
                      </a:lnTo>
                      <a:lnTo>
                        <a:pt x="452" y="266"/>
                      </a:lnTo>
                      <a:lnTo>
                        <a:pt x="451" y="281"/>
                      </a:lnTo>
                      <a:lnTo>
                        <a:pt x="449" y="295"/>
                      </a:lnTo>
                      <a:lnTo>
                        <a:pt x="446" y="311"/>
                      </a:lnTo>
                      <a:lnTo>
                        <a:pt x="442" y="326"/>
                      </a:lnTo>
                      <a:lnTo>
                        <a:pt x="436" y="342"/>
                      </a:lnTo>
                      <a:lnTo>
                        <a:pt x="429" y="357"/>
                      </a:lnTo>
                      <a:lnTo>
                        <a:pt x="420" y="373"/>
                      </a:lnTo>
                      <a:lnTo>
                        <a:pt x="408" y="388"/>
                      </a:lnTo>
                      <a:lnTo>
                        <a:pt x="395" y="403"/>
                      </a:lnTo>
                      <a:lnTo>
                        <a:pt x="381" y="417"/>
                      </a:lnTo>
                      <a:lnTo>
                        <a:pt x="365" y="428"/>
                      </a:lnTo>
                      <a:lnTo>
                        <a:pt x="350" y="438"/>
                      </a:lnTo>
                      <a:lnTo>
                        <a:pt x="335" y="445"/>
                      </a:lnTo>
                      <a:lnTo>
                        <a:pt x="319" y="452"/>
                      </a:lnTo>
                      <a:lnTo>
                        <a:pt x="303" y="457"/>
                      </a:lnTo>
                      <a:lnTo>
                        <a:pt x="288" y="460"/>
                      </a:lnTo>
                      <a:lnTo>
                        <a:pt x="272" y="463"/>
                      </a:lnTo>
                      <a:lnTo>
                        <a:pt x="257" y="464"/>
                      </a:lnTo>
                      <a:lnTo>
                        <a:pt x="242" y="464"/>
                      </a:lnTo>
                      <a:lnTo>
                        <a:pt x="228" y="464"/>
                      </a:lnTo>
                      <a:lnTo>
                        <a:pt x="215" y="462"/>
                      </a:lnTo>
                      <a:lnTo>
                        <a:pt x="202" y="460"/>
                      </a:lnTo>
                      <a:lnTo>
                        <a:pt x="190" y="457"/>
                      </a:lnTo>
                      <a:lnTo>
                        <a:pt x="179" y="453"/>
                      </a:lnTo>
                      <a:lnTo>
                        <a:pt x="169" y="449"/>
                      </a:lnTo>
                      <a:lnTo>
                        <a:pt x="149" y="439"/>
                      </a:lnTo>
                      <a:lnTo>
                        <a:pt x="130" y="428"/>
                      </a:lnTo>
                      <a:lnTo>
                        <a:pt x="113" y="415"/>
                      </a:lnTo>
                      <a:lnTo>
                        <a:pt x="98" y="400"/>
                      </a:lnTo>
                      <a:lnTo>
                        <a:pt x="84" y="384"/>
                      </a:lnTo>
                      <a:lnTo>
                        <a:pt x="72" y="367"/>
                      </a:lnTo>
                      <a:lnTo>
                        <a:pt x="61" y="349"/>
                      </a:lnTo>
                      <a:lnTo>
                        <a:pt x="52" y="330"/>
                      </a:lnTo>
                      <a:lnTo>
                        <a:pt x="46" y="310"/>
                      </a:lnTo>
                      <a:lnTo>
                        <a:pt x="41" y="290"/>
                      </a:lnTo>
                      <a:lnTo>
                        <a:pt x="38" y="269"/>
                      </a:lnTo>
                      <a:lnTo>
                        <a:pt x="37" y="248"/>
                      </a:lnTo>
                      <a:lnTo>
                        <a:pt x="39" y="226"/>
                      </a:lnTo>
                      <a:lnTo>
                        <a:pt x="42" y="205"/>
                      </a:lnTo>
                      <a:lnTo>
                        <a:pt x="47" y="184"/>
                      </a:lnTo>
                      <a:lnTo>
                        <a:pt x="55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74A46E3-12A5-44C3-B546-81488FBE1E49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B631EF56-154D-4BA2-9C8F-7E074E5289C1}" type="slidenum">
              <a:rPr lang="en-US"/>
              <a:pPr/>
              <a:t>18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5943600" cy="12954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 dirty="0" smtClean="0">
                <a:ea typeface="+mj-ea"/>
                <a:cs typeface="+mj-cs"/>
              </a:rPr>
              <a:t>Considerations for Treatment of Female Addicts: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800" b="1" smtClean="0">
                <a:latin typeface="Arial Narrow" pitchFamily="34" charset="0"/>
              </a:rPr>
              <a:t>Provide Safety:</a:t>
            </a:r>
            <a:endParaRPr lang="en-US" sz="2800" smtClean="0"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Single gender groups vs. Mixed gender groups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Realign relationship patterns / Decrease risk for repeated victimization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Shame and Stigma = </a:t>
            </a:r>
            <a:r>
              <a:rPr lang="ja-JP" altLang="en-US" sz="2400" smtClean="0">
                <a:latin typeface="Arial Narrow" pitchFamily="34" charset="0"/>
              </a:rPr>
              <a:t>“</a:t>
            </a:r>
            <a:r>
              <a:rPr lang="en-US" altLang="ja-JP" sz="2400" smtClean="0">
                <a:latin typeface="Arial Narrow" pitchFamily="34" charset="0"/>
              </a:rPr>
              <a:t>Good moms don</a:t>
            </a:r>
            <a:r>
              <a:rPr lang="en-US" altLang="en-US" sz="2400" smtClean="0">
                <a:latin typeface="Arial Narrow" pitchFamily="34" charset="0"/>
              </a:rPr>
              <a:t>’</a:t>
            </a:r>
            <a:r>
              <a:rPr lang="en-US" altLang="ja-JP" sz="2400" smtClean="0">
                <a:latin typeface="Arial Narrow" pitchFamily="34" charset="0"/>
              </a:rPr>
              <a:t>t abuse drugs/alcohol</a:t>
            </a:r>
            <a:r>
              <a:rPr lang="ja-JP" altLang="en-US" sz="2400" smtClean="0">
                <a:latin typeface="Arial Narrow" pitchFamily="34" charset="0"/>
              </a:rPr>
              <a:t>”</a:t>
            </a:r>
            <a:r>
              <a:rPr lang="en-US" altLang="ja-JP" sz="2400" smtClean="0">
                <a:latin typeface="Arial Narrow" pitchFamily="34" charset="0"/>
              </a:rPr>
              <a:t> or core message of “I’m bad / worthless / broken / incapable.” 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800" b="1" smtClean="0">
                <a:latin typeface="Arial Narrow" pitchFamily="34" charset="0"/>
              </a:rPr>
              <a:t>Address Trauma History:</a:t>
            </a:r>
            <a:endParaRPr lang="en-US" sz="2800" smtClean="0"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 Narrow" pitchFamily="34" charset="0"/>
              </a:rPr>
              <a:t>Space to tell the story / Feel the emotions / Normalize grief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 Narrow" pitchFamily="34" charset="0"/>
              </a:rPr>
              <a:t>Teach HEALTHY coping skills / Conflict resolution / Normalize conflict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 Narrow" pitchFamily="34" charset="0"/>
              </a:rPr>
              <a:t>Attachment (anxious / avoidant vs. secure) / Normalize vulnerability / Reaffirm instincts</a:t>
            </a:r>
          </a:p>
        </p:txBody>
      </p:sp>
      <p:pic>
        <p:nvPicPr>
          <p:cNvPr id="44037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86D9EC4-18DD-4197-B796-00DA7C63F74A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14E662F-D6DD-4E96-BC0B-1E2C23575B64}" type="slidenum">
              <a:rPr lang="en-US"/>
              <a:pPr/>
              <a:t>19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5943600" cy="12954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 dirty="0" smtClean="0">
                <a:ea typeface="+mj-ea"/>
                <a:cs typeface="+mj-cs"/>
              </a:rPr>
              <a:t>Considerations for Treatment of Female Addicts: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153400" cy="49530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 Narrow" pitchFamily="34" charset="0"/>
              </a:rPr>
              <a:t>Address Co-morbidity (Psychiatric Dx</a:t>
            </a:r>
            <a:r>
              <a:rPr lang="en-US" altLang="en-US" sz="2800" b="1" smtClean="0">
                <a:latin typeface="Arial Narrow" pitchFamily="34" charset="0"/>
              </a:rPr>
              <a:t>’</a:t>
            </a:r>
            <a:r>
              <a:rPr lang="en-US" sz="2800" b="1" smtClean="0">
                <a:latin typeface="Arial Narrow" pitchFamily="34" charset="0"/>
              </a:rPr>
              <a:t>s) Simultaneously: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 Narrow" pitchFamily="34" charset="0"/>
              </a:rPr>
              <a:t>Depression (70%) persists into recovery, Bi-Polar, Anxiety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 Narrow" pitchFamily="34" charset="0"/>
              </a:rPr>
              <a:t>Eating disorder - 30-35% for those seeking addiction treatment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Borderline / Dependent Personality Disorder vs. Narcissistic and /or Anti-social traits (more prevalent for males)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 smtClean="0">
                <a:latin typeface="Arial Narrow" pitchFamily="34" charset="0"/>
              </a:rPr>
              <a:t>Address Co-morbidity (Biological Dx</a:t>
            </a:r>
            <a:r>
              <a:rPr lang="en-US" altLang="en-US" sz="2800" b="1" smtClean="0">
                <a:latin typeface="Arial Narrow" pitchFamily="34" charset="0"/>
              </a:rPr>
              <a:t>’</a:t>
            </a:r>
            <a:r>
              <a:rPr lang="en-US" sz="2800" b="1" smtClean="0">
                <a:latin typeface="Arial Narrow" pitchFamily="34" charset="0"/>
              </a:rPr>
              <a:t>s):</a:t>
            </a:r>
            <a:r>
              <a:rPr lang="en-US" sz="2800" smtClean="0">
                <a:latin typeface="Arial Narrow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HIV / AIDS / Hepatitis / HPV – more likely to contract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Cirrhosis / Cardiac functioning / Chronic Pain / Thyroid / Hormonal Shifts / Somatization / GI Symptoms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smtClean="0">
                <a:latin typeface="Arial Narrow" pitchFamily="34" charset="0"/>
              </a:rPr>
              <a:t>Pregnancy / Post-Abortion / Infertility / Pre- &amp; Post- Menopause</a:t>
            </a:r>
          </a:p>
        </p:txBody>
      </p:sp>
      <p:pic>
        <p:nvPicPr>
          <p:cNvPr id="4608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A2990D5-7208-41EA-9E07-925F2E93180E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6805AC00-668C-4904-9299-D66A1F314A6A}" type="slidenum">
              <a:rPr lang="en-US"/>
              <a:pPr/>
              <a:t>2</a:t>
            </a:fld>
            <a:endParaRPr lang="en-US"/>
          </a:p>
        </p:txBody>
      </p:sp>
      <p:pic>
        <p:nvPicPr>
          <p:cNvPr id="30722" name="Content Placeholder 6" descr="jellinek.pdf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"/>
            <a:ext cx="9144000" cy="6532563"/>
          </a:xfrm>
        </p:spPr>
      </p:pic>
      <p:sp>
        <p:nvSpPr>
          <p:cNvPr id="17412" name="Date Placeholder 3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fld id="{B3E35214-AF72-4212-8091-F3AF0276206C}" type="datetime1">
              <a:rPr lang="en-US" sz="1400"/>
              <a:pPr/>
              <a:t>1/17/2013</a:t>
            </a:fld>
            <a:endParaRPr lang="en-US" sz="1400"/>
          </a:p>
        </p:txBody>
      </p:sp>
      <p:sp>
        <p:nvSpPr>
          <p:cNvPr id="1741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fld id="{EDC8F1ED-69FD-4EDA-B03D-76EA01AF4C29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676400" y="1676400"/>
            <a:ext cx="9906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562600" y="2971800"/>
            <a:ext cx="10668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257800" y="2743200"/>
            <a:ext cx="16002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553200" y="3581400"/>
            <a:ext cx="11430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648200" y="5181600"/>
            <a:ext cx="7620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943600" y="1981200"/>
            <a:ext cx="12954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514600" y="3200400"/>
            <a:ext cx="12954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600200" y="3581400"/>
            <a:ext cx="8382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105400" y="3657600"/>
            <a:ext cx="11430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A7F1835-0DA6-4651-B3EF-232DC5D3DB84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3053495D-0C6E-44E8-874D-DA601586FC01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6019800" cy="9906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Treating the Addicted Woman: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7996238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  <a:defRPr/>
            </a:pPr>
            <a:r>
              <a:rPr lang="en-US" sz="3400" b="1" dirty="0" smtClean="0">
                <a:latin typeface="Arial Narrow" charset="0"/>
                <a:ea typeface="+mn-ea"/>
                <a:cs typeface="+mn-cs"/>
              </a:rPr>
              <a:t>Establish a Healing Environment</a:t>
            </a:r>
          </a:p>
        </p:txBody>
      </p:sp>
      <p:sp>
        <p:nvSpPr>
          <p:cNvPr id="48133" name="Text Box 9"/>
          <p:cNvSpPr txBox="1">
            <a:spLocks noChangeArrowheads="1"/>
          </p:cNvSpPr>
          <p:nvPr/>
        </p:nvSpPr>
        <p:spPr bwMode="auto">
          <a:xfrm>
            <a:off x="3733800" y="3581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8134" name="Group 1"/>
          <p:cNvGrpSpPr>
            <a:grpSpLocks/>
          </p:cNvGrpSpPr>
          <p:nvPr/>
        </p:nvGrpSpPr>
        <p:grpSpPr bwMode="auto">
          <a:xfrm>
            <a:off x="1371600" y="2362200"/>
            <a:ext cx="6705600" cy="4283075"/>
            <a:chOff x="1524000" y="2590800"/>
            <a:chExt cx="5943600" cy="3749675"/>
          </a:xfrm>
        </p:grpSpPr>
        <p:sp>
          <p:nvSpPr>
            <p:cNvPr id="48141" name="Pyr1"/>
            <p:cNvSpPr>
              <a:spLocks noEditPoints="1" noChangeArrowheads="1"/>
            </p:cNvSpPr>
            <p:nvPr/>
          </p:nvSpPr>
          <p:spPr bwMode="auto">
            <a:xfrm>
              <a:off x="3836988" y="2590800"/>
              <a:ext cx="1331912" cy="83185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Pyr2"/>
            <p:cNvSpPr>
              <a:spLocks noEditPoints="1" noChangeArrowheads="1"/>
            </p:cNvSpPr>
            <p:nvPr/>
          </p:nvSpPr>
          <p:spPr bwMode="auto">
            <a:xfrm>
              <a:off x="3065463" y="3422650"/>
              <a:ext cx="2868612" cy="9747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Pyr3"/>
            <p:cNvSpPr>
              <a:spLocks noEditPoints="1" noChangeArrowheads="1"/>
            </p:cNvSpPr>
            <p:nvPr/>
          </p:nvSpPr>
          <p:spPr bwMode="auto">
            <a:xfrm>
              <a:off x="2301875" y="4397375"/>
              <a:ext cx="4394200" cy="9731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Pyr4"/>
            <p:cNvSpPr>
              <a:spLocks noEditPoints="1" noChangeArrowheads="1"/>
            </p:cNvSpPr>
            <p:nvPr/>
          </p:nvSpPr>
          <p:spPr bwMode="auto">
            <a:xfrm>
              <a:off x="1524000" y="5365750"/>
              <a:ext cx="5943600" cy="97472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5" name="Group 18"/>
          <p:cNvGrpSpPr>
            <a:grpSpLocks/>
          </p:cNvGrpSpPr>
          <p:nvPr/>
        </p:nvGrpSpPr>
        <p:grpSpPr bwMode="auto">
          <a:xfrm>
            <a:off x="3505200" y="2743200"/>
            <a:ext cx="2438400" cy="3551238"/>
            <a:chOff x="2112" y="1776"/>
            <a:chExt cx="1536" cy="2237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160" y="3648"/>
              <a:ext cx="139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74997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Safety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160" y="2976"/>
              <a:ext cx="144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74997"/>
                </a:scheme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Narrow" charset="0"/>
                </a:rPr>
                <a:t>Connection</a:t>
              </a:r>
              <a:endPara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endParaRP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2112" y="2352"/>
              <a:ext cx="1536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74997"/>
                </a:scheme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Narrow" charset="0"/>
                </a:rPr>
                <a:t>Empowerment</a:t>
              </a:r>
              <a:endPara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endParaRP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2496" y="1776"/>
              <a:ext cx="768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74997"/>
                </a:scheme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Narrow" charset="0"/>
                </a:rPr>
                <a:t>Health</a:t>
              </a:r>
              <a:endPara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endParaRPr>
            </a:p>
          </p:txBody>
        </p:sp>
      </p:grpSp>
      <p:pic>
        <p:nvPicPr>
          <p:cNvPr id="48136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E630CE1-B6F5-4178-82DD-C9453303026F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701F57E-CF54-4948-B68E-6FCCF77448DA}" type="slidenum">
              <a:rPr lang="en-US"/>
              <a:pPr/>
              <a:t>21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6019800" cy="9906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Treating the Addicted Woman: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7996238" cy="887413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  <a:defRPr/>
            </a:pPr>
            <a:r>
              <a:rPr lang="en-US" sz="3400" b="1" dirty="0" smtClean="0">
                <a:latin typeface="Arial Narrow" charset="0"/>
                <a:ea typeface="+mn-ea"/>
                <a:cs typeface="+mn-cs"/>
              </a:rPr>
              <a:t>Establish a Healing Environment</a:t>
            </a:r>
          </a:p>
        </p:txBody>
      </p:sp>
      <p:sp>
        <p:nvSpPr>
          <p:cNvPr id="50181" name="Text Box 9"/>
          <p:cNvSpPr txBox="1">
            <a:spLocks noChangeArrowheads="1"/>
          </p:cNvSpPr>
          <p:nvPr/>
        </p:nvSpPr>
        <p:spPr bwMode="auto">
          <a:xfrm>
            <a:off x="3733800" y="3581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152400" y="2743200"/>
            <a:ext cx="4419600" cy="3505200"/>
            <a:chOff x="1524000" y="2590800"/>
            <a:chExt cx="5943600" cy="3749675"/>
          </a:xfrm>
        </p:grpSpPr>
        <p:sp>
          <p:nvSpPr>
            <p:cNvPr id="50185" name="Pyr1"/>
            <p:cNvSpPr>
              <a:spLocks noEditPoints="1" noChangeArrowheads="1"/>
            </p:cNvSpPr>
            <p:nvPr/>
          </p:nvSpPr>
          <p:spPr bwMode="auto">
            <a:xfrm>
              <a:off x="3836988" y="2590800"/>
              <a:ext cx="1331912" cy="83185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Pyr2"/>
            <p:cNvSpPr>
              <a:spLocks noEditPoints="1" noChangeArrowheads="1"/>
            </p:cNvSpPr>
            <p:nvPr/>
          </p:nvSpPr>
          <p:spPr bwMode="auto">
            <a:xfrm>
              <a:off x="3065463" y="3422650"/>
              <a:ext cx="2868612" cy="9747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Pyr3"/>
            <p:cNvSpPr>
              <a:spLocks noEditPoints="1" noChangeArrowheads="1"/>
            </p:cNvSpPr>
            <p:nvPr/>
          </p:nvSpPr>
          <p:spPr bwMode="auto">
            <a:xfrm>
              <a:off x="2301875" y="4397375"/>
              <a:ext cx="4394200" cy="9731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Pyr4"/>
            <p:cNvSpPr>
              <a:spLocks noEditPoints="1" noChangeArrowheads="1"/>
            </p:cNvSpPr>
            <p:nvPr/>
          </p:nvSpPr>
          <p:spPr bwMode="auto">
            <a:xfrm>
              <a:off x="1524000" y="5365750"/>
              <a:ext cx="5943600" cy="97472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89" name="Group 18"/>
            <p:cNvGrpSpPr>
              <a:grpSpLocks/>
            </p:cNvGrpSpPr>
            <p:nvPr/>
          </p:nvGrpSpPr>
          <p:grpSpPr bwMode="auto">
            <a:xfrm>
              <a:off x="3163888" y="2998788"/>
              <a:ext cx="2709863" cy="3189289"/>
              <a:chOff x="1993" y="1889"/>
              <a:chExt cx="1707" cy="2009"/>
            </a:xfrm>
          </p:grpSpPr>
          <p:sp>
            <p:nvSpPr>
              <p:cNvPr id="13319" name="Text Box 7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1393" cy="3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>
                    <a:alpha val="74997"/>
                  </a:scheme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Safety</a:t>
                </a:r>
              </a:p>
            </p:txBody>
          </p:sp>
          <p:sp>
            <p:nvSpPr>
              <p:cNvPr id="13320" name="Text Box 8"/>
              <p:cNvSpPr txBox="1">
                <a:spLocks noChangeArrowheads="1"/>
              </p:cNvSpPr>
              <p:nvPr/>
            </p:nvSpPr>
            <p:spPr bwMode="auto">
              <a:xfrm>
                <a:off x="1993" y="2916"/>
                <a:ext cx="1707" cy="3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>
                    <a:alpha val="74997"/>
                  </a:scheme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28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 Narrow" charset="0"/>
                  </a:rPr>
                  <a:t>Connection</a:t>
                </a:r>
                <a:endParaRPr lang="en-US" sz="28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Narrow" charset="0"/>
                </a:endParaRPr>
              </a:p>
            </p:txBody>
          </p:sp>
          <p:sp>
            <p:nvSpPr>
              <p:cNvPr id="13322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402"/>
                <a:ext cx="1536" cy="2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>
                    <a:alpha val="74997"/>
                  </a:scheme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2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 Narrow" charset="0"/>
                  </a:rPr>
                  <a:t>Empowerment</a:t>
                </a:r>
                <a:endParaRPr lang="en-US" sz="22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Narrow" charset="0"/>
                </a:endParaRPr>
              </a:p>
            </p:txBody>
          </p:sp>
          <p:sp>
            <p:nvSpPr>
              <p:cNvPr id="13329" name="Text Box 17"/>
              <p:cNvSpPr txBox="1">
                <a:spLocks noChangeArrowheads="1"/>
              </p:cNvSpPr>
              <p:nvPr/>
            </p:nvSpPr>
            <p:spPr bwMode="auto">
              <a:xfrm>
                <a:off x="2458" y="1889"/>
                <a:ext cx="769" cy="27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>
                    <a:alpha val="74997"/>
                  </a:scheme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2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 Narrow" charset="0"/>
                  </a:rPr>
                  <a:t>Health</a:t>
                </a:r>
                <a:endParaRPr lang="en-US" sz="20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Narrow" charset="0"/>
                </a:endParaRPr>
              </a:p>
            </p:txBody>
          </p:sp>
        </p:grpSp>
      </p:grpSp>
      <p:pic>
        <p:nvPicPr>
          <p:cNvPr id="50183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648200" y="2590800"/>
            <a:ext cx="4343400" cy="36623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b="1" dirty="0">
                <a:latin typeface="Arial Narrow"/>
                <a:cs typeface="Arial Narrow"/>
              </a:rPr>
              <a:t>Authenticity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/>
              <a:buChar char="•"/>
              <a:defRPr/>
            </a:pPr>
            <a:r>
              <a:rPr lang="en-US" sz="1600" b="1" dirty="0">
                <a:latin typeface="Arial Narrow"/>
                <a:cs typeface="Arial Narrow"/>
              </a:rPr>
              <a:t>Emotional Honesty, boundaries, vulnerable, compassion for self/others, embrace who you are</a:t>
            </a:r>
          </a:p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b="1" dirty="0">
                <a:latin typeface="Arial Narrow"/>
                <a:cs typeface="Arial Narrow"/>
              </a:rPr>
              <a:t>Love and Belonging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/>
              <a:buChar char="•"/>
              <a:defRPr/>
            </a:pPr>
            <a:r>
              <a:rPr lang="en-US" sz="1600" b="1" dirty="0">
                <a:latin typeface="Arial Narrow"/>
                <a:cs typeface="Arial Narrow"/>
              </a:rPr>
              <a:t>Internal sense of belonging, worthy, deeply seen/known, love imperfections, practice forgiveness / self-compassion</a:t>
            </a:r>
          </a:p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b="1" dirty="0">
                <a:latin typeface="Arial Narrow"/>
                <a:cs typeface="Arial Narrow"/>
              </a:rPr>
              <a:t>A Resilient Spirit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/>
              <a:buChar char="•"/>
              <a:defRPr/>
            </a:pPr>
            <a:r>
              <a:rPr lang="en-US" sz="1600" b="1" dirty="0">
                <a:latin typeface="Arial Narrow"/>
                <a:cs typeface="Arial Narrow"/>
              </a:rPr>
              <a:t>Tell stories w/ hope / gratitude, honor faith / intuition, value perseverance &amp; rest, hold joy and laughter sacred</a:t>
            </a:r>
          </a:p>
          <a:p>
            <a:pPr lvl="1">
              <a:buClr>
                <a:schemeClr val="tx2"/>
              </a:buClr>
              <a:buSzPct val="125000"/>
              <a:defRPr/>
            </a:pPr>
            <a:endParaRPr lang="en-US" sz="1600" b="1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AE476A3-74B2-4F15-A0A9-5715EE33414A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F1BAE6D-DD07-4E12-A4DB-4548871985DE}" type="slidenum">
              <a:rPr lang="en-US"/>
              <a:pPr/>
              <a:t>22</a:t>
            </a:fld>
            <a:endParaRPr lang="en-US"/>
          </a:p>
        </p:txBody>
      </p:sp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References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460533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smtClean="0">
                <a:ea typeface="+mn-ea"/>
                <a:cs typeface="+mn-cs"/>
              </a:rPr>
              <a:t>Aries, E. (1976).  Interaction patterns and themes of male, female, and mixed groups. </a:t>
            </a:r>
          </a:p>
          <a:p>
            <a:pPr marL="0" indent="0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1600" dirty="0">
                <a:ea typeface="+mn-ea"/>
                <a:cs typeface="+mn-cs"/>
              </a:rPr>
              <a:t>	</a:t>
            </a:r>
            <a:r>
              <a:rPr lang="en-US" sz="1600" i="1" dirty="0" smtClean="0">
                <a:ea typeface="+mn-ea"/>
                <a:cs typeface="+mn-cs"/>
              </a:rPr>
              <a:t>Small Group Behavior, 7, </a:t>
            </a:r>
            <a:r>
              <a:rPr lang="en-US" sz="1600" dirty="0" smtClean="0">
                <a:ea typeface="+mn-ea"/>
                <a:cs typeface="+mn-cs"/>
              </a:rPr>
              <a:t>7-18. 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err="1" smtClean="0">
                <a:ea typeface="+mn-ea"/>
                <a:cs typeface="+mn-cs"/>
              </a:rPr>
              <a:t>Brizendine</a:t>
            </a:r>
            <a:r>
              <a:rPr lang="en-US" sz="1600" dirty="0" smtClean="0">
                <a:ea typeface="+mn-ea"/>
                <a:cs typeface="+mn-cs"/>
              </a:rPr>
              <a:t>, L. (2006).  </a:t>
            </a:r>
            <a:r>
              <a:rPr lang="en-US" sz="1600" i="1" dirty="0" smtClean="0">
                <a:ea typeface="+mn-ea"/>
                <a:cs typeface="+mn-cs"/>
              </a:rPr>
              <a:t>The Female Brain.  </a:t>
            </a:r>
            <a:r>
              <a:rPr lang="en-US" sz="1600" dirty="0" smtClean="0">
                <a:ea typeface="+mn-ea"/>
                <a:cs typeface="+mn-cs"/>
              </a:rPr>
              <a:t>New York NY: Morgan Road Books.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smtClean="0">
                <a:ea typeface="+mn-ea"/>
                <a:cs typeface="+mn-cs"/>
              </a:rPr>
              <a:t>Brown, B. (2009).  </a:t>
            </a:r>
            <a:r>
              <a:rPr lang="en-US" sz="1600" i="1" dirty="0" smtClean="0">
                <a:ea typeface="+mn-ea"/>
                <a:cs typeface="+mn-cs"/>
              </a:rPr>
              <a:t>Connections: A 12-Session </a:t>
            </a:r>
            <a:r>
              <a:rPr lang="en-US" sz="1600" i="1" dirty="0" err="1" smtClean="0">
                <a:ea typeface="+mn-ea"/>
                <a:cs typeface="+mn-cs"/>
              </a:rPr>
              <a:t>Psychoeducational</a:t>
            </a:r>
            <a:r>
              <a:rPr lang="en-US" sz="1600" i="1" dirty="0" smtClean="0">
                <a:ea typeface="+mn-ea"/>
                <a:cs typeface="+mn-cs"/>
              </a:rPr>
              <a:t> Shame-Resilience 	Curriculum.</a:t>
            </a:r>
            <a:r>
              <a:rPr lang="en-US" sz="1600" dirty="0" smtClean="0">
                <a:ea typeface="+mn-ea"/>
                <a:cs typeface="+mn-cs"/>
              </a:rPr>
              <a:t>  Center City, MN: Hazelden.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smtClean="0">
                <a:ea typeface="+mn-ea"/>
                <a:cs typeface="+mn-cs"/>
              </a:rPr>
              <a:t>Covington, S. (1997).  </a:t>
            </a:r>
            <a:r>
              <a:rPr lang="en-US" sz="1600" i="1" dirty="0" smtClean="0">
                <a:ea typeface="+mn-ea"/>
                <a:cs typeface="+mn-cs"/>
              </a:rPr>
              <a:t>Helping Women Recovery Curriculum, A Program for Treating 	Addiction. </a:t>
            </a:r>
            <a:r>
              <a:rPr lang="en-US" sz="1600" dirty="0">
                <a:ea typeface="+mn-ea"/>
                <a:cs typeface="+mn-cs"/>
              </a:rPr>
              <a:t>Center City, </a:t>
            </a:r>
            <a:r>
              <a:rPr lang="en-US" sz="1600" dirty="0" smtClean="0">
                <a:ea typeface="+mn-ea"/>
                <a:cs typeface="+mn-cs"/>
              </a:rPr>
              <a:t>MN: Hazelden. 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>
                <a:ea typeface="+mn-ea"/>
              </a:rPr>
              <a:t>Dayton, T. (2003). </a:t>
            </a:r>
            <a:r>
              <a:rPr lang="en-US" sz="1600" dirty="0" smtClean="0">
                <a:ea typeface="+mn-ea"/>
              </a:rPr>
              <a:t> Psychodrama </a:t>
            </a:r>
            <a:r>
              <a:rPr lang="en-US" sz="1600" dirty="0">
                <a:ea typeface="+mn-ea"/>
              </a:rPr>
              <a:t>and the treatment of addiction and trauma in </a:t>
            </a:r>
            <a:r>
              <a:rPr lang="en-US" sz="1600" dirty="0" smtClean="0">
                <a:ea typeface="+mn-ea"/>
              </a:rPr>
              <a:t>	women</a:t>
            </a:r>
            <a:r>
              <a:rPr lang="en-US" sz="1600" dirty="0">
                <a:ea typeface="+mn-ea"/>
              </a:rPr>
              <a:t>. </a:t>
            </a:r>
            <a:r>
              <a:rPr lang="en-US" sz="1600" dirty="0" smtClean="0">
                <a:ea typeface="+mn-ea"/>
              </a:rPr>
              <a:t>In </a:t>
            </a:r>
            <a:r>
              <a:rPr lang="en-US" sz="1600" dirty="0">
                <a:ea typeface="+mn-ea"/>
              </a:rPr>
              <a:t>J. </a:t>
            </a:r>
            <a:r>
              <a:rPr lang="en-US" sz="1600" dirty="0" err="1">
                <a:ea typeface="+mn-ea"/>
              </a:rPr>
              <a:t>Gershoni</a:t>
            </a:r>
            <a:r>
              <a:rPr lang="en-US" sz="1600" dirty="0">
                <a:ea typeface="+mn-ea"/>
              </a:rPr>
              <a:t> (Ed.), </a:t>
            </a:r>
            <a:r>
              <a:rPr lang="en-US" sz="1600" i="1" dirty="0">
                <a:ea typeface="+mn-ea"/>
              </a:rPr>
              <a:t>Psychodrama in the 21</a:t>
            </a:r>
            <a:r>
              <a:rPr lang="en-US" sz="1600" i="1" baseline="30000" dirty="0">
                <a:ea typeface="+mn-ea"/>
              </a:rPr>
              <a:t>st</a:t>
            </a:r>
            <a:r>
              <a:rPr lang="en-US" sz="1600" i="1" dirty="0">
                <a:ea typeface="+mn-ea"/>
              </a:rPr>
              <a:t> century: Clinical and </a:t>
            </a:r>
            <a:r>
              <a:rPr lang="en-US" sz="1600" i="1" dirty="0" smtClean="0">
                <a:ea typeface="+mn-ea"/>
              </a:rPr>
              <a:t>	educational applications </a:t>
            </a:r>
            <a:r>
              <a:rPr lang="en-US" sz="1600" dirty="0">
                <a:ea typeface="+mn-ea"/>
              </a:rPr>
              <a:t>(pp.175-196). New York, NY: Springer Publishing </a:t>
            </a:r>
            <a:r>
              <a:rPr lang="en-US" sz="1600" dirty="0" smtClean="0">
                <a:ea typeface="+mn-ea"/>
              </a:rPr>
              <a:t>	Company</a:t>
            </a:r>
            <a:r>
              <a:rPr lang="en-US" sz="1600" dirty="0">
                <a:ea typeface="+mn-ea"/>
              </a:rPr>
              <a:t>, Inc</a:t>
            </a:r>
            <a:r>
              <a:rPr lang="en-US" sz="1600" dirty="0" smtClean="0">
                <a:ea typeface="+mn-ea"/>
              </a:rPr>
              <a:t>.</a:t>
            </a:r>
            <a:endParaRPr lang="en-US" sz="1600" dirty="0" smtClean="0">
              <a:ea typeface="+mn-ea"/>
              <a:cs typeface="+mn-cs"/>
            </a:endParaRP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err="1" smtClean="0">
                <a:ea typeface="+mn-ea"/>
                <a:cs typeface="+mn-cs"/>
              </a:rPr>
              <a:t>Najavits</a:t>
            </a:r>
            <a:r>
              <a:rPr lang="en-US" sz="1600" dirty="0" smtClean="0">
                <a:ea typeface="+mn-ea"/>
                <a:cs typeface="+mn-cs"/>
              </a:rPr>
              <a:t>, L.M., Weiss, R.D., &amp; Shaw, S.R. (1997).  The link between substance abuse 	and posttraumatic stress disorder in women: A research review.  </a:t>
            </a:r>
            <a:r>
              <a:rPr lang="en-US" sz="1600" i="1" dirty="0" smtClean="0">
                <a:ea typeface="+mn-ea"/>
                <a:cs typeface="+mn-cs"/>
              </a:rPr>
              <a:t>The</a:t>
            </a:r>
            <a:r>
              <a:rPr lang="en-US" sz="1600" dirty="0" smtClean="0">
                <a:ea typeface="+mn-ea"/>
                <a:cs typeface="+mn-cs"/>
              </a:rPr>
              <a:t> 		</a:t>
            </a:r>
            <a:r>
              <a:rPr lang="en-US" sz="1600" i="1" dirty="0" smtClean="0">
                <a:ea typeface="+mn-ea"/>
                <a:cs typeface="+mn-cs"/>
              </a:rPr>
              <a:t>American Journal on Addictions.</a:t>
            </a:r>
            <a:endParaRPr lang="en-US" sz="1600" dirty="0" smtClean="0">
              <a:ea typeface="+mn-ea"/>
              <a:cs typeface="+mn-cs"/>
            </a:endParaRP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5257800" y="304800"/>
            <a:ext cx="2438400" cy="1079500"/>
            <a:chOff x="3312" y="192"/>
            <a:chExt cx="1536" cy="680"/>
          </a:xfrm>
        </p:grpSpPr>
        <p:pic>
          <p:nvPicPr>
            <p:cNvPr id="5223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0" y="192"/>
              <a:ext cx="76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2231" name="Group 7"/>
            <p:cNvGrpSpPr>
              <a:grpSpLocks/>
            </p:cNvGrpSpPr>
            <p:nvPr/>
          </p:nvGrpSpPr>
          <p:grpSpPr bwMode="auto">
            <a:xfrm>
              <a:off x="3312" y="240"/>
              <a:ext cx="743" cy="576"/>
              <a:chOff x="3924" y="1450"/>
              <a:chExt cx="839" cy="669"/>
            </a:xfrm>
          </p:grpSpPr>
          <p:sp>
            <p:nvSpPr>
              <p:cNvPr id="52232" name="Freeform 8"/>
              <p:cNvSpPr>
                <a:spLocks/>
              </p:cNvSpPr>
              <p:nvPr/>
            </p:nvSpPr>
            <p:spPr bwMode="auto">
              <a:xfrm>
                <a:off x="3924" y="1479"/>
                <a:ext cx="839" cy="611"/>
              </a:xfrm>
              <a:custGeom>
                <a:avLst/>
                <a:gdLst>
                  <a:gd name="T0" fmla="*/ 383 w 839"/>
                  <a:gd name="T1" fmla="*/ 564 h 611"/>
                  <a:gd name="T2" fmla="*/ 446 w 839"/>
                  <a:gd name="T3" fmla="*/ 585 h 611"/>
                  <a:gd name="T4" fmla="*/ 507 w 839"/>
                  <a:gd name="T5" fmla="*/ 601 h 611"/>
                  <a:gd name="T6" fmla="*/ 565 w 839"/>
                  <a:gd name="T7" fmla="*/ 609 h 611"/>
                  <a:gd name="T8" fmla="*/ 620 w 839"/>
                  <a:gd name="T9" fmla="*/ 611 h 611"/>
                  <a:gd name="T10" fmla="*/ 671 w 839"/>
                  <a:gd name="T11" fmla="*/ 607 h 611"/>
                  <a:gd name="T12" fmla="*/ 717 w 839"/>
                  <a:gd name="T13" fmla="*/ 597 h 611"/>
                  <a:gd name="T14" fmla="*/ 757 w 839"/>
                  <a:gd name="T15" fmla="*/ 580 h 611"/>
                  <a:gd name="T16" fmla="*/ 790 w 839"/>
                  <a:gd name="T17" fmla="*/ 558 h 611"/>
                  <a:gd name="T18" fmla="*/ 815 w 839"/>
                  <a:gd name="T19" fmla="*/ 529 h 611"/>
                  <a:gd name="T20" fmla="*/ 832 w 839"/>
                  <a:gd name="T21" fmla="*/ 495 h 611"/>
                  <a:gd name="T22" fmla="*/ 839 w 839"/>
                  <a:gd name="T23" fmla="*/ 456 h 611"/>
                  <a:gd name="T24" fmla="*/ 837 w 839"/>
                  <a:gd name="T25" fmla="*/ 415 h 611"/>
                  <a:gd name="T26" fmla="*/ 825 w 839"/>
                  <a:gd name="T27" fmla="*/ 372 h 611"/>
                  <a:gd name="T28" fmla="*/ 805 w 839"/>
                  <a:gd name="T29" fmla="*/ 328 h 611"/>
                  <a:gd name="T30" fmla="*/ 778 w 839"/>
                  <a:gd name="T31" fmla="*/ 284 h 611"/>
                  <a:gd name="T32" fmla="*/ 743 w 839"/>
                  <a:gd name="T33" fmla="*/ 241 h 611"/>
                  <a:gd name="T34" fmla="*/ 701 w 839"/>
                  <a:gd name="T35" fmla="*/ 199 h 611"/>
                  <a:gd name="T36" fmla="*/ 653 w 839"/>
                  <a:gd name="T37" fmla="*/ 158 h 611"/>
                  <a:gd name="T38" fmla="*/ 599 w 839"/>
                  <a:gd name="T39" fmla="*/ 120 h 611"/>
                  <a:gd name="T40" fmla="*/ 540 w 839"/>
                  <a:gd name="T41" fmla="*/ 86 h 611"/>
                  <a:gd name="T42" fmla="*/ 477 w 839"/>
                  <a:gd name="T43" fmla="*/ 56 h 611"/>
                  <a:gd name="T44" fmla="*/ 414 w 839"/>
                  <a:gd name="T45" fmla="*/ 32 h 611"/>
                  <a:gd name="T46" fmla="*/ 352 w 839"/>
                  <a:gd name="T47" fmla="*/ 15 h 611"/>
                  <a:gd name="T48" fmla="*/ 293 w 839"/>
                  <a:gd name="T49" fmla="*/ 4 h 611"/>
                  <a:gd name="T50" fmla="*/ 237 w 839"/>
                  <a:gd name="T51" fmla="*/ 0 h 611"/>
                  <a:gd name="T52" fmla="*/ 184 w 839"/>
                  <a:gd name="T53" fmla="*/ 2 h 611"/>
                  <a:gd name="T54" fmla="*/ 137 w 839"/>
                  <a:gd name="T55" fmla="*/ 11 h 611"/>
                  <a:gd name="T56" fmla="*/ 95 w 839"/>
                  <a:gd name="T57" fmla="*/ 25 h 611"/>
                  <a:gd name="T58" fmla="*/ 60 w 839"/>
                  <a:gd name="T59" fmla="*/ 45 h 611"/>
                  <a:gd name="T60" fmla="*/ 32 w 839"/>
                  <a:gd name="T61" fmla="*/ 72 h 611"/>
                  <a:gd name="T62" fmla="*/ 13 w 839"/>
                  <a:gd name="T63" fmla="*/ 105 h 611"/>
                  <a:gd name="T64" fmla="*/ 2 w 839"/>
                  <a:gd name="T65" fmla="*/ 142 h 611"/>
                  <a:gd name="T66" fmla="*/ 1 w 839"/>
                  <a:gd name="T67" fmla="*/ 182 h 611"/>
                  <a:gd name="T68" fmla="*/ 9 w 839"/>
                  <a:gd name="T69" fmla="*/ 225 h 611"/>
                  <a:gd name="T70" fmla="*/ 26 w 839"/>
                  <a:gd name="T71" fmla="*/ 268 h 611"/>
                  <a:gd name="T72" fmla="*/ 52 w 839"/>
                  <a:gd name="T73" fmla="*/ 312 h 611"/>
                  <a:gd name="T74" fmla="*/ 84 w 839"/>
                  <a:gd name="T75" fmla="*/ 356 h 611"/>
                  <a:gd name="T76" fmla="*/ 124 w 839"/>
                  <a:gd name="T77" fmla="*/ 399 h 611"/>
                  <a:gd name="T78" fmla="*/ 170 w 839"/>
                  <a:gd name="T79" fmla="*/ 440 h 611"/>
                  <a:gd name="T80" fmla="*/ 222 w 839"/>
                  <a:gd name="T81" fmla="*/ 479 h 611"/>
                  <a:gd name="T82" fmla="*/ 279 w 839"/>
                  <a:gd name="T83" fmla="*/ 514 h 611"/>
                  <a:gd name="T84" fmla="*/ 341 w 839"/>
                  <a:gd name="T85" fmla="*/ 546 h 6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839" h="611">
                    <a:moveTo>
                      <a:pt x="341" y="546"/>
                    </a:moveTo>
                    <a:lnTo>
                      <a:pt x="362" y="555"/>
                    </a:lnTo>
                    <a:lnTo>
                      <a:pt x="383" y="564"/>
                    </a:lnTo>
                    <a:lnTo>
                      <a:pt x="404" y="572"/>
                    </a:lnTo>
                    <a:lnTo>
                      <a:pt x="425" y="579"/>
                    </a:lnTo>
                    <a:lnTo>
                      <a:pt x="446" y="585"/>
                    </a:lnTo>
                    <a:lnTo>
                      <a:pt x="467" y="591"/>
                    </a:lnTo>
                    <a:lnTo>
                      <a:pt x="487" y="596"/>
                    </a:lnTo>
                    <a:lnTo>
                      <a:pt x="507" y="601"/>
                    </a:lnTo>
                    <a:lnTo>
                      <a:pt x="527" y="604"/>
                    </a:lnTo>
                    <a:lnTo>
                      <a:pt x="546" y="607"/>
                    </a:lnTo>
                    <a:lnTo>
                      <a:pt x="565" y="609"/>
                    </a:lnTo>
                    <a:lnTo>
                      <a:pt x="585" y="611"/>
                    </a:lnTo>
                    <a:lnTo>
                      <a:pt x="603" y="611"/>
                    </a:lnTo>
                    <a:lnTo>
                      <a:pt x="620" y="611"/>
                    </a:lnTo>
                    <a:lnTo>
                      <a:pt x="638" y="611"/>
                    </a:lnTo>
                    <a:lnTo>
                      <a:pt x="655" y="609"/>
                    </a:lnTo>
                    <a:lnTo>
                      <a:pt x="671" y="607"/>
                    </a:lnTo>
                    <a:lnTo>
                      <a:pt x="687" y="604"/>
                    </a:lnTo>
                    <a:lnTo>
                      <a:pt x="702" y="601"/>
                    </a:lnTo>
                    <a:lnTo>
                      <a:pt x="717" y="597"/>
                    </a:lnTo>
                    <a:lnTo>
                      <a:pt x="731" y="592"/>
                    </a:lnTo>
                    <a:lnTo>
                      <a:pt x="744" y="586"/>
                    </a:lnTo>
                    <a:lnTo>
                      <a:pt x="757" y="580"/>
                    </a:lnTo>
                    <a:lnTo>
                      <a:pt x="768" y="573"/>
                    </a:lnTo>
                    <a:lnTo>
                      <a:pt x="779" y="566"/>
                    </a:lnTo>
                    <a:lnTo>
                      <a:pt x="790" y="558"/>
                    </a:lnTo>
                    <a:lnTo>
                      <a:pt x="799" y="549"/>
                    </a:lnTo>
                    <a:lnTo>
                      <a:pt x="807" y="539"/>
                    </a:lnTo>
                    <a:lnTo>
                      <a:pt x="815" y="529"/>
                    </a:lnTo>
                    <a:lnTo>
                      <a:pt x="822" y="518"/>
                    </a:lnTo>
                    <a:lnTo>
                      <a:pt x="827" y="507"/>
                    </a:lnTo>
                    <a:lnTo>
                      <a:pt x="832" y="495"/>
                    </a:lnTo>
                    <a:lnTo>
                      <a:pt x="835" y="482"/>
                    </a:lnTo>
                    <a:lnTo>
                      <a:pt x="838" y="469"/>
                    </a:lnTo>
                    <a:lnTo>
                      <a:pt x="839" y="456"/>
                    </a:lnTo>
                    <a:lnTo>
                      <a:pt x="839" y="443"/>
                    </a:lnTo>
                    <a:lnTo>
                      <a:pt x="838" y="429"/>
                    </a:lnTo>
                    <a:lnTo>
                      <a:pt x="837" y="415"/>
                    </a:lnTo>
                    <a:lnTo>
                      <a:pt x="834" y="401"/>
                    </a:lnTo>
                    <a:lnTo>
                      <a:pt x="830" y="386"/>
                    </a:lnTo>
                    <a:lnTo>
                      <a:pt x="825" y="372"/>
                    </a:lnTo>
                    <a:lnTo>
                      <a:pt x="820" y="357"/>
                    </a:lnTo>
                    <a:lnTo>
                      <a:pt x="813" y="343"/>
                    </a:lnTo>
                    <a:lnTo>
                      <a:pt x="805" y="328"/>
                    </a:lnTo>
                    <a:lnTo>
                      <a:pt x="797" y="313"/>
                    </a:lnTo>
                    <a:lnTo>
                      <a:pt x="788" y="299"/>
                    </a:lnTo>
                    <a:lnTo>
                      <a:pt x="778" y="284"/>
                    </a:lnTo>
                    <a:lnTo>
                      <a:pt x="767" y="270"/>
                    </a:lnTo>
                    <a:lnTo>
                      <a:pt x="755" y="255"/>
                    </a:lnTo>
                    <a:lnTo>
                      <a:pt x="743" y="241"/>
                    </a:lnTo>
                    <a:lnTo>
                      <a:pt x="730" y="227"/>
                    </a:lnTo>
                    <a:lnTo>
                      <a:pt x="716" y="212"/>
                    </a:lnTo>
                    <a:lnTo>
                      <a:pt x="701" y="199"/>
                    </a:lnTo>
                    <a:lnTo>
                      <a:pt x="686" y="185"/>
                    </a:lnTo>
                    <a:lnTo>
                      <a:pt x="669" y="171"/>
                    </a:lnTo>
                    <a:lnTo>
                      <a:pt x="653" y="158"/>
                    </a:lnTo>
                    <a:lnTo>
                      <a:pt x="636" y="145"/>
                    </a:lnTo>
                    <a:lnTo>
                      <a:pt x="617" y="133"/>
                    </a:lnTo>
                    <a:lnTo>
                      <a:pt x="599" y="120"/>
                    </a:lnTo>
                    <a:lnTo>
                      <a:pt x="580" y="108"/>
                    </a:lnTo>
                    <a:lnTo>
                      <a:pt x="561" y="97"/>
                    </a:lnTo>
                    <a:lnTo>
                      <a:pt x="540" y="86"/>
                    </a:lnTo>
                    <a:lnTo>
                      <a:pt x="520" y="75"/>
                    </a:lnTo>
                    <a:lnTo>
                      <a:pt x="499" y="65"/>
                    </a:lnTo>
                    <a:lnTo>
                      <a:pt x="477" y="56"/>
                    </a:lnTo>
                    <a:lnTo>
                      <a:pt x="456" y="47"/>
                    </a:lnTo>
                    <a:lnTo>
                      <a:pt x="435" y="39"/>
                    </a:lnTo>
                    <a:lnTo>
                      <a:pt x="414" y="32"/>
                    </a:lnTo>
                    <a:lnTo>
                      <a:pt x="393" y="26"/>
                    </a:lnTo>
                    <a:lnTo>
                      <a:pt x="373" y="20"/>
                    </a:lnTo>
                    <a:lnTo>
                      <a:pt x="352" y="15"/>
                    </a:lnTo>
                    <a:lnTo>
                      <a:pt x="332" y="11"/>
                    </a:lnTo>
                    <a:lnTo>
                      <a:pt x="313" y="7"/>
                    </a:lnTo>
                    <a:lnTo>
                      <a:pt x="293" y="4"/>
                    </a:lnTo>
                    <a:lnTo>
                      <a:pt x="274" y="2"/>
                    </a:lnTo>
                    <a:lnTo>
                      <a:pt x="255" y="1"/>
                    </a:lnTo>
                    <a:lnTo>
                      <a:pt x="237" y="0"/>
                    </a:lnTo>
                    <a:lnTo>
                      <a:pt x="219" y="0"/>
                    </a:lnTo>
                    <a:lnTo>
                      <a:pt x="202" y="1"/>
                    </a:lnTo>
                    <a:lnTo>
                      <a:pt x="184" y="2"/>
                    </a:lnTo>
                    <a:lnTo>
                      <a:pt x="168" y="4"/>
                    </a:lnTo>
                    <a:lnTo>
                      <a:pt x="152" y="7"/>
                    </a:lnTo>
                    <a:lnTo>
                      <a:pt x="137" y="11"/>
                    </a:lnTo>
                    <a:lnTo>
                      <a:pt x="122" y="14"/>
                    </a:lnTo>
                    <a:lnTo>
                      <a:pt x="109" y="19"/>
                    </a:lnTo>
                    <a:lnTo>
                      <a:pt x="95" y="25"/>
                    </a:lnTo>
                    <a:lnTo>
                      <a:pt x="83" y="31"/>
                    </a:lnTo>
                    <a:lnTo>
                      <a:pt x="71" y="38"/>
                    </a:lnTo>
                    <a:lnTo>
                      <a:pt x="60" y="45"/>
                    </a:lnTo>
                    <a:lnTo>
                      <a:pt x="50" y="54"/>
                    </a:lnTo>
                    <a:lnTo>
                      <a:pt x="40" y="63"/>
                    </a:lnTo>
                    <a:lnTo>
                      <a:pt x="32" y="72"/>
                    </a:lnTo>
                    <a:lnTo>
                      <a:pt x="25" y="82"/>
                    </a:lnTo>
                    <a:lnTo>
                      <a:pt x="18" y="93"/>
                    </a:lnTo>
                    <a:lnTo>
                      <a:pt x="13" y="105"/>
                    </a:lnTo>
                    <a:lnTo>
                      <a:pt x="8" y="116"/>
                    </a:lnTo>
                    <a:lnTo>
                      <a:pt x="5" y="129"/>
                    </a:lnTo>
                    <a:lnTo>
                      <a:pt x="2" y="142"/>
                    </a:lnTo>
                    <a:lnTo>
                      <a:pt x="1" y="155"/>
                    </a:lnTo>
                    <a:lnTo>
                      <a:pt x="0" y="168"/>
                    </a:lnTo>
                    <a:lnTo>
                      <a:pt x="1" y="182"/>
                    </a:lnTo>
                    <a:lnTo>
                      <a:pt x="3" y="196"/>
                    </a:lnTo>
                    <a:lnTo>
                      <a:pt x="5" y="210"/>
                    </a:lnTo>
                    <a:lnTo>
                      <a:pt x="9" y="225"/>
                    </a:lnTo>
                    <a:lnTo>
                      <a:pt x="14" y="239"/>
                    </a:lnTo>
                    <a:lnTo>
                      <a:pt x="20" y="254"/>
                    </a:lnTo>
                    <a:lnTo>
                      <a:pt x="26" y="268"/>
                    </a:lnTo>
                    <a:lnTo>
                      <a:pt x="34" y="283"/>
                    </a:lnTo>
                    <a:lnTo>
                      <a:pt x="42" y="298"/>
                    </a:lnTo>
                    <a:lnTo>
                      <a:pt x="52" y="312"/>
                    </a:lnTo>
                    <a:lnTo>
                      <a:pt x="62" y="327"/>
                    </a:lnTo>
                    <a:lnTo>
                      <a:pt x="73" y="342"/>
                    </a:lnTo>
                    <a:lnTo>
                      <a:pt x="84" y="356"/>
                    </a:lnTo>
                    <a:lnTo>
                      <a:pt x="97" y="370"/>
                    </a:lnTo>
                    <a:lnTo>
                      <a:pt x="110" y="385"/>
                    </a:lnTo>
                    <a:lnTo>
                      <a:pt x="124" y="399"/>
                    </a:lnTo>
                    <a:lnTo>
                      <a:pt x="139" y="413"/>
                    </a:lnTo>
                    <a:lnTo>
                      <a:pt x="154" y="427"/>
                    </a:lnTo>
                    <a:lnTo>
                      <a:pt x="170" y="440"/>
                    </a:lnTo>
                    <a:lnTo>
                      <a:pt x="187" y="453"/>
                    </a:lnTo>
                    <a:lnTo>
                      <a:pt x="204" y="466"/>
                    </a:lnTo>
                    <a:lnTo>
                      <a:pt x="222" y="479"/>
                    </a:lnTo>
                    <a:lnTo>
                      <a:pt x="240" y="491"/>
                    </a:lnTo>
                    <a:lnTo>
                      <a:pt x="259" y="503"/>
                    </a:lnTo>
                    <a:lnTo>
                      <a:pt x="279" y="514"/>
                    </a:lnTo>
                    <a:lnTo>
                      <a:pt x="299" y="525"/>
                    </a:lnTo>
                    <a:lnTo>
                      <a:pt x="320" y="536"/>
                    </a:lnTo>
                    <a:lnTo>
                      <a:pt x="341" y="54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233" name="Group 9"/>
              <p:cNvGrpSpPr>
                <a:grpSpLocks/>
              </p:cNvGrpSpPr>
              <p:nvPr/>
            </p:nvGrpSpPr>
            <p:grpSpPr bwMode="auto">
              <a:xfrm>
                <a:off x="4002" y="1450"/>
                <a:ext cx="706" cy="669"/>
                <a:chOff x="4002" y="1450"/>
                <a:chExt cx="706" cy="669"/>
              </a:xfrm>
            </p:grpSpPr>
            <p:sp>
              <p:nvSpPr>
                <p:cNvPr id="52234" name="Freeform 10"/>
                <p:cNvSpPr>
                  <a:spLocks/>
                </p:cNvSpPr>
                <p:nvPr/>
              </p:nvSpPr>
              <p:spPr bwMode="auto">
                <a:xfrm>
                  <a:off x="4391" y="1450"/>
                  <a:ext cx="317" cy="319"/>
                </a:xfrm>
                <a:custGeom>
                  <a:avLst/>
                  <a:gdLst>
                    <a:gd name="T0" fmla="*/ 271 w 317"/>
                    <a:gd name="T1" fmla="*/ 0 h 319"/>
                    <a:gd name="T2" fmla="*/ 230 w 317"/>
                    <a:gd name="T3" fmla="*/ 5 h 319"/>
                    <a:gd name="T4" fmla="*/ 188 w 317"/>
                    <a:gd name="T5" fmla="*/ 16 h 319"/>
                    <a:gd name="T6" fmla="*/ 149 w 317"/>
                    <a:gd name="T7" fmla="*/ 31 h 319"/>
                    <a:gd name="T8" fmla="*/ 113 w 317"/>
                    <a:gd name="T9" fmla="*/ 48 h 319"/>
                    <a:gd name="T10" fmla="*/ 83 w 317"/>
                    <a:gd name="T11" fmla="*/ 63 h 319"/>
                    <a:gd name="T12" fmla="*/ 61 w 317"/>
                    <a:gd name="T13" fmla="*/ 76 h 319"/>
                    <a:gd name="T14" fmla="*/ 49 w 317"/>
                    <a:gd name="T15" fmla="*/ 83 h 319"/>
                    <a:gd name="T16" fmla="*/ 232 w 317"/>
                    <a:gd name="T17" fmla="*/ 67 h 319"/>
                    <a:gd name="T18" fmla="*/ 198 w 317"/>
                    <a:gd name="T19" fmla="*/ 99 h 319"/>
                    <a:gd name="T20" fmla="*/ 170 w 317"/>
                    <a:gd name="T21" fmla="*/ 125 h 319"/>
                    <a:gd name="T22" fmla="*/ 146 w 317"/>
                    <a:gd name="T23" fmla="*/ 145 h 319"/>
                    <a:gd name="T24" fmla="*/ 124 w 317"/>
                    <a:gd name="T25" fmla="*/ 163 h 319"/>
                    <a:gd name="T26" fmla="*/ 101 w 317"/>
                    <a:gd name="T27" fmla="*/ 179 h 319"/>
                    <a:gd name="T28" fmla="*/ 74 w 317"/>
                    <a:gd name="T29" fmla="*/ 196 h 319"/>
                    <a:gd name="T30" fmla="*/ 41 w 317"/>
                    <a:gd name="T31" fmla="*/ 214 h 319"/>
                    <a:gd name="T32" fmla="*/ 0 w 317"/>
                    <a:gd name="T33" fmla="*/ 236 h 319"/>
                    <a:gd name="T34" fmla="*/ 9 w 317"/>
                    <a:gd name="T35" fmla="*/ 256 h 319"/>
                    <a:gd name="T36" fmla="*/ 23 w 317"/>
                    <a:gd name="T37" fmla="*/ 273 h 319"/>
                    <a:gd name="T38" fmla="*/ 35 w 317"/>
                    <a:gd name="T39" fmla="*/ 293 h 319"/>
                    <a:gd name="T40" fmla="*/ 39 w 317"/>
                    <a:gd name="T41" fmla="*/ 319 h 319"/>
                    <a:gd name="T42" fmla="*/ 75 w 317"/>
                    <a:gd name="T43" fmla="*/ 289 h 319"/>
                    <a:gd name="T44" fmla="*/ 103 w 317"/>
                    <a:gd name="T45" fmla="*/ 262 h 319"/>
                    <a:gd name="T46" fmla="*/ 125 w 317"/>
                    <a:gd name="T47" fmla="*/ 237 h 319"/>
                    <a:gd name="T48" fmla="*/ 144 w 317"/>
                    <a:gd name="T49" fmla="*/ 211 h 319"/>
                    <a:gd name="T50" fmla="*/ 161 w 317"/>
                    <a:gd name="T51" fmla="*/ 183 h 319"/>
                    <a:gd name="T52" fmla="*/ 181 w 317"/>
                    <a:gd name="T53" fmla="*/ 152 h 319"/>
                    <a:gd name="T54" fmla="*/ 204 w 317"/>
                    <a:gd name="T55" fmla="*/ 115 h 319"/>
                    <a:gd name="T56" fmla="*/ 233 w 317"/>
                    <a:gd name="T57" fmla="*/ 72 h 319"/>
                    <a:gd name="T58" fmla="*/ 241 w 317"/>
                    <a:gd name="T59" fmla="*/ 268 h 319"/>
                    <a:gd name="T60" fmla="*/ 251 w 317"/>
                    <a:gd name="T61" fmla="*/ 246 h 319"/>
                    <a:gd name="T62" fmla="*/ 268 w 317"/>
                    <a:gd name="T63" fmla="*/ 209 h 319"/>
                    <a:gd name="T64" fmla="*/ 286 w 317"/>
                    <a:gd name="T65" fmla="*/ 163 h 319"/>
                    <a:gd name="T66" fmla="*/ 304 w 317"/>
                    <a:gd name="T67" fmla="*/ 113 h 319"/>
                    <a:gd name="T68" fmla="*/ 315 w 317"/>
                    <a:gd name="T69" fmla="*/ 66 h 319"/>
                    <a:gd name="T70" fmla="*/ 316 w 317"/>
                    <a:gd name="T71" fmla="*/ 28 h 319"/>
                    <a:gd name="T72" fmla="*/ 304 w 317"/>
                    <a:gd name="T73" fmla="*/ 4 h 3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9">
                      <a:moveTo>
                        <a:pt x="291" y="0"/>
                      </a:moveTo>
                      <a:lnTo>
                        <a:pt x="271" y="0"/>
                      </a:lnTo>
                      <a:lnTo>
                        <a:pt x="251" y="2"/>
                      </a:lnTo>
                      <a:lnTo>
                        <a:pt x="230" y="5"/>
                      </a:lnTo>
                      <a:lnTo>
                        <a:pt x="209" y="10"/>
                      </a:lnTo>
                      <a:lnTo>
                        <a:pt x="188" y="16"/>
                      </a:lnTo>
                      <a:lnTo>
                        <a:pt x="168" y="23"/>
                      </a:lnTo>
                      <a:lnTo>
                        <a:pt x="149" y="31"/>
                      </a:lnTo>
                      <a:lnTo>
                        <a:pt x="130" y="40"/>
                      </a:lnTo>
                      <a:lnTo>
                        <a:pt x="113" y="48"/>
                      </a:lnTo>
                      <a:lnTo>
                        <a:pt x="97" y="56"/>
                      </a:lnTo>
                      <a:lnTo>
                        <a:pt x="83" y="63"/>
                      </a:lnTo>
                      <a:lnTo>
                        <a:pt x="71" y="70"/>
                      </a:lnTo>
                      <a:lnTo>
                        <a:pt x="61" y="76"/>
                      </a:lnTo>
                      <a:lnTo>
                        <a:pt x="54" y="81"/>
                      </a:lnTo>
                      <a:lnTo>
                        <a:pt x="49" y="83"/>
                      </a:lnTo>
                      <a:lnTo>
                        <a:pt x="48" y="84"/>
                      </a:lnTo>
                      <a:lnTo>
                        <a:pt x="232" y="67"/>
                      </a:lnTo>
                      <a:lnTo>
                        <a:pt x="214" y="84"/>
                      </a:lnTo>
                      <a:lnTo>
                        <a:pt x="198" y="99"/>
                      </a:lnTo>
                      <a:lnTo>
                        <a:pt x="183" y="113"/>
                      </a:lnTo>
                      <a:lnTo>
                        <a:pt x="170" y="125"/>
                      </a:lnTo>
                      <a:lnTo>
                        <a:pt x="158" y="136"/>
                      </a:lnTo>
                      <a:lnTo>
                        <a:pt x="146" y="145"/>
                      </a:lnTo>
                      <a:lnTo>
                        <a:pt x="135" y="155"/>
                      </a:lnTo>
                      <a:lnTo>
                        <a:pt x="124" y="163"/>
                      </a:lnTo>
                      <a:lnTo>
                        <a:pt x="113" y="171"/>
                      </a:lnTo>
                      <a:lnTo>
                        <a:pt x="101" y="179"/>
                      </a:lnTo>
                      <a:lnTo>
                        <a:pt x="88" y="187"/>
                      </a:lnTo>
                      <a:lnTo>
                        <a:pt x="74" y="196"/>
                      </a:lnTo>
                      <a:lnTo>
                        <a:pt x="58" y="205"/>
                      </a:lnTo>
                      <a:lnTo>
                        <a:pt x="41" y="214"/>
                      </a:lnTo>
                      <a:lnTo>
                        <a:pt x="22" y="224"/>
                      </a:lnTo>
                      <a:lnTo>
                        <a:pt x="0" y="236"/>
                      </a:lnTo>
                      <a:lnTo>
                        <a:pt x="4" y="247"/>
                      </a:lnTo>
                      <a:lnTo>
                        <a:pt x="9" y="256"/>
                      </a:lnTo>
                      <a:lnTo>
                        <a:pt x="15" y="265"/>
                      </a:lnTo>
                      <a:lnTo>
                        <a:pt x="23" y="273"/>
                      </a:lnTo>
                      <a:lnTo>
                        <a:pt x="29" y="283"/>
                      </a:lnTo>
                      <a:lnTo>
                        <a:pt x="35" y="293"/>
                      </a:lnTo>
                      <a:lnTo>
                        <a:pt x="38" y="305"/>
                      </a:lnTo>
                      <a:lnTo>
                        <a:pt x="39" y="319"/>
                      </a:lnTo>
                      <a:lnTo>
                        <a:pt x="58" y="303"/>
                      </a:lnTo>
                      <a:lnTo>
                        <a:pt x="75" y="289"/>
                      </a:lnTo>
                      <a:lnTo>
                        <a:pt x="89" y="276"/>
                      </a:lnTo>
                      <a:lnTo>
                        <a:pt x="103" y="262"/>
                      </a:lnTo>
                      <a:lnTo>
                        <a:pt x="114" y="250"/>
                      </a:lnTo>
                      <a:lnTo>
                        <a:pt x="125" y="237"/>
                      </a:lnTo>
                      <a:lnTo>
                        <a:pt x="135" y="224"/>
                      </a:lnTo>
                      <a:lnTo>
                        <a:pt x="144" y="211"/>
                      </a:lnTo>
                      <a:lnTo>
                        <a:pt x="152" y="197"/>
                      </a:lnTo>
                      <a:lnTo>
                        <a:pt x="161" y="183"/>
                      </a:lnTo>
                      <a:lnTo>
                        <a:pt x="171" y="168"/>
                      </a:lnTo>
                      <a:lnTo>
                        <a:pt x="181" y="152"/>
                      </a:lnTo>
                      <a:lnTo>
                        <a:pt x="192" y="134"/>
                      </a:lnTo>
                      <a:lnTo>
                        <a:pt x="204" y="115"/>
                      </a:lnTo>
                      <a:lnTo>
                        <a:pt x="218" y="94"/>
                      </a:lnTo>
                      <a:lnTo>
                        <a:pt x="233" y="72"/>
                      </a:lnTo>
                      <a:lnTo>
                        <a:pt x="239" y="270"/>
                      </a:lnTo>
                      <a:lnTo>
                        <a:pt x="241" y="268"/>
                      </a:lnTo>
                      <a:lnTo>
                        <a:pt x="245" y="259"/>
                      </a:lnTo>
                      <a:lnTo>
                        <a:pt x="251" y="246"/>
                      </a:lnTo>
                      <a:lnTo>
                        <a:pt x="259" y="229"/>
                      </a:lnTo>
                      <a:lnTo>
                        <a:pt x="268" y="209"/>
                      </a:lnTo>
                      <a:lnTo>
                        <a:pt x="277" y="187"/>
                      </a:lnTo>
                      <a:lnTo>
                        <a:pt x="286" y="163"/>
                      </a:lnTo>
                      <a:lnTo>
                        <a:pt x="295" y="138"/>
                      </a:lnTo>
                      <a:lnTo>
                        <a:pt x="304" y="113"/>
                      </a:lnTo>
                      <a:lnTo>
                        <a:pt x="310" y="89"/>
                      </a:lnTo>
                      <a:lnTo>
                        <a:pt x="315" y="66"/>
                      </a:lnTo>
                      <a:lnTo>
                        <a:pt x="317" y="45"/>
                      </a:lnTo>
                      <a:lnTo>
                        <a:pt x="316" y="28"/>
                      </a:lnTo>
                      <a:lnTo>
                        <a:pt x="312" y="14"/>
                      </a:lnTo>
                      <a:lnTo>
                        <a:pt x="304" y="4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5" name="Freeform 11"/>
                <p:cNvSpPr>
                  <a:spLocks/>
                </p:cNvSpPr>
                <p:nvPr/>
              </p:nvSpPr>
              <p:spPr bwMode="auto">
                <a:xfrm>
                  <a:off x="4002" y="1602"/>
                  <a:ext cx="517" cy="517"/>
                </a:xfrm>
                <a:custGeom>
                  <a:avLst/>
                  <a:gdLst>
                    <a:gd name="T0" fmla="*/ 64 w 517"/>
                    <a:gd name="T1" fmla="*/ 145 h 517"/>
                    <a:gd name="T2" fmla="*/ 77 w 517"/>
                    <a:gd name="T3" fmla="*/ 124 h 517"/>
                    <a:gd name="T4" fmla="*/ 61 w 517"/>
                    <a:gd name="T5" fmla="*/ 142 h 517"/>
                    <a:gd name="T6" fmla="*/ 39 w 517"/>
                    <a:gd name="T7" fmla="*/ 178 h 517"/>
                    <a:gd name="T8" fmla="*/ 16 w 517"/>
                    <a:gd name="T9" fmla="*/ 256 h 517"/>
                    <a:gd name="T10" fmla="*/ 23 w 517"/>
                    <a:gd name="T11" fmla="*/ 347 h 517"/>
                    <a:gd name="T12" fmla="*/ 62 w 517"/>
                    <a:gd name="T13" fmla="*/ 427 h 517"/>
                    <a:gd name="T14" fmla="*/ 132 w 517"/>
                    <a:gd name="T15" fmla="*/ 487 h 517"/>
                    <a:gd name="T16" fmla="*/ 176 w 517"/>
                    <a:gd name="T17" fmla="*/ 505 h 517"/>
                    <a:gd name="T18" fmla="*/ 221 w 517"/>
                    <a:gd name="T19" fmla="*/ 514 h 517"/>
                    <a:gd name="T20" fmla="*/ 277 w 517"/>
                    <a:gd name="T21" fmla="*/ 516 h 517"/>
                    <a:gd name="T22" fmla="*/ 335 w 517"/>
                    <a:gd name="T23" fmla="*/ 505 h 517"/>
                    <a:gd name="T24" fmla="*/ 415 w 517"/>
                    <a:gd name="T25" fmla="*/ 460 h 517"/>
                    <a:gd name="T26" fmla="*/ 480 w 517"/>
                    <a:gd name="T27" fmla="*/ 383 h 517"/>
                    <a:gd name="T28" fmla="*/ 514 w 517"/>
                    <a:gd name="T29" fmla="*/ 289 h 517"/>
                    <a:gd name="T30" fmla="*/ 510 w 517"/>
                    <a:gd name="T31" fmla="*/ 189 h 517"/>
                    <a:gd name="T32" fmla="*/ 485 w 517"/>
                    <a:gd name="T33" fmla="*/ 128 h 517"/>
                    <a:gd name="T34" fmla="*/ 455 w 517"/>
                    <a:gd name="T35" fmla="*/ 87 h 517"/>
                    <a:gd name="T36" fmla="*/ 416 w 517"/>
                    <a:gd name="T37" fmla="*/ 53 h 517"/>
                    <a:gd name="T38" fmla="*/ 372 w 517"/>
                    <a:gd name="T39" fmla="*/ 26 h 517"/>
                    <a:gd name="T40" fmla="*/ 323 w 517"/>
                    <a:gd name="T41" fmla="*/ 9 h 517"/>
                    <a:gd name="T42" fmla="*/ 271 w 517"/>
                    <a:gd name="T43" fmla="*/ 0 h 517"/>
                    <a:gd name="T44" fmla="*/ 219 w 517"/>
                    <a:gd name="T45" fmla="*/ 1 h 517"/>
                    <a:gd name="T46" fmla="*/ 167 w 517"/>
                    <a:gd name="T47" fmla="*/ 12 h 517"/>
                    <a:gd name="T48" fmla="*/ 114 w 517"/>
                    <a:gd name="T49" fmla="*/ 35 h 517"/>
                    <a:gd name="T50" fmla="*/ 68 w 517"/>
                    <a:gd name="T51" fmla="*/ 70 h 517"/>
                    <a:gd name="T52" fmla="*/ 31 w 517"/>
                    <a:gd name="T53" fmla="*/ 113 h 517"/>
                    <a:gd name="T54" fmla="*/ 5 w 517"/>
                    <a:gd name="T55" fmla="*/ 162 h 517"/>
                    <a:gd name="T56" fmla="*/ 17 w 517"/>
                    <a:gd name="T57" fmla="*/ 146 h 517"/>
                    <a:gd name="T58" fmla="*/ 45 w 517"/>
                    <a:gd name="T59" fmla="*/ 111 h 517"/>
                    <a:gd name="T60" fmla="*/ 80 w 517"/>
                    <a:gd name="T61" fmla="*/ 82 h 517"/>
                    <a:gd name="T62" fmla="*/ 121 w 517"/>
                    <a:gd name="T63" fmla="*/ 59 h 517"/>
                    <a:gd name="T64" fmla="*/ 203 w 517"/>
                    <a:gd name="T65" fmla="*/ 40 h 517"/>
                    <a:gd name="T66" fmla="*/ 294 w 517"/>
                    <a:gd name="T67" fmla="*/ 53 h 517"/>
                    <a:gd name="T68" fmla="*/ 373 w 517"/>
                    <a:gd name="T69" fmla="*/ 98 h 517"/>
                    <a:gd name="T70" fmla="*/ 431 w 517"/>
                    <a:gd name="T71" fmla="*/ 172 h 517"/>
                    <a:gd name="T72" fmla="*/ 447 w 517"/>
                    <a:gd name="T73" fmla="*/ 218 h 517"/>
                    <a:gd name="T74" fmla="*/ 452 w 517"/>
                    <a:gd name="T75" fmla="*/ 266 h 517"/>
                    <a:gd name="T76" fmla="*/ 442 w 517"/>
                    <a:gd name="T77" fmla="*/ 326 h 517"/>
                    <a:gd name="T78" fmla="*/ 408 w 517"/>
                    <a:gd name="T79" fmla="*/ 388 h 517"/>
                    <a:gd name="T80" fmla="*/ 350 w 517"/>
                    <a:gd name="T81" fmla="*/ 438 h 517"/>
                    <a:gd name="T82" fmla="*/ 288 w 517"/>
                    <a:gd name="T83" fmla="*/ 460 h 517"/>
                    <a:gd name="T84" fmla="*/ 228 w 517"/>
                    <a:gd name="T85" fmla="*/ 464 h 517"/>
                    <a:gd name="T86" fmla="*/ 179 w 517"/>
                    <a:gd name="T87" fmla="*/ 453 h 517"/>
                    <a:gd name="T88" fmla="*/ 113 w 517"/>
                    <a:gd name="T89" fmla="*/ 415 h 517"/>
                    <a:gd name="T90" fmla="*/ 61 w 517"/>
                    <a:gd name="T91" fmla="*/ 349 h 517"/>
                    <a:gd name="T92" fmla="*/ 38 w 517"/>
                    <a:gd name="T93" fmla="*/ 269 h 517"/>
                    <a:gd name="T94" fmla="*/ 47 w 517"/>
                    <a:gd name="T95" fmla="*/ 184 h 51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517" h="517">
                      <a:moveTo>
                        <a:pt x="55" y="163"/>
                      </a:moveTo>
                      <a:lnTo>
                        <a:pt x="58" y="157"/>
                      </a:lnTo>
                      <a:lnTo>
                        <a:pt x="61" y="151"/>
                      </a:lnTo>
                      <a:lnTo>
                        <a:pt x="64" y="145"/>
                      </a:lnTo>
                      <a:lnTo>
                        <a:pt x="67" y="140"/>
                      </a:lnTo>
                      <a:lnTo>
                        <a:pt x="71" y="134"/>
                      </a:lnTo>
                      <a:lnTo>
                        <a:pt x="74" y="129"/>
                      </a:lnTo>
                      <a:lnTo>
                        <a:pt x="77" y="124"/>
                      </a:lnTo>
                      <a:lnTo>
                        <a:pt x="81" y="118"/>
                      </a:lnTo>
                      <a:lnTo>
                        <a:pt x="74" y="126"/>
                      </a:lnTo>
                      <a:lnTo>
                        <a:pt x="67" y="134"/>
                      </a:lnTo>
                      <a:lnTo>
                        <a:pt x="61" y="142"/>
                      </a:lnTo>
                      <a:lnTo>
                        <a:pt x="55" y="151"/>
                      </a:lnTo>
                      <a:lnTo>
                        <a:pt x="50" y="159"/>
                      </a:lnTo>
                      <a:lnTo>
                        <a:pt x="44" y="169"/>
                      </a:lnTo>
                      <a:lnTo>
                        <a:pt x="39" y="178"/>
                      </a:lnTo>
                      <a:lnTo>
                        <a:pt x="35" y="188"/>
                      </a:lnTo>
                      <a:lnTo>
                        <a:pt x="26" y="211"/>
                      </a:lnTo>
                      <a:lnTo>
                        <a:pt x="20" y="233"/>
                      </a:lnTo>
                      <a:lnTo>
                        <a:pt x="16" y="256"/>
                      </a:lnTo>
                      <a:lnTo>
                        <a:pt x="15" y="280"/>
                      </a:lnTo>
                      <a:lnTo>
                        <a:pt x="15" y="303"/>
                      </a:lnTo>
                      <a:lnTo>
                        <a:pt x="18" y="325"/>
                      </a:lnTo>
                      <a:lnTo>
                        <a:pt x="23" y="347"/>
                      </a:lnTo>
                      <a:lnTo>
                        <a:pt x="30" y="368"/>
                      </a:lnTo>
                      <a:lnTo>
                        <a:pt x="39" y="389"/>
                      </a:lnTo>
                      <a:lnTo>
                        <a:pt x="50" y="408"/>
                      </a:lnTo>
                      <a:lnTo>
                        <a:pt x="62" y="427"/>
                      </a:lnTo>
                      <a:lnTo>
                        <a:pt x="77" y="444"/>
                      </a:lnTo>
                      <a:lnTo>
                        <a:pt x="93" y="460"/>
                      </a:lnTo>
                      <a:lnTo>
                        <a:pt x="112" y="474"/>
                      </a:lnTo>
                      <a:lnTo>
                        <a:pt x="132" y="487"/>
                      </a:lnTo>
                      <a:lnTo>
                        <a:pt x="153" y="498"/>
                      </a:lnTo>
                      <a:lnTo>
                        <a:pt x="159" y="500"/>
                      </a:lnTo>
                      <a:lnTo>
                        <a:pt x="167" y="503"/>
                      </a:lnTo>
                      <a:lnTo>
                        <a:pt x="176" y="505"/>
                      </a:lnTo>
                      <a:lnTo>
                        <a:pt x="186" y="508"/>
                      </a:lnTo>
                      <a:lnTo>
                        <a:pt x="197" y="511"/>
                      </a:lnTo>
                      <a:lnTo>
                        <a:pt x="208" y="512"/>
                      </a:lnTo>
                      <a:lnTo>
                        <a:pt x="221" y="514"/>
                      </a:lnTo>
                      <a:lnTo>
                        <a:pt x="235" y="516"/>
                      </a:lnTo>
                      <a:lnTo>
                        <a:pt x="248" y="517"/>
                      </a:lnTo>
                      <a:lnTo>
                        <a:pt x="262" y="517"/>
                      </a:lnTo>
                      <a:lnTo>
                        <a:pt x="277" y="516"/>
                      </a:lnTo>
                      <a:lnTo>
                        <a:pt x="291" y="515"/>
                      </a:lnTo>
                      <a:lnTo>
                        <a:pt x="306" y="513"/>
                      </a:lnTo>
                      <a:lnTo>
                        <a:pt x="321" y="510"/>
                      </a:lnTo>
                      <a:lnTo>
                        <a:pt x="335" y="505"/>
                      </a:lnTo>
                      <a:lnTo>
                        <a:pt x="349" y="500"/>
                      </a:lnTo>
                      <a:lnTo>
                        <a:pt x="373" y="489"/>
                      </a:lnTo>
                      <a:lnTo>
                        <a:pt x="394" y="475"/>
                      </a:lnTo>
                      <a:lnTo>
                        <a:pt x="415" y="460"/>
                      </a:lnTo>
                      <a:lnTo>
                        <a:pt x="434" y="443"/>
                      </a:lnTo>
                      <a:lnTo>
                        <a:pt x="451" y="424"/>
                      </a:lnTo>
                      <a:lnTo>
                        <a:pt x="466" y="404"/>
                      </a:lnTo>
                      <a:lnTo>
                        <a:pt x="480" y="383"/>
                      </a:lnTo>
                      <a:lnTo>
                        <a:pt x="492" y="360"/>
                      </a:lnTo>
                      <a:lnTo>
                        <a:pt x="501" y="337"/>
                      </a:lnTo>
                      <a:lnTo>
                        <a:pt x="509" y="313"/>
                      </a:lnTo>
                      <a:lnTo>
                        <a:pt x="514" y="289"/>
                      </a:lnTo>
                      <a:lnTo>
                        <a:pt x="517" y="264"/>
                      </a:lnTo>
                      <a:lnTo>
                        <a:pt x="517" y="239"/>
                      </a:lnTo>
                      <a:lnTo>
                        <a:pt x="515" y="213"/>
                      </a:lnTo>
                      <a:lnTo>
                        <a:pt x="510" y="189"/>
                      </a:lnTo>
                      <a:lnTo>
                        <a:pt x="502" y="164"/>
                      </a:lnTo>
                      <a:lnTo>
                        <a:pt x="497" y="151"/>
                      </a:lnTo>
                      <a:lnTo>
                        <a:pt x="492" y="139"/>
                      </a:lnTo>
                      <a:lnTo>
                        <a:pt x="485" y="128"/>
                      </a:lnTo>
                      <a:lnTo>
                        <a:pt x="478" y="117"/>
                      </a:lnTo>
                      <a:lnTo>
                        <a:pt x="471" y="107"/>
                      </a:lnTo>
                      <a:lnTo>
                        <a:pt x="463" y="97"/>
                      </a:lnTo>
                      <a:lnTo>
                        <a:pt x="455" y="87"/>
                      </a:lnTo>
                      <a:lnTo>
                        <a:pt x="446" y="77"/>
                      </a:lnTo>
                      <a:lnTo>
                        <a:pt x="436" y="69"/>
                      </a:lnTo>
                      <a:lnTo>
                        <a:pt x="426" y="61"/>
                      </a:lnTo>
                      <a:lnTo>
                        <a:pt x="416" y="53"/>
                      </a:lnTo>
                      <a:lnTo>
                        <a:pt x="405" y="45"/>
                      </a:lnTo>
                      <a:lnTo>
                        <a:pt x="394" y="39"/>
                      </a:lnTo>
                      <a:lnTo>
                        <a:pt x="383" y="33"/>
                      </a:lnTo>
                      <a:lnTo>
                        <a:pt x="372" y="26"/>
                      </a:lnTo>
                      <a:lnTo>
                        <a:pt x="360" y="21"/>
                      </a:lnTo>
                      <a:lnTo>
                        <a:pt x="348" y="17"/>
                      </a:lnTo>
                      <a:lnTo>
                        <a:pt x="335" y="13"/>
                      </a:lnTo>
                      <a:lnTo>
                        <a:pt x="323" y="9"/>
                      </a:lnTo>
                      <a:lnTo>
                        <a:pt x="310" y="6"/>
                      </a:lnTo>
                      <a:lnTo>
                        <a:pt x="297" y="4"/>
                      </a:lnTo>
                      <a:lnTo>
                        <a:pt x="284" y="2"/>
                      </a:lnTo>
                      <a:lnTo>
                        <a:pt x="271" y="0"/>
                      </a:lnTo>
                      <a:lnTo>
                        <a:pt x="258" y="0"/>
                      </a:lnTo>
                      <a:lnTo>
                        <a:pt x="245" y="0"/>
                      </a:lnTo>
                      <a:lnTo>
                        <a:pt x="232" y="0"/>
                      </a:lnTo>
                      <a:lnTo>
                        <a:pt x="219" y="1"/>
                      </a:lnTo>
                      <a:lnTo>
                        <a:pt x="206" y="3"/>
                      </a:lnTo>
                      <a:lnTo>
                        <a:pt x="193" y="5"/>
                      </a:lnTo>
                      <a:lnTo>
                        <a:pt x="180" y="8"/>
                      </a:lnTo>
                      <a:lnTo>
                        <a:pt x="167" y="12"/>
                      </a:lnTo>
                      <a:lnTo>
                        <a:pt x="155" y="16"/>
                      </a:lnTo>
                      <a:lnTo>
                        <a:pt x="141" y="22"/>
                      </a:lnTo>
                      <a:lnTo>
                        <a:pt x="127" y="28"/>
                      </a:lnTo>
                      <a:lnTo>
                        <a:pt x="114" y="35"/>
                      </a:lnTo>
                      <a:lnTo>
                        <a:pt x="102" y="44"/>
                      </a:lnTo>
                      <a:lnTo>
                        <a:pt x="90" y="52"/>
                      </a:lnTo>
                      <a:lnTo>
                        <a:pt x="79" y="61"/>
                      </a:lnTo>
                      <a:lnTo>
                        <a:pt x="68" y="70"/>
                      </a:lnTo>
                      <a:lnTo>
                        <a:pt x="58" y="80"/>
                      </a:lnTo>
                      <a:lnTo>
                        <a:pt x="49" y="90"/>
                      </a:lnTo>
                      <a:lnTo>
                        <a:pt x="40" y="101"/>
                      </a:lnTo>
                      <a:lnTo>
                        <a:pt x="31" y="113"/>
                      </a:lnTo>
                      <a:lnTo>
                        <a:pt x="24" y="125"/>
                      </a:lnTo>
                      <a:lnTo>
                        <a:pt x="17" y="137"/>
                      </a:lnTo>
                      <a:lnTo>
                        <a:pt x="11" y="149"/>
                      </a:lnTo>
                      <a:lnTo>
                        <a:pt x="5" y="162"/>
                      </a:lnTo>
                      <a:lnTo>
                        <a:pt x="0" y="175"/>
                      </a:lnTo>
                      <a:lnTo>
                        <a:pt x="6" y="165"/>
                      </a:lnTo>
                      <a:lnTo>
                        <a:pt x="11" y="155"/>
                      </a:lnTo>
                      <a:lnTo>
                        <a:pt x="17" y="146"/>
                      </a:lnTo>
                      <a:lnTo>
                        <a:pt x="23" y="137"/>
                      </a:lnTo>
                      <a:lnTo>
                        <a:pt x="31" y="128"/>
                      </a:lnTo>
                      <a:lnTo>
                        <a:pt x="38" y="119"/>
                      </a:lnTo>
                      <a:lnTo>
                        <a:pt x="45" y="111"/>
                      </a:lnTo>
                      <a:lnTo>
                        <a:pt x="53" y="103"/>
                      </a:lnTo>
                      <a:lnTo>
                        <a:pt x="62" y="96"/>
                      </a:lnTo>
                      <a:lnTo>
                        <a:pt x="71" y="89"/>
                      </a:lnTo>
                      <a:lnTo>
                        <a:pt x="80" y="82"/>
                      </a:lnTo>
                      <a:lnTo>
                        <a:pt x="90" y="76"/>
                      </a:lnTo>
                      <a:lnTo>
                        <a:pt x="100" y="70"/>
                      </a:lnTo>
                      <a:lnTo>
                        <a:pt x="110" y="65"/>
                      </a:lnTo>
                      <a:lnTo>
                        <a:pt x="121" y="59"/>
                      </a:lnTo>
                      <a:lnTo>
                        <a:pt x="132" y="55"/>
                      </a:lnTo>
                      <a:lnTo>
                        <a:pt x="155" y="47"/>
                      </a:lnTo>
                      <a:lnTo>
                        <a:pt x="179" y="43"/>
                      </a:lnTo>
                      <a:lnTo>
                        <a:pt x="203" y="40"/>
                      </a:lnTo>
                      <a:lnTo>
                        <a:pt x="226" y="40"/>
                      </a:lnTo>
                      <a:lnTo>
                        <a:pt x="249" y="42"/>
                      </a:lnTo>
                      <a:lnTo>
                        <a:pt x="272" y="46"/>
                      </a:lnTo>
                      <a:lnTo>
                        <a:pt x="294" y="53"/>
                      </a:lnTo>
                      <a:lnTo>
                        <a:pt x="315" y="61"/>
                      </a:lnTo>
                      <a:lnTo>
                        <a:pt x="336" y="72"/>
                      </a:lnTo>
                      <a:lnTo>
                        <a:pt x="355" y="84"/>
                      </a:lnTo>
                      <a:lnTo>
                        <a:pt x="373" y="98"/>
                      </a:lnTo>
                      <a:lnTo>
                        <a:pt x="390" y="114"/>
                      </a:lnTo>
                      <a:lnTo>
                        <a:pt x="405" y="132"/>
                      </a:lnTo>
                      <a:lnTo>
                        <a:pt x="419" y="151"/>
                      </a:lnTo>
                      <a:lnTo>
                        <a:pt x="431" y="172"/>
                      </a:lnTo>
                      <a:lnTo>
                        <a:pt x="440" y="195"/>
                      </a:lnTo>
                      <a:lnTo>
                        <a:pt x="443" y="201"/>
                      </a:lnTo>
                      <a:lnTo>
                        <a:pt x="445" y="209"/>
                      </a:lnTo>
                      <a:lnTo>
                        <a:pt x="447" y="218"/>
                      </a:lnTo>
                      <a:lnTo>
                        <a:pt x="449" y="229"/>
                      </a:lnTo>
                      <a:lnTo>
                        <a:pt x="450" y="241"/>
                      </a:lnTo>
                      <a:lnTo>
                        <a:pt x="451" y="253"/>
                      </a:lnTo>
                      <a:lnTo>
                        <a:pt x="452" y="266"/>
                      </a:lnTo>
                      <a:lnTo>
                        <a:pt x="451" y="281"/>
                      </a:lnTo>
                      <a:lnTo>
                        <a:pt x="449" y="295"/>
                      </a:lnTo>
                      <a:lnTo>
                        <a:pt x="446" y="311"/>
                      </a:lnTo>
                      <a:lnTo>
                        <a:pt x="442" y="326"/>
                      </a:lnTo>
                      <a:lnTo>
                        <a:pt x="436" y="342"/>
                      </a:lnTo>
                      <a:lnTo>
                        <a:pt x="429" y="357"/>
                      </a:lnTo>
                      <a:lnTo>
                        <a:pt x="420" y="373"/>
                      </a:lnTo>
                      <a:lnTo>
                        <a:pt x="408" y="388"/>
                      </a:lnTo>
                      <a:lnTo>
                        <a:pt x="395" y="403"/>
                      </a:lnTo>
                      <a:lnTo>
                        <a:pt x="381" y="417"/>
                      </a:lnTo>
                      <a:lnTo>
                        <a:pt x="365" y="428"/>
                      </a:lnTo>
                      <a:lnTo>
                        <a:pt x="350" y="438"/>
                      </a:lnTo>
                      <a:lnTo>
                        <a:pt x="335" y="445"/>
                      </a:lnTo>
                      <a:lnTo>
                        <a:pt x="319" y="452"/>
                      </a:lnTo>
                      <a:lnTo>
                        <a:pt x="303" y="457"/>
                      </a:lnTo>
                      <a:lnTo>
                        <a:pt x="288" y="460"/>
                      </a:lnTo>
                      <a:lnTo>
                        <a:pt x="272" y="463"/>
                      </a:lnTo>
                      <a:lnTo>
                        <a:pt x="257" y="464"/>
                      </a:lnTo>
                      <a:lnTo>
                        <a:pt x="242" y="464"/>
                      </a:lnTo>
                      <a:lnTo>
                        <a:pt x="228" y="464"/>
                      </a:lnTo>
                      <a:lnTo>
                        <a:pt x="215" y="462"/>
                      </a:lnTo>
                      <a:lnTo>
                        <a:pt x="202" y="460"/>
                      </a:lnTo>
                      <a:lnTo>
                        <a:pt x="190" y="457"/>
                      </a:lnTo>
                      <a:lnTo>
                        <a:pt x="179" y="453"/>
                      </a:lnTo>
                      <a:lnTo>
                        <a:pt x="169" y="449"/>
                      </a:lnTo>
                      <a:lnTo>
                        <a:pt x="149" y="439"/>
                      </a:lnTo>
                      <a:lnTo>
                        <a:pt x="130" y="428"/>
                      </a:lnTo>
                      <a:lnTo>
                        <a:pt x="113" y="415"/>
                      </a:lnTo>
                      <a:lnTo>
                        <a:pt x="98" y="400"/>
                      </a:lnTo>
                      <a:lnTo>
                        <a:pt x="84" y="384"/>
                      </a:lnTo>
                      <a:lnTo>
                        <a:pt x="72" y="367"/>
                      </a:lnTo>
                      <a:lnTo>
                        <a:pt x="61" y="349"/>
                      </a:lnTo>
                      <a:lnTo>
                        <a:pt x="52" y="330"/>
                      </a:lnTo>
                      <a:lnTo>
                        <a:pt x="46" y="310"/>
                      </a:lnTo>
                      <a:lnTo>
                        <a:pt x="41" y="290"/>
                      </a:lnTo>
                      <a:lnTo>
                        <a:pt x="38" y="269"/>
                      </a:lnTo>
                      <a:lnTo>
                        <a:pt x="37" y="248"/>
                      </a:lnTo>
                      <a:lnTo>
                        <a:pt x="39" y="226"/>
                      </a:lnTo>
                      <a:lnTo>
                        <a:pt x="42" y="205"/>
                      </a:lnTo>
                      <a:lnTo>
                        <a:pt x="47" y="184"/>
                      </a:lnTo>
                      <a:lnTo>
                        <a:pt x="55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5520497-D988-4FC6-9BF1-8C751F9AD6DF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FA520FC-2A87-4A34-A63F-14DA3C125097}" type="slidenum">
              <a:rPr lang="en-US"/>
              <a:pPr/>
              <a:t>23</a:t>
            </a:fld>
            <a:endParaRPr lang="en-US"/>
          </a:p>
        </p:txBody>
      </p:sp>
      <p:sp>
        <p:nvSpPr>
          <p:cNvPr id="43315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References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483393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err="1">
                <a:ea typeface="+mn-ea"/>
              </a:rPr>
              <a:t>Priyadarsini</a:t>
            </a:r>
            <a:r>
              <a:rPr lang="en-US" sz="1600" dirty="0">
                <a:ea typeface="+mn-ea"/>
              </a:rPr>
              <a:t>, S. (1986).  Gender-role dynamics in an alcohol therapy group.  In D.L. 	</a:t>
            </a:r>
            <a:r>
              <a:rPr lang="en-US" sz="1600" dirty="0" err="1">
                <a:ea typeface="+mn-ea"/>
              </a:rPr>
              <a:t>Strug</a:t>
            </a:r>
            <a:r>
              <a:rPr lang="en-US" sz="1600" dirty="0">
                <a:ea typeface="+mn-ea"/>
              </a:rPr>
              <a:t>, S. </a:t>
            </a:r>
            <a:r>
              <a:rPr lang="en-US" sz="1600" dirty="0" err="1">
                <a:ea typeface="+mn-ea"/>
              </a:rPr>
              <a:t>Priyadarsini</a:t>
            </a:r>
            <a:r>
              <a:rPr lang="en-US" sz="1600" dirty="0">
                <a:ea typeface="+mn-ea"/>
              </a:rPr>
              <a:t>, &amp; M.M. Hyman (Eds.) </a:t>
            </a:r>
            <a:r>
              <a:rPr lang="en-US" sz="1600" i="1" dirty="0">
                <a:ea typeface="+mn-ea"/>
              </a:rPr>
              <a:t>Alcohol interventions: Historical 	and </a:t>
            </a:r>
            <a:r>
              <a:rPr lang="en-US" sz="1600" i="1" dirty="0" smtClean="0">
                <a:ea typeface="+mn-ea"/>
              </a:rPr>
              <a:t>	sociocultural </a:t>
            </a:r>
            <a:r>
              <a:rPr lang="en-US" sz="1600" i="1" dirty="0">
                <a:ea typeface="+mn-ea"/>
              </a:rPr>
              <a:t>approaches </a:t>
            </a:r>
            <a:r>
              <a:rPr lang="en-US" sz="1600" dirty="0">
                <a:ea typeface="+mn-ea"/>
              </a:rPr>
              <a:t>(pp. 179-196).  Binghamton, NY: Haworth</a:t>
            </a:r>
            <a:r>
              <a:rPr lang="en-US" sz="1600" dirty="0" smtClean="0">
                <a:ea typeface="+mn-ea"/>
              </a:rPr>
              <a:t>.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smtClean="0">
                <a:ea typeface="+mn-ea"/>
              </a:rPr>
              <a:t>Substance </a:t>
            </a:r>
            <a:r>
              <a:rPr lang="en-US" sz="1600" dirty="0">
                <a:ea typeface="+mn-ea"/>
              </a:rPr>
              <a:t>Abuse and Mental Health Services Administration, Office of Applied </a:t>
            </a:r>
          </a:p>
          <a:p>
            <a:pPr marL="0" indent="0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1600" dirty="0">
                <a:ea typeface="+mn-ea"/>
              </a:rPr>
              <a:t>	Studies. (May 20, 2005). </a:t>
            </a:r>
            <a:r>
              <a:rPr lang="en-US" sz="1600" i="1" dirty="0">
                <a:ea typeface="+mn-ea"/>
              </a:rPr>
              <a:t>The DASIS Report: A Comparison of Female and Male</a:t>
            </a:r>
          </a:p>
          <a:p>
            <a:pPr marL="0" indent="0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1600" i="1" dirty="0">
                <a:ea typeface="+mn-ea"/>
              </a:rPr>
              <a:t>	Treatment Admissions: 2002</a:t>
            </a:r>
            <a:r>
              <a:rPr lang="en-US" sz="1600" dirty="0">
                <a:ea typeface="+mn-ea"/>
              </a:rPr>
              <a:t>. Rockville, MD. 				</a:t>
            </a:r>
            <a:r>
              <a:rPr lang="en-US" sz="1600" dirty="0">
                <a:ea typeface="+mn-ea"/>
                <a:hlinkClick r:id="rId3"/>
              </a:rPr>
              <a:t>http://www.samhsa.gov/data/2k5/genderTX/genderTX.htm</a:t>
            </a:r>
            <a:r>
              <a:rPr lang="en-US" sz="1600" dirty="0">
                <a:ea typeface="+mn-ea"/>
              </a:rPr>
              <a:t> 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>
                <a:ea typeface="+mn-ea"/>
              </a:rPr>
              <a:t>Substance Abuse and Mental Health Services Administration, Office of Applied </a:t>
            </a:r>
          </a:p>
          <a:p>
            <a:pPr marL="0" indent="0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1600" dirty="0">
                <a:ea typeface="+mn-ea"/>
              </a:rPr>
              <a:t>	Studies.  (August 5, 2005).  </a:t>
            </a:r>
            <a:r>
              <a:rPr lang="en-US" sz="1600" i="1" dirty="0">
                <a:ea typeface="+mn-ea"/>
              </a:rPr>
              <a:t>The NSDUH Report: Substance abuse and </a:t>
            </a:r>
          </a:p>
          <a:p>
            <a:pPr marL="0" indent="0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1600" i="1" dirty="0">
                <a:ea typeface="+mn-ea"/>
              </a:rPr>
              <a:t>	dependence among women.</a:t>
            </a:r>
            <a:r>
              <a:rPr lang="en-US" sz="1600" dirty="0">
                <a:ea typeface="+mn-ea"/>
              </a:rPr>
              <a:t>  Rockville, MD.  				</a:t>
            </a:r>
            <a:r>
              <a:rPr lang="en-US" sz="1600" dirty="0">
                <a:ea typeface="+mn-ea"/>
                <a:hlinkClick r:id="rId4"/>
              </a:rPr>
              <a:t>http://www.oas.samhsa.gov/2k5/women/women.htm</a:t>
            </a:r>
            <a:r>
              <a:rPr lang="en-US" sz="1600" dirty="0">
                <a:ea typeface="+mn-ea"/>
              </a:rPr>
              <a:t> </a:t>
            </a:r>
            <a:endParaRPr lang="en-US" sz="1600" dirty="0" smtClean="0">
              <a:ea typeface="+mn-ea"/>
            </a:endParaRPr>
          </a:p>
          <a:p>
            <a:pPr eaLnBrk="1" hangingPunct="1">
              <a:lnSpc>
                <a:spcPct val="130000"/>
              </a:lnSpc>
              <a:buFont typeface="Wingdings" charset="0"/>
              <a:buChar char="l"/>
              <a:defRPr/>
            </a:pPr>
            <a:r>
              <a:rPr lang="en-US" sz="1600" dirty="0" smtClean="0">
                <a:ea typeface="+mn-ea"/>
              </a:rPr>
              <a:t>Tuchman</a:t>
            </a:r>
            <a:r>
              <a:rPr lang="en-US" sz="1600" dirty="0">
                <a:ea typeface="+mn-ea"/>
              </a:rPr>
              <a:t>, E. (2010).  Women and Addiction: The importance of gender issues in</a:t>
            </a:r>
          </a:p>
          <a:p>
            <a:pPr marL="0" indent="0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1600" dirty="0">
                <a:ea typeface="+mn-ea"/>
              </a:rPr>
              <a:t> 	substance abuse research.  </a:t>
            </a:r>
            <a:r>
              <a:rPr lang="en-US" sz="1600" i="1" dirty="0">
                <a:ea typeface="+mn-ea"/>
              </a:rPr>
              <a:t>Journal of Addictive Diseases, </a:t>
            </a:r>
            <a:r>
              <a:rPr lang="en-US" sz="1600" dirty="0">
                <a:ea typeface="+mn-ea"/>
              </a:rPr>
              <a:t>29, 127-138</a:t>
            </a:r>
            <a:r>
              <a:rPr lang="en-US" sz="1600" dirty="0" smtClean="0">
                <a:ea typeface="+mn-ea"/>
              </a:rPr>
              <a:t>.</a:t>
            </a:r>
            <a:endParaRPr lang="en-US" sz="1600" dirty="0" smtClean="0">
              <a:ea typeface="+mn-ea"/>
              <a:cs typeface="+mn-cs"/>
            </a:endParaRPr>
          </a:p>
        </p:txBody>
      </p:sp>
      <p:grpSp>
        <p:nvGrpSpPr>
          <p:cNvPr id="54277" name="Group 4"/>
          <p:cNvGrpSpPr>
            <a:grpSpLocks/>
          </p:cNvGrpSpPr>
          <p:nvPr/>
        </p:nvGrpSpPr>
        <p:grpSpPr bwMode="auto">
          <a:xfrm>
            <a:off x="5257800" y="304800"/>
            <a:ext cx="2438400" cy="1079500"/>
            <a:chOff x="3312" y="192"/>
            <a:chExt cx="1536" cy="680"/>
          </a:xfrm>
        </p:grpSpPr>
        <p:pic>
          <p:nvPicPr>
            <p:cNvPr id="54278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80" y="192"/>
              <a:ext cx="76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279" name="Group 6"/>
            <p:cNvGrpSpPr>
              <a:grpSpLocks/>
            </p:cNvGrpSpPr>
            <p:nvPr/>
          </p:nvGrpSpPr>
          <p:grpSpPr bwMode="auto">
            <a:xfrm>
              <a:off x="3312" y="240"/>
              <a:ext cx="743" cy="576"/>
              <a:chOff x="3924" y="1450"/>
              <a:chExt cx="839" cy="669"/>
            </a:xfrm>
          </p:grpSpPr>
          <p:sp>
            <p:nvSpPr>
              <p:cNvPr id="54280" name="Freeform 7"/>
              <p:cNvSpPr>
                <a:spLocks/>
              </p:cNvSpPr>
              <p:nvPr/>
            </p:nvSpPr>
            <p:spPr bwMode="auto">
              <a:xfrm>
                <a:off x="3924" y="1479"/>
                <a:ext cx="839" cy="611"/>
              </a:xfrm>
              <a:custGeom>
                <a:avLst/>
                <a:gdLst>
                  <a:gd name="T0" fmla="*/ 383 w 839"/>
                  <a:gd name="T1" fmla="*/ 564 h 611"/>
                  <a:gd name="T2" fmla="*/ 446 w 839"/>
                  <a:gd name="T3" fmla="*/ 585 h 611"/>
                  <a:gd name="T4" fmla="*/ 507 w 839"/>
                  <a:gd name="T5" fmla="*/ 601 h 611"/>
                  <a:gd name="T6" fmla="*/ 565 w 839"/>
                  <a:gd name="T7" fmla="*/ 609 h 611"/>
                  <a:gd name="T8" fmla="*/ 620 w 839"/>
                  <a:gd name="T9" fmla="*/ 611 h 611"/>
                  <a:gd name="T10" fmla="*/ 671 w 839"/>
                  <a:gd name="T11" fmla="*/ 607 h 611"/>
                  <a:gd name="T12" fmla="*/ 717 w 839"/>
                  <a:gd name="T13" fmla="*/ 597 h 611"/>
                  <a:gd name="T14" fmla="*/ 757 w 839"/>
                  <a:gd name="T15" fmla="*/ 580 h 611"/>
                  <a:gd name="T16" fmla="*/ 790 w 839"/>
                  <a:gd name="T17" fmla="*/ 558 h 611"/>
                  <a:gd name="T18" fmla="*/ 815 w 839"/>
                  <a:gd name="T19" fmla="*/ 529 h 611"/>
                  <a:gd name="T20" fmla="*/ 832 w 839"/>
                  <a:gd name="T21" fmla="*/ 495 h 611"/>
                  <a:gd name="T22" fmla="*/ 839 w 839"/>
                  <a:gd name="T23" fmla="*/ 456 h 611"/>
                  <a:gd name="T24" fmla="*/ 837 w 839"/>
                  <a:gd name="T25" fmla="*/ 415 h 611"/>
                  <a:gd name="T26" fmla="*/ 825 w 839"/>
                  <a:gd name="T27" fmla="*/ 372 h 611"/>
                  <a:gd name="T28" fmla="*/ 805 w 839"/>
                  <a:gd name="T29" fmla="*/ 328 h 611"/>
                  <a:gd name="T30" fmla="*/ 778 w 839"/>
                  <a:gd name="T31" fmla="*/ 284 h 611"/>
                  <a:gd name="T32" fmla="*/ 743 w 839"/>
                  <a:gd name="T33" fmla="*/ 241 h 611"/>
                  <a:gd name="T34" fmla="*/ 701 w 839"/>
                  <a:gd name="T35" fmla="*/ 199 h 611"/>
                  <a:gd name="T36" fmla="*/ 653 w 839"/>
                  <a:gd name="T37" fmla="*/ 158 h 611"/>
                  <a:gd name="T38" fmla="*/ 599 w 839"/>
                  <a:gd name="T39" fmla="*/ 120 h 611"/>
                  <a:gd name="T40" fmla="*/ 540 w 839"/>
                  <a:gd name="T41" fmla="*/ 86 h 611"/>
                  <a:gd name="T42" fmla="*/ 477 w 839"/>
                  <a:gd name="T43" fmla="*/ 56 h 611"/>
                  <a:gd name="T44" fmla="*/ 414 w 839"/>
                  <a:gd name="T45" fmla="*/ 32 h 611"/>
                  <a:gd name="T46" fmla="*/ 352 w 839"/>
                  <a:gd name="T47" fmla="*/ 15 h 611"/>
                  <a:gd name="T48" fmla="*/ 293 w 839"/>
                  <a:gd name="T49" fmla="*/ 4 h 611"/>
                  <a:gd name="T50" fmla="*/ 237 w 839"/>
                  <a:gd name="T51" fmla="*/ 0 h 611"/>
                  <a:gd name="T52" fmla="*/ 184 w 839"/>
                  <a:gd name="T53" fmla="*/ 2 h 611"/>
                  <a:gd name="T54" fmla="*/ 137 w 839"/>
                  <a:gd name="T55" fmla="*/ 11 h 611"/>
                  <a:gd name="T56" fmla="*/ 95 w 839"/>
                  <a:gd name="T57" fmla="*/ 25 h 611"/>
                  <a:gd name="T58" fmla="*/ 60 w 839"/>
                  <a:gd name="T59" fmla="*/ 45 h 611"/>
                  <a:gd name="T60" fmla="*/ 32 w 839"/>
                  <a:gd name="T61" fmla="*/ 72 h 611"/>
                  <a:gd name="T62" fmla="*/ 13 w 839"/>
                  <a:gd name="T63" fmla="*/ 105 h 611"/>
                  <a:gd name="T64" fmla="*/ 2 w 839"/>
                  <a:gd name="T65" fmla="*/ 142 h 611"/>
                  <a:gd name="T66" fmla="*/ 1 w 839"/>
                  <a:gd name="T67" fmla="*/ 182 h 611"/>
                  <a:gd name="T68" fmla="*/ 9 w 839"/>
                  <a:gd name="T69" fmla="*/ 225 h 611"/>
                  <a:gd name="T70" fmla="*/ 26 w 839"/>
                  <a:gd name="T71" fmla="*/ 268 h 611"/>
                  <a:gd name="T72" fmla="*/ 52 w 839"/>
                  <a:gd name="T73" fmla="*/ 312 h 611"/>
                  <a:gd name="T74" fmla="*/ 84 w 839"/>
                  <a:gd name="T75" fmla="*/ 356 h 611"/>
                  <a:gd name="T76" fmla="*/ 124 w 839"/>
                  <a:gd name="T77" fmla="*/ 399 h 611"/>
                  <a:gd name="T78" fmla="*/ 170 w 839"/>
                  <a:gd name="T79" fmla="*/ 440 h 611"/>
                  <a:gd name="T80" fmla="*/ 222 w 839"/>
                  <a:gd name="T81" fmla="*/ 479 h 611"/>
                  <a:gd name="T82" fmla="*/ 279 w 839"/>
                  <a:gd name="T83" fmla="*/ 514 h 611"/>
                  <a:gd name="T84" fmla="*/ 341 w 839"/>
                  <a:gd name="T85" fmla="*/ 546 h 6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839" h="611">
                    <a:moveTo>
                      <a:pt x="341" y="546"/>
                    </a:moveTo>
                    <a:lnTo>
                      <a:pt x="362" y="555"/>
                    </a:lnTo>
                    <a:lnTo>
                      <a:pt x="383" y="564"/>
                    </a:lnTo>
                    <a:lnTo>
                      <a:pt x="404" y="572"/>
                    </a:lnTo>
                    <a:lnTo>
                      <a:pt x="425" y="579"/>
                    </a:lnTo>
                    <a:lnTo>
                      <a:pt x="446" y="585"/>
                    </a:lnTo>
                    <a:lnTo>
                      <a:pt x="467" y="591"/>
                    </a:lnTo>
                    <a:lnTo>
                      <a:pt x="487" y="596"/>
                    </a:lnTo>
                    <a:lnTo>
                      <a:pt x="507" y="601"/>
                    </a:lnTo>
                    <a:lnTo>
                      <a:pt x="527" y="604"/>
                    </a:lnTo>
                    <a:lnTo>
                      <a:pt x="546" y="607"/>
                    </a:lnTo>
                    <a:lnTo>
                      <a:pt x="565" y="609"/>
                    </a:lnTo>
                    <a:lnTo>
                      <a:pt x="585" y="611"/>
                    </a:lnTo>
                    <a:lnTo>
                      <a:pt x="603" y="611"/>
                    </a:lnTo>
                    <a:lnTo>
                      <a:pt x="620" y="611"/>
                    </a:lnTo>
                    <a:lnTo>
                      <a:pt x="638" y="611"/>
                    </a:lnTo>
                    <a:lnTo>
                      <a:pt x="655" y="609"/>
                    </a:lnTo>
                    <a:lnTo>
                      <a:pt x="671" y="607"/>
                    </a:lnTo>
                    <a:lnTo>
                      <a:pt x="687" y="604"/>
                    </a:lnTo>
                    <a:lnTo>
                      <a:pt x="702" y="601"/>
                    </a:lnTo>
                    <a:lnTo>
                      <a:pt x="717" y="597"/>
                    </a:lnTo>
                    <a:lnTo>
                      <a:pt x="731" y="592"/>
                    </a:lnTo>
                    <a:lnTo>
                      <a:pt x="744" y="586"/>
                    </a:lnTo>
                    <a:lnTo>
                      <a:pt x="757" y="580"/>
                    </a:lnTo>
                    <a:lnTo>
                      <a:pt x="768" y="573"/>
                    </a:lnTo>
                    <a:lnTo>
                      <a:pt x="779" y="566"/>
                    </a:lnTo>
                    <a:lnTo>
                      <a:pt x="790" y="558"/>
                    </a:lnTo>
                    <a:lnTo>
                      <a:pt x="799" y="549"/>
                    </a:lnTo>
                    <a:lnTo>
                      <a:pt x="807" y="539"/>
                    </a:lnTo>
                    <a:lnTo>
                      <a:pt x="815" y="529"/>
                    </a:lnTo>
                    <a:lnTo>
                      <a:pt x="822" y="518"/>
                    </a:lnTo>
                    <a:lnTo>
                      <a:pt x="827" y="507"/>
                    </a:lnTo>
                    <a:lnTo>
                      <a:pt x="832" y="495"/>
                    </a:lnTo>
                    <a:lnTo>
                      <a:pt x="835" y="482"/>
                    </a:lnTo>
                    <a:lnTo>
                      <a:pt x="838" y="469"/>
                    </a:lnTo>
                    <a:lnTo>
                      <a:pt x="839" y="456"/>
                    </a:lnTo>
                    <a:lnTo>
                      <a:pt x="839" y="443"/>
                    </a:lnTo>
                    <a:lnTo>
                      <a:pt x="838" y="429"/>
                    </a:lnTo>
                    <a:lnTo>
                      <a:pt x="837" y="415"/>
                    </a:lnTo>
                    <a:lnTo>
                      <a:pt x="834" y="401"/>
                    </a:lnTo>
                    <a:lnTo>
                      <a:pt x="830" y="386"/>
                    </a:lnTo>
                    <a:lnTo>
                      <a:pt x="825" y="372"/>
                    </a:lnTo>
                    <a:lnTo>
                      <a:pt x="820" y="357"/>
                    </a:lnTo>
                    <a:lnTo>
                      <a:pt x="813" y="343"/>
                    </a:lnTo>
                    <a:lnTo>
                      <a:pt x="805" y="328"/>
                    </a:lnTo>
                    <a:lnTo>
                      <a:pt x="797" y="313"/>
                    </a:lnTo>
                    <a:lnTo>
                      <a:pt x="788" y="299"/>
                    </a:lnTo>
                    <a:lnTo>
                      <a:pt x="778" y="284"/>
                    </a:lnTo>
                    <a:lnTo>
                      <a:pt x="767" y="270"/>
                    </a:lnTo>
                    <a:lnTo>
                      <a:pt x="755" y="255"/>
                    </a:lnTo>
                    <a:lnTo>
                      <a:pt x="743" y="241"/>
                    </a:lnTo>
                    <a:lnTo>
                      <a:pt x="730" y="227"/>
                    </a:lnTo>
                    <a:lnTo>
                      <a:pt x="716" y="212"/>
                    </a:lnTo>
                    <a:lnTo>
                      <a:pt x="701" y="199"/>
                    </a:lnTo>
                    <a:lnTo>
                      <a:pt x="686" y="185"/>
                    </a:lnTo>
                    <a:lnTo>
                      <a:pt x="669" y="171"/>
                    </a:lnTo>
                    <a:lnTo>
                      <a:pt x="653" y="158"/>
                    </a:lnTo>
                    <a:lnTo>
                      <a:pt x="636" y="145"/>
                    </a:lnTo>
                    <a:lnTo>
                      <a:pt x="617" y="133"/>
                    </a:lnTo>
                    <a:lnTo>
                      <a:pt x="599" y="120"/>
                    </a:lnTo>
                    <a:lnTo>
                      <a:pt x="580" y="108"/>
                    </a:lnTo>
                    <a:lnTo>
                      <a:pt x="561" y="97"/>
                    </a:lnTo>
                    <a:lnTo>
                      <a:pt x="540" y="86"/>
                    </a:lnTo>
                    <a:lnTo>
                      <a:pt x="520" y="75"/>
                    </a:lnTo>
                    <a:lnTo>
                      <a:pt x="499" y="65"/>
                    </a:lnTo>
                    <a:lnTo>
                      <a:pt x="477" y="56"/>
                    </a:lnTo>
                    <a:lnTo>
                      <a:pt x="456" y="47"/>
                    </a:lnTo>
                    <a:lnTo>
                      <a:pt x="435" y="39"/>
                    </a:lnTo>
                    <a:lnTo>
                      <a:pt x="414" y="32"/>
                    </a:lnTo>
                    <a:lnTo>
                      <a:pt x="393" y="26"/>
                    </a:lnTo>
                    <a:lnTo>
                      <a:pt x="373" y="20"/>
                    </a:lnTo>
                    <a:lnTo>
                      <a:pt x="352" y="15"/>
                    </a:lnTo>
                    <a:lnTo>
                      <a:pt x="332" y="11"/>
                    </a:lnTo>
                    <a:lnTo>
                      <a:pt x="313" y="7"/>
                    </a:lnTo>
                    <a:lnTo>
                      <a:pt x="293" y="4"/>
                    </a:lnTo>
                    <a:lnTo>
                      <a:pt x="274" y="2"/>
                    </a:lnTo>
                    <a:lnTo>
                      <a:pt x="255" y="1"/>
                    </a:lnTo>
                    <a:lnTo>
                      <a:pt x="237" y="0"/>
                    </a:lnTo>
                    <a:lnTo>
                      <a:pt x="219" y="0"/>
                    </a:lnTo>
                    <a:lnTo>
                      <a:pt x="202" y="1"/>
                    </a:lnTo>
                    <a:lnTo>
                      <a:pt x="184" y="2"/>
                    </a:lnTo>
                    <a:lnTo>
                      <a:pt x="168" y="4"/>
                    </a:lnTo>
                    <a:lnTo>
                      <a:pt x="152" y="7"/>
                    </a:lnTo>
                    <a:lnTo>
                      <a:pt x="137" y="11"/>
                    </a:lnTo>
                    <a:lnTo>
                      <a:pt x="122" y="14"/>
                    </a:lnTo>
                    <a:lnTo>
                      <a:pt x="109" y="19"/>
                    </a:lnTo>
                    <a:lnTo>
                      <a:pt x="95" y="25"/>
                    </a:lnTo>
                    <a:lnTo>
                      <a:pt x="83" y="31"/>
                    </a:lnTo>
                    <a:lnTo>
                      <a:pt x="71" y="38"/>
                    </a:lnTo>
                    <a:lnTo>
                      <a:pt x="60" y="45"/>
                    </a:lnTo>
                    <a:lnTo>
                      <a:pt x="50" y="54"/>
                    </a:lnTo>
                    <a:lnTo>
                      <a:pt x="40" y="63"/>
                    </a:lnTo>
                    <a:lnTo>
                      <a:pt x="32" y="72"/>
                    </a:lnTo>
                    <a:lnTo>
                      <a:pt x="25" y="82"/>
                    </a:lnTo>
                    <a:lnTo>
                      <a:pt x="18" y="93"/>
                    </a:lnTo>
                    <a:lnTo>
                      <a:pt x="13" y="105"/>
                    </a:lnTo>
                    <a:lnTo>
                      <a:pt x="8" y="116"/>
                    </a:lnTo>
                    <a:lnTo>
                      <a:pt x="5" y="129"/>
                    </a:lnTo>
                    <a:lnTo>
                      <a:pt x="2" y="142"/>
                    </a:lnTo>
                    <a:lnTo>
                      <a:pt x="1" y="155"/>
                    </a:lnTo>
                    <a:lnTo>
                      <a:pt x="0" y="168"/>
                    </a:lnTo>
                    <a:lnTo>
                      <a:pt x="1" y="182"/>
                    </a:lnTo>
                    <a:lnTo>
                      <a:pt x="3" y="196"/>
                    </a:lnTo>
                    <a:lnTo>
                      <a:pt x="5" y="210"/>
                    </a:lnTo>
                    <a:lnTo>
                      <a:pt x="9" y="225"/>
                    </a:lnTo>
                    <a:lnTo>
                      <a:pt x="14" y="239"/>
                    </a:lnTo>
                    <a:lnTo>
                      <a:pt x="20" y="254"/>
                    </a:lnTo>
                    <a:lnTo>
                      <a:pt x="26" y="268"/>
                    </a:lnTo>
                    <a:lnTo>
                      <a:pt x="34" y="283"/>
                    </a:lnTo>
                    <a:lnTo>
                      <a:pt x="42" y="298"/>
                    </a:lnTo>
                    <a:lnTo>
                      <a:pt x="52" y="312"/>
                    </a:lnTo>
                    <a:lnTo>
                      <a:pt x="62" y="327"/>
                    </a:lnTo>
                    <a:lnTo>
                      <a:pt x="73" y="342"/>
                    </a:lnTo>
                    <a:lnTo>
                      <a:pt x="84" y="356"/>
                    </a:lnTo>
                    <a:lnTo>
                      <a:pt x="97" y="370"/>
                    </a:lnTo>
                    <a:lnTo>
                      <a:pt x="110" y="385"/>
                    </a:lnTo>
                    <a:lnTo>
                      <a:pt x="124" y="399"/>
                    </a:lnTo>
                    <a:lnTo>
                      <a:pt x="139" y="413"/>
                    </a:lnTo>
                    <a:lnTo>
                      <a:pt x="154" y="427"/>
                    </a:lnTo>
                    <a:lnTo>
                      <a:pt x="170" y="440"/>
                    </a:lnTo>
                    <a:lnTo>
                      <a:pt x="187" y="453"/>
                    </a:lnTo>
                    <a:lnTo>
                      <a:pt x="204" y="466"/>
                    </a:lnTo>
                    <a:lnTo>
                      <a:pt x="222" y="479"/>
                    </a:lnTo>
                    <a:lnTo>
                      <a:pt x="240" y="491"/>
                    </a:lnTo>
                    <a:lnTo>
                      <a:pt x="259" y="503"/>
                    </a:lnTo>
                    <a:lnTo>
                      <a:pt x="279" y="514"/>
                    </a:lnTo>
                    <a:lnTo>
                      <a:pt x="299" y="525"/>
                    </a:lnTo>
                    <a:lnTo>
                      <a:pt x="320" y="536"/>
                    </a:lnTo>
                    <a:lnTo>
                      <a:pt x="341" y="54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281" name="Group 8"/>
              <p:cNvGrpSpPr>
                <a:grpSpLocks/>
              </p:cNvGrpSpPr>
              <p:nvPr/>
            </p:nvGrpSpPr>
            <p:grpSpPr bwMode="auto">
              <a:xfrm>
                <a:off x="4002" y="1450"/>
                <a:ext cx="706" cy="669"/>
                <a:chOff x="4002" y="1450"/>
                <a:chExt cx="706" cy="669"/>
              </a:xfrm>
            </p:grpSpPr>
            <p:sp>
              <p:nvSpPr>
                <p:cNvPr id="54282" name="Freeform 9"/>
                <p:cNvSpPr>
                  <a:spLocks/>
                </p:cNvSpPr>
                <p:nvPr/>
              </p:nvSpPr>
              <p:spPr bwMode="auto">
                <a:xfrm>
                  <a:off x="4391" y="1450"/>
                  <a:ext cx="317" cy="319"/>
                </a:xfrm>
                <a:custGeom>
                  <a:avLst/>
                  <a:gdLst>
                    <a:gd name="T0" fmla="*/ 271 w 317"/>
                    <a:gd name="T1" fmla="*/ 0 h 319"/>
                    <a:gd name="T2" fmla="*/ 230 w 317"/>
                    <a:gd name="T3" fmla="*/ 5 h 319"/>
                    <a:gd name="T4" fmla="*/ 188 w 317"/>
                    <a:gd name="T5" fmla="*/ 16 h 319"/>
                    <a:gd name="T6" fmla="*/ 149 w 317"/>
                    <a:gd name="T7" fmla="*/ 31 h 319"/>
                    <a:gd name="T8" fmla="*/ 113 w 317"/>
                    <a:gd name="T9" fmla="*/ 48 h 319"/>
                    <a:gd name="T10" fmla="*/ 83 w 317"/>
                    <a:gd name="T11" fmla="*/ 63 h 319"/>
                    <a:gd name="T12" fmla="*/ 61 w 317"/>
                    <a:gd name="T13" fmla="*/ 76 h 319"/>
                    <a:gd name="T14" fmla="*/ 49 w 317"/>
                    <a:gd name="T15" fmla="*/ 83 h 319"/>
                    <a:gd name="T16" fmla="*/ 232 w 317"/>
                    <a:gd name="T17" fmla="*/ 67 h 319"/>
                    <a:gd name="T18" fmla="*/ 198 w 317"/>
                    <a:gd name="T19" fmla="*/ 99 h 319"/>
                    <a:gd name="T20" fmla="*/ 170 w 317"/>
                    <a:gd name="T21" fmla="*/ 125 h 319"/>
                    <a:gd name="T22" fmla="*/ 146 w 317"/>
                    <a:gd name="T23" fmla="*/ 145 h 319"/>
                    <a:gd name="T24" fmla="*/ 124 w 317"/>
                    <a:gd name="T25" fmla="*/ 163 h 319"/>
                    <a:gd name="T26" fmla="*/ 101 w 317"/>
                    <a:gd name="T27" fmla="*/ 179 h 319"/>
                    <a:gd name="T28" fmla="*/ 74 w 317"/>
                    <a:gd name="T29" fmla="*/ 196 h 319"/>
                    <a:gd name="T30" fmla="*/ 41 w 317"/>
                    <a:gd name="T31" fmla="*/ 214 h 319"/>
                    <a:gd name="T32" fmla="*/ 0 w 317"/>
                    <a:gd name="T33" fmla="*/ 236 h 319"/>
                    <a:gd name="T34" fmla="*/ 9 w 317"/>
                    <a:gd name="T35" fmla="*/ 256 h 319"/>
                    <a:gd name="T36" fmla="*/ 23 w 317"/>
                    <a:gd name="T37" fmla="*/ 273 h 319"/>
                    <a:gd name="T38" fmla="*/ 35 w 317"/>
                    <a:gd name="T39" fmla="*/ 293 h 319"/>
                    <a:gd name="T40" fmla="*/ 39 w 317"/>
                    <a:gd name="T41" fmla="*/ 319 h 319"/>
                    <a:gd name="T42" fmla="*/ 75 w 317"/>
                    <a:gd name="T43" fmla="*/ 289 h 319"/>
                    <a:gd name="T44" fmla="*/ 103 w 317"/>
                    <a:gd name="T45" fmla="*/ 262 h 319"/>
                    <a:gd name="T46" fmla="*/ 125 w 317"/>
                    <a:gd name="T47" fmla="*/ 237 h 319"/>
                    <a:gd name="T48" fmla="*/ 144 w 317"/>
                    <a:gd name="T49" fmla="*/ 211 h 319"/>
                    <a:gd name="T50" fmla="*/ 161 w 317"/>
                    <a:gd name="T51" fmla="*/ 183 h 319"/>
                    <a:gd name="T52" fmla="*/ 181 w 317"/>
                    <a:gd name="T53" fmla="*/ 152 h 319"/>
                    <a:gd name="T54" fmla="*/ 204 w 317"/>
                    <a:gd name="T55" fmla="*/ 115 h 319"/>
                    <a:gd name="T56" fmla="*/ 233 w 317"/>
                    <a:gd name="T57" fmla="*/ 72 h 319"/>
                    <a:gd name="T58" fmla="*/ 241 w 317"/>
                    <a:gd name="T59" fmla="*/ 268 h 319"/>
                    <a:gd name="T60" fmla="*/ 251 w 317"/>
                    <a:gd name="T61" fmla="*/ 246 h 319"/>
                    <a:gd name="T62" fmla="*/ 268 w 317"/>
                    <a:gd name="T63" fmla="*/ 209 h 319"/>
                    <a:gd name="T64" fmla="*/ 286 w 317"/>
                    <a:gd name="T65" fmla="*/ 163 h 319"/>
                    <a:gd name="T66" fmla="*/ 304 w 317"/>
                    <a:gd name="T67" fmla="*/ 113 h 319"/>
                    <a:gd name="T68" fmla="*/ 315 w 317"/>
                    <a:gd name="T69" fmla="*/ 66 h 319"/>
                    <a:gd name="T70" fmla="*/ 316 w 317"/>
                    <a:gd name="T71" fmla="*/ 28 h 319"/>
                    <a:gd name="T72" fmla="*/ 304 w 317"/>
                    <a:gd name="T73" fmla="*/ 4 h 3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9">
                      <a:moveTo>
                        <a:pt x="291" y="0"/>
                      </a:moveTo>
                      <a:lnTo>
                        <a:pt x="271" y="0"/>
                      </a:lnTo>
                      <a:lnTo>
                        <a:pt x="251" y="2"/>
                      </a:lnTo>
                      <a:lnTo>
                        <a:pt x="230" y="5"/>
                      </a:lnTo>
                      <a:lnTo>
                        <a:pt x="209" y="10"/>
                      </a:lnTo>
                      <a:lnTo>
                        <a:pt x="188" y="16"/>
                      </a:lnTo>
                      <a:lnTo>
                        <a:pt x="168" y="23"/>
                      </a:lnTo>
                      <a:lnTo>
                        <a:pt x="149" y="31"/>
                      </a:lnTo>
                      <a:lnTo>
                        <a:pt x="130" y="40"/>
                      </a:lnTo>
                      <a:lnTo>
                        <a:pt x="113" y="48"/>
                      </a:lnTo>
                      <a:lnTo>
                        <a:pt x="97" y="56"/>
                      </a:lnTo>
                      <a:lnTo>
                        <a:pt x="83" y="63"/>
                      </a:lnTo>
                      <a:lnTo>
                        <a:pt x="71" y="70"/>
                      </a:lnTo>
                      <a:lnTo>
                        <a:pt x="61" y="76"/>
                      </a:lnTo>
                      <a:lnTo>
                        <a:pt x="54" y="81"/>
                      </a:lnTo>
                      <a:lnTo>
                        <a:pt x="49" y="83"/>
                      </a:lnTo>
                      <a:lnTo>
                        <a:pt x="48" y="84"/>
                      </a:lnTo>
                      <a:lnTo>
                        <a:pt x="232" y="67"/>
                      </a:lnTo>
                      <a:lnTo>
                        <a:pt x="214" y="84"/>
                      </a:lnTo>
                      <a:lnTo>
                        <a:pt x="198" y="99"/>
                      </a:lnTo>
                      <a:lnTo>
                        <a:pt x="183" y="113"/>
                      </a:lnTo>
                      <a:lnTo>
                        <a:pt x="170" y="125"/>
                      </a:lnTo>
                      <a:lnTo>
                        <a:pt x="158" y="136"/>
                      </a:lnTo>
                      <a:lnTo>
                        <a:pt x="146" y="145"/>
                      </a:lnTo>
                      <a:lnTo>
                        <a:pt x="135" y="155"/>
                      </a:lnTo>
                      <a:lnTo>
                        <a:pt x="124" y="163"/>
                      </a:lnTo>
                      <a:lnTo>
                        <a:pt x="113" y="171"/>
                      </a:lnTo>
                      <a:lnTo>
                        <a:pt x="101" y="179"/>
                      </a:lnTo>
                      <a:lnTo>
                        <a:pt x="88" y="187"/>
                      </a:lnTo>
                      <a:lnTo>
                        <a:pt x="74" y="196"/>
                      </a:lnTo>
                      <a:lnTo>
                        <a:pt x="58" y="205"/>
                      </a:lnTo>
                      <a:lnTo>
                        <a:pt x="41" y="214"/>
                      </a:lnTo>
                      <a:lnTo>
                        <a:pt x="22" y="224"/>
                      </a:lnTo>
                      <a:lnTo>
                        <a:pt x="0" y="236"/>
                      </a:lnTo>
                      <a:lnTo>
                        <a:pt x="4" y="247"/>
                      </a:lnTo>
                      <a:lnTo>
                        <a:pt x="9" y="256"/>
                      </a:lnTo>
                      <a:lnTo>
                        <a:pt x="15" y="265"/>
                      </a:lnTo>
                      <a:lnTo>
                        <a:pt x="23" y="273"/>
                      </a:lnTo>
                      <a:lnTo>
                        <a:pt x="29" y="283"/>
                      </a:lnTo>
                      <a:lnTo>
                        <a:pt x="35" y="293"/>
                      </a:lnTo>
                      <a:lnTo>
                        <a:pt x="38" y="305"/>
                      </a:lnTo>
                      <a:lnTo>
                        <a:pt x="39" y="319"/>
                      </a:lnTo>
                      <a:lnTo>
                        <a:pt x="58" y="303"/>
                      </a:lnTo>
                      <a:lnTo>
                        <a:pt x="75" y="289"/>
                      </a:lnTo>
                      <a:lnTo>
                        <a:pt x="89" y="276"/>
                      </a:lnTo>
                      <a:lnTo>
                        <a:pt x="103" y="262"/>
                      </a:lnTo>
                      <a:lnTo>
                        <a:pt x="114" y="250"/>
                      </a:lnTo>
                      <a:lnTo>
                        <a:pt x="125" y="237"/>
                      </a:lnTo>
                      <a:lnTo>
                        <a:pt x="135" y="224"/>
                      </a:lnTo>
                      <a:lnTo>
                        <a:pt x="144" y="211"/>
                      </a:lnTo>
                      <a:lnTo>
                        <a:pt x="152" y="197"/>
                      </a:lnTo>
                      <a:lnTo>
                        <a:pt x="161" y="183"/>
                      </a:lnTo>
                      <a:lnTo>
                        <a:pt x="171" y="168"/>
                      </a:lnTo>
                      <a:lnTo>
                        <a:pt x="181" y="152"/>
                      </a:lnTo>
                      <a:lnTo>
                        <a:pt x="192" y="134"/>
                      </a:lnTo>
                      <a:lnTo>
                        <a:pt x="204" y="115"/>
                      </a:lnTo>
                      <a:lnTo>
                        <a:pt x="218" y="94"/>
                      </a:lnTo>
                      <a:lnTo>
                        <a:pt x="233" y="72"/>
                      </a:lnTo>
                      <a:lnTo>
                        <a:pt x="239" y="270"/>
                      </a:lnTo>
                      <a:lnTo>
                        <a:pt x="241" y="268"/>
                      </a:lnTo>
                      <a:lnTo>
                        <a:pt x="245" y="259"/>
                      </a:lnTo>
                      <a:lnTo>
                        <a:pt x="251" y="246"/>
                      </a:lnTo>
                      <a:lnTo>
                        <a:pt x="259" y="229"/>
                      </a:lnTo>
                      <a:lnTo>
                        <a:pt x="268" y="209"/>
                      </a:lnTo>
                      <a:lnTo>
                        <a:pt x="277" y="187"/>
                      </a:lnTo>
                      <a:lnTo>
                        <a:pt x="286" y="163"/>
                      </a:lnTo>
                      <a:lnTo>
                        <a:pt x="295" y="138"/>
                      </a:lnTo>
                      <a:lnTo>
                        <a:pt x="304" y="113"/>
                      </a:lnTo>
                      <a:lnTo>
                        <a:pt x="310" y="89"/>
                      </a:lnTo>
                      <a:lnTo>
                        <a:pt x="315" y="66"/>
                      </a:lnTo>
                      <a:lnTo>
                        <a:pt x="317" y="45"/>
                      </a:lnTo>
                      <a:lnTo>
                        <a:pt x="316" y="28"/>
                      </a:lnTo>
                      <a:lnTo>
                        <a:pt x="312" y="14"/>
                      </a:lnTo>
                      <a:lnTo>
                        <a:pt x="304" y="4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83" name="Freeform 10"/>
                <p:cNvSpPr>
                  <a:spLocks/>
                </p:cNvSpPr>
                <p:nvPr/>
              </p:nvSpPr>
              <p:spPr bwMode="auto">
                <a:xfrm>
                  <a:off x="4002" y="1602"/>
                  <a:ext cx="517" cy="517"/>
                </a:xfrm>
                <a:custGeom>
                  <a:avLst/>
                  <a:gdLst>
                    <a:gd name="T0" fmla="*/ 64 w 517"/>
                    <a:gd name="T1" fmla="*/ 145 h 517"/>
                    <a:gd name="T2" fmla="*/ 77 w 517"/>
                    <a:gd name="T3" fmla="*/ 124 h 517"/>
                    <a:gd name="T4" fmla="*/ 61 w 517"/>
                    <a:gd name="T5" fmla="*/ 142 h 517"/>
                    <a:gd name="T6" fmla="*/ 39 w 517"/>
                    <a:gd name="T7" fmla="*/ 178 h 517"/>
                    <a:gd name="T8" fmla="*/ 16 w 517"/>
                    <a:gd name="T9" fmla="*/ 256 h 517"/>
                    <a:gd name="T10" fmla="*/ 23 w 517"/>
                    <a:gd name="T11" fmla="*/ 347 h 517"/>
                    <a:gd name="T12" fmla="*/ 62 w 517"/>
                    <a:gd name="T13" fmla="*/ 427 h 517"/>
                    <a:gd name="T14" fmla="*/ 132 w 517"/>
                    <a:gd name="T15" fmla="*/ 487 h 517"/>
                    <a:gd name="T16" fmla="*/ 176 w 517"/>
                    <a:gd name="T17" fmla="*/ 505 h 517"/>
                    <a:gd name="T18" fmla="*/ 221 w 517"/>
                    <a:gd name="T19" fmla="*/ 514 h 517"/>
                    <a:gd name="T20" fmla="*/ 277 w 517"/>
                    <a:gd name="T21" fmla="*/ 516 h 517"/>
                    <a:gd name="T22" fmla="*/ 335 w 517"/>
                    <a:gd name="T23" fmla="*/ 505 h 517"/>
                    <a:gd name="T24" fmla="*/ 415 w 517"/>
                    <a:gd name="T25" fmla="*/ 460 h 517"/>
                    <a:gd name="T26" fmla="*/ 480 w 517"/>
                    <a:gd name="T27" fmla="*/ 383 h 517"/>
                    <a:gd name="T28" fmla="*/ 514 w 517"/>
                    <a:gd name="T29" fmla="*/ 289 h 517"/>
                    <a:gd name="T30" fmla="*/ 510 w 517"/>
                    <a:gd name="T31" fmla="*/ 189 h 517"/>
                    <a:gd name="T32" fmla="*/ 485 w 517"/>
                    <a:gd name="T33" fmla="*/ 128 h 517"/>
                    <a:gd name="T34" fmla="*/ 455 w 517"/>
                    <a:gd name="T35" fmla="*/ 87 h 517"/>
                    <a:gd name="T36" fmla="*/ 416 w 517"/>
                    <a:gd name="T37" fmla="*/ 53 h 517"/>
                    <a:gd name="T38" fmla="*/ 372 w 517"/>
                    <a:gd name="T39" fmla="*/ 26 h 517"/>
                    <a:gd name="T40" fmla="*/ 323 w 517"/>
                    <a:gd name="T41" fmla="*/ 9 h 517"/>
                    <a:gd name="T42" fmla="*/ 271 w 517"/>
                    <a:gd name="T43" fmla="*/ 0 h 517"/>
                    <a:gd name="T44" fmla="*/ 219 w 517"/>
                    <a:gd name="T45" fmla="*/ 1 h 517"/>
                    <a:gd name="T46" fmla="*/ 167 w 517"/>
                    <a:gd name="T47" fmla="*/ 12 h 517"/>
                    <a:gd name="T48" fmla="*/ 114 w 517"/>
                    <a:gd name="T49" fmla="*/ 35 h 517"/>
                    <a:gd name="T50" fmla="*/ 68 w 517"/>
                    <a:gd name="T51" fmla="*/ 70 h 517"/>
                    <a:gd name="T52" fmla="*/ 31 w 517"/>
                    <a:gd name="T53" fmla="*/ 113 h 517"/>
                    <a:gd name="T54" fmla="*/ 5 w 517"/>
                    <a:gd name="T55" fmla="*/ 162 h 517"/>
                    <a:gd name="T56" fmla="*/ 17 w 517"/>
                    <a:gd name="T57" fmla="*/ 146 h 517"/>
                    <a:gd name="T58" fmla="*/ 45 w 517"/>
                    <a:gd name="T59" fmla="*/ 111 h 517"/>
                    <a:gd name="T60" fmla="*/ 80 w 517"/>
                    <a:gd name="T61" fmla="*/ 82 h 517"/>
                    <a:gd name="T62" fmla="*/ 121 w 517"/>
                    <a:gd name="T63" fmla="*/ 59 h 517"/>
                    <a:gd name="T64" fmla="*/ 203 w 517"/>
                    <a:gd name="T65" fmla="*/ 40 h 517"/>
                    <a:gd name="T66" fmla="*/ 294 w 517"/>
                    <a:gd name="T67" fmla="*/ 53 h 517"/>
                    <a:gd name="T68" fmla="*/ 373 w 517"/>
                    <a:gd name="T69" fmla="*/ 98 h 517"/>
                    <a:gd name="T70" fmla="*/ 431 w 517"/>
                    <a:gd name="T71" fmla="*/ 172 h 517"/>
                    <a:gd name="T72" fmla="*/ 447 w 517"/>
                    <a:gd name="T73" fmla="*/ 218 h 517"/>
                    <a:gd name="T74" fmla="*/ 452 w 517"/>
                    <a:gd name="T75" fmla="*/ 266 h 517"/>
                    <a:gd name="T76" fmla="*/ 442 w 517"/>
                    <a:gd name="T77" fmla="*/ 326 h 517"/>
                    <a:gd name="T78" fmla="*/ 408 w 517"/>
                    <a:gd name="T79" fmla="*/ 388 h 517"/>
                    <a:gd name="T80" fmla="*/ 350 w 517"/>
                    <a:gd name="T81" fmla="*/ 438 h 517"/>
                    <a:gd name="T82" fmla="*/ 288 w 517"/>
                    <a:gd name="T83" fmla="*/ 460 h 517"/>
                    <a:gd name="T84" fmla="*/ 228 w 517"/>
                    <a:gd name="T85" fmla="*/ 464 h 517"/>
                    <a:gd name="T86" fmla="*/ 179 w 517"/>
                    <a:gd name="T87" fmla="*/ 453 h 517"/>
                    <a:gd name="T88" fmla="*/ 113 w 517"/>
                    <a:gd name="T89" fmla="*/ 415 h 517"/>
                    <a:gd name="T90" fmla="*/ 61 w 517"/>
                    <a:gd name="T91" fmla="*/ 349 h 517"/>
                    <a:gd name="T92" fmla="*/ 38 w 517"/>
                    <a:gd name="T93" fmla="*/ 269 h 517"/>
                    <a:gd name="T94" fmla="*/ 47 w 517"/>
                    <a:gd name="T95" fmla="*/ 184 h 51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517" h="517">
                      <a:moveTo>
                        <a:pt x="55" y="163"/>
                      </a:moveTo>
                      <a:lnTo>
                        <a:pt x="58" y="157"/>
                      </a:lnTo>
                      <a:lnTo>
                        <a:pt x="61" y="151"/>
                      </a:lnTo>
                      <a:lnTo>
                        <a:pt x="64" y="145"/>
                      </a:lnTo>
                      <a:lnTo>
                        <a:pt x="67" y="140"/>
                      </a:lnTo>
                      <a:lnTo>
                        <a:pt x="71" y="134"/>
                      </a:lnTo>
                      <a:lnTo>
                        <a:pt x="74" y="129"/>
                      </a:lnTo>
                      <a:lnTo>
                        <a:pt x="77" y="124"/>
                      </a:lnTo>
                      <a:lnTo>
                        <a:pt x="81" y="118"/>
                      </a:lnTo>
                      <a:lnTo>
                        <a:pt x="74" y="126"/>
                      </a:lnTo>
                      <a:lnTo>
                        <a:pt x="67" y="134"/>
                      </a:lnTo>
                      <a:lnTo>
                        <a:pt x="61" y="142"/>
                      </a:lnTo>
                      <a:lnTo>
                        <a:pt x="55" y="151"/>
                      </a:lnTo>
                      <a:lnTo>
                        <a:pt x="50" y="159"/>
                      </a:lnTo>
                      <a:lnTo>
                        <a:pt x="44" y="169"/>
                      </a:lnTo>
                      <a:lnTo>
                        <a:pt x="39" y="178"/>
                      </a:lnTo>
                      <a:lnTo>
                        <a:pt x="35" y="188"/>
                      </a:lnTo>
                      <a:lnTo>
                        <a:pt x="26" y="211"/>
                      </a:lnTo>
                      <a:lnTo>
                        <a:pt x="20" y="233"/>
                      </a:lnTo>
                      <a:lnTo>
                        <a:pt x="16" y="256"/>
                      </a:lnTo>
                      <a:lnTo>
                        <a:pt x="15" y="280"/>
                      </a:lnTo>
                      <a:lnTo>
                        <a:pt x="15" y="303"/>
                      </a:lnTo>
                      <a:lnTo>
                        <a:pt x="18" y="325"/>
                      </a:lnTo>
                      <a:lnTo>
                        <a:pt x="23" y="347"/>
                      </a:lnTo>
                      <a:lnTo>
                        <a:pt x="30" y="368"/>
                      </a:lnTo>
                      <a:lnTo>
                        <a:pt x="39" y="389"/>
                      </a:lnTo>
                      <a:lnTo>
                        <a:pt x="50" y="408"/>
                      </a:lnTo>
                      <a:lnTo>
                        <a:pt x="62" y="427"/>
                      </a:lnTo>
                      <a:lnTo>
                        <a:pt x="77" y="444"/>
                      </a:lnTo>
                      <a:lnTo>
                        <a:pt x="93" y="460"/>
                      </a:lnTo>
                      <a:lnTo>
                        <a:pt x="112" y="474"/>
                      </a:lnTo>
                      <a:lnTo>
                        <a:pt x="132" y="487"/>
                      </a:lnTo>
                      <a:lnTo>
                        <a:pt x="153" y="498"/>
                      </a:lnTo>
                      <a:lnTo>
                        <a:pt x="159" y="500"/>
                      </a:lnTo>
                      <a:lnTo>
                        <a:pt x="167" y="503"/>
                      </a:lnTo>
                      <a:lnTo>
                        <a:pt x="176" y="505"/>
                      </a:lnTo>
                      <a:lnTo>
                        <a:pt x="186" y="508"/>
                      </a:lnTo>
                      <a:lnTo>
                        <a:pt x="197" y="511"/>
                      </a:lnTo>
                      <a:lnTo>
                        <a:pt x="208" y="512"/>
                      </a:lnTo>
                      <a:lnTo>
                        <a:pt x="221" y="514"/>
                      </a:lnTo>
                      <a:lnTo>
                        <a:pt x="235" y="516"/>
                      </a:lnTo>
                      <a:lnTo>
                        <a:pt x="248" y="517"/>
                      </a:lnTo>
                      <a:lnTo>
                        <a:pt x="262" y="517"/>
                      </a:lnTo>
                      <a:lnTo>
                        <a:pt x="277" y="516"/>
                      </a:lnTo>
                      <a:lnTo>
                        <a:pt x="291" y="515"/>
                      </a:lnTo>
                      <a:lnTo>
                        <a:pt x="306" y="513"/>
                      </a:lnTo>
                      <a:lnTo>
                        <a:pt x="321" y="510"/>
                      </a:lnTo>
                      <a:lnTo>
                        <a:pt x="335" y="505"/>
                      </a:lnTo>
                      <a:lnTo>
                        <a:pt x="349" y="500"/>
                      </a:lnTo>
                      <a:lnTo>
                        <a:pt x="373" y="489"/>
                      </a:lnTo>
                      <a:lnTo>
                        <a:pt x="394" y="475"/>
                      </a:lnTo>
                      <a:lnTo>
                        <a:pt x="415" y="460"/>
                      </a:lnTo>
                      <a:lnTo>
                        <a:pt x="434" y="443"/>
                      </a:lnTo>
                      <a:lnTo>
                        <a:pt x="451" y="424"/>
                      </a:lnTo>
                      <a:lnTo>
                        <a:pt x="466" y="404"/>
                      </a:lnTo>
                      <a:lnTo>
                        <a:pt x="480" y="383"/>
                      </a:lnTo>
                      <a:lnTo>
                        <a:pt x="492" y="360"/>
                      </a:lnTo>
                      <a:lnTo>
                        <a:pt x="501" y="337"/>
                      </a:lnTo>
                      <a:lnTo>
                        <a:pt x="509" y="313"/>
                      </a:lnTo>
                      <a:lnTo>
                        <a:pt x="514" y="289"/>
                      </a:lnTo>
                      <a:lnTo>
                        <a:pt x="517" y="264"/>
                      </a:lnTo>
                      <a:lnTo>
                        <a:pt x="517" y="239"/>
                      </a:lnTo>
                      <a:lnTo>
                        <a:pt x="515" y="213"/>
                      </a:lnTo>
                      <a:lnTo>
                        <a:pt x="510" y="189"/>
                      </a:lnTo>
                      <a:lnTo>
                        <a:pt x="502" y="164"/>
                      </a:lnTo>
                      <a:lnTo>
                        <a:pt x="497" y="151"/>
                      </a:lnTo>
                      <a:lnTo>
                        <a:pt x="492" y="139"/>
                      </a:lnTo>
                      <a:lnTo>
                        <a:pt x="485" y="128"/>
                      </a:lnTo>
                      <a:lnTo>
                        <a:pt x="478" y="117"/>
                      </a:lnTo>
                      <a:lnTo>
                        <a:pt x="471" y="107"/>
                      </a:lnTo>
                      <a:lnTo>
                        <a:pt x="463" y="97"/>
                      </a:lnTo>
                      <a:lnTo>
                        <a:pt x="455" y="87"/>
                      </a:lnTo>
                      <a:lnTo>
                        <a:pt x="446" y="77"/>
                      </a:lnTo>
                      <a:lnTo>
                        <a:pt x="436" y="69"/>
                      </a:lnTo>
                      <a:lnTo>
                        <a:pt x="426" y="61"/>
                      </a:lnTo>
                      <a:lnTo>
                        <a:pt x="416" y="53"/>
                      </a:lnTo>
                      <a:lnTo>
                        <a:pt x="405" y="45"/>
                      </a:lnTo>
                      <a:lnTo>
                        <a:pt x="394" y="39"/>
                      </a:lnTo>
                      <a:lnTo>
                        <a:pt x="383" y="33"/>
                      </a:lnTo>
                      <a:lnTo>
                        <a:pt x="372" y="26"/>
                      </a:lnTo>
                      <a:lnTo>
                        <a:pt x="360" y="21"/>
                      </a:lnTo>
                      <a:lnTo>
                        <a:pt x="348" y="17"/>
                      </a:lnTo>
                      <a:lnTo>
                        <a:pt x="335" y="13"/>
                      </a:lnTo>
                      <a:lnTo>
                        <a:pt x="323" y="9"/>
                      </a:lnTo>
                      <a:lnTo>
                        <a:pt x="310" y="6"/>
                      </a:lnTo>
                      <a:lnTo>
                        <a:pt x="297" y="4"/>
                      </a:lnTo>
                      <a:lnTo>
                        <a:pt x="284" y="2"/>
                      </a:lnTo>
                      <a:lnTo>
                        <a:pt x="271" y="0"/>
                      </a:lnTo>
                      <a:lnTo>
                        <a:pt x="258" y="0"/>
                      </a:lnTo>
                      <a:lnTo>
                        <a:pt x="245" y="0"/>
                      </a:lnTo>
                      <a:lnTo>
                        <a:pt x="232" y="0"/>
                      </a:lnTo>
                      <a:lnTo>
                        <a:pt x="219" y="1"/>
                      </a:lnTo>
                      <a:lnTo>
                        <a:pt x="206" y="3"/>
                      </a:lnTo>
                      <a:lnTo>
                        <a:pt x="193" y="5"/>
                      </a:lnTo>
                      <a:lnTo>
                        <a:pt x="180" y="8"/>
                      </a:lnTo>
                      <a:lnTo>
                        <a:pt x="167" y="12"/>
                      </a:lnTo>
                      <a:lnTo>
                        <a:pt x="155" y="16"/>
                      </a:lnTo>
                      <a:lnTo>
                        <a:pt x="141" y="22"/>
                      </a:lnTo>
                      <a:lnTo>
                        <a:pt x="127" y="28"/>
                      </a:lnTo>
                      <a:lnTo>
                        <a:pt x="114" y="35"/>
                      </a:lnTo>
                      <a:lnTo>
                        <a:pt x="102" y="44"/>
                      </a:lnTo>
                      <a:lnTo>
                        <a:pt x="90" y="52"/>
                      </a:lnTo>
                      <a:lnTo>
                        <a:pt x="79" y="61"/>
                      </a:lnTo>
                      <a:lnTo>
                        <a:pt x="68" y="70"/>
                      </a:lnTo>
                      <a:lnTo>
                        <a:pt x="58" y="80"/>
                      </a:lnTo>
                      <a:lnTo>
                        <a:pt x="49" y="90"/>
                      </a:lnTo>
                      <a:lnTo>
                        <a:pt x="40" y="101"/>
                      </a:lnTo>
                      <a:lnTo>
                        <a:pt x="31" y="113"/>
                      </a:lnTo>
                      <a:lnTo>
                        <a:pt x="24" y="125"/>
                      </a:lnTo>
                      <a:lnTo>
                        <a:pt x="17" y="137"/>
                      </a:lnTo>
                      <a:lnTo>
                        <a:pt x="11" y="149"/>
                      </a:lnTo>
                      <a:lnTo>
                        <a:pt x="5" y="162"/>
                      </a:lnTo>
                      <a:lnTo>
                        <a:pt x="0" y="175"/>
                      </a:lnTo>
                      <a:lnTo>
                        <a:pt x="6" y="165"/>
                      </a:lnTo>
                      <a:lnTo>
                        <a:pt x="11" y="155"/>
                      </a:lnTo>
                      <a:lnTo>
                        <a:pt x="17" y="146"/>
                      </a:lnTo>
                      <a:lnTo>
                        <a:pt x="23" y="137"/>
                      </a:lnTo>
                      <a:lnTo>
                        <a:pt x="31" y="128"/>
                      </a:lnTo>
                      <a:lnTo>
                        <a:pt x="38" y="119"/>
                      </a:lnTo>
                      <a:lnTo>
                        <a:pt x="45" y="111"/>
                      </a:lnTo>
                      <a:lnTo>
                        <a:pt x="53" y="103"/>
                      </a:lnTo>
                      <a:lnTo>
                        <a:pt x="62" y="96"/>
                      </a:lnTo>
                      <a:lnTo>
                        <a:pt x="71" y="89"/>
                      </a:lnTo>
                      <a:lnTo>
                        <a:pt x="80" y="82"/>
                      </a:lnTo>
                      <a:lnTo>
                        <a:pt x="90" y="76"/>
                      </a:lnTo>
                      <a:lnTo>
                        <a:pt x="100" y="70"/>
                      </a:lnTo>
                      <a:lnTo>
                        <a:pt x="110" y="65"/>
                      </a:lnTo>
                      <a:lnTo>
                        <a:pt x="121" y="59"/>
                      </a:lnTo>
                      <a:lnTo>
                        <a:pt x="132" y="55"/>
                      </a:lnTo>
                      <a:lnTo>
                        <a:pt x="155" y="47"/>
                      </a:lnTo>
                      <a:lnTo>
                        <a:pt x="179" y="43"/>
                      </a:lnTo>
                      <a:lnTo>
                        <a:pt x="203" y="40"/>
                      </a:lnTo>
                      <a:lnTo>
                        <a:pt x="226" y="40"/>
                      </a:lnTo>
                      <a:lnTo>
                        <a:pt x="249" y="42"/>
                      </a:lnTo>
                      <a:lnTo>
                        <a:pt x="272" y="46"/>
                      </a:lnTo>
                      <a:lnTo>
                        <a:pt x="294" y="53"/>
                      </a:lnTo>
                      <a:lnTo>
                        <a:pt x="315" y="61"/>
                      </a:lnTo>
                      <a:lnTo>
                        <a:pt x="336" y="72"/>
                      </a:lnTo>
                      <a:lnTo>
                        <a:pt x="355" y="84"/>
                      </a:lnTo>
                      <a:lnTo>
                        <a:pt x="373" y="98"/>
                      </a:lnTo>
                      <a:lnTo>
                        <a:pt x="390" y="114"/>
                      </a:lnTo>
                      <a:lnTo>
                        <a:pt x="405" y="132"/>
                      </a:lnTo>
                      <a:lnTo>
                        <a:pt x="419" y="151"/>
                      </a:lnTo>
                      <a:lnTo>
                        <a:pt x="431" y="172"/>
                      </a:lnTo>
                      <a:lnTo>
                        <a:pt x="440" y="195"/>
                      </a:lnTo>
                      <a:lnTo>
                        <a:pt x="443" y="201"/>
                      </a:lnTo>
                      <a:lnTo>
                        <a:pt x="445" y="209"/>
                      </a:lnTo>
                      <a:lnTo>
                        <a:pt x="447" y="218"/>
                      </a:lnTo>
                      <a:lnTo>
                        <a:pt x="449" y="229"/>
                      </a:lnTo>
                      <a:lnTo>
                        <a:pt x="450" y="241"/>
                      </a:lnTo>
                      <a:lnTo>
                        <a:pt x="451" y="253"/>
                      </a:lnTo>
                      <a:lnTo>
                        <a:pt x="452" y="266"/>
                      </a:lnTo>
                      <a:lnTo>
                        <a:pt x="451" y="281"/>
                      </a:lnTo>
                      <a:lnTo>
                        <a:pt x="449" y="295"/>
                      </a:lnTo>
                      <a:lnTo>
                        <a:pt x="446" y="311"/>
                      </a:lnTo>
                      <a:lnTo>
                        <a:pt x="442" y="326"/>
                      </a:lnTo>
                      <a:lnTo>
                        <a:pt x="436" y="342"/>
                      </a:lnTo>
                      <a:lnTo>
                        <a:pt x="429" y="357"/>
                      </a:lnTo>
                      <a:lnTo>
                        <a:pt x="420" y="373"/>
                      </a:lnTo>
                      <a:lnTo>
                        <a:pt x="408" y="388"/>
                      </a:lnTo>
                      <a:lnTo>
                        <a:pt x="395" y="403"/>
                      </a:lnTo>
                      <a:lnTo>
                        <a:pt x="381" y="417"/>
                      </a:lnTo>
                      <a:lnTo>
                        <a:pt x="365" y="428"/>
                      </a:lnTo>
                      <a:lnTo>
                        <a:pt x="350" y="438"/>
                      </a:lnTo>
                      <a:lnTo>
                        <a:pt x="335" y="445"/>
                      </a:lnTo>
                      <a:lnTo>
                        <a:pt x="319" y="452"/>
                      </a:lnTo>
                      <a:lnTo>
                        <a:pt x="303" y="457"/>
                      </a:lnTo>
                      <a:lnTo>
                        <a:pt x="288" y="460"/>
                      </a:lnTo>
                      <a:lnTo>
                        <a:pt x="272" y="463"/>
                      </a:lnTo>
                      <a:lnTo>
                        <a:pt x="257" y="464"/>
                      </a:lnTo>
                      <a:lnTo>
                        <a:pt x="242" y="464"/>
                      </a:lnTo>
                      <a:lnTo>
                        <a:pt x="228" y="464"/>
                      </a:lnTo>
                      <a:lnTo>
                        <a:pt x="215" y="462"/>
                      </a:lnTo>
                      <a:lnTo>
                        <a:pt x="202" y="460"/>
                      </a:lnTo>
                      <a:lnTo>
                        <a:pt x="190" y="457"/>
                      </a:lnTo>
                      <a:lnTo>
                        <a:pt x="179" y="453"/>
                      </a:lnTo>
                      <a:lnTo>
                        <a:pt x="169" y="449"/>
                      </a:lnTo>
                      <a:lnTo>
                        <a:pt x="149" y="439"/>
                      </a:lnTo>
                      <a:lnTo>
                        <a:pt x="130" y="428"/>
                      </a:lnTo>
                      <a:lnTo>
                        <a:pt x="113" y="415"/>
                      </a:lnTo>
                      <a:lnTo>
                        <a:pt x="98" y="400"/>
                      </a:lnTo>
                      <a:lnTo>
                        <a:pt x="84" y="384"/>
                      </a:lnTo>
                      <a:lnTo>
                        <a:pt x="72" y="367"/>
                      </a:lnTo>
                      <a:lnTo>
                        <a:pt x="61" y="349"/>
                      </a:lnTo>
                      <a:lnTo>
                        <a:pt x="52" y="330"/>
                      </a:lnTo>
                      <a:lnTo>
                        <a:pt x="46" y="310"/>
                      </a:lnTo>
                      <a:lnTo>
                        <a:pt x="41" y="290"/>
                      </a:lnTo>
                      <a:lnTo>
                        <a:pt x="38" y="269"/>
                      </a:lnTo>
                      <a:lnTo>
                        <a:pt x="37" y="248"/>
                      </a:lnTo>
                      <a:lnTo>
                        <a:pt x="39" y="226"/>
                      </a:lnTo>
                      <a:lnTo>
                        <a:pt x="42" y="205"/>
                      </a:lnTo>
                      <a:lnTo>
                        <a:pt x="47" y="184"/>
                      </a:lnTo>
                      <a:lnTo>
                        <a:pt x="55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7FA8D13-564B-4466-9BDC-9B53F2E6FCCB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8D1815AF-C782-4A11-9E1D-C2761F37206C}" type="slidenum">
              <a:rPr lang="en-US"/>
              <a:pPr/>
              <a:t>24</a:t>
            </a:fld>
            <a:endParaRPr lang="en-US"/>
          </a:p>
        </p:txBody>
      </p:sp>
      <p:sp>
        <p:nvSpPr>
          <p:cNvPr id="43315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References</a:t>
            </a:r>
            <a:endParaRPr lang="en-US" sz="3200" b="1">
              <a:solidFill>
                <a:schemeClr val="tx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48339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1600" smtClean="0"/>
              <a:t>Vander Kolk, B. (1996).  </a:t>
            </a:r>
            <a:r>
              <a:rPr lang="en-US" sz="1600" i="1" smtClean="0"/>
              <a:t>Psychological Trauma.  </a:t>
            </a:r>
            <a:r>
              <a:rPr lang="en-US" sz="1600" smtClean="0"/>
              <a:t>Washington, D.C.: American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smtClean="0"/>
              <a:t>	Psychiatric Press, Inc.</a:t>
            </a:r>
          </a:p>
          <a:p>
            <a:pPr eaLnBrk="1" hangingPunct="1">
              <a:lnSpc>
                <a:spcPct val="130000"/>
              </a:lnSpc>
            </a:pPr>
            <a:r>
              <a:rPr lang="en-US" sz="1600" smtClean="0"/>
              <a:t>Weiss, S.R.B., Kung, H.K., &amp; Pearson, J.L.  (2003). Emerging Issues in gender and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smtClean="0"/>
              <a:t>	ethnic differences in substance abuse and treatment. </a:t>
            </a:r>
            <a:r>
              <a:rPr lang="en-US" sz="1600" i="1" smtClean="0"/>
              <a:t>Current Women</a:t>
            </a:r>
            <a:r>
              <a:rPr lang="en-US" altLang="en-US" sz="1600" i="1" smtClean="0"/>
              <a:t>’</a:t>
            </a:r>
            <a:r>
              <a:rPr lang="en-US" sz="1600" i="1" smtClean="0"/>
              <a:t>s Health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i="1" smtClean="0"/>
              <a:t>	Reports, </a:t>
            </a:r>
            <a:r>
              <a:rPr lang="en-US" sz="1600" smtClean="0"/>
              <a:t>3, 245-253.</a:t>
            </a:r>
          </a:p>
          <a:p>
            <a:pPr eaLnBrk="1" hangingPunct="1">
              <a:lnSpc>
                <a:spcPct val="130000"/>
              </a:lnSpc>
            </a:pPr>
            <a:r>
              <a:rPr lang="en-US" sz="1600" smtClean="0"/>
              <a:t>Wetherington, C.L. (2007).  Sex-Gender differences in drug abuse: A shift in the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smtClean="0"/>
              <a:t>	burden of proof?  </a:t>
            </a:r>
            <a:r>
              <a:rPr lang="en-US" sz="1600" i="1" smtClean="0"/>
              <a:t>Experimental and Clinical Psychoparmacology, </a:t>
            </a:r>
            <a:r>
              <a:rPr lang="en-US" sz="1600" smtClean="0"/>
              <a:t>15(5), 411-417</a:t>
            </a:r>
            <a:r>
              <a:rPr lang="en-US" sz="1600" i="1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sz="1600" smtClean="0"/>
              <a:t>Zaidi, Z.F.  (2010).  Gender differences in Human Brain: A Review.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smtClean="0"/>
              <a:t>	</a:t>
            </a:r>
            <a:r>
              <a:rPr lang="en-US" sz="1600" i="1" smtClean="0"/>
              <a:t>The Open Anatomy Journal, 2, 37-55.</a:t>
            </a:r>
            <a:endParaRPr lang="en-US" sz="1600" smtClean="0"/>
          </a:p>
          <a:p>
            <a:pPr eaLnBrk="1" hangingPunct="1">
              <a:lnSpc>
                <a:spcPct val="130000"/>
              </a:lnSpc>
            </a:pPr>
            <a:r>
              <a:rPr lang="en-US" sz="1600" smtClean="0"/>
              <a:t>Zhao, Y., Encinosa, W. </a:t>
            </a:r>
            <a:r>
              <a:rPr lang="en-US" sz="1600" i="1" smtClean="0"/>
              <a:t>An Update on Hospitalizations for Eating Disorders,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i="1" smtClean="0"/>
              <a:t>	1999 to 2009</a:t>
            </a:r>
            <a:r>
              <a:rPr lang="en-US" sz="1600" smtClean="0"/>
              <a:t>. HCUP Statistical Brief #120. September, 2011. Agency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smtClean="0"/>
              <a:t>	for Healthcare Research and Quality, Rockville, MD. </a:t>
            </a:r>
            <a:r>
              <a:rPr lang="en-US" sz="1600" smtClean="0">
                <a:hlinkClick r:id="rId3"/>
              </a:rPr>
              <a:t>http://www.hcup-</a:t>
            </a:r>
            <a:endParaRPr lang="en-US" sz="16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1600" smtClean="0"/>
              <a:t>	</a:t>
            </a:r>
            <a:r>
              <a:rPr lang="en-US" sz="1600" smtClean="0">
                <a:hlinkClick r:id="rId4"/>
              </a:rPr>
              <a:t>us.ahrq.gov/reports/statbriefs/sb120.pdf</a:t>
            </a:r>
            <a:endParaRPr lang="en-US" sz="16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1600" smtClean="0"/>
          </a:p>
        </p:txBody>
      </p:sp>
      <p:grpSp>
        <p:nvGrpSpPr>
          <p:cNvPr id="56325" name="Group 4"/>
          <p:cNvGrpSpPr>
            <a:grpSpLocks/>
          </p:cNvGrpSpPr>
          <p:nvPr/>
        </p:nvGrpSpPr>
        <p:grpSpPr bwMode="auto">
          <a:xfrm>
            <a:off x="5257800" y="304800"/>
            <a:ext cx="2438400" cy="1079500"/>
            <a:chOff x="3312" y="192"/>
            <a:chExt cx="1536" cy="680"/>
          </a:xfrm>
        </p:grpSpPr>
        <p:pic>
          <p:nvPicPr>
            <p:cNvPr id="5632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80" y="192"/>
              <a:ext cx="76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6327" name="Group 6"/>
            <p:cNvGrpSpPr>
              <a:grpSpLocks/>
            </p:cNvGrpSpPr>
            <p:nvPr/>
          </p:nvGrpSpPr>
          <p:grpSpPr bwMode="auto">
            <a:xfrm>
              <a:off x="3312" y="240"/>
              <a:ext cx="743" cy="576"/>
              <a:chOff x="3924" y="1450"/>
              <a:chExt cx="839" cy="669"/>
            </a:xfrm>
          </p:grpSpPr>
          <p:sp>
            <p:nvSpPr>
              <p:cNvPr id="56328" name="Freeform 7"/>
              <p:cNvSpPr>
                <a:spLocks/>
              </p:cNvSpPr>
              <p:nvPr/>
            </p:nvSpPr>
            <p:spPr bwMode="auto">
              <a:xfrm>
                <a:off x="3924" y="1479"/>
                <a:ext cx="839" cy="611"/>
              </a:xfrm>
              <a:custGeom>
                <a:avLst/>
                <a:gdLst>
                  <a:gd name="T0" fmla="*/ 383 w 839"/>
                  <a:gd name="T1" fmla="*/ 564 h 611"/>
                  <a:gd name="T2" fmla="*/ 446 w 839"/>
                  <a:gd name="T3" fmla="*/ 585 h 611"/>
                  <a:gd name="T4" fmla="*/ 507 w 839"/>
                  <a:gd name="T5" fmla="*/ 601 h 611"/>
                  <a:gd name="T6" fmla="*/ 565 w 839"/>
                  <a:gd name="T7" fmla="*/ 609 h 611"/>
                  <a:gd name="T8" fmla="*/ 620 w 839"/>
                  <a:gd name="T9" fmla="*/ 611 h 611"/>
                  <a:gd name="T10" fmla="*/ 671 w 839"/>
                  <a:gd name="T11" fmla="*/ 607 h 611"/>
                  <a:gd name="T12" fmla="*/ 717 w 839"/>
                  <a:gd name="T13" fmla="*/ 597 h 611"/>
                  <a:gd name="T14" fmla="*/ 757 w 839"/>
                  <a:gd name="T15" fmla="*/ 580 h 611"/>
                  <a:gd name="T16" fmla="*/ 790 w 839"/>
                  <a:gd name="T17" fmla="*/ 558 h 611"/>
                  <a:gd name="T18" fmla="*/ 815 w 839"/>
                  <a:gd name="T19" fmla="*/ 529 h 611"/>
                  <a:gd name="T20" fmla="*/ 832 w 839"/>
                  <a:gd name="T21" fmla="*/ 495 h 611"/>
                  <a:gd name="T22" fmla="*/ 839 w 839"/>
                  <a:gd name="T23" fmla="*/ 456 h 611"/>
                  <a:gd name="T24" fmla="*/ 837 w 839"/>
                  <a:gd name="T25" fmla="*/ 415 h 611"/>
                  <a:gd name="T26" fmla="*/ 825 w 839"/>
                  <a:gd name="T27" fmla="*/ 372 h 611"/>
                  <a:gd name="T28" fmla="*/ 805 w 839"/>
                  <a:gd name="T29" fmla="*/ 328 h 611"/>
                  <a:gd name="T30" fmla="*/ 778 w 839"/>
                  <a:gd name="T31" fmla="*/ 284 h 611"/>
                  <a:gd name="T32" fmla="*/ 743 w 839"/>
                  <a:gd name="T33" fmla="*/ 241 h 611"/>
                  <a:gd name="T34" fmla="*/ 701 w 839"/>
                  <a:gd name="T35" fmla="*/ 199 h 611"/>
                  <a:gd name="T36" fmla="*/ 653 w 839"/>
                  <a:gd name="T37" fmla="*/ 158 h 611"/>
                  <a:gd name="T38" fmla="*/ 599 w 839"/>
                  <a:gd name="T39" fmla="*/ 120 h 611"/>
                  <a:gd name="T40" fmla="*/ 540 w 839"/>
                  <a:gd name="T41" fmla="*/ 86 h 611"/>
                  <a:gd name="T42" fmla="*/ 477 w 839"/>
                  <a:gd name="T43" fmla="*/ 56 h 611"/>
                  <a:gd name="T44" fmla="*/ 414 w 839"/>
                  <a:gd name="T45" fmla="*/ 32 h 611"/>
                  <a:gd name="T46" fmla="*/ 352 w 839"/>
                  <a:gd name="T47" fmla="*/ 15 h 611"/>
                  <a:gd name="T48" fmla="*/ 293 w 839"/>
                  <a:gd name="T49" fmla="*/ 4 h 611"/>
                  <a:gd name="T50" fmla="*/ 237 w 839"/>
                  <a:gd name="T51" fmla="*/ 0 h 611"/>
                  <a:gd name="T52" fmla="*/ 184 w 839"/>
                  <a:gd name="T53" fmla="*/ 2 h 611"/>
                  <a:gd name="T54" fmla="*/ 137 w 839"/>
                  <a:gd name="T55" fmla="*/ 11 h 611"/>
                  <a:gd name="T56" fmla="*/ 95 w 839"/>
                  <a:gd name="T57" fmla="*/ 25 h 611"/>
                  <a:gd name="T58" fmla="*/ 60 w 839"/>
                  <a:gd name="T59" fmla="*/ 45 h 611"/>
                  <a:gd name="T60" fmla="*/ 32 w 839"/>
                  <a:gd name="T61" fmla="*/ 72 h 611"/>
                  <a:gd name="T62" fmla="*/ 13 w 839"/>
                  <a:gd name="T63" fmla="*/ 105 h 611"/>
                  <a:gd name="T64" fmla="*/ 2 w 839"/>
                  <a:gd name="T65" fmla="*/ 142 h 611"/>
                  <a:gd name="T66" fmla="*/ 1 w 839"/>
                  <a:gd name="T67" fmla="*/ 182 h 611"/>
                  <a:gd name="T68" fmla="*/ 9 w 839"/>
                  <a:gd name="T69" fmla="*/ 225 h 611"/>
                  <a:gd name="T70" fmla="*/ 26 w 839"/>
                  <a:gd name="T71" fmla="*/ 268 h 611"/>
                  <a:gd name="T72" fmla="*/ 52 w 839"/>
                  <a:gd name="T73" fmla="*/ 312 h 611"/>
                  <a:gd name="T74" fmla="*/ 84 w 839"/>
                  <a:gd name="T75" fmla="*/ 356 h 611"/>
                  <a:gd name="T76" fmla="*/ 124 w 839"/>
                  <a:gd name="T77" fmla="*/ 399 h 611"/>
                  <a:gd name="T78" fmla="*/ 170 w 839"/>
                  <a:gd name="T79" fmla="*/ 440 h 611"/>
                  <a:gd name="T80" fmla="*/ 222 w 839"/>
                  <a:gd name="T81" fmla="*/ 479 h 611"/>
                  <a:gd name="T82" fmla="*/ 279 w 839"/>
                  <a:gd name="T83" fmla="*/ 514 h 611"/>
                  <a:gd name="T84" fmla="*/ 341 w 839"/>
                  <a:gd name="T85" fmla="*/ 546 h 6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839" h="611">
                    <a:moveTo>
                      <a:pt x="341" y="546"/>
                    </a:moveTo>
                    <a:lnTo>
                      <a:pt x="362" y="555"/>
                    </a:lnTo>
                    <a:lnTo>
                      <a:pt x="383" y="564"/>
                    </a:lnTo>
                    <a:lnTo>
                      <a:pt x="404" y="572"/>
                    </a:lnTo>
                    <a:lnTo>
                      <a:pt x="425" y="579"/>
                    </a:lnTo>
                    <a:lnTo>
                      <a:pt x="446" y="585"/>
                    </a:lnTo>
                    <a:lnTo>
                      <a:pt x="467" y="591"/>
                    </a:lnTo>
                    <a:lnTo>
                      <a:pt x="487" y="596"/>
                    </a:lnTo>
                    <a:lnTo>
                      <a:pt x="507" y="601"/>
                    </a:lnTo>
                    <a:lnTo>
                      <a:pt x="527" y="604"/>
                    </a:lnTo>
                    <a:lnTo>
                      <a:pt x="546" y="607"/>
                    </a:lnTo>
                    <a:lnTo>
                      <a:pt x="565" y="609"/>
                    </a:lnTo>
                    <a:lnTo>
                      <a:pt x="585" y="611"/>
                    </a:lnTo>
                    <a:lnTo>
                      <a:pt x="603" y="611"/>
                    </a:lnTo>
                    <a:lnTo>
                      <a:pt x="620" y="611"/>
                    </a:lnTo>
                    <a:lnTo>
                      <a:pt x="638" y="611"/>
                    </a:lnTo>
                    <a:lnTo>
                      <a:pt x="655" y="609"/>
                    </a:lnTo>
                    <a:lnTo>
                      <a:pt x="671" y="607"/>
                    </a:lnTo>
                    <a:lnTo>
                      <a:pt x="687" y="604"/>
                    </a:lnTo>
                    <a:lnTo>
                      <a:pt x="702" y="601"/>
                    </a:lnTo>
                    <a:lnTo>
                      <a:pt x="717" y="597"/>
                    </a:lnTo>
                    <a:lnTo>
                      <a:pt x="731" y="592"/>
                    </a:lnTo>
                    <a:lnTo>
                      <a:pt x="744" y="586"/>
                    </a:lnTo>
                    <a:lnTo>
                      <a:pt x="757" y="580"/>
                    </a:lnTo>
                    <a:lnTo>
                      <a:pt x="768" y="573"/>
                    </a:lnTo>
                    <a:lnTo>
                      <a:pt x="779" y="566"/>
                    </a:lnTo>
                    <a:lnTo>
                      <a:pt x="790" y="558"/>
                    </a:lnTo>
                    <a:lnTo>
                      <a:pt x="799" y="549"/>
                    </a:lnTo>
                    <a:lnTo>
                      <a:pt x="807" y="539"/>
                    </a:lnTo>
                    <a:lnTo>
                      <a:pt x="815" y="529"/>
                    </a:lnTo>
                    <a:lnTo>
                      <a:pt x="822" y="518"/>
                    </a:lnTo>
                    <a:lnTo>
                      <a:pt x="827" y="507"/>
                    </a:lnTo>
                    <a:lnTo>
                      <a:pt x="832" y="495"/>
                    </a:lnTo>
                    <a:lnTo>
                      <a:pt x="835" y="482"/>
                    </a:lnTo>
                    <a:lnTo>
                      <a:pt x="838" y="469"/>
                    </a:lnTo>
                    <a:lnTo>
                      <a:pt x="839" y="456"/>
                    </a:lnTo>
                    <a:lnTo>
                      <a:pt x="839" y="443"/>
                    </a:lnTo>
                    <a:lnTo>
                      <a:pt x="838" y="429"/>
                    </a:lnTo>
                    <a:lnTo>
                      <a:pt x="837" y="415"/>
                    </a:lnTo>
                    <a:lnTo>
                      <a:pt x="834" y="401"/>
                    </a:lnTo>
                    <a:lnTo>
                      <a:pt x="830" y="386"/>
                    </a:lnTo>
                    <a:lnTo>
                      <a:pt x="825" y="372"/>
                    </a:lnTo>
                    <a:lnTo>
                      <a:pt x="820" y="357"/>
                    </a:lnTo>
                    <a:lnTo>
                      <a:pt x="813" y="343"/>
                    </a:lnTo>
                    <a:lnTo>
                      <a:pt x="805" y="328"/>
                    </a:lnTo>
                    <a:lnTo>
                      <a:pt x="797" y="313"/>
                    </a:lnTo>
                    <a:lnTo>
                      <a:pt x="788" y="299"/>
                    </a:lnTo>
                    <a:lnTo>
                      <a:pt x="778" y="284"/>
                    </a:lnTo>
                    <a:lnTo>
                      <a:pt x="767" y="270"/>
                    </a:lnTo>
                    <a:lnTo>
                      <a:pt x="755" y="255"/>
                    </a:lnTo>
                    <a:lnTo>
                      <a:pt x="743" y="241"/>
                    </a:lnTo>
                    <a:lnTo>
                      <a:pt x="730" y="227"/>
                    </a:lnTo>
                    <a:lnTo>
                      <a:pt x="716" y="212"/>
                    </a:lnTo>
                    <a:lnTo>
                      <a:pt x="701" y="199"/>
                    </a:lnTo>
                    <a:lnTo>
                      <a:pt x="686" y="185"/>
                    </a:lnTo>
                    <a:lnTo>
                      <a:pt x="669" y="171"/>
                    </a:lnTo>
                    <a:lnTo>
                      <a:pt x="653" y="158"/>
                    </a:lnTo>
                    <a:lnTo>
                      <a:pt x="636" y="145"/>
                    </a:lnTo>
                    <a:lnTo>
                      <a:pt x="617" y="133"/>
                    </a:lnTo>
                    <a:lnTo>
                      <a:pt x="599" y="120"/>
                    </a:lnTo>
                    <a:lnTo>
                      <a:pt x="580" y="108"/>
                    </a:lnTo>
                    <a:lnTo>
                      <a:pt x="561" y="97"/>
                    </a:lnTo>
                    <a:lnTo>
                      <a:pt x="540" y="86"/>
                    </a:lnTo>
                    <a:lnTo>
                      <a:pt x="520" y="75"/>
                    </a:lnTo>
                    <a:lnTo>
                      <a:pt x="499" y="65"/>
                    </a:lnTo>
                    <a:lnTo>
                      <a:pt x="477" y="56"/>
                    </a:lnTo>
                    <a:lnTo>
                      <a:pt x="456" y="47"/>
                    </a:lnTo>
                    <a:lnTo>
                      <a:pt x="435" y="39"/>
                    </a:lnTo>
                    <a:lnTo>
                      <a:pt x="414" y="32"/>
                    </a:lnTo>
                    <a:lnTo>
                      <a:pt x="393" y="26"/>
                    </a:lnTo>
                    <a:lnTo>
                      <a:pt x="373" y="20"/>
                    </a:lnTo>
                    <a:lnTo>
                      <a:pt x="352" y="15"/>
                    </a:lnTo>
                    <a:lnTo>
                      <a:pt x="332" y="11"/>
                    </a:lnTo>
                    <a:lnTo>
                      <a:pt x="313" y="7"/>
                    </a:lnTo>
                    <a:lnTo>
                      <a:pt x="293" y="4"/>
                    </a:lnTo>
                    <a:lnTo>
                      <a:pt x="274" y="2"/>
                    </a:lnTo>
                    <a:lnTo>
                      <a:pt x="255" y="1"/>
                    </a:lnTo>
                    <a:lnTo>
                      <a:pt x="237" y="0"/>
                    </a:lnTo>
                    <a:lnTo>
                      <a:pt x="219" y="0"/>
                    </a:lnTo>
                    <a:lnTo>
                      <a:pt x="202" y="1"/>
                    </a:lnTo>
                    <a:lnTo>
                      <a:pt x="184" y="2"/>
                    </a:lnTo>
                    <a:lnTo>
                      <a:pt x="168" y="4"/>
                    </a:lnTo>
                    <a:lnTo>
                      <a:pt x="152" y="7"/>
                    </a:lnTo>
                    <a:lnTo>
                      <a:pt x="137" y="11"/>
                    </a:lnTo>
                    <a:lnTo>
                      <a:pt x="122" y="14"/>
                    </a:lnTo>
                    <a:lnTo>
                      <a:pt x="109" y="19"/>
                    </a:lnTo>
                    <a:lnTo>
                      <a:pt x="95" y="25"/>
                    </a:lnTo>
                    <a:lnTo>
                      <a:pt x="83" y="31"/>
                    </a:lnTo>
                    <a:lnTo>
                      <a:pt x="71" y="38"/>
                    </a:lnTo>
                    <a:lnTo>
                      <a:pt x="60" y="45"/>
                    </a:lnTo>
                    <a:lnTo>
                      <a:pt x="50" y="54"/>
                    </a:lnTo>
                    <a:lnTo>
                      <a:pt x="40" y="63"/>
                    </a:lnTo>
                    <a:lnTo>
                      <a:pt x="32" y="72"/>
                    </a:lnTo>
                    <a:lnTo>
                      <a:pt x="25" y="82"/>
                    </a:lnTo>
                    <a:lnTo>
                      <a:pt x="18" y="93"/>
                    </a:lnTo>
                    <a:lnTo>
                      <a:pt x="13" y="105"/>
                    </a:lnTo>
                    <a:lnTo>
                      <a:pt x="8" y="116"/>
                    </a:lnTo>
                    <a:lnTo>
                      <a:pt x="5" y="129"/>
                    </a:lnTo>
                    <a:lnTo>
                      <a:pt x="2" y="142"/>
                    </a:lnTo>
                    <a:lnTo>
                      <a:pt x="1" y="155"/>
                    </a:lnTo>
                    <a:lnTo>
                      <a:pt x="0" y="168"/>
                    </a:lnTo>
                    <a:lnTo>
                      <a:pt x="1" y="182"/>
                    </a:lnTo>
                    <a:lnTo>
                      <a:pt x="3" y="196"/>
                    </a:lnTo>
                    <a:lnTo>
                      <a:pt x="5" y="210"/>
                    </a:lnTo>
                    <a:lnTo>
                      <a:pt x="9" y="225"/>
                    </a:lnTo>
                    <a:lnTo>
                      <a:pt x="14" y="239"/>
                    </a:lnTo>
                    <a:lnTo>
                      <a:pt x="20" y="254"/>
                    </a:lnTo>
                    <a:lnTo>
                      <a:pt x="26" y="268"/>
                    </a:lnTo>
                    <a:lnTo>
                      <a:pt x="34" y="283"/>
                    </a:lnTo>
                    <a:lnTo>
                      <a:pt x="42" y="298"/>
                    </a:lnTo>
                    <a:lnTo>
                      <a:pt x="52" y="312"/>
                    </a:lnTo>
                    <a:lnTo>
                      <a:pt x="62" y="327"/>
                    </a:lnTo>
                    <a:lnTo>
                      <a:pt x="73" y="342"/>
                    </a:lnTo>
                    <a:lnTo>
                      <a:pt x="84" y="356"/>
                    </a:lnTo>
                    <a:lnTo>
                      <a:pt x="97" y="370"/>
                    </a:lnTo>
                    <a:lnTo>
                      <a:pt x="110" y="385"/>
                    </a:lnTo>
                    <a:lnTo>
                      <a:pt x="124" y="399"/>
                    </a:lnTo>
                    <a:lnTo>
                      <a:pt x="139" y="413"/>
                    </a:lnTo>
                    <a:lnTo>
                      <a:pt x="154" y="427"/>
                    </a:lnTo>
                    <a:lnTo>
                      <a:pt x="170" y="440"/>
                    </a:lnTo>
                    <a:lnTo>
                      <a:pt x="187" y="453"/>
                    </a:lnTo>
                    <a:lnTo>
                      <a:pt x="204" y="466"/>
                    </a:lnTo>
                    <a:lnTo>
                      <a:pt x="222" y="479"/>
                    </a:lnTo>
                    <a:lnTo>
                      <a:pt x="240" y="491"/>
                    </a:lnTo>
                    <a:lnTo>
                      <a:pt x="259" y="503"/>
                    </a:lnTo>
                    <a:lnTo>
                      <a:pt x="279" y="514"/>
                    </a:lnTo>
                    <a:lnTo>
                      <a:pt x="299" y="525"/>
                    </a:lnTo>
                    <a:lnTo>
                      <a:pt x="320" y="536"/>
                    </a:lnTo>
                    <a:lnTo>
                      <a:pt x="341" y="54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6329" name="Group 8"/>
              <p:cNvGrpSpPr>
                <a:grpSpLocks/>
              </p:cNvGrpSpPr>
              <p:nvPr/>
            </p:nvGrpSpPr>
            <p:grpSpPr bwMode="auto">
              <a:xfrm>
                <a:off x="4002" y="1450"/>
                <a:ext cx="706" cy="669"/>
                <a:chOff x="4002" y="1450"/>
                <a:chExt cx="706" cy="669"/>
              </a:xfrm>
            </p:grpSpPr>
            <p:sp>
              <p:nvSpPr>
                <p:cNvPr id="56330" name="Freeform 9"/>
                <p:cNvSpPr>
                  <a:spLocks/>
                </p:cNvSpPr>
                <p:nvPr/>
              </p:nvSpPr>
              <p:spPr bwMode="auto">
                <a:xfrm>
                  <a:off x="4391" y="1450"/>
                  <a:ext cx="317" cy="319"/>
                </a:xfrm>
                <a:custGeom>
                  <a:avLst/>
                  <a:gdLst>
                    <a:gd name="T0" fmla="*/ 271 w 317"/>
                    <a:gd name="T1" fmla="*/ 0 h 319"/>
                    <a:gd name="T2" fmla="*/ 230 w 317"/>
                    <a:gd name="T3" fmla="*/ 5 h 319"/>
                    <a:gd name="T4" fmla="*/ 188 w 317"/>
                    <a:gd name="T5" fmla="*/ 16 h 319"/>
                    <a:gd name="T6" fmla="*/ 149 w 317"/>
                    <a:gd name="T7" fmla="*/ 31 h 319"/>
                    <a:gd name="T8" fmla="*/ 113 w 317"/>
                    <a:gd name="T9" fmla="*/ 48 h 319"/>
                    <a:gd name="T10" fmla="*/ 83 w 317"/>
                    <a:gd name="T11" fmla="*/ 63 h 319"/>
                    <a:gd name="T12" fmla="*/ 61 w 317"/>
                    <a:gd name="T13" fmla="*/ 76 h 319"/>
                    <a:gd name="T14" fmla="*/ 49 w 317"/>
                    <a:gd name="T15" fmla="*/ 83 h 319"/>
                    <a:gd name="T16" fmla="*/ 232 w 317"/>
                    <a:gd name="T17" fmla="*/ 67 h 319"/>
                    <a:gd name="T18" fmla="*/ 198 w 317"/>
                    <a:gd name="T19" fmla="*/ 99 h 319"/>
                    <a:gd name="T20" fmla="*/ 170 w 317"/>
                    <a:gd name="T21" fmla="*/ 125 h 319"/>
                    <a:gd name="T22" fmla="*/ 146 w 317"/>
                    <a:gd name="T23" fmla="*/ 145 h 319"/>
                    <a:gd name="T24" fmla="*/ 124 w 317"/>
                    <a:gd name="T25" fmla="*/ 163 h 319"/>
                    <a:gd name="T26" fmla="*/ 101 w 317"/>
                    <a:gd name="T27" fmla="*/ 179 h 319"/>
                    <a:gd name="T28" fmla="*/ 74 w 317"/>
                    <a:gd name="T29" fmla="*/ 196 h 319"/>
                    <a:gd name="T30" fmla="*/ 41 w 317"/>
                    <a:gd name="T31" fmla="*/ 214 h 319"/>
                    <a:gd name="T32" fmla="*/ 0 w 317"/>
                    <a:gd name="T33" fmla="*/ 236 h 319"/>
                    <a:gd name="T34" fmla="*/ 9 w 317"/>
                    <a:gd name="T35" fmla="*/ 256 h 319"/>
                    <a:gd name="T36" fmla="*/ 23 w 317"/>
                    <a:gd name="T37" fmla="*/ 273 h 319"/>
                    <a:gd name="T38" fmla="*/ 35 w 317"/>
                    <a:gd name="T39" fmla="*/ 293 h 319"/>
                    <a:gd name="T40" fmla="*/ 39 w 317"/>
                    <a:gd name="T41" fmla="*/ 319 h 319"/>
                    <a:gd name="T42" fmla="*/ 75 w 317"/>
                    <a:gd name="T43" fmla="*/ 289 h 319"/>
                    <a:gd name="T44" fmla="*/ 103 w 317"/>
                    <a:gd name="T45" fmla="*/ 262 h 319"/>
                    <a:gd name="T46" fmla="*/ 125 w 317"/>
                    <a:gd name="T47" fmla="*/ 237 h 319"/>
                    <a:gd name="T48" fmla="*/ 144 w 317"/>
                    <a:gd name="T49" fmla="*/ 211 h 319"/>
                    <a:gd name="T50" fmla="*/ 161 w 317"/>
                    <a:gd name="T51" fmla="*/ 183 h 319"/>
                    <a:gd name="T52" fmla="*/ 181 w 317"/>
                    <a:gd name="T53" fmla="*/ 152 h 319"/>
                    <a:gd name="T54" fmla="*/ 204 w 317"/>
                    <a:gd name="T55" fmla="*/ 115 h 319"/>
                    <a:gd name="T56" fmla="*/ 233 w 317"/>
                    <a:gd name="T57" fmla="*/ 72 h 319"/>
                    <a:gd name="T58" fmla="*/ 241 w 317"/>
                    <a:gd name="T59" fmla="*/ 268 h 319"/>
                    <a:gd name="T60" fmla="*/ 251 w 317"/>
                    <a:gd name="T61" fmla="*/ 246 h 319"/>
                    <a:gd name="T62" fmla="*/ 268 w 317"/>
                    <a:gd name="T63" fmla="*/ 209 h 319"/>
                    <a:gd name="T64" fmla="*/ 286 w 317"/>
                    <a:gd name="T65" fmla="*/ 163 h 319"/>
                    <a:gd name="T66" fmla="*/ 304 w 317"/>
                    <a:gd name="T67" fmla="*/ 113 h 319"/>
                    <a:gd name="T68" fmla="*/ 315 w 317"/>
                    <a:gd name="T69" fmla="*/ 66 h 319"/>
                    <a:gd name="T70" fmla="*/ 316 w 317"/>
                    <a:gd name="T71" fmla="*/ 28 h 319"/>
                    <a:gd name="T72" fmla="*/ 304 w 317"/>
                    <a:gd name="T73" fmla="*/ 4 h 3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9">
                      <a:moveTo>
                        <a:pt x="291" y="0"/>
                      </a:moveTo>
                      <a:lnTo>
                        <a:pt x="271" y="0"/>
                      </a:lnTo>
                      <a:lnTo>
                        <a:pt x="251" y="2"/>
                      </a:lnTo>
                      <a:lnTo>
                        <a:pt x="230" y="5"/>
                      </a:lnTo>
                      <a:lnTo>
                        <a:pt x="209" y="10"/>
                      </a:lnTo>
                      <a:lnTo>
                        <a:pt x="188" y="16"/>
                      </a:lnTo>
                      <a:lnTo>
                        <a:pt x="168" y="23"/>
                      </a:lnTo>
                      <a:lnTo>
                        <a:pt x="149" y="31"/>
                      </a:lnTo>
                      <a:lnTo>
                        <a:pt x="130" y="40"/>
                      </a:lnTo>
                      <a:lnTo>
                        <a:pt x="113" y="48"/>
                      </a:lnTo>
                      <a:lnTo>
                        <a:pt x="97" y="56"/>
                      </a:lnTo>
                      <a:lnTo>
                        <a:pt x="83" y="63"/>
                      </a:lnTo>
                      <a:lnTo>
                        <a:pt x="71" y="70"/>
                      </a:lnTo>
                      <a:lnTo>
                        <a:pt x="61" y="76"/>
                      </a:lnTo>
                      <a:lnTo>
                        <a:pt x="54" y="81"/>
                      </a:lnTo>
                      <a:lnTo>
                        <a:pt x="49" y="83"/>
                      </a:lnTo>
                      <a:lnTo>
                        <a:pt x="48" y="84"/>
                      </a:lnTo>
                      <a:lnTo>
                        <a:pt x="232" y="67"/>
                      </a:lnTo>
                      <a:lnTo>
                        <a:pt x="214" y="84"/>
                      </a:lnTo>
                      <a:lnTo>
                        <a:pt x="198" y="99"/>
                      </a:lnTo>
                      <a:lnTo>
                        <a:pt x="183" y="113"/>
                      </a:lnTo>
                      <a:lnTo>
                        <a:pt x="170" y="125"/>
                      </a:lnTo>
                      <a:lnTo>
                        <a:pt x="158" y="136"/>
                      </a:lnTo>
                      <a:lnTo>
                        <a:pt x="146" y="145"/>
                      </a:lnTo>
                      <a:lnTo>
                        <a:pt x="135" y="155"/>
                      </a:lnTo>
                      <a:lnTo>
                        <a:pt x="124" y="163"/>
                      </a:lnTo>
                      <a:lnTo>
                        <a:pt x="113" y="171"/>
                      </a:lnTo>
                      <a:lnTo>
                        <a:pt x="101" y="179"/>
                      </a:lnTo>
                      <a:lnTo>
                        <a:pt x="88" y="187"/>
                      </a:lnTo>
                      <a:lnTo>
                        <a:pt x="74" y="196"/>
                      </a:lnTo>
                      <a:lnTo>
                        <a:pt x="58" y="205"/>
                      </a:lnTo>
                      <a:lnTo>
                        <a:pt x="41" y="214"/>
                      </a:lnTo>
                      <a:lnTo>
                        <a:pt x="22" y="224"/>
                      </a:lnTo>
                      <a:lnTo>
                        <a:pt x="0" y="236"/>
                      </a:lnTo>
                      <a:lnTo>
                        <a:pt x="4" y="247"/>
                      </a:lnTo>
                      <a:lnTo>
                        <a:pt x="9" y="256"/>
                      </a:lnTo>
                      <a:lnTo>
                        <a:pt x="15" y="265"/>
                      </a:lnTo>
                      <a:lnTo>
                        <a:pt x="23" y="273"/>
                      </a:lnTo>
                      <a:lnTo>
                        <a:pt x="29" y="283"/>
                      </a:lnTo>
                      <a:lnTo>
                        <a:pt x="35" y="293"/>
                      </a:lnTo>
                      <a:lnTo>
                        <a:pt x="38" y="305"/>
                      </a:lnTo>
                      <a:lnTo>
                        <a:pt x="39" y="319"/>
                      </a:lnTo>
                      <a:lnTo>
                        <a:pt x="58" y="303"/>
                      </a:lnTo>
                      <a:lnTo>
                        <a:pt x="75" y="289"/>
                      </a:lnTo>
                      <a:lnTo>
                        <a:pt x="89" y="276"/>
                      </a:lnTo>
                      <a:lnTo>
                        <a:pt x="103" y="262"/>
                      </a:lnTo>
                      <a:lnTo>
                        <a:pt x="114" y="250"/>
                      </a:lnTo>
                      <a:lnTo>
                        <a:pt x="125" y="237"/>
                      </a:lnTo>
                      <a:lnTo>
                        <a:pt x="135" y="224"/>
                      </a:lnTo>
                      <a:lnTo>
                        <a:pt x="144" y="211"/>
                      </a:lnTo>
                      <a:lnTo>
                        <a:pt x="152" y="197"/>
                      </a:lnTo>
                      <a:lnTo>
                        <a:pt x="161" y="183"/>
                      </a:lnTo>
                      <a:lnTo>
                        <a:pt x="171" y="168"/>
                      </a:lnTo>
                      <a:lnTo>
                        <a:pt x="181" y="152"/>
                      </a:lnTo>
                      <a:lnTo>
                        <a:pt x="192" y="134"/>
                      </a:lnTo>
                      <a:lnTo>
                        <a:pt x="204" y="115"/>
                      </a:lnTo>
                      <a:lnTo>
                        <a:pt x="218" y="94"/>
                      </a:lnTo>
                      <a:lnTo>
                        <a:pt x="233" y="72"/>
                      </a:lnTo>
                      <a:lnTo>
                        <a:pt x="239" y="270"/>
                      </a:lnTo>
                      <a:lnTo>
                        <a:pt x="241" y="268"/>
                      </a:lnTo>
                      <a:lnTo>
                        <a:pt x="245" y="259"/>
                      </a:lnTo>
                      <a:lnTo>
                        <a:pt x="251" y="246"/>
                      </a:lnTo>
                      <a:lnTo>
                        <a:pt x="259" y="229"/>
                      </a:lnTo>
                      <a:lnTo>
                        <a:pt x="268" y="209"/>
                      </a:lnTo>
                      <a:lnTo>
                        <a:pt x="277" y="187"/>
                      </a:lnTo>
                      <a:lnTo>
                        <a:pt x="286" y="163"/>
                      </a:lnTo>
                      <a:lnTo>
                        <a:pt x="295" y="138"/>
                      </a:lnTo>
                      <a:lnTo>
                        <a:pt x="304" y="113"/>
                      </a:lnTo>
                      <a:lnTo>
                        <a:pt x="310" y="89"/>
                      </a:lnTo>
                      <a:lnTo>
                        <a:pt x="315" y="66"/>
                      </a:lnTo>
                      <a:lnTo>
                        <a:pt x="317" y="45"/>
                      </a:lnTo>
                      <a:lnTo>
                        <a:pt x="316" y="28"/>
                      </a:lnTo>
                      <a:lnTo>
                        <a:pt x="312" y="14"/>
                      </a:lnTo>
                      <a:lnTo>
                        <a:pt x="304" y="4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1" name="Freeform 10"/>
                <p:cNvSpPr>
                  <a:spLocks/>
                </p:cNvSpPr>
                <p:nvPr/>
              </p:nvSpPr>
              <p:spPr bwMode="auto">
                <a:xfrm>
                  <a:off x="4002" y="1602"/>
                  <a:ext cx="517" cy="517"/>
                </a:xfrm>
                <a:custGeom>
                  <a:avLst/>
                  <a:gdLst>
                    <a:gd name="T0" fmla="*/ 64 w 517"/>
                    <a:gd name="T1" fmla="*/ 145 h 517"/>
                    <a:gd name="T2" fmla="*/ 77 w 517"/>
                    <a:gd name="T3" fmla="*/ 124 h 517"/>
                    <a:gd name="T4" fmla="*/ 61 w 517"/>
                    <a:gd name="T5" fmla="*/ 142 h 517"/>
                    <a:gd name="T6" fmla="*/ 39 w 517"/>
                    <a:gd name="T7" fmla="*/ 178 h 517"/>
                    <a:gd name="T8" fmla="*/ 16 w 517"/>
                    <a:gd name="T9" fmla="*/ 256 h 517"/>
                    <a:gd name="T10" fmla="*/ 23 w 517"/>
                    <a:gd name="T11" fmla="*/ 347 h 517"/>
                    <a:gd name="T12" fmla="*/ 62 w 517"/>
                    <a:gd name="T13" fmla="*/ 427 h 517"/>
                    <a:gd name="T14" fmla="*/ 132 w 517"/>
                    <a:gd name="T15" fmla="*/ 487 h 517"/>
                    <a:gd name="T16" fmla="*/ 176 w 517"/>
                    <a:gd name="T17" fmla="*/ 505 h 517"/>
                    <a:gd name="T18" fmla="*/ 221 w 517"/>
                    <a:gd name="T19" fmla="*/ 514 h 517"/>
                    <a:gd name="T20" fmla="*/ 277 w 517"/>
                    <a:gd name="T21" fmla="*/ 516 h 517"/>
                    <a:gd name="T22" fmla="*/ 335 w 517"/>
                    <a:gd name="T23" fmla="*/ 505 h 517"/>
                    <a:gd name="T24" fmla="*/ 415 w 517"/>
                    <a:gd name="T25" fmla="*/ 460 h 517"/>
                    <a:gd name="T26" fmla="*/ 480 w 517"/>
                    <a:gd name="T27" fmla="*/ 383 h 517"/>
                    <a:gd name="T28" fmla="*/ 514 w 517"/>
                    <a:gd name="T29" fmla="*/ 289 h 517"/>
                    <a:gd name="T30" fmla="*/ 510 w 517"/>
                    <a:gd name="T31" fmla="*/ 189 h 517"/>
                    <a:gd name="T32" fmla="*/ 485 w 517"/>
                    <a:gd name="T33" fmla="*/ 128 h 517"/>
                    <a:gd name="T34" fmla="*/ 455 w 517"/>
                    <a:gd name="T35" fmla="*/ 87 h 517"/>
                    <a:gd name="T36" fmla="*/ 416 w 517"/>
                    <a:gd name="T37" fmla="*/ 53 h 517"/>
                    <a:gd name="T38" fmla="*/ 372 w 517"/>
                    <a:gd name="T39" fmla="*/ 26 h 517"/>
                    <a:gd name="T40" fmla="*/ 323 w 517"/>
                    <a:gd name="T41" fmla="*/ 9 h 517"/>
                    <a:gd name="T42" fmla="*/ 271 w 517"/>
                    <a:gd name="T43" fmla="*/ 0 h 517"/>
                    <a:gd name="T44" fmla="*/ 219 w 517"/>
                    <a:gd name="T45" fmla="*/ 1 h 517"/>
                    <a:gd name="T46" fmla="*/ 167 w 517"/>
                    <a:gd name="T47" fmla="*/ 12 h 517"/>
                    <a:gd name="T48" fmla="*/ 114 w 517"/>
                    <a:gd name="T49" fmla="*/ 35 h 517"/>
                    <a:gd name="T50" fmla="*/ 68 w 517"/>
                    <a:gd name="T51" fmla="*/ 70 h 517"/>
                    <a:gd name="T52" fmla="*/ 31 w 517"/>
                    <a:gd name="T53" fmla="*/ 113 h 517"/>
                    <a:gd name="T54" fmla="*/ 5 w 517"/>
                    <a:gd name="T55" fmla="*/ 162 h 517"/>
                    <a:gd name="T56" fmla="*/ 17 w 517"/>
                    <a:gd name="T57" fmla="*/ 146 h 517"/>
                    <a:gd name="T58" fmla="*/ 45 w 517"/>
                    <a:gd name="T59" fmla="*/ 111 h 517"/>
                    <a:gd name="T60" fmla="*/ 80 w 517"/>
                    <a:gd name="T61" fmla="*/ 82 h 517"/>
                    <a:gd name="T62" fmla="*/ 121 w 517"/>
                    <a:gd name="T63" fmla="*/ 59 h 517"/>
                    <a:gd name="T64" fmla="*/ 203 w 517"/>
                    <a:gd name="T65" fmla="*/ 40 h 517"/>
                    <a:gd name="T66" fmla="*/ 294 w 517"/>
                    <a:gd name="T67" fmla="*/ 53 h 517"/>
                    <a:gd name="T68" fmla="*/ 373 w 517"/>
                    <a:gd name="T69" fmla="*/ 98 h 517"/>
                    <a:gd name="T70" fmla="*/ 431 w 517"/>
                    <a:gd name="T71" fmla="*/ 172 h 517"/>
                    <a:gd name="T72" fmla="*/ 447 w 517"/>
                    <a:gd name="T73" fmla="*/ 218 h 517"/>
                    <a:gd name="T74" fmla="*/ 452 w 517"/>
                    <a:gd name="T75" fmla="*/ 266 h 517"/>
                    <a:gd name="T76" fmla="*/ 442 w 517"/>
                    <a:gd name="T77" fmla="*/ 326 h 517"/>
                    <a:gd name="T78" fmla="*/ 408 w 517"/>
                    <a:gd name="T79" fmla="*/ 388 h 517"/>
                    <a:gd name="T80" fmla="*/ 350 w 517"/>
                    <a:gd name="T81" fmla="*/ 438 h 517"/>
                    <a:gd name="T82" fmla="*/ 288 w 517"/>
                    <a:gd name="T83" fmla="*/ 460 h 517"/>
                    <a:gd name="T84" fmla="*/ 228 w 517"/>
                    <a:gd name="T85" fmla="*/ 464 h 517"/>
                    <a:gd name="T86" fmla="*/ 179 w 517"/>
                    <a:gd name="T87" fmla="*/ 453 h 517"/>
                    <a:gd name="T88" fmla="*/ 113 w 517"/>
                    <a:gd name="T89" fmla="*/ 415 h 517"/>
                    <a:gd name="T90" fmla="*/ 61 w 517"/>
                    <a:gd name="T91" fmla="*/ 349 h 517"/>
                    <a:gd name="T92" fmla="*/ 38 w 517"/>
                    <a:gd name="T93" fmla="*/ 269 h 517"/>
                    <a:gd name="T94" fmla="*/ 47 w 517"/>
                    <a:gd name="T95" fmla="*/ 184 h 51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517" h="517">
                      <a:moveTo>
                        <a:pt x="55" y="163"/>
                      </a:moveTo>
                      <a:lnTo>
                        <a:pt x="58" y="157"/>
                      </a:lnTo>
                      <a:lnTo>
                        <a:pt x="61" y="151"/>
                      </a:lnTo>
                      <a:lnTo>
                        <a:pt x="64" y="145"/>
                      </a:lnTo>
                      <a:lnTo>
                        <a:pt x="67" y="140"/>
                      </a:lnTo>
                      <a:lnTo>
                        <a:pt x="71" y="134"/>
                      </a:lnTo>
                      <a:lnTo>
                        <a:pt x="74" y="129"/>
                      </a:lnTo>
                      <a:lnTo>
                        <a:pt x="77" y="124"/>
                      </a:lnTo>
                      <a:lnTo>
                        <a:pt x="81" y="118"/>
                      </a:lnTo>
                      <a:lnTo>
                        <a:pt x="74" y="126"/>
                      </a:lnTo>
                      <a:lnTo>
                        <a:pt x="67" y="134"/>
                      </a:lnTo>
                      <a:lnTo>
                        <a:pt x="61" y="142"/>
                      </a:lnTo>
                      <a:lnTo>
                        <a:pt x="55" y="151"/>
                      </a:lnTo>
                      <a:lnTo>
                        <a:pt x="50" y="159"/>
                      </a:lnTo>
                      <a:lnTo>
                        <a:pt x="44" y="169"/>
                      </a:lnTo>
                      <a:lnTo>
                        <a:pt x="39" y="178"/>
                      </a:lnTo>
                      <a:lnTo>
                        <a:pt x="35" y="188"/>
                      </a:lnTo>
                      <a:lnTo>
                        <a:pt x="26" y="211"/>
                      </a:lnTo>
                      <a:lnTo>
                        <a:pt x="20" y="233"/>
                      </a:lnTo>
                      <a:lnTo>
                        <a:pt x="16" y="256"/>
                      </a:lnTo>
                      <a:lnTo>
                        <a:pt x="15" y="280"/>
                      </a:lnTo>
                      <a:lnTo>
                        <a:pt x="15" y="303"/>
                      </a:lnTo>
                      <a:lnTo>
                        <a:pt x="18" y="325"/>
                      </a:lnTo>
                      <a:lnTo>
                        <a:pt x="23" y="347"/>
                      </a:lnTo>
                      <a:lnTo>
                        <a:pt x="30" y="368"/>
                      </a:lnTo>
                      <a:lnTo>
                        <a:pt x="39" y="389"/>
                      </a:lnTo>
                      <a:lnTo>
                        <a:pt x="50" y="408"/>
                      </a:lnTo>
                      <a:lnTo>
                        <a:pt x="62" y="427"/>
                      </a:lnTo>
                      <a:lnTo>
                        <a:pt x="77" y="444"/>
                      </a:lnTo>
                      <a:lnTo>
                        <a:pt x="93" y="460"/>
                      </a:lnTo>
                      <a:lnTo>
                        <a:pt x="112" y="474"/>
                      </a:lnTo>
                      <a:lnTo>
                        <a:pt x="132" y="487"/>
                      </a:lnTo>
                      <a:lnTo>
                        <a:pt x="153" y="498"/>
                      </a:lnTo>
                      <a:lnTo>
                        <a:pt x="159" y="500"/>
                      </a:lnTo>
                      <a:lnTo>
                        <a:pt x="167" y="503"/>
                      </a:lnTo>
                      <a:lnTo>
                        <a:pt x="176" y="505"/>
                      </a:lnTo>
                      <a:lnTo>
                        <a:pt x="186" y="508"/>
                      </a:lnTo>
                      <a:lnTo>
                        <a:pt x="197" y="511"/>
                      </a:lnTo>
                      <a:lnTo>
                        <a:pt x="208" y="512"/>
                      </a:lnTo>
                      <a:lnTo>
                        <a:pt x="221" y="514"/>
                      </a:lnTo>
                      <a:lnTo>
                        <a:pt x="235" y="516"/>
                      </a:lnTo>
                      <a:lnTo>
                        <a:pt x="248" y="517"/>
                      </a:lnTo>
                      <a:lnTo>
                        <a:pt x="262" y="517"/>
                      </a:lnTo>
                      <a:lnTo>
                        <a:pt x="277" y="516"/>
                      </a:lnTo>
                      <a:lnTo>
                        <a:pt x="291" y="515"/>
                      </a:lnTo>
                      <a:lnTo>
                        <a:pt x="306" y="513"/>
                      </a:lnTo>
                      <a:lnTo>
                        <a:pt x="321" y="510"/>
                      </a:lnTo>
                      <a:lnTo>
                        <a:pt x="335" y="505"/>
                      </a:lnTo>
                      <a:lnTo>
                        <a:pt x="349" y="500"/>
                      </a:lnTo>
                      <a:lnTo>
                        <a:pt x="373" y="489"/>
                      </a:lnTo>
                      <a:lnTo>
                        <a:pt x="394" y="475"/>
                      </a:lnTo>
                      <a:lnTo>
                        <a:pt x="415" y="460"/>
                      </a:lnTo>
                      <a:lnTo>
                        <a:pt x="434" y="443"/>
                      </a:lnTo>
                      <a:lnTo>
                        <a:pt x="451" y="424"/>
                      </a:lnTo>
                      <a:lnTo>
                        <a:pt x="466" y="404"/>
                      </a:lnTo>
                      <a:lnTo>
                        <a:pt x="480" y="383"/>
                      </a:lnTo>
                      <a:lnTo>
                        <a:pt x="492" y="360"/>
                      </a:lnTo>
                      <a:lnTo>
                        <a:pt x="501" y="337"/>
                      </a:lnTo>
                      <a:lnTo>
                        <a:pt x="509" y="313"/>
                      </a:lnTo>
                      <a:lnTo>
                        <a:pt x="514" y="289"/>
                      </a:lnTo>
                      <a:lnTo>
                        <a:pt x="517" y="264"/>
                      </a:lnTo>
                      <a:lnTo>
                        <a:pt x="517" y="239"/>
                      </a:lnTo>
                      <a:lnTo>
                        <a:pt x="515" y="213"/>
                      </a:lnTo>
                      <a:lnTo>
                        <a:pt x="510" y="189"/>
                      </a:lnTo>
                      <a:lnTo>
                        <a:pt x="502" y="164"/>
                      </a:lnTo>
                      <a:lnTo>
                        <a:pt x="497" y="151"/>
                      </a:lnTo>
                      <a:lnTo>
                        <a:pt x="492" y="139"/>
                      </a:lnTo>
                      <a:lnTo>
                        <a:pt x="485" y="128"/>
                      </a:lnTo>
                      <a:lnTo>
                        <a:pt x="478" y="117"/>
                      </a:lnTo>
                      <a:lnTo>
                        <a:pt x="471" y="107"/>
                      </a:lnTo>
                      <a:lnTo>
                        <a:pt x="463" y="97"/>
                      </a:lnTo>
                      <a:lnTo>
                        <a:pt x="455" y="87"/>
                      </a:lnTo>
                      <a:lnTo>
                        <a:pt x="446" y="77"/>
                      </a:lnTo>
                      <a:lnTo>
                        <a:pt x="436" y="69"/>
                      </a:lnTo>
                      <a:lnTo>
                        <a:pt x="426" y="61"/>
                      </a:lnTo>
                      <a:lnTo>
                        <a:pt x="416" y="53"/>
                      </a:lnTo>
                      <a:lnTo>
                        <a:pt x="405" y="45"/>
                      </a:lnTo>
                      <a:lnTo>
                        <a:pt x="394" y="39"/>
                      </a:lnTo>
                      <a:lnTo>
                        <a:pt x="383" y="33"/>
                      </a:lnTo>
                      <a:lnTo>
                        <a:pt x="372" y="26"/>
                      </a:lnTo>
                      <a:lnTo>
                        <a:pt x="360" y="21"/>
                      </a:lnTo>
                      <a:lnTo>
                        <a:pt x="348" y="17"/>
                      </a:lnTo>
                      <a:lnTo>
                        <a:pt x="335" y="13"/>
                      </a:lnTo>
                      <a:lnTo>
                        <a:pt x="323" y="9"/>
                      </a:lnTo>
                      <a:lnTo>
                        <a:pt x="310" y="6"/>
                      </a:lnTo>
                      <a:lnTo>
                        <a:pt x="297" y="4"/>
                      </a:lnTo>
                      <a:lnTo>
                        <a:pt x="284" y="2"/>
                      </a:lnTo>
                      <a:lnTo>
                        <a:pt x="271" y="0"/>
                      </a:lnTo>
                      <a:lnTo>
                        <a:pt x="258" y="0"/>
                      </a:lnTo>
                      <a:lnTo>
                        <a:pt x="245" y="0"/>
                      </a:lnTo>
                      <a:lnTo>
                        <a:pt x="232" y="0"/>
                      </a:lnTo>
                      <a:lnTo>
                        <a:pt x="219" y="1"/>
                      </a:lnTo>
                      <a:lnTo>
                        <a:pt x="206" y="3"/>
                      </a:lnTo>
                      <a:lnTo>
                        <a:pt x="193" y="5"/>
                      </a:lnTo>
                      <a:lnTo>
                        <a:pt x="180" y="8"/>
                      </a:lnTo>
                      <a:lnTo>
                        <a:pt x="167" y="12"/>
                      </a:lnTo>
                      <a:lnTo>
                        <a:pt x="155" y="16"/>
                      </a:lnTo>
                      <a:lnTo>
                        <a:pt x="141" y="22"/>
                      </a:lnTo>
                      <a:lnTo>
                        <a:pt x="127" y="28"/>
                      </a:lnTo>
                      <a:lnTo>
                        <a:pt x="114" y="35"/>
                      </a:lnTo>
                      <a:lnTo>
                        <a:pt x="102" y="44"/>
                      </a:lnTo>
                      <a:lnTo>
                        <a:pt x="90" y="52"/>
                      </a:lnTo>
                      <a:lnTo>
                        <a:pt x="79" y="61"/>
                      </a:lnTo>
                      <a:lnTo>
                        <a:pt x="68" y="70"/>
                      </a:lnTo>
                      <a:lnTo>
                        <a:pt x="58" y="80"/>
                      </a:lnTo>
                      <a:lnTo>
                        <a:pt x="49" y="90"/>
                      </a:lnTo>
                      <a:lnTo>
                        <a:pt x="40" y="101"/>
                      </a:lnTo>
                      <a:lnTo>
                        <a:pt x="31" y="113"/>
                      </a:lnTo>
                      <a:lnTo>
                        <a:pt x="24" y="125"/>
                      </a:lnTo>
                      <a:lnTo>
                        <a:pt x="17" y="137"/>
                      </a:lnTo>
                      <a:lnTo>
                        <a:pt x="11" y="149"/>
                      </a:lnTo>
                      <a:lnTo>
                        <a:pt x="5" y="162"/>
                      </a:lnTo>
                      <a:lnTo>
                        <a:pt x="0" y="175"/>
                      </a:lnTo>
                      <a:lnTo>
                        <a:pt x="6" y="165"/>
                      </a:lnTo>
                      <a:lnTo>
                        <a:pt x="11" y="155"/>
                      </a:lnTo>
                      <a:lnTo>
                        <a:pt x="17" y="146"/>
                      </a:lnTo>
                      <a:lnTo>
                        <a:pt x="23" y="137"/>
                      </a:lnTo>
                      <a:lnTo>
                        <a:pt x="31" y="128"/>
                      </a:lnTo>
                      <a:lnTo>
                        <a:pt x="38" y="119"/>
                      </a:lnTo>
                      <a:lnTo>
                        <a:pt x="45" y="111"/>
                      </a:lnTo>
                      <a:lnTo>
                        <a:pt x="53" y="103"/>
                      </a:lnTo>
                      <a:lnTo>
                        <a:pt x="62" y="96"/>
                      </a:lnTo>
                      <a:lnTo>
                        <a:pt x="71" y="89"/>
                      </a:lnTo>
                      <a:lnTo>
                        <a:pt x="80" y="82"/>
                      </a:lnTo>
                      <a:lnTo>
                        <a:pt x="90" y="76"/>
                      </a:lnTo>
                      <a:lnTo>
                        <a:pt x="100" y="70"/>
                      </a:lnTo>
                      <a:lnTo>
                        <a:pt x="110" y="65"/>
                      </a:lnTo>
                      <a:lnTo>
                        <a:pt x="121" y="59"/>
                      </a:lnTo>
                      <a:lnTo>
                        <a:pt x="132" y="55"/>
                      </a:lnTo>
                      <a:lnTo>
                        <a:pt x="155" y="47"/>
                      </a:lnTo>
                      <a:lnTo>
                        <a:pt x="179" y="43"/>
                      </a:lnTo>
                      <a:lnTo>
                        <a:pt x="203" y="40"/>
                      </a:lnTo>
                      <a:lnTo>
                        <a:pt x="226" y="40"/>
                      </a:lnTo>
                      <a:lnTo>
                        <a:pt x="249" y="42"/>
                      </a:lnTo>
                      <a:lnTo>
                        <a:pt x="272" y="46"/>
                      </a:lnTo>
                      <a:lnTo>
                        <a:pt x="294" y="53"/>
                      </a:lnTo>
                      <a:lnTo>
                        <a:pt x="315" y="61"/>
                      </a:lnTo>
                      <a:lnTo>
                        <a:pt x="336" y="72"/>
                      </a:lnTo>
                      <a:lnTo>
                        <a:pt x="355" y="84"/>
                      </a:lnTo>
                      <a:lnTo>
                        <a:pt x="373" y="98"/>
                      </a:lnTo>
                      <a:lnTo>
                        <a:pt x="390" y="114"/>
                      </a:lnTo>
                      <a:lnTo>
                        <a:pt x="405" y="132"/>
                      </a:lnTo>
                      <a:lnTo>
                        <a:pt x="419" y="151"/>
                      </a:lnTo>
                      <a:lnTo>
                        <a:pt x="431" y="172"/>
                      </a:lnTo>
                      <a:lnTo>
                        <a:pt x="440" y="195"/>
                      </a:lnTo>
                      <a:lnTo>
                        <a:pt x="443" y="201"/>
                      </a:lnTo>
                      <a:lnTo>
                        <a:pt x="445" y="209"/>
                      </a:lnTo>
                      <a:lnTo>
                        <a:pt x="447" y="218"/>
                      </a:lnTo>
                      <a:lnTo>
                        <a:pt x="449" y="229"/>
                      </a:lnTo>
                      <a:lnTo>
                        <a:pt x="450" y="241"/>
                      </a:lnTo>
                      <a:lnTo>
                        <a:pt x="451" y="253"/>
                      </a:lnTo>
                      <a:lnTo>
                        <a:pt x="452" y="266"/>
                      </a:lnTo>
                      <a:lnTo>
                        <a:pt x="451" y="281"/>
                      </a:lnTo>
                      <a:lnTo>
                        <a:pt x="449" y="295"/>
                      </a:lnTo>
                      <a:lnTo>
                        <a:pt x="446" y="311"/>
                      </a:lnTo>
                      <a:lnTo>
                        <a:pt x="442" y="326"/>
                      </a:lnTo>
                      <a:lnTo>
                        <a:pt x="436" y="342"/>
                      </a:lnTo>
                      <a:lnTo>
                        <a:pt x="429" y="357"/>
                      </a:lnTo>
                      <a:lnTo>
                        <a:pt x="420" y="373"/>
                      </a:lnTo>
                      <a:lnTo>
                        <a:pt x="408" y="388"/>
                      </a:lnTo>
                      <a:lnTo>
                        <a:pt x="395" y="403"/>
                      </a:lnTo>
                      <a:lnTo>
                        <a:pt x="381" y="417"/>
                      </a:lnTo>
                      <a:lnTo>
                        <a:pt x="365" y="428"/>
                      </a:lnTo>
                      <a:lnTo>
                        <a:pt x="350" y="438"/>
                      </a:lnTo>
                      <a:lnTo>
                        <a:pt x="335" y="445"/>
                      </a:lnTo>
                      <a:lnTo>
                        <a:pt x="319" y="452"/>
                      </a:lnTo>
                      <a:lnTo>
                        <a:pt x="303" y="457"/>
                      </a:lnTo>
                      <a:lnTo>
                        <a:pt x="288" y="460"/>
                      </a:lnTo>
                      <a:lnTo>
                        <a:pt x="272" y="463"/>
                      </a:lnTo>
                      <a:lnTo>
                        <a:pt x="257" y="464"/>
                      </a:lnTo>
                      <a:lnTo>
                        <a:pt x="242" y="464"/>
                      </a:lnTo>
                      <a:lnTo>
                        <a:pt x="228" y="464"/>
                      </a:lnTo>
                      <a:lnTo>
                        <a:pt x="215" y="462"/>
                      </a:lnTo>
                      <a:lnTo>
                        <a:pt x="202" y="460"/>
                      </a:lnTo>
                      <a:lnTo>
                        <a:pt x="190" y="457"/>
                      </a:lnTo>
                      <a:lnTo>
                        <a:pt x="179" y="453"/>
                      </a:lnTo>
                      <a:lnTo>
                        <a:pt x="169" y="449"/>
                      </a:lnTo>
                      <a:lnTo>
                        <a:pt x="149" y="439"/>
                      </a:lnTo>
                      <a:lnTo>
                        <a:pt x="130" y="428"/>
                      </a:lnTo>
                      <a:lnTo>
                        <a:pt x="113" y="415"/>
                      </a:lnTo>
                      <a:lnTo>
                        <a:pt x="98" y="400"/>
                      </a:lnTo>
                      <a:lnTo>
                        <a:pt x="84" y="384"/>
                      </a:lnTo>
                      <a:lnTo>
                        <a:pt x="72" y="367"/>
                      </a:lnTo>
                      <a:lnTo>
                        <a:pt x="61" y="349"/>
                      </a:lnTo>
                      <a:lnTo>
                        <a:pt x="52" y="330"/>
                      </a:lnTo>
                      <a:lnTo>
                        <a:pt x="46" y="310"/>
                      </a:lnTo>
                      <a:lnTo>
                        <a:pt x="41" y="290"/>
                      </a:lnTo>
                      <a:lnTo>
                        <a:pt x="38" y="269"/>
                      </a:lnTo>
                      <a:lnTo>
                        <a:pt x="37" y="248"/>
                      </a:lnTo>
                      <a:lnTo>
                        <a:pt x="39" y="226"/>
                      </a:lnTo>
                      <a:lnTo>
                        <a:pt x="42" y="205"/>
                      </a:lnTo>
                      <a:lnTo>
                        <a:pt x="47" y="184"/>
                      </a:lnTo>
                      <a:lnTo>
                        <a:pt x="55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23A30E1-EE83-4D95-B57F-F55BA3F0AFD2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6CB74A0-841A-4717-9D24-32C7AB48A81D}" type="slidenum">
              <a:rPr lang="en-US"/>
              <a:pPr/>
              <a:t>3</a:t>
            </a:fld>
            <a:endParaRPr lang="en-US"/>
          </a:p>
        </p:txBody>
      </p:sp>
      <p:sp>
        <p:nvSpPr>
          <p:cNvPr id="31780" name="Freeform 36"/>
          <p:cNvSpPr>
            <a:spLocks/>
          </p:cNvSpPr>
          <p:nvPr/>
        </p:nvSpPr>
        <p:spPr bwMode="auto">
          <a:xfrm rot="554324">
            <a:off x="2286000" y="1600200"/>
            <a:ext cx="3657600" cy="3606800"/>
          </a:xfrm>
          <a:custGeom>
            <a:avLst/>
            <a:gdLst>
              <a:gd name="T0" fmla="*/ 0 w 2304"/>
              <a:gd name="T1" fmla="*/ 152400 h 2272"/>
              <a:gd name="T2" fmla="*/ 2514600 w 2304"/>
              <a:gd name="T3" fmla="*/ 3581400 h 2272"/>
              <a:gd name="T4" fmla="*/ 3657600 w 2304"/>
              <a:gd name="T5" fmla="*/ 0 h 22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04" h="2272">
                <a:moveTo>
                  <a:pt x="0" y="96"/>
                </a:moveTo>
                <a:cubicBezTo>
                  <a:pt x="600" y="1184"/>
                  <a:pt x="1200" y="2272"/>
                  <a:pt x="1584" y="2256"/>
                </a:cubicBezTo>
                <a:cubicBezTo>
                  <a:pt x="1968" y="2240"/>
                  <a:pt x="2184" y="376"/>
                  <a:pt x="2304" y="0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2238"/>
            <a:ext cx="7543800" cy="1216025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The Spiral of Addiction and Recovery</a:t>
            </a:r>
            <a:b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(Covington, 1997)</a:t>
            </a:r>
            <a:endParaRPr lang="en-US" sz="2600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 rot="-117513">
            <a:off x="1066800" y="1752600"/>
            <a:ext cx="6019800" cy="3556000"/>
          </a:xfrm>
          <a:custGeom>
            <a:avLst/>
            <a:gdLst>
              <a:gd name="T0" fmla="*/ 4896703 w 4288"/>
              <a:gd name="T1" fmla="*/ 95820 h 2672"/>
              <a:gd name="T2" fmla="*/ 4829317 w 4288"/>
              <a:gd name="T3" fmla="*/ 95820 h 2672"/>
              <a:gd name="T4" fmla="*/ 5907490 w 4288"/>
              <a:gd name="T5" fmla="*/ 670743 h 2672"/>
              <a:gd name="T6" fmla="*/ 4155459 w 4288"/>
              <a:gd name="T7" fmla="*/ 862383 h 2672"/>
              <a:gd name="T8" fmla="*/ 5840104 w 4288"/>
              <a:gd name="T9" fmla="*/ 1373425 h 2672"/>
              <a:gd name="T10" fmla="*/ 4088073 w 4288"/>
              <a:gd name="T11" fmla="*/ 1373425 h 2672"/>
              <a:gd name="T12" fmla="*/ 5503175 w 4288"/>
              <a:gd name="T13" fmla="*/ 1820587 h 2672"/>
              <a:gd name="T14" fmla="*/ 4020687 w 4288"/>
              <a:gd name="T15" fmla="*/ 1948347 h 2672"/>
              <a:gd name="T16" fmla="*/ 5031475 w 4288"/>
              <a:gd name="T17" fmla="*/ 2267749 h 2672"/>
              <a:gd name="T18" fmla="*/ 3953301 w 4288"/>
              <a:gd name="T19" fmla="*/ 2459389 h 2672"/>
              <a:gd name="T20" fmla="*/ 4559774 w 4288"/>
              <a:gd name="T21" fmla="*/ 2651030 h 2672"/>
              <a:gd name="T22" fmla="*/ 3751144 w 4288"/>
              <a:gd name="T23" fmla="*/ 2778790 h 2672"/>
              <a:gd name="T24" fmla="*/ 4222845 w 4288"/>
              <a:gd name="T25" fmla="*/ 2970431 h 2672"/>
              <a:gd name="T26" fmla="*/ 3683758 w 4288"/>
              <a:gd name="T27" fmla="*/ 3034311 h 2672"/>
              <a:gd name="T28" fmla="*/ 4088073 w 4288"/>
              <a:gd name="T29" fmla="*/ 3225952 h 2672"/>
              <a:gd name="T30" fmla="*/ 3616372 w 4288"/>
              <a:gd name="T31" fmla="*/ 3225952 h 2672"/>
              <a:gd name="T32" fmla="*/ 3885916 w 4288"/>
              <a:gd name="T33" fmla="*/ 3353713 h 2672"/>
              <a:gd name="T34" fmla="*/ 3548987 w 4288"/>
              <a:gd name="T35" fmla="*/ 3289832 h 2672"/>
              <a:gd name="T36" fmla="*/ 3751144 w 4288"/>
              <a:gd name="T37" fmla="*/ 3481473 h 2672"/>
              <a:gd name="T38" fmla="*/ 3548987 w 4288"/>
              <a:gd name="T39" fmla="*/ 3353713 h 2672"/>
              <a:gd name="T40" fmla="*/ 3616372 w 4288"/>
              <a:gd name="T41" fmla="*/ 3481473 h 2672"/>
              <a:gd name="T42" fmla="*/ 3481601 w 4288"/>
              <a:gd name="T43" fmla="*/ 3353713 h 2672"/>
              <a:gd name="T44" fmla="*/ 3548987 w 4288"/>
              <a:gd name="T45" fmla="*/ 3545353 h 2672"/>
              <a:gd name="T46" fmla="*/ 3481601 w 4288"/>
              <a:gd name="T47" fmla="*/ 3417593 h 2672"/>
              <a:gd name="T48" fmla="*/ 3414215 w 4288"/>
              <a:gd name="T49" fmla="*/ 3545353 h 2672"/>
              <a:gd name="T50" fmla="*/ 3414215 w 4288"/>
              <a:gd name="T51" fmla="*/ 3353713 h 2672"/>
              <a:gd name="T52" fmla="*/ 2942514 w 4288"/>
              <a:gd name="T53" fmla="*/ 3417593 h 2672"/>
              <a:gd name="T54" fmla="*/ 3346829 w 4288"/>
              <a:gd name="T55" fmla="*/ 3225952 h 2672"/>
              <a:gd name="T56" fmla="*/ 2672971 w 4288"/>
              <a:gd name="T57" fmla="*/ 3289832 h 2672"/>
              <a:gd name="T58" fmla="*/ 3212057 w 4288"/>
              <a:gd name="T59" fmla="*/ 2906551 h 2672"/>
              <a:gd name="T60" fmla="*/ 2403428 w 4288"/>
              <a:gd name="T61" fmla="*/ 3034311 h 2672"/>
              <a:gd name="T62" fmla="*/ 3144672 w 4288"/>
              <a:gd name="T63" fmla="*/ 2587150 h 2672"/>
              <a:gd name="T64" fmla="*/ 2066499 w 4288"/>
              <a:gd name="T65" fmla="*/ 2587150 h 2672"/>
              <a:gd name="T66" fmla="*/ 2942514 w 4288"/>
              <a:gd name="T67" fmla="*/ 2139988 h 2672"/>
              <a:gd name="T68" fmla="*/ 1729569 w 4288"/>
              <a:gd name="T69" fmla="*/ 2203868 h 2672"/>
              <a:gd name="T70" fmla="*/ 3009900 w 4288"/>
              <a:gd name="T71" fmla="*/ 1692826 h 2672"/>
              <a:gd name="T72" fmla="*/ 1325254 w 4288"/>
              <a:gd name="T73" fmla="*/ 1820587 h 2672"/>
              <a:gd name="T74" fmla="*/ 3077286 w 4288"/>
              <a:gd name="T75" fmla="*/ 1117904 h 2672"/>
              <a:gd name="T76" fmla="*/ 920940 w 4288"/>
              <a:gd name="T77" fmla="*/ 1245665 h 2672"/>
              <a:gd name="T78" fmla="*/ 3144672 w 4288"/>
              <a:gd name="T79" fmla="*/ 542982 h 2672"/>
              <a:gd name="T80" fmla="*/ 449239 w 4288"/>
              <a:gd name="T81" fmla="*/ 734623 h 2672"/>
              <a:gd name="T82" fmla="*/ 449239 w 4288"/>
              <a:gd name="T83" fmla="*/ 542982 h 267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288" h="2672">
                <a:moveTo>
                  <a:pt x="3488" y="72"/>
                </a:moveTo>
                <a:cubicBezTo>
                  <a:pt x="3404" y="36"/>
                  <a:pt x="3320" y="0"/>
                  <a:pt x="3440" y="72"/>
                </a:cubicBezTo>
                <a:cubicBezTo>
                  <a:pt x="3560" y="144"/>
                  <a:pt x="4288" y="408"/>
                  <a:pt x="4208" y="504"/>
                </a:cubicBezTo>
                <a:cubicBezTo>
                  <a:pt x="4128" y="600"/>
                  <a:pt x="2968" y="560"/>
                  <a:pt x="2960" y="648"/>
                </a:cubicBezTo>
                <a:cubicBezTo>
                  <a:pt x="2952" y="736"/>
                  <a:pt x="4168" y="968"/>
                  <a:pt x="4160" y="1032"/>
                </a:cubicBezTo>
                <a:cubicBezTo>
                  <a:pt x="4152" y="1096"/>
                  <a:pt x="2952" y="976"/>
                  <a:pt x="2912" y="1032"/>
                </a:cubicBezTo>
                <a:cubicBezTo>
                  <a:pt x="2872" y="1088"/>
                  <a:pt x="3928" y="1296"/>
                  <a:pt x="3920" y="1368"/>
                </a:cubicBezTo>
                <a:cubicBezTo>
                  <a:pt x="3912" y="1440"/>
                  <a:pt x="2920" y="1408"/>
                  <a:pt x="2864" y="1464"/>
                </a:cubicBezTo>
                <a:cubicBezTo>
                  <a:pt x="2808" y="1520"/>
                  <a:pt x="3592" y="1640"/>
                  <a:pt x="3584" y="1704"/>
                </a:cubicBezTo>
                <a:cubicBezTo>
                  <a:pt x="3576" y="1768"/>
                  <a:pt x="2872" y="1800"/>
                  <a:pt x="2816" y="1848"/>
                </a:cubicBezTo>
                <a:cubicBezTo>
                  <a:pt x="2760" y="1896"/>
                  <a:pt x="3272" y="1952"/>
                  <a:pt x="3248" y="1992"/>
                </a:cubicBezTo>
                <a:cubicBezTo>
                  <a:pt x="3224" y="2032"/>
                  <a:pt x="2712" y="2048"/>
                  <a:pt x="2672" y="2088"/>
                </a:cubicBezTo>
                <a:cubicBezTo>
                  <a:pt x="2632" y="2128"/>
                  <a:pt x="3016" y="2200"/>
                  <a:pt x="3008" y="2232"/>
                </a:cubicBezTo>
                <a:cubicBezTo>
                  <a:pt x="3000" y="2264"/>
                  <a:pt x="2640" y="2248"/>
                  <a:pt x="2624" y="2280"/>
                </a:cubicBezTo>
                <a:cubicBezTo>
                  <a:pt x="2608" y="2312"/>
                  <a:pt x="2920" y="2400"/>
                  <a:pt x="2912" y="2424"/>
                </a:cubicBezTo>
                <a:cubicBezTo>
                  <a:pt x="2904" y="2448"/>
                  <a:pt x="2600" y="2408"/>
                  <a:pt x="2576" y="2424"/>
                </a:cubicBezTo>
                <a:cubicBezTo>
                  <a:pt x="2552" y="2440"/>
                  <a:pt x="2776" y="2512"/>
                  <a:pt x="2768" y="2520"/>
                </a:cubicBezTo>
                <a:cubicBezTo>
                  <a:pt x="2760" y="2528"/>
                  <a:pt x="2544" y="2456"/>
                  <a:pt x="2528" y="2472"/>
                </a:cubicBezTo>
                <a:cubicBezTo>
                  <a:pt x="2512" y="2488"/>
                  <a:pt x="2672" y="2608"/>
                  <a:pt x="2672" y="2616"/>
                </a:cubicBezTo>
                <a:cubicBezTo>
                  <a:pt x="2672" y="2624"/>
                  <a:pt x="2544" y="2520"/>
                  <a:pt x="2528" y="2520"/>
                </a:cubicBezTo>
                <a:cubicBezTo>
                  <a:pt x="2512" y="2520"/>
                  <a:pt x="2584" y="2616"/>
                  <a:pt x="2576" y="2616"/>
                </a:cubicBezTo>
                <a:cubicBezTo>
                  <a:pt x="2568" y="2616"/>
                  <a:pt x="2488" y="2512"/>
                  <a:pt x="2480" y="2520"/>
                </a:cubicBezTo>
                <a:cubicBezTo>
                  <a:pt x="2472" y="2528"/>
                  <a:pt x="2528" y="2656"/>
                  <a:pt x="2528" y="2664"/>
                </a:cubicBezTo>
                <a:cubicBezTo>
                  <a:pt x="2528" y="2672"/>
                  <a:pt x="2496" y="2568"/>
                  <a:pt x="2480" y="2568"/>
                </a:cubicBezTo>
                <a:cubicBezTo>
                  <a:pt x="2464" y="2568"/>
                  <a:pt x="2440" y="2672"/>
                  <a:pt x="2432" y="2664"/>
                </a:cubicBezTo>
                <a:cubicBezTo>
                  <a:pt x="2424" y="2656"/>
                  <a:pt x="2488" y="2536"/>
                  <a:pt x="2432" y="2520"/>
                </a:cubicBezTo>
                <a:cubicBezTo>
                  <a:pt x="2376" y="2504"/>
                  <a:pt x="2104" y="2584"/>
                  <a:pt x="2096" y="2568"/>
                </a:cubicBezTo>
                <a:cubicBezTo>
                  <a:pt x="2088" y="2552"/>
                  <a:pt x="2416" y="2440"/>
                  <a:pt x="2384" y="2424"/>
                </a:cubicBezTo>
                <a:cubicBezTo>
                  <a:pt x="2352" y="2408"/>
                  <a:pt x="1920" y="2512"/>
                  <a:pt x="1904" y="2472"/>
                </a:cubicBezTo>
                <a:cubicBezTo>
                  <a:pt x="1888" y="2432"/>
                  <a:pt x="2320" y="2216"/>
                  <a:pt x="2288" y="2184"/>
                </a:cubicBezTo>
                <a:cubicBezTo>
                  <a:pt x="2256" y="2152"/>
                  <a:pt x="1720" y="2320"/>
                  <a:pt x="1712" y="2280"/>
                </a:cubicBezTo>
                <a:cubicBezTo>
                  <a:pt x="1704" y="2240"/>
                  <a:pt x="2280" y="2000"/>
                  <a:pt x="2240" y="1944"/>
                </a:cubicBezTo>
                <a:cubicBezTo>
                  <a:pt x="2200" y="1888"/>
                  <a:pt x="1496" y="2000"/>
                  <a:pt x="1472" y="1944"/>
                </a:cubicBezTo>
                <a:cubicBezTo>
                  <a:pt x="1448" y="1888"/>
                  <a:pt x="2136" y="1656"/>
                  <a:pt x="2096" y="1608"/>
                </a:cubicBezTo>
                <a:cubicBezTo>
                  <a:pt x="2056" y="1560"/>
                  <a:pt x="1224" y="1712"/>
                  <a:pt x="1232" y="1656"/>
                </a:cubicBezTo>
                <a:cubicBezTo>
                  <a:pt x="1240" y="1600"/>
                  <a:pt x="2192" y="1320"/>
                  <a:pt x="2144" y="1272"/>
                </a:cubicBezTo>
                <a:cubicBezTo>
                  <a:pt x="2096" y="1224"/>
                  <a:pt x="936" y="1440"/>
                  <a:pt x="944" y="1368"/>
                </a:cubicBezTo>
                <a:cubicBezTo>
                  <a:pt x="952" y="1296"/>
                  <a:pt x="2240" y="912"/>
                  <a:pt x="2192" y="840"/>
                </a:cubicBezTo>
                <a:cubicBezTo>
                  <a:pt x="2144" y="768"/>
                  <a:pt x="648" y="1008"/>
                  <a:pt x="656" y="936"/>
                </a:cubicBezTo>
                <a:cubicBezTo>
                  <a:pt x="664" y="864"/>
                  <a:pt x="2296" y="472"/>
                  <a:pt x="2240" y="408"/>
                </a:cubicBezTo>
                <a:cubicBezTo>
                  <a:pt x="2184" y="344"/>
                  <a:pt x="640" y="552"/>
                  <a:pt x="320" y="552"/>
                </a:cubicBezTo>
                <a:cubicBezTo>
                  <a:pt x="0" y="552"/>
                  <a:pt x="320" y="432"/>
                  <a:pt x="320" y="408"/>
                </a:cubicBezTo>
              </a:path>
            </a:pathLst>
          </a:custGeom>
          <a:noFill/>
          <a:ln w="57150" cmpd="sng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352800" y="1295400"/>
            <a:ext cx="226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Transformation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096963" y="4419600"/>
            <a:ext cx="17827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Addiction</a:t>
            </a:r>
          </a:p>
          <a:p>
            <a:pPr algn="ctr">
              <a:defRPr/>
            </a:pPr>
            <a:r>
              <a:rPr lang="en-US" sz="2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(constriction)</a:t>
            </a:r>
            <a:endParaRPr lang="en-US" b="1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980238" y="3048000"/>
            <a:ext cx="1565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Recovery</a:t>
            </a:r>
          </a:p>
          <a:p>
            <a:pPr algn="ctr">
              <a:defRPr/>
            </a:pPr>
            <a:r>
              <a:rPr lang="en-US" sz="2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(expansion)</a:t>
            </a:r>
            <a:endParaRPr lang="en-US" b="1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1775" name="Group 31"/>
          <p:cNvGraphicFramePr>
            <a:graphicFrameLocks noGrp="1"/>
          </p:cNvGraphicFramePr>
          <p:nvPr/>
        </p:nvGraphicFramePr>
        <p:xfrm>
          <a:off x="685800" y="5638800"/>
          <a:ext cx="7848600" cy="63982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“</a:t>
                      </a: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Alone in their homes, they simply pulled the shades down, stopped answering the phone and disappeared into their ever contracting world.</a:t>
                      </a: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”</a:t>
                      </a: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(Dayton, 2003)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590" marB="455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810C2645-116E-48D0-A29B-3297BEE5C63B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4B24ACB-4F92-41AA-8DC6-0516E656B675}" type="slidenum">
              <a:rPr lang="en-US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304800"/>
            <a:ext cx="75438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/>
          <a:p>
            <a:r>
              <a:rPr lang="en-US" sz="39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Why do we need this lecture?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8458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>
                <a:latin typeface="Arial Narrow" pitchFamily="34" charset="0"/>
              </a:rPr>
              <a:t>Research including female subjects is still fairly new - 8%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>
                <a:latin typeface="Arial Narrow" pitchFamily="34" charset="0"/>
              </a:rPr>
              <a:t>Rates of addiction/alcoholism females 12-17 mirror rates for males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>
                <a:latin typeface="Arial Narrow" pitchFamily="34" charset="0"/>
              </a:rPr>
              <a:t>Booming senior population - </a:t>
            </a:r>
            <a:r>
              <a:rPr lang="en-US" b="1">
                <a:latin typeface="Webdings" pitchFamily="18" charset="2"/>
                <a:sym typeface="Webdings" pitchFamily="18" charset="2"/>
              </a:rPr>
              <a:t></a:t>
            </a:r>
            <a:r>
              <a:rPr lang="en-US" b="1">
                <a:latin typeface="Arial Narrow" pitchFamily="34" charset="0"/>
                <a:sym typeface="Webdings" pitchFamily="18" charset="2"/>
              </a:rPr>
              <a:t> </a:t>
            </a:r>
            <a:r>
              <a:rPr lang="en-US" b="1">
                <a:latin typeface="Arial Narrow" pitchFamily="34" charset="0"/>
              </a:rPr>
              <a:t>Recognition / Over prescribing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>
                <a:latin typeface="Arial Narrow" pitchFamily="34" charset="0"/>
              </a:rPr>
              <a:t>Factors contributing to addiction / recovery more complex for females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b="1">
                <a:latin typeface="Arial Narrow" pitchFamily="34" charset="0"/>
              </a:rPr>
              <a:t>“</a:t>
            </a:r>
            <a:r>
              <a:rPr lang="en-US" b="1">
                <a:latin typeface="Arial Narrow" pitchFamily="34" charset="0"/>
              </a:rPr>
              <a:t>Feminization of Higher Education</a:t>
            </a:r>
            <a:r>
              <a:rPr lang="en-US" altLang="en-US" b="1">
                <a:latin typeface="Arial Narrow" pitchFamily="34" charset="0"/>
              </a:rPr>
              <a:t>”</a:t>
            </a:r>
            <a:r>
              <a:rPr lang="en-US" b="1">
                <a:latin typeface="Arial Narrow" pitchFamily="34" charset="0"/>
              </a:rPr>
              <a:t> = more impaired female professionals in healthcare  and professional settings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b="1">
                <a:latin typeface="Arial Narrow" pitchFamily="34" charset="0"/>
              </a:rPr>
              <a:t>“</a:t>
            </a:r>
            <a:r>
              <a:rPr lang="en-US" b="1">
                <a:latin typeface="Arial Narrow" pitchFamily="34" charset="0"/>
              </a:rPr>
              <a:t>Good moms don</a:t>
            </a:r>
            <a:r>
              <a:rPr lang="en-US" altLang="en-US" b="1">
                <a:latin typeface="Arial Narrow" pitchFamily="34" charset="0"/>
              </a:rPr>
              <a:t>’</a:t>
            </a:r>
            <a:r>
              <a:rPr lang="en-US" b="1">
                <a:latin typeface="Arial Narrow" pitchFamily="34" charset="0"/>
              </a:rPr>
              <a:t>t use drugs and alcohol</a:t>
            </a:r>
            <a:r>
              <a:rPr lang="en-US" altLang="en-US" b="1">
                <a:latin typeface="Arial Narrow" pitchFamily="34" charset="0"/>
              </a:rPr>
              <a:t>”</a:t>
            </a:r>
            <a:r>
              <a:rPr lang="en-US" b="1">
                <a:latin typeface="Arial Narrow" pitchFamily="34" charset="0"/>
              </a:rPr>
              <a:t> – Shame kills and stigma still more prevalent for female addicts/alcoholics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>
              <a:latin typeface="Arial Narrow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2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BE90D1ED-D4FB-454F-A3A4-2E01D4281CB2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F0EF2C2-0705-40C2-AE3C-278670466991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458200" cy="3886200"/>
          </a:xfrm>
          <a:prstGeom prst="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txBody>
          <a:bodyPr wrap="none"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ＭＳ Ｐゴシック" charset="0"/>
                <a:cs typeface="ＭＳ Ｐゴシック" charset="0"/>
              </a:rPr>
              <a:t>SHAME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C5A33FA-C91E-4BD0-8B2C-05F3AEA0A875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4983418-61D8-4EF7-B76D-DF7CC17E9AB4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7010400" cy="1447800"/>
          </a:xfrm>
          <a:prstGeom prst="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txBody>
          <a:bodyPr wrap="none"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ＭＳ Ｐゴシック" charset="0"/>
                <a:cs typeface="ＭＳ Ｐゴシック" charset="0"/>
              </a:rPr>
              <a:t>SHAME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8153400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chemeClr val="tx2"/>
              </a:buClr>
              <a:buSzPct val="125000"/>
              <a:buFont typeface="Arial" pitchFamily="34" charset="0"/>
              <a:buChar char="•"/>
            </a:pPr>
            <a:r>
              <a:rPr lang="en-US" altLang="en-US" sz="4000">
                <a:latin typeface="Arial" pitchFamily="34" charset="0"/>
              </a:rPr>
              <a:t>“</a:t>
            </a:r>
            <a:r>
              <a:rPr lang="en-US" sz="4000">
                <a:latin typeface="Arial" pitchFamily="34" charset="0"/>
              </a:rPr>
              <a:t>Who do you think you are?</a:t>
            </a:r>
            <a:r>
              <a:rPr lang="en-US" altLang="en-US" sz="4000">
                <a:latin typeface="Arial" pitchFamily="34" charset="0"/>
              </a:rPr>
              <a:t>”</a:t>
            </a:r>
            <a:endParaRPr lang="en-US" sz="4000">
              <a:latin typeface="Arial" pitchFamily="34" charset="0"/>
            </a:endParaRP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>
                <a:latin typeface="Arial" pitchFamily="34" charset="0"/>
              </a:rPr>
              <a:t>Unworthy, unlovable, incapable, inadequate, </a:t>
            </a:r>
          </a:p>
          <a:p>
            <a:pPr marL="800100" lvl="1" indent="-342900">
              <a:buClr>
                <a:schemeClr val="accent2"/>
              </a:buClr>
              <a:buSzPct val="125000"/>
            </a:pPr>
            <a:r>
              <a:rPr lang="en-US">
                <a:latin typeface="Arial" pitchFamily="34" charset="0"/>
              </a:rPr>
              <a:t>	broken, weak, flawed…</a:t>
            </a:r>
          </a:p>
          <a:p>
            <a:pPr marL="800100" lvl="1" indent="-342900">
              <a:buClr>
                <a:schemeClr val="accent2"/>
              </a:buClr>
              <a:buSzPct val="125000"/>
            </a:pPr>
            <a:endParaRPr lang="en-US" sz="2800">
              <a:latin typeface="Arial" pitchFamily="34" charset="0"/>
            </a:endParaRPr>
          </a:p>
          <a:p>
            <a:pPr marL="342900" indent="-342900">
              <a:buClr>
                <a:schemeClr val="tx2"/>
              </a:buClr>
              <a:buSzPct val="125000"/>
              <a:buFont typeface="Arial" pitchFamily="34" charset="0"/>
              <a:buChar char="•"/>
            </a:pPr>
            <a:r>
              <a:rPr lang="en-US" altLang="en-US" sz="4000">
                <a:latin typeface="Arial" pitchFamily="34" charset="0"/>
              </a:rPr>
              <a:t>“</a:t>
            </a:r>
            <a:r>
              <a:rPr lang="en-US" sz="4000">
                <a:latin typeface="Arial" pitchFamily="34" charset="0"/>
              </a:rPr>
              <a:t>You</a:t>
            </a:r>
            <a:r>
              <a:rPr lang="en-US" altLang="en-US" sz="4000">
                <a:latin typeface="Arial" pitchFamily="34" charset="0"/>
              </a:rPr>
              <a:t>’</a:t>
            </a:r>
            <a:r>
              <a:rPr lang="en-US" sz="4000">
                <a:latin typeface="Arial" pitchFamily="34" charset="0"/>
              </a:rPr>
              <a:t>ll never be good enough.</a:t>
            </a:r>
            <a:r>
              <a:rPr lang="en-US" altLang="en-US" sz="4000">
                <a:latin typeface="Arial" pitchFamily="34" charset="0"/>
              </a:rPr>
              <a:t>”</a:t>
            </a:r>
            <a:endParaRPr lang="en-US" sz="4000">
              <a:latin typeface="Arial" pitchFamily="34" charset="0"/>
            </a:endParaRP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>
                <a:latin typeface="Arial" pitchFamily="34" charset="0"/>
              </a:rPr>
              <a:t>Hide your faults, disappear, pretend to be perfect, or transform into what others expect of you.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6630988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*Connections: A 12-Session Psychoeducational Shame-Resilience Curriculum. </a:t>
            </a:r>
            <a:r>
              <a:rPr lang="en-US" sz="1000">
                <a:latin typeface="Arial" pitchFamily="34" charset="0"/>
              </a:rPr>
              <a:t>Brené Brown, Ph.D., LMSW,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893D8594-66D5-4555-954B-6BF478F6ADAB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FDE54F7-E2E6-4B27-A271-F1D1CD7F31ED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4582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chemeClr val="tx2"/>
              </a:buClr>
              <a:buSzPct val="125000"/>
              <a:buFont typeface="Arial" pitchFamily="34" charset="0"/>
              <a:buChar char="•"/>
            </a:pPr>
            <a:r>
              <a:rPr lang="en-US" b="1">
                <a:latin typeface="Arial" pitchFamily="34" charset="0"/>
              </a:rPr>
              <a:t>Authenticity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Emotionally honest, set boundaries, be vulnerable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Exercise compassion for self / others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Let go of what we are supposed to be; Embrace who we are</a:t>
            </a:r>
          </a:p>
          <a:p>
            <a:pPr marL="800100" lvl="1" indent="-342900">
              <a:buClr>
                <a:schemeClr val="accent2"/>
              </a:buClr>
              <a:buSzPct val="125000"/>
            </a:pPr>
            <a:endParaRPr lang="en-US" sz="1800">
              <a:latin typeface="Arial" pitchFamily="34" charset="0"/>
            </a:endParaRPr>
          </a:p>
          <a:p>
            <a:pPr marL="342900" indent="-342900">
              <a:buClr>
                <a:schemeClr val="tx2"/>
              </a:buClr>
              <a:buSzPct val="125000"/>
              <a:buFont typeface="Arial" pitchFamily="34" charset="0"/>
              <a:buChar char="•"/>
            </a:pPr>
            <a:r>
              <a:rPr lang="en-US" b="1">
                <a:latin typeface="Arial" pitchFamily="34" charset="0"/>
              </a:rPr>
              <a:t>Love and Belonging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Internal sense of belonging vs. Search for external acceptance / approval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Trying to </a:t>
            </a:r>
            <a:r>
              <a:rPr lang="en-US" altLang="en-US" sz="1800">
                <a:latin typeface="Arial" pitchFamily="34" charset="0"/>
              </a:rPr>
              <a:t>“</a:t>
            </a:r>
            <a:r>
              <a:rPr lang="en-US" sz="1800">
                <a:latin typeface="Arial" pitchFamily="34" charset="0"/>
              </a:rPr>
              <a:t>fit in</a:t>
            </a:r>
            <a:r>
              <a:rPr lang="en-US" altLang="en-US" sz="1800">
                <a:latin typeface="Arial" pitchFamily="34" charset="0"/>
              </a:rPr>
              <a:t>”</a:t>
            </a:r>
            <a:r>
              <a:rPr lang="en-US" sz="1800">
                <a:latin typeface="Arial" pitchFamily="34" charset="0"/>
              </a:rPr>
              <a:t> or </a:t>
            </a:r>
            <a:r>
              <a:rPr lang="en-US" altLang="en-US" sz="1800">
                <a:latin typeface="Arial" pitchFamily="34" charset="0"/>
              </a:rPr>
              <a:t>“</a:t>
            </a:r>
            <a:r>
              <a:rPr lang="en-US" sz="1800">
                <a:latin typeface="Arial" pitchFamily="34" charset="0"/>
              </a:rPr>
              <a:t>be cool</a:t>
            </a:r>
            <a:r>
              <a:rPr lang="en-US" altLang="en-US" sz="1800">
                <a:latin typeface="Arial" pitchFamily="34" charset="0"/>
              </a:rPr>
              <a:t>”</a:t>
            </a:r>
            <a:r>
              <a:rPr lang="en-US" sz="1800">
                <a:latin typeface="Arial" pitchFamily="34" charset="0"/>
              </a:rPr>
              <a:t> gets in the way of true belonging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We are worthy of love; allow ourselves to be deeply seen / known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Love the ordinary and imperfect parts of ourselves 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Practice forgiveness and self-compassion</a:t>
            </a:r>
          </a:p>
          <a:p>
            <a:pPr marL="800100" lvl="1" indent="-342900">
              <a:buClr>
                <a:schemeClr val="accent2"/>
              </a:buClr>
              <a:buSzPct val="125000"/>
            </a:pPr>
            <a:endParaRPr lang="en-US" sz="1800">
              <a:latin typeface="Arial" pitchFamily="34" charset="0"/>
            </a:endParaRPr>
          </a:p>
          <a:p>
            <a:pPr marL="342900" indent="-342900">
              <a:buClr>
                <a:schemeClr val="tx2"/>
              </a:buClr>
              <a:buSzPct val="125000"/>
              <a:buFont typeface="Arial" pitchFamily="34" charset="0"/>
              <a:buChar char="•"/>
            </a:pPr>
            <a:r>
              <a:rPr lang="en-US" b="1">
                <a:latin typeface="Arial" pitchFamily="34" charset="0"/>
              </a:rPr>
              <a:t>A Resilient Spirit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Tell our stories practicing hope &amp; gratitude while embracing vulnerability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Honor faith and intuition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Value perseverance and rest</a:t>
            </a:r>
          </a:p>
          <a:p>
            <a:pPr marL="800100" lvl="1" indent="-342900">
              <a:buClr>
                <a:schemeClr val="accent2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Arial" pitchFamily="34" charset="0"/>
              </a:rPr>
              <a:t>Hold joy and laughter sacred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6630988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*Connections: A 12-Session Psychoeducational Shame-Resilience Curriculum. </a:t>
            </a:r>
            <a:r>
              <a:rPr lang="en-US" sz="1000">
                <a:latin typeface="Arial" pitchFamily="34" charset="0"/>
              </a:rPr>
              <a:t>Brené Brown, Ph.D., LMSW, 2009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3400" y="152400"/>
            <a:ext cx="7315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dirty="0" smtClean="0">
                <a:cs typeface="+mj-cs"/>
              </a:rPr>
              <a:t>Keys to Shame Resilience</a:t>
            </a:r>
            <a:endParaRPr lang="en-US" sz="4400" dirty="0" smtClean="0">
              <a:effectLst>
                <a:outerShdw blurRad="38100" dist="38100" dir="2700000" algn="tl">
                  <a:srgbClr val="DDDDDD"/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8FFAA7A-57E0-41C1-8B9E-7AF5A15F10AC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0BA9E09-8384-48B2-8E09-38A01D2E71D9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76962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sz="2800" b="1" dirty="0">
                <a:latin typeface="+mj-lt"/>
                <a:ea typeface="ＭＳ Ｐゴシック" charset="0"/>
                <a:cs typeface="ＭＳ Ｐゴシック" charset="0"/>
              </a:rPr>
              <a:t>Physiological Factors</a:t>
            </a:r>
          </a:p>
          <a:p>
            <a:pPr lvl="1">
              <a:buClr>
                <a:schemeClr val="accent2"/>
              </a:buClr>
              <a:buSzPct val="125000"/>
              <a:defRPr/>
            </a:pPr>
            <a:endParaRPr lang="en-US" sz="2800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sz="2800" b="1" dirty="0">
                <a:latin typeface="+mj-lt"/>
                <a:ea typeface="ＭＳ Ｐゴシック" charset="0"/>
                <a:cs typeface="ＭＳ Ｐゴシック" charset="0"/>
              </a:rPr>
              <a:t>Evolutionary Psychological Factors</a:t>
            </a:r>
          </a:p>
          <a:p>
            <a:pPr lvl="1">
              <a:buClr>
                <a:schemeClr val="accent2"/>
              </a:buClr>
              <a:buSzPct val="125000"/>
              <a:defRPr/>
            </a:pPr>
            <a:endParaRPr lang="en-US" sz="2800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sz="2800" b="1" dirty="0">
                <a:latin typeface="+mj-lt"/>
                <a:ea typeface="ＭＳ Ｐゴシック" charset="0"/>
                <a:cs typeface="ＭＳ Ｐゴシック" charset="0"/>
              </a:rPr>
              <a:t>Relationship Factors</a:t>
            </a:r>
          </a:p>
          <a:p>
            <a:pPr>
              <a:buClr>
                <a:schemeClr val="tx2"/>
              </a:buClr>
              <a:buSzPct val="125000"/>
              <a:defRPr/>
            </a:pPr>
            <a:endParaRPr lang="en-US" sz="2800" b="1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buClr>
                <a:schemeClr val="tx2"/>
              </a:buClr>
              <a:buSzPct val="125000"/>
              <a:buFont typeface="Arial"/>
              <a:buChar char="•"/>
              <a:defRPr/>
            </a:pPr>
            <a:r>
              <a:rPr lang="en-US" sz="2800" b="1" dirty="0">
                <a:latin typeface="+mj-lt"/>
                <a:ea typeface="ＭＳ Ｐゴシック" charset="0"/>
                <a:cs typeface="ＭＳ Ｐゴシック" charset="0"/>
              </a:rPr>
              <a:t>Considerations for Treatment of Female Addicts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3400" y="457200"/>
            <a:ext cx="7315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dirty="0" smtClean="0">
                <a:cs typeface="+mj-cs"/>
              </a:rPr>
              <a:t>Women and Addiction</a:t>
            </a:r>
            <a:endParaRPr lang="en-US" sz="4400" dirty="0" smtClean="0">
              <a:effectLst>
                <a:outerShdw blurRad="38100" dist="38100" dir="2700000" algn="tl">
                  <a:srgbClr val="DDDDDD"/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DE8E6AC-D561-4A31-9627-58DA206EAFF6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0C0CE4C-CFC5-4C78-B09F-BFED34FAA66E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5943600" cy="12192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4000" dirty="0" smtClean="0">
                <a:ea typeface="+mj-ea"/>
                <a:cs typeface="+mj-cs"/>
              </a:rPr>
              <a:t>Physiological Factors</a:t>
            </a:r>
            <a:endParaRPr lang="en-US" sz="4000" dirty="0" smtClean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458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smtClean="0">
                <a:latin typeface="Arial Narrow" pitchFamily="34" charset="0"/>
              </a:rPr>
              <a:t>All fetal brains are structured as female until 8 weeks gestation </a:t>
            </a:r>
          </a:p>
          <a:p>
            <a:pPr lvl="1" eaLnBrk="1" hangingPunct="1"/>
            <a:r>
              <a:rPr lang="en-US" sz="1800" smtClean="0">
                <a:latin typeface="Arial Narrow" pitchFamily="34" charset="0"/>
              </a:rPr>
              <a:t>Females = sprout connections in communication / emotion centers – 11% more neurons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 Narrow" pitchFamily="34" charset="0"/>
              </a:rPr>
              <a:t>Males = MIS + Testosterone defeminize brain structure; growth in sex / aggression centers</a:t>
            </a:r>
          </a:p>
          <a:p>
            <a:pPr eaLnBrk="1" hangingPunct="1">
              <a:lnSpc>
                <a:spcPct val="120000"/>
              </a:lnSpc>
            </a:pPr>
            <a:r>
              <a:rPr lang="en-US" sz="2200" b="1" smtClean="0">
                <a:latin typeface="Arial Narrow" pitchFamily="34" charset="0"/>
              </a:rPr>
              <a:t>Females have a larger Hippocampus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 Narrow" pitchFamily="34" charset="0"/>
              </a:rPr>
              <a:t>Hub for emotion &amp; memory formation / fight or flight response</a:t>
            </a:r>
          </a:p>
          <a:p>
            <a:pPr eaLnBrk="1" hangingPunct="1">
              <a:lnSpc>
                <a:spcPct val="120000"/>
              </a:lnSpc>
            </a:pPr>
            <a:r>
              <a:rPr lang="en-US" sz="2200" b="1" smtClean="0">
                <a:latin typeface="Arial Narrow" pitchFamily="34" charset="0"/>
              </a:rPr>
              <a:t>Females better equipped to read facial expressions / hear vocal tones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</a:pPr>
            <a:r>
              <a:rPr lang="en-US" sz="2200" b="1" smtClean="0">
                <a:latin typeface="Arial Narrow" pitchFamily="34" charset="0"/>
              </a:rPr>
              <a:t>1</a:t>
            </a:r>
            <a:r>
              <a:rPr lang="en-US" sz="2200" b="1" baseline="30000" smtClean="0">
                <a:latin typeface="Arial Narrow" pitchFamily="34" charset="0"/>
              </a:rPr>
              <a:t>st</a:t>
            </a:r>
            <a:r>
              <a:rPr lang="en-US" sz="2200" b="1" smtClean="0">
                <a:latin typeface="Arial Narrow" pitchFamily="34" charset="0"/>
              </a:rPr>
              <a:t> 3 months girls</a:t>
            </a:r>
            <a:r>
              <a:rPr lang="en-US" altLang="en-US" sz="2200" b="1" smtClean="0">
                <a:latin typeface="Arial Narrow" pitchFamily="34" charset="0"/>
              </a:rPr>
              <a:t>’</a:t>
            </a:r>
            <a:r>
              <a:rPr lang="en-US" sz="2200" b="1" smtClean="0">
                <a:latin typeface="Arial Narrow" pitchFamily="34" charset="0"/>
              </a:rPr>
              <a:t> skills in eye contact / facial gazing increase 400%</a:t>
            </a:r>
          </a:p>
          <a:p>
            <a:pPr lvl="1" eaLnBrk="1" hangingPunct="1">
              <a:lnSpc>
                <a:spcPct val="50000"/>
              </a:lnSpc>
              <a:spcAft>
                <a:spcPts val="1200"/>
              </a:spcAft>
            </a:pPr>
            <a:r>
              <a:rPr lang="en-US" sz="1800" smtClean="0">
                <a:latin typeface="Arial Narrow" pitchFamily="34" charset="0"/>
              </a:rPr>
              <a:t>Little to no increase for boys; increased ability to track objects in motion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200" b="1" smtClean="0">
                <a:latin typeface="Arial Narrow" pitchFamily="34" charset="0"/>
              </a:rPr>
              <a:t>Difference in Serotonin systems</a:t>
            </a:r>
          </a:p>
          <a:p>
            <a:pPr lvl="1" eaLnBrk="1" hangingPunct="1">
              <a:lnSpc>
                <a:spcPct val="50000"/>
              </a:lnSpc>
              <a:spcAft>
                <a:spcPts val="1200"/>
              </a:spcAft>
            </a:pPr>
            <a:r>
              <a:rPr lang="en-US" sz="1800" smtClean="0">
                <a:latin typeface="Arial Narrow" pitchFamily="34" charset="0"/>
              </a:rPr>
              <a:t>Prevalence of mood / anxiety disorders for women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200" b="1" smtClean="0">
                <a:latin typeface="Arial Narrow" pitchFamily="34" charset="0"/>
              </a:rPr>
              <a:t>Females become intoxicated faster / addicted faster (Telescoping)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200" b="1" smtClean="0">
                <a:latin typeface="Arial Narrow" pitchFamily="34" charset="0"/>
              </a:rPr>
              <a:t>Mortality rates are higher for female substance abusers (50-100x)</a:t>
            </a:r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4800"/>
            <a:ext cx="1371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2004:Templates:Presentations:Designs:Network</Template>
  <TotalTime>9069</TotalTime>
  <Words>1327</Words>
  <Application>Microsoft Office PowerPoint</Application>
  <PresentationFormat>On-screen Show (4:3)</PresentationFormat>
  <Paragraphs>278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Network</vt:lpstr>
      <vt:lpstr>Women and Addiction</vt:lpstr>
      <vt:lpstr>Slide 2</vt:lpstr>
      <vt:lpstr>The Spiral of Addiction and Recovery (Covington, 1997)</vt:lpstr>
      <vt:lpstr>Slide 4</vt:lpstr>
      <vt:lpstr>Slide 5</vt:lpstr>
      <vt:lpstr>Slide 6</vt:lpstr>
      <vt:lpstr>Slide 7</vt:lpstr>
      <vt:lpstr>Slide 8</vt:lpstr>
      <vt:lpstr>Physiological Factors</vt:lpstr>
      <vt:lpstr>Slide 10</vt:lpstr>
      <vt:lpstr>Slide 11</vt:lpstr>
      <vt:lpstr>Slide 12</vt:lpstr>
      <vt:lpstr>Slide 13</vt:lpstr>
      <vt:lpstr>Evolutionary Psychological Factors:</vt:lpstr>
      <vt:lpstr>Relationship Factors for Female Addicts:</vt:lpstr>
      <vt:lpstr>Relationship Factors for Female Addicts:</vt:lpstr>
      <vt:lpstr>Slide 17</vt:lpstr>
      <vt:lpstr>Considerations for Treatment of Female Addicts:</vt:lpstr>
      <vt:lpstr>Considerations for Treatment of Female Addicts:</vt:lpstr>
      <vt:lpstr>Treating the Addicted Woman:</vt:lpstr>
      <vt:lpstr>Treating the Addicted Woman: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and Addiction</dc:title>
  <dc:creator>cheryl johnson</dc:creator>
  <cp:lastModifiedBy>Sandy Patrick</cp:lastModifiedBy>
  <cp:revision>233</cp:revision>
  <cp:lastPrinted>2011-11-10T16:31:25Z</cp:lastPrinted>
  <dcterms:created xsi:type="dcterms:W3CDTF">2009-09-08T13:47:46Z</dcterms:created>
  <dcterms:modified xsi:type="dcterms:W3CDTF">2013-01-17T21:06:28Z</dcterms:modified>
</cp:coreProperties>
</file>