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5" r:id="rId3"/>
    <p:sldId id="266" r:id="rId4"/>
    <p:sldId id="273" r:id="rId5"/>
    <p:sldId id="267" r:id="rId6"/>
    <p:sldId id="268" r:id="rId7"/>
    <p:sldId id="269" r:id="rId8"/>
    <p:sldId id="270" r:id="rId9"/>
    <p:sldId id="272" r:id="rId10"/>
    <p:sldId id="274" r:id="rId11"/>
    <p:sldId id="275" r:id="rId12"/>
    <p:sldId id="271" r:id="rId13"/>
    <p:sldId id="276" r:id="rId14"/>
    <p:sldId id="277" r:id="rId15"/>
    <p:sldId id="278" r:id="rId16"/>
    <p:sldId id="279" r:id="rId17"/>
    <p:sldId id="259" r:id="rId18"/>
    <p:sldId id="260" r:id="rId19"/>
    <p:sldId id="261" r:id="rId20"/>
    <p:sldId id="262" r:id="rId21"/>
    <p:sldId id="263" r:id="rId22"/>
    <p:sldId id="264" r:id="rId23"/>
    <p:sldId id="280" r:id="rId24"/>
    <p:sldId id="281" r:id="rId25"/>
    <p:sldId id="282" r:id="rId26"/>
    <p:sldId id="283" r:id="rId27"/>
    <p:sldId id="301" r:id="rId28"/>
    <p:sldId id="306" r:id="rId29"/>
    <p:sldId id="285" r:id="rId30"/>
    <p:sldId id="287" r:id="rId31"/>
    <p:sldId id="288" r:id="rId32"/>
    <p:sldId id="303" r:id="rId33"/>
    <p:sldId id="289" r:id="rId34"/>
    <p:sldId id="290" r:id="rId35"/>
    <p:sldId id="298" r:id="rId36"/>
    <p:sldId id="299" r:id="rId37"/>
    <p:sldId id="300" r:id="rId38"/>
    <p:sldId id="297" r:id="rId39"/>
    <p:sldId id="292" r:id="rId40"/>
    <p:sldId id="307" r:id="rId41"/>
    <p:sldId id="308" r:id="rId42"/>
    <p:sldId id="302" r:id="rId43"/>
    <p:sldId id="304" r:id="rId44"/>
    <p:sldId id="309" r:id="rId45"/>
    <p:sldId id="295" r:id="rId46"/>
    <p:sldId id="296" r:id="rId47"/>
    <p:sldId id="310" r:id="rId4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D4A"/>
    <a:srgbClr val="000000"/>
    <a:srgbClr val="003399"/>
    <a:srgbClr val="663300"/>
    <a:srgbClr val="996600"/>
    <a:srgbClr val="FF6600"/>
    <a:srgbClr val="EA4242"/>
    <a:srgbClr val="3AF4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51B546-D0F8-4E45-B692-7BB38916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14921E-9847-4A3C-B210-A2279EC3F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067C5-C178-40BC-B25C-FF3028AB2021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37E95-AAF5-4201-B3B0-EDB746E0A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D54E-7139-4887-9BBB-742C73687830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309DB-49A9-4F54-BE33-B62E924F2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E7C64-F9C1-411C-81B3-02020C868443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A063E-DECD-4857-AA97-CB3779CDD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1740C-6E99-4518-820C-DDA5E6D39569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2CDD-AC23-4146-8795-AF0C713F6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41613" y="1828800"/>
            <a:ext cx="5484812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428E7-7485-4244-9F60-196679C89BEB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5376C-5DCE-4EA7-BFA1-ABBDCC0C2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FF271-7C44-43AB-8935-2EAC1E3F0BB0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C9EFE-AA83-4604-AA8F-93CF00DC2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C8B1-F094-4B66-AC14-52330996780A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A2C4F-D38D-45DD-A1B2-36D295E7E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2C147-CA5B-4796-BC57-730C9A9D7079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D8286-2DAB-47BD-BEE9-0A15FD0AB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90472-BDD6-4EDE-A599-9F1C184D056E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07A51-A99A-4002-866D-86FCA4197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F1450-FA38-49F1-94F2-81FC0980C44F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8CD33-6198-4EDD-942E-2B7E86713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9E2C3-38DC-4786-B810-89F7191796DF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B3D8F-963B-4558-8065-09B4CBCE1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489C-3504-43D5-8A62-C1DD8C1C3E71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9DFE3-5609-4E61-8BE4-DBD944355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5894-8187-40F5-BC52-B61B91101836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3E66E-7461-4D81-B8E6-FEF0990A4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91A97175-9F2F-4920-934E-8A582B4671A2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6EC2EF17-469D-44F9-9BE0-2697D6BB8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Docgcarr@aol.co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8042A7C-80EA-4734-A706-B74D03E400B0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E605A-316B-4206-B44B-24D68856CAC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914400"/>
            <a:ext cx="6324600" cy="1524000"/>
          </a:xfrm>
        </p:spPr>
        <p:txBody>
          <a:bodyPr/>
          <a:lstStyle/>
          <a:p>
            <a:pPr eaLnBrk="1" hangingPunct="1"/>
            <a:r>
              <a:rPr lang="en-US" sz="4000" smtClean="0"/>
              <a:t>Project Blue Print</a:t>
            </a:r>
            <a:br>
              <a:rPr lang="en-US" sz="4000" smtClean="0"/>
            </a:br>
            <a:r>
              <a:rPr lang="en-US" sz="4000" smtClean="0"/>
              <a:t>                    </a:t>
            </a:r>
            <a:br>
              <a:rPr lang="en-US" sz="4000" smtClean="0"/>
            </a:br>
            <a:r>
              <a:rPr lang="en-US" sz="4000" smtClean="0"/>
              <a:t>CAPTASA Conf.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667000"/>
            <a:ext cx="5029200" cy="3581400"/>
          </a:xfrm>
        </p:spPr>
        <p:txBody>
          <a:bodyPr/>
          <a:lstStyle/>
          <a:p>
            <a:pPr eaLnBrk="1" hangingPunct="1"/>
            <a:r>
              <a:rPr lang="en-US" smtClean="0"/>
              <a:t>                       </a:t>
            </a:r>
            <a:r>
              <a:rPr lang="en-US" sz="2400" smtClean="0"/>
              <a:t>By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800" smtClean="0"/>
              <a:t>Gary D. Carr, MD, FAAFP</a:t>
            </a:r>
          </a:p>
          <a:p>
            <a:pPr eaLnBrk="1" hangingPunct="1"/>
            <a:r>
              <a:rPr lang="en-US" sz="2800" smtClean="0"/>
              <a:t>Diplomate ABAM</a:t>
            </a:r>
          </a:p>
          <a:p>
            <a:pPr eaLnBrk="1" hangingPunct="1"/>
            <a:r>
              <a:rPr lang="en-US" sz="2800" smtClean="0"/>
              <a:t>Past President FSPHP</a:t>
            </a:r>
          </a:p>
        </p:txBody>
      </p:sp>
      <p:pic>
        <p:nvPicPr>
          <p:cNvPr id="17413" name="Picture 5" descr="MPj039956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148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4015C2-B82B-40BC-A2E1-3B2D663CD265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F9A55-61EC-4FCA-8C7C-CCB7045EB2A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Authority</a:t>
            </a:r>
          </a:p>
        </p:txBody>
      </p:sp>
      <p:sp>
        <p:nvSpPr>
          <p:cNvPr id="307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828800"/>
            <a:ext cx="5105400" cy="3886200"/>
          </a:xfrm>
        </p:spPr>
        <p:txBody>
          <a:bodyPr/>
          <a:lstStyle/>
          <a:p>
            <a:pPr eaLnBrk="1" hangingPunct="1"/>
            <a:r>
              <a:rPr lang="en-US" sz="2400" smtClean="0"/>
              <a:t>All claim some agreement or memorandum of understanding with their state board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     71% formal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/>
              <a:t>         29% informal</a:t>
            </a:r>
          </a:p>
          <a:p>
            <a:pPr eaLnBrk="1" hangingPunct="1">
              <a:buClr>
                <a:srgbClr val="79551B"/>
              </a:buClr>
            </a:pPr>
            <a:r>
              <a:rPr lang="en-US" sz="2400" smtClean="0"/>
              <a:t>Legal authority – 76%</a:t>
            </a:r>
          </a:p>
          <a:p>
            <a:pPr eaLnBrk="1" hangingPunct="1">
              <a:buClr>
                <a:srgbClr val="79551B"/>
              </a:buClr>
              <a:buFontTx/>
              <a:buNone/>
            </a:pPr>
            <a:r>
              <a:rPr lang="en-US" sz="2400" smtClean="0"/>
              <a:t>          59% - specific state laws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buClr>
                <a:srgbClr val="79551B"/>
              </a:buClr>
              <a:buFontTx/>
              <a:buNone/>
            </a:pPr>
            <a:r>
              <a:rPr lang="en-US" sz="2400" smtClean="0"/>
              <a:t>          20% - peer review laws</a:t>
            </a:r>
          </a:p>
          <a:p>
            <a:pPr eaLnBrk="1" hangingPunct="1">
              <a:buClr>
                <a:srgbClr val="79551B"/>
              </a:buClr>
              <a:buFontTx/>
              <a:buNone/>
            </a:pPr>
            <a:r>
              <a:rPr lang="en-US" sz="2400" smtClean="0"/>
              <a:t>          21% - other (Contract)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572000" y="2667000"/>
          <a:ext cx="4267200" cy="3886200"/>
        </p:xfrm>
        <a:graphic>
          <a:graphicData uri="http://schemas.openxmlformats.org/presentationml/2006/ole">
            <p:oleObj spid="_x0000_s30724" name="Chart" r:id="rId3" imgW="11782349" imgH="9972751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6C47D5-D6FC-46A5-8680-5B64C38D5527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72FA3-5D99-4C24-BFB7-849E63BFC53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02075" y="1066800"/>
            <a:ext cx="4006850" cy="487363"/>
          </a:xfrm>
        </p:spPr>
        <p:txBody>
          <a:bodyPr/>
          <a:lstStyle/>
          <a:p>
            <a:pPr eaLnBrk="1" hangingPunct="1"/>
            <a:r>
              <a:rPr lang="en-US" smtClean="0"/>
              <a:t>Funding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828800"/>
            <a:ext cx="6324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             The Avg PHP Funding Sources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Boards                         50%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Participants                16%            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Medical Assoc.          10%              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Hospitals                      9%             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Malpractice Carriers   6%               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Other                           10%               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i.e. The average PHP receives 50% of its funding from the state Board</a:t>
            </a:r>
          </a:p>
        </p:txBody>
      </p:sp>
      <p:pic>
        <p:nvPicPr>
          <p:cNvPr id="31749" name="Picture 4" descr="MPj043885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16764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A8B918-3124-4748-9BB1-9D031C7CA1A1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BCD61-DEE2-4C28-8999-D4AC561ADEE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PHP Characteristics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828800"/>
            <a:ext cx="6858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Paid PHP Staff   1 – 19 c average = 5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EA4242"/>
                </a:solidFill>
              </a:rPr>
              <a:t>   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Budget - $21,000 – 1.5 million c Avg = $538,000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Avg no. of New A &amp; D Cases/PHP/Yr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        Avg 34 / yr (range 0 – 150)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79551B"/>
              </a:buClr>
            </a:pPr>
            <a:r>
              <a:rPr lang="en-US" sz="2400" smtClean="0"/>
              <a:t>Avg caseload – 138 physicians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        Range – 9 – 541 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Total 5,091 monitored by 37 state PHPs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7745B5-3212-4233-8150-1461C6AF15F1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95054-8E26-48DE-9857-BB560786A18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457200" y="381000"/>
          <a:ext cx="8358188" cy="6003925"/>
        </p:xfrm>
        <a:graphic>
          <a:graphicData uri="http://schemas.openxmlformats.org/presentationml/2006/ole">
            <p:oleObj spid="_x0000_s32772" name="Chart" r:id="rId3" imgW="6105449" imgH="4124249" progId="MSGraph.Chart.8">
              <p:embed followColorScheme="full"/>
            </p:oleObj>
          </a:graphicData>
        </a:graphic>
      </p:graphicFrame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1143000" y="11795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830D40-1794-441E-BD1C-EC75DEF2687A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941EF-0C72-4094-AE98-772A10F5860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741613" y="762000"/>
            <a:ext cx="5484812" cy="609600"/>
          </a:xfrm>
        </p:spPr>
        <p:txBody>
          <a:bodyPr/>
          <a:lstStyle/>
          <a:p>
            <a:pPr eaLnBrk="1" hangingPunct="1"/>
            <a:r>
              <a:rPr lang="en-US" sz="3600" smtClean="0"/>
              <a:t>Drugs of Abuse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447800"/>
            <a:ext cx="5484812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49% - Alcohol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35% - Opioids    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8%   - Stimulants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5%   - Sedatives  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3%   - Marijuana 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2%   - Other          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Alcohol Only – 37%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Drugs Only    -  27%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Both                 -  31%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35845" name="Picture 4" descr="MPj04025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657600"/>
            <a:ext cx="2133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MPj043325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220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A09D734-1697-46EA-B2DC-20A2D4921327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C14CE-B42F-4047-8A2D-166C25F3677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5940425" cy="1219200"/>
          </a:xfrm>
        </p:spPr>
        <p:txBody>
          <a:bodyPr/>
          <a:lstStyle/>
          <a:p>
            <a:pPr eaLnBrk="1" hangingPunct="1"/>
            <a:r>
              <a:rPr lang="en-US" smtClean="0"/>
              <a:t>Co-occurring Psychiatric Illness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37.4% Average</a:t>
            </a:r>
          </a:p>
          <a:p>
            <a:pPr eaLnBrk="1" hangingPunct="1"/>
            <a:r>
              <a:rPr lang="en-US" smtClean="0"/>
              <a:t>40%     Median</a:t>
            </a:r>
          </a:p>
          <a:p>
            <a:pPr eaLnBrk="1" hangingPunct="1"/>
            <a:r>
              <a:rPr lang="en-US" smtClean="0"/>
              <a:t>Range 16% - 65%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EA4242"/>
                </a:solidFill>
              </a:rPr>
              <a:t>Probably skewed.  More reasonably 40 – 50 %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EA424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3F72CA-F1F2-42CC-AFC9-C20866E11F55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AFACB-4A61-43A5-A845-AAD514BB21D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163888" y="762000"/>
            <a:ext cx="4743450" cy="731838"/>
          </a:xfrm>
        </p:spPr>
        <p:txBody>
          <a:bodyPr/>
          <a:lstStyle/>
          <a:p>
            <a:pPr eaLnBrk="1" hangingPunct="1"/>
            <a:r>
              <a:rPr lang="en-US" sz="2800" smtClean="0"/>
              <a:t>Specific PHP Activities/Requirements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0"/>
            <a:ext cx="6705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                                   State PHPs        </a:t>
            </a:r>
            <a:endParaRPr lang="en-US" sz="20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Interventions                    100%             </a:t>
            </a:r>
            <a:endParaRPr lang="en-US" sz="20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Evals by Referral                71%             </a:t>
            </a:r>
            <a:endParaRPr lang="en-US" sz="20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Eval by PHP                       18%             </a:t>
            </a:r>
            <a:endParaRPr lang="en-US" sz="20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Caduceus Groups              95%              </a:t>
            </a:r>
            <a:endParaRPr lang="en-US" sz="20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Outside Psychotherapy    97%              </a:t>
            </a:r>
            <a:endParaRPr lang="en-US" sz="20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12 Step Programs               94%             </a:t>
            </a:r>
            <a:endParaRPr lang="en-US" sz="20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Drug Testing                     100%              </a:t>
            </a:r>
            <a:endParaRPr lang="en-US" sz="20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           Outside TPA             66%             </a:t>
            </a:r>
            <a:endParaRPr lang="en-US" sz="20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           In House                    34%            </a:t>
            </a:r>
            <a:r>
              <a:rPr lang="en-US" sz="2000" smtClean="0">
                <a:solidFill>
                  <a:srgbClr val="EA424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Approved Eval/TX Centers76%            </a:t>
            </a:r>
            <a:endParaRPr lang="en-US" sz="20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Require Progress reports    95%             </a:t>
            </a:r>
            <a:endParaRPr lang="en-US" sz="20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Worksite Monitors               71%             </a:t>
            </a:r>
            <a:endParaRPr lang="en-US" sz="2000" smtClean="0">
              <a:solidFill>
                <a:srgbClr val="EA424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551CD8-7035-43EE-BB7D-DFD00ABA2BC6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044B9-BE15-4848-962C-4D4617AF2A8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Material Drug Tested*</a:t>
            </a:r>
          </a:p>
        </p:txBody>
      </p:sp>
      <p:sp>
        <p:nvSpPr>
          <p:cNvPr id="6154" name="Rectangle 3"/>
          <p:cNvSpPr>
            <a:spLocks noChangeArrowheads="1"/>
          </p:cNvSpPr>
          <p:nvPr/>
        </p:nvSpPr>
        <p:spPr bwMode="auto">
          <a:xfrm>
            <a:off x="6019800" y="6248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300">
                <a:solidFill>
                  <a:srgbClr val="79551B"/>
                </a:solidFill>
                <a:latin typeface="Palatino Linotype" pitchFamily="18" charset="0"/>
              </a:rPr>
              <a:t>* N = 36 Programs Responding</a:t>
            </a:r>
          </a:p>
        </p:txBody>
      </p:sp>
      <p:sp>
        <p:nvSpPr>
          <p:cNvPr id="615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304800" y="304800"/>
          <a:ext cx="8458200" cy="6553200"/>
        </p:xfrm>
        <a:graphic>
          <a:graphicData uri="http://schemas.openxmlformats.org/presentationml/2006/ole">
            <p:oleObj spid="_x0000_s6150" name="Chart" r:id="rId3" imgW="7660800" imgH="420480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0A8599-F472-40EB-9FD2-BEB643CEDC4D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13774-657C-4948-8546-9A4EFEDC7C1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Drug Test Panels Used*</a:t>
            </a:r>
          </a:p>
        </p:txBody>
      </p:sp>
      <p:sp>
        <p:nvSpPr>
          <p:cNvPr id="7178" name="Rectangle 3"/>
          <p:cNvSpPr>
            <a:spLocks noChangeArrowheads="1"/>
          </p:cNvSpPr>
          <p:nvPr/>
        </p:nvSpPr>
        <p:spPr bwMode="auto">
          <a:xfrm>
            <a:off x="6019800" y="6248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300">
                <a:solidFill>
                  <a:srgbClr val="79551B"/>
                </a:solidFill>
                <a:latin typeface="Palatino Linotype" pitchFamily="18" charset="0"/>
              </a:rPr>
              <a:t>* N = 36 Programs Responding</a:t>
            </a:r>
          </a:p>
        </p:txBody>
      </p:sp>
      <p:sp>
        <p:nvSpPr>
          <p:cNvPr id="717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04800" y="304800"/>
          <a:ext cx="8534400" cy="6248400"/>
        </p:xfrm>
        <a:graphic>
          <a:graphicData uri="http://schemas.openxmlformats.org/presentationml/2006/ole">
            <p:oleObj spid="_x0000_s7174" name="Chart" r:id="rId3" imgW="7660800" imgH="420480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9EA739-4013-48F7-B288-B175B4689950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BFD0F-B57A-4076-8856-5B0E2D79289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741613" y="457200"/>
            <a:ext cx="5484812" cy="838200"/>
          </a:xfrm>
        </p:spPr>
        <p:txBody>
          <a:bodyPr/>
          <a:lstStyle/>
          <a:p>
            <a:pPr eaLnBrk="1" hangingPunct="1"/>
            <a:r>
              <a:rPr lang="en-US" smtClean="0"/>
              <a:t>Frequency of Drug Tests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4572000"/>
          </a:xfrm>
        </p:spPr>
        <p:txBody>
          <a:bodyPr/>
          <a:lstStyle/>
          <a:p>
            <a:pPr eaLnBrk="1" hangingPunct="1"/>
            <a:r>
              <a:rPr lang="en-US" smtClean="0"/>
              <a:t>Compared the first and last years of contract</a:t>
            </a:r>
          </a:p>
          <a:p>
            <a:pPr lvl="1" eaLnBrk="1" hangingPunct="1"/>
            <a:r>
              <a:rPr lang="en-US" smtClean="0"/>
              <a:t>Physicians are tested for drugs an average of 4 times per month in the first year of their contract for a total of about 48 tests in initial year</a:t>
            </a:r>
          </a:p>
          <a:p>
            <a:pPr lvl="2" eaLnBrk="1" hangingPunct="1"/>
            <a:r>
              <a:rPr lang="en-US" smtClean="0"/>
              <a:t>Range = 12 to 120 tests per physician  </a:t>
            </a:r>
            <a:endParaRPr lang="en-US" smtClean="0">
              <a:solidFill>
                <a:srgbClr val="EA4242"/>
              </a:solidFill>
            </a:endParaRPr>
          </a:p>
          <a:p>
            <a:pPr lvl="1" eaLnBrk="1" hangingPunct="1"/>
            <a:r>
              <a:rPr lang="en-US" smtClean="0"/>
              <a:t>By the final year of the contract, the average frequency of testing is about 20 tests per year</a:t>
            </a:r>
          </a:p>
          <a:p>
            <a:pPr lvl="2" eaLnBrk="1" hangingPunct="1"/>
            <a:r>
              <a:rPr lang="en-US" smtClean="0"/>
              <a:t>Range = 4 to 72 tests per physician   </a:t>
            </a:r>
            <a:endParaRPr lang="en-US" smtClean="0">
              <a:solidFill>
                <a:srgbClr val="EA4242"/>
              </a:solidFill>
            </a:endParaRPr>
          </a:p>
          <a:p>
            <a:pPr lvl="1" eaLnBrk="1" hangingPunct="1"/>
            <a:r>
              <a:rPr lang="en-US" smtClean="0"/>
              <a:t>In general, PHPs tend to increase the frequency of testing if there has been a positive test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5867400" y="6248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300">
                <a:solidFill>
                  <a:srgbClr val="79551B"/>
                </a:solidFill>
                <a:latin typeface="Palatino Linotype" pitchFamily="18" charset="0"/>
              </a:rPr>
              <a:t>* N = 40 Programs Responding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F5808DD-9C6E-4B85-8E1F-29EF71B4FA90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F096B-64BE-4098-A5B1-CAB21F21189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Study PHPs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828800"/>
            <a:ext cx="5788025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PHPs claim an amazing success rate.  Is it true?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it is true, why?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Are their implications for society in general?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We have high profile detractors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sensation-driven News Media does not consider a success story newsworthy</a:t>
            </a:r>
          </a:p>
        </p:txBody>
      </p:sp>
      <p:pic>
        <p:nvPicPr>
          <p:cNvPr id="18437" name="Picture 4" descr="MCj043960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2609BF-313A-4251-B433-A17F606AD3A5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B8806-EE89-4188-B965-99277FA9F0C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743325" y="762000"/>
            <a:ext cx="4164013" cy="731838"/>
          </a:xfrm>
        </p:spPr>
        <p:txBody>
          <a:bodyPr/>
          <a:lstStyle/>
          <a:p>
            <a:pPr eaLnBrk="1" hangingPunct="1"/>
            <a:r>
              <a:rPr lang="en-US" smtClean="0"/>
              <a:t>Randomization of Drug Tests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PHPs conduct </a:t>
            </a:r>
            <a:r>
              <a:rPr lang="en-US" u="sng" smtClean="0"/>
              <a:t>random</a:t>
            </a:r>
            <a:r>
              <a:rPr lang="en-US" smtClean="0"/>
              <a:t> drug testing</a:t>
            </a:r>
          </a:p>
          <a:p>
            <a:pPr lvl="1" eaLnBrk="1" hangingPunct="1"/>
            <a:r>
              <a:rPr lang="en-US" smtClean="0"/>
              <a:t>22 of 39 (56%) test only during the week </a:t>
            </a:r>
            <a:endParaRPr lang="en-US" smtClean="0">
              <a:solidFill>
                <a:srgbClr val="EA4242"/>
              </a:solidFill>
            </a:endParaRPr>
          </a:p>
          <a:p>
            <a:pPr lvl="1" eaLnBrk="1" hangingPunct="1"/>
            <a:r>
              <a:rPr lang="en-US" smtClean="0"/>
              <a:t>16 of 39 (44%) test randomly including weekends.  </a:t>
            </a:r>
            <a:endParaRPr lang="en-US" smtClean="0">
              <a:solidFill>
                <a:srgbClr val="EA4242"/>
              </a:solidFill>
            </a:endParaRP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5867400" y="6248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300">
                <a:solidFill>
                  <a:srgbClr val="79551B"/>
                </a:solidFill>
                <a:latin typeface="Palatino Linotype" pitchFamily="18" charset="0"/>
              </a:rPr>
              <a:t>* N = 39 Programs Responding</a:t>
            </a:r>
          </a:p>
        </p:txBody>
      </p:sp>
      <p:pic>
        <p:nvPicPr>
          <p:cNvPr id="44038" name="Picture 6" descr="MPj040269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495800"/>
            <a:ext cx="342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09EC02-96AC-4B04-AA89-78A7F8CA0E38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ECAAB-10D8-4305-B300-205095B47C3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EtG Testing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0"/>
            <a:ext cx="6473825" cy="3886200"/>
          </a:xfrm>
        </p:spPr>
        <p:txBody>
          <a:bodyPr/>
          <a:lstStyle/>
          <a:p>
            <a:pPr eaLnBrk="1" hangingPunct="1"/>
            <a:r>
              <a:rPr lang="en-US" smtClean="0"/>
              <a:t>41% of physicians routinely receive EtG testing</a:t>
            </a:r>
          </a:p>
          <a:p>
            <a:pPr eaLnBrk="1" hangingPunct="1"/>
            <a:r>
              <a:rPr lang="en-US" smtClean="0"/>
              <a:t>43% receive it on an </a:t>
            </a:r>
            <a:r>
              <a:rPr lang="en-US" i="1" smtClean="0"/>
              <a:t>as needed</a:t>
            </a:r>
            <a:r>
              <a:rPr lang="en-US" smtClean="0"/>
              <a:t> basis</a:t>
            </a:r>
          </a:p>
          <a:p>
            <a:pPr eaLnBrk="1" hangingPunct="1"/>
            <a:r>
              <a:rPr lang="en-US" smtClean="0"/>
              <a:t>Cutoff level used for EtG testing varies from 100 to 500 ng/ml with the average being approximately 250 ng/ml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EA4242"/>
              </a:solidFill>
            </a:endParaRP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6019800" y="6248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300">
                <a:solidFill>
                  <a:srgbClr val="79551B"/>
                </a:solidFill>
                <a:latin typeface="Palatino Linotype" pitchFamily="18" charset="0"/>
              </a:rPr>
              <a:t>* N = 36 Programs Responding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B658E73-8CFE-4830-973B-E30508DDD96D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5BB96-16D1-43FD-A32E-910F871A923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Board Reporting Requirements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5867400" y="6172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300">
                <a:solidFill>
                  <a:srgbClr val="79551B"/>
                </a:solidFill>
                <a:latin typeface="Palatino Linotype" pitchFamily="18" charset="0"/>
              </a:rPr>
              <a:t>* N = 35 Programs Responding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922338" y="1676400"/>
          <a:ext cx="7070725" cy="4800600"/>
        </p:xfrm>
        <a:graphic>
          <a:graphicData uri="http://schemas.openxmlformats.org/presentationml/2006/ole">
            <p:oleObj spid="_x0000_s11268" name="Chart" r:id="rId3" imgW="8308800" imgH="58608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BC88FAF-E683-4208-8D68-0752935FF099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80AD6-2C51-4878-A2C1-E78FC484240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768475"/>
            <a:ext cx="6288088" cy="1965325"/>
          </a:xfrm>
        </p:spPr>
        <p:txBody>
          <a:bodyPr/>
          <a:lstStyle/>
          <a:p>
            <a:pPr eaLnBrk="1" hangingPunct="1"/>
            <a:r>
              <a:rPr lang="en-US" sz="4400" smtClean="0"/>
              <a:t>Phase II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891147-FA5F-4363-8459-EB9471696319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2DE0C-EF21-4AC6-A4B8-7EDEDE393FF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854825" cy="762000"/>
          </a:xfrm>
        </p:spPr>
        <p:txBody>
          <a:bodyPr/>
          <a:lstStyle/>
          <a:p>
            <a:pPr eaLnBrk="1" hangingPunct="1"/>
            <a:r>
              <a:rPr lang="en-US" sz="3600" smtClean="0"/>
              <a:t>Programs Participating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6323013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All programs invited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16 PHPs agreed to participate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Western – 3, Central - 2, SW - 1, SE - 6 and NE – 4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Chart review instrument developed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&lt; 120 physician chart reviews per program </a:t>
            </a:r>
            <a:endParaRPr lang="en-US" sz="32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PHP Staff paid $20 per chart </a:t>
            </a:r>
          </a:p>
          <a:p>
            <a:pPr eaLnBrk="1" hangingPunct="1">
              <a:lnSpc>
                <a:spcPct val="90000"/>
              </a:lnSpc>
            </a:pPr>
            <a:endParaRPr lang="en-US" sz="32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75CE6F2-B2C7-4301-BB76-0989D85BAC63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25B29-4D50-408E-8B33-F8CC3D09E61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2741613" y="304800"/>
            <a:ext cx="5484812" cy="762000"/>
          </a:xfrm>
        </p:spPr>
        <p:txBody>
          <a:bodyPr/>
          <a:lstStyle/>
          <a:p>
            <a:pPr eaLnBrk="1" hangingPunct="1"/>
            <a:r>
              <a:rPr lang="en-US" sz="3600" smtClean="0"/>
              <a:t>Inclusion Criteria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066800"/>
            <a:ext cx="7315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Physicians only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Must have signed a contract including DOA testing before 9/1/01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Chart must be taken sequentially in order proceeding to next previous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908 chart reviews submitted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4 excluded – did not meet inclusion criteria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Average 7.2 year Follow-up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904 total included in study </a:t>
            </a:r>
            <a:endParaRPr lang="en-US" sz="3200" smtClean="0">
              <a:solidFill>
                <a:srgbClr val="EA424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D97DCB-27CB-4FEB-B0ED-116B99881BF5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F14E2-9CBA-431A-A363-9504E1EA25B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41021" name="Group 61"/>
          <p:cNvGraphicFramePr>
            <a:graphicFrameLocks noGrp="1"/>
          </p:cNvGraphicFramePr>
          <p:nvPr/>
        </p:nvGraphicFramePr>
        <p:xfrm>
          <a:off x="1066800" y="990600"/>
          <a:ext cx="6629400" cy="6021388"/>
        </p:xfrm>
        <a:graphic>
          <a:graphicData uri="http://schemas.openxmlformats.org/drawingml/2006/table">
            <a:tbl>
              <a:tblPr/>
              <a:tblGrid>
                <a:gridCol w="5100638"/>
                <a:gridCol w="1528762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Characteristics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Sex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Women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Men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86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Age, Mean (44.1 years)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&lt;40 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</a:rPr>
                        <a:t>18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40-60 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</a:rPr>
                        <a:t>68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&gt;60 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</a:rPr>
                        <a:t>14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Marital status at contract signing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Married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Divorced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Single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Separated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Other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50" name="Text Box 49"/>
          <p:cNvSpPr txBox="1">
            <a:spLocks noChangeArrowheads="1"/>
          </p:cNvSpPr>
          <p:nvPr/>
        </p:nvSpPr>
        <p:spPr bwMode="auto">
          <a:xfrm>
            <a:off x="1839913" y="536575"/>
            <a:ext cx="6643687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defTabSz="642938" eaLnBrk="0" hangingPunct="0">
              <a:spcBef>
                <a:spcPct val="50000"/>
              </a:spcBef>
            </a:pPr>
            <a:r>
              <a:rPr lang="en-US" sz="2800">
                <a:solidFill>
                  <a:srgbClr val="663300"/>
                </a:solidFill>
                <a:latin typeface="Times New Roman" pitchFamily="18" charset="0"/>
              </a:rPr>
              <a:t>Characteristics – 904 Physician Charts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5740BD-2A20-4816-902F-F17D77AC9EE8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E7D6E-1B03-41B5-A6CC-EBA6DDA4FE92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Prior History with PHP?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828800"/>
            <a:ext cx="6092825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77% - No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23% - Yes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       61% - 1 prior contract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       18% - 2 prior contracts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       13% - 3 prior contracts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         5% - 4 prior contracts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         3% - 5 or more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CCC9025-51C1-4438-9C92-C1E24C01F512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8B191-EF03-40A5-8AA2-AE1E8B2378F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Prior History of Substance Use Disorder Treatment?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Yes – 39%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No  -  61%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996600"/>
                </a:solidFill>
              </a:rPr>
              <a:t>Of the 39% with prior treatment…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996600"/>
                </a:solidFill>
              </a:rPr>
              <a:t>In Your PHP During prior Treatment?</a:t>
            </a:r>
          </a:p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sz="2400" smtClean="0">
                <a:solidFill>
                  <a:srgbClr val="996600"/>
                </a:solidFill>
              </a:rPr>
              <a:t>Yes -  42%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sz="2400" smtClean="0">
                <a:solidFill>
                  <a:srgbClr val="996600"/>
                </a:solidFill>
              </a:rPr>
              <a:t>No  -  58%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996600"/>
              </a:buClr>
              <a:buFontTx/>
              <a:buNone/>
            </a:pPr>
            <a:r>
              <a:rPr lang="en-US" sz="2400" smtClean="0">
                <a:solidFill>
                  <a:srgbClr val="EA4242"/>
                </a:solidFill>
              </a:rPr>
              <a:t>   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E7F426E-E37B-4845-B721-CE13D111EF79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B10C1-7BBF-477C-BCB9-BA762065F72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741613" y="533400"/>
            <a:ext cx="5484812" cy="685800"/>
          </a:xfrm>
        </p:spPr>
        <p:txBody>
          <a:bodyPr/>
          <a:lstStyle/>
          <a:p>
            <a:pPr eaLnBrk="1" hangingPunct="1"/>
            <a:r>
              <a:rPr lang="en-US" smtClean="0"/>
              <a:t>Specialties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371600"/>
            <a:ext cx="5484812" cy="4876800"/>
          </a:xfrm>
        </p:spPr>
        <p:txBody>
          <a:bodyPr/>
          <a:lstStyle/>
          <a:p>
            <a:pPr eaLnBrk="1" hangingPunct="1"/>
            <a:r>
              <a:rPr lang="en-US" smtClean="0"/>
              <a:t>Overrepresented</a:t>
            </a:r>
          </a:p>
          <a:p>
            <a:pPr lvl="1" eaLnBrk="1" hangingPunct="1"/>
            <a:r>
              <a:rPr lang="en-US" sz="2800" smtClean="0"/>
              <a:t>Anesthesiology, Emergency Medicine, Psychiatry, and Family Practice </a:t>
            </a:r>
          </a:p>
          <a:p>
            <a:pPr lvl="1" eaLnBrk="1" hangingPunct="1">
              <a:buFontTx/>
              <a:buNone/>
            </a:pPr>
            <a:endParaRPr lang="en-US" sz="2800" smtClean="0">
              <a:solidFill>
                <a:srgbClr val="EA4242"/>
              </a:solidFill>
            </a:endParaRPr>
          </a:p>
          <a:p>
            <a:pPr eaLnBrk="1" hangingPunct="1"/>
            <a:r>
              <a:rPr lang="en-US" smtClean="0"/>
              <a:t>Underrepresented</a:t>
            </a:r>
          </a:p>
          <a:p>
            <a:pPr lvl="1" eaLnBrk="1" hangingPunct="1"/>
            <a:r>
              <a:rPr lang="en-US" sz="2800" smtClean="0"/>
              <a:t>Pediatrics, Surgery, Pathology</a:t>
            </a:r>
          </a:p>
          <a:p>
            <a:pPr lvl="1" eaLnBrk="1" hangingPunct="1">
              <a:buFontTx/>
              <a:buNone/>
            </a:pPr>
            <a:endParaRPr lang="en-US" sz="2800" smtClean="0">
              <a:solidFill>
                <a:srgbClr val="EA4242"/>
              </a:solidFill>
            </a:endParaRPr>
          </a:p>
        </p:txBody>
      </p:sp>
      <p:pic>
        <p:nvPicPr>
          <p:cNvPr id="54277" name="Picture 4" descr="MPj044352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23431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88AE7CD-02CC-4736-84F8-015A4D880697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8E233-20AA-44BD-890D-9C74F26B551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Investigators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Tom McLellan, PhD</a:t>
            </a:r>
          </a:p>
          <a:p>
            <a:pPr eaLnBrk="1" hangingPunct="1"/>
            <a:r>
              <a:rPr lang="en-US" smtClean="0"/>
              <a:t>Bob DuPont, MD</a:t>
            </a:r>
          </a:p>
          <a:p>
            <a:pPr eaLnBrk="1" hangingPunct="1"/>
            <a:r>
              <a:rPr lang="en-US" smtClean="0"/>
              <a:t>Greg Skipper, MD</a:t>
            </a:r>
          </a:p>
          <a:p>
            <a:pPr eaLnBrk="1" hangingPunct="1"/>
            <a:r>
              <a:rPr lang="en-US" smtClean="0"/>
              <a:t>FSPHP Steering Committee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Grant from Robert Wood Johnson Foundation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E6348C9-2B19-4973-8F24-522C57D9178C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0094B-95A2-49C2-96B0-E5BB8B63D80F}" type="slidenum">
              <a:rPr lang="en-US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45108" name="Group 52"/>
          <p:cNvGraphicFramePr>
            <a:graphicFrameLocks noGrp="1"/>
          </p:cNvGraphicFramePr>
          <p:nvPr/>
        </p:nvGraphicFramePr>
        <p:xfrm>
          <a:off x="381000" y="1179513"/>
          <a:ext cx="8077200" cy="5259387"/>
        </p:xfrm>
        <a:graphic>
          <a:graphicData uri="http://schemas.openxmlformats.org/drawingml/2006/table">
            <a:tbl>
              <a:tblPr/>
              <a:tblGrid>
                <a:gridCol w="2947988"/>
                <a:gridCol w="806450"/>
                <a:gridCol w="1101725"/>
                <a:gridCol w="1905000"/>
                <a:gridCol w="1316037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Type of </a:t>
                      </a:r>
                      <a:r>
                        <a:rPr kumimoji="0" lang="en-U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Substance Abuse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Treatment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N 899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Percent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Mean Days of Treatment</a:t>
                      </a:r>
                    </a:p>
                  </a:txBody>
                  <a:tcPr marL="64291" marR="64291" marT="32146" marB="3214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Successfully Completed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Residential treatment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72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Range 1 – 393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SD = 44.9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Mdn = 71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98.6%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Intensive Outpatient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not  allowed to work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194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Range 7 – 2132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SD = 381.2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Mdn = 73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94.3%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Intensive Outpatient - allowed to work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90.1%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d. Other Outpatient, Explain: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_96 docs did not receive treatment (renewals, transfers, etc)________________________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92.9%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53" name="Text Box 40"/>
          <p:cNvSpPr txBox="1">
            <a:spLocks noChangeArrowheads="1"/>
          </p:cNvSpPr>
          <p:nvPr/>
        </p:nvSpPr>
        <p:spPr bwMode="auto">
          <a:xfrm>
            <a:off x="1946275" y="482600"/>
            <a:ext cx="56261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defTabSz="642938" eaLnBrk="0" hangingPunct="0">
              <a:spcBef>
                <a:spcPct val="50000"/>
              </a:spcBef>
            </a:pPr>
            <a:r>
              <a:rPr lang="en-US" sz="2500" b="1">
                <a:solidFill>
                  <a:srgbClr val="996600"/>
                </a:solidFill>
                <a:latin typeface="Times New Roman" pitchFamily="18" charset="0"/>
              </a:rPr>
              <a:t>Level of Treatment Received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ABE0A0-1340-49FC-92E3-47642949E403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523B0-0939-431B-AEA1-5B0E5BFCBFB1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65263" y="965200"/>
            <a:ext cx="7315200" cy="838200"/>
          </a:xfrm>
        </p:spPr>
        <p:txBody>
          <a:bodyPr/>
          <a:lstStyle/>
          <a:p>
            <a:pPr eaLnBrk="1" hangingPunct="1"/>
            <a:r>
              <a:rPr lang="en-US" smtClean="0"/>
              <a:t>Use of Medication to Treat Addiction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1288" y="2036763"/>
            <a:ext cx="7315200" cy="4341812"/>
          </a:xfrm>
        </p:spPr>
        <p:txBody>
          <a:bodyPr/>
          <a:lstStyle/>
          <a:p>
            <a:pPr eaLnBrk="1" hangingPunct="1"/>
            <a:r>
              <a:rPr lang="en-US" sz="3200" smtClean="0"/>
              <a:t>Only one individual, of the entire 906 physician cohort, was placed on methadone (no other agonist therapy used). </a:t>
            </a:r>
          </a:p>
          <a:p>
            <a:pPr eaLnBrk="1" hangingPunct="1"/>
            <a:r>
              <a:rPr lang="en-US" sz="3200" smtClean="0"/>
              <a:t>Naltrexone was used in 46 (5%) of individuals as an adjunct to treatment, </a:t>
            </a:r>
          </a:p>
          <a:p>
            <a:pPr eaLnBrk="1" hangingPunct="1"/>
            <a:r>
              <a:rPr lang="en-US" sz="3200" smtClean="0"/>
              <a:t>32% were placed on antidepressants.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FC3248-6738-4EDA-A24C-753E7CFCA67C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BEC91-648F-4108-8A2C-9AB5BE72045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Relapse (N=904)  </a:t>
            </a:r>
            <a:endParaRPr lang="en-US" smtClean="0">
              <a:solidFill>
                <a:srgbClr val="EA4242"/>
              </a:solidFill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388225" cy="3886200"/>
          </a:xfrm>
        </p:spPr>
        <p:txBody>
          <a:bodyPr/>
          <a:lstStyle/>
          <a:p>
            <a:pPr eaLnBrk="1" hangingPunct="1"/>
            <a:r>
              <a:rPr lang="en-US" smtClean="0"/>
              <a:t>Level  I  Behavior w/out use          15%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/>
            <a:r>
              <a:rPr lang="en-US" smtClean="0"/>
              <a:t>Level II  Outside of practice           </a:t>
            </a:r>
            <a:r>
              <a:rPr lang="en-US" smtClean="0">
                <a:solidFill>
                  <a:srgbClr val="F13D4A"/>
                </a:solidFill>
              </a:rPr>
              <a:t>16%</a:t>
            </a:r>
            <a:r>
              <a:rPr lang="en-US" smtClean="0"/>
              <a:t>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/>
            <a:r>
              <a:rPr lang="en-US" smtClean="0"/>
              <a:t>Level III In context of practice         </a:t>
            </a:r>
            <a:r>
              <a:rPr lang="en-US" smtClean="0">
                <a:solidFill>
                  <a:srgbClr val="F13D4A"/>
                </a:solidFill>
              </a:rPr>
              <a:t>6%</a:t>
            </a:r>
            <a:r>
              <a:rPr lang="en-US" smtClean="0"/>
              <a:t>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/>
            <a:endParaRPr lang="en-US" smtClean="0">
              <a:solidFill>
                <a:srgbClr val="EA4242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663300"/>
                </a:solidFill>
              </a:rPr>
              <a:t>Substance Relapse (Level II/III) in PHPs-22% over an average of 7.2 years monitoring !!!</a:t>
            </a:r>
            <a:r>
              <a:rPr lang="en-US" smtClean="0">
                <a:solidFill>
                  <a:srgbClr val="663300"/>
                </a:solidFill>
              </a:rPr>
              <a:t>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/>
            <a:endParaRPr lang="en-US" smtClean="0">
              <a:solidFill>
                <a:srgbClr val="EA424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D27EA6-4983-4860-BAAB-6394439C5038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A443B-F79F-4D23-9198-B4ECB282737F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5" y="374650"/>
            <a:ext cx="7315200" cy="838200"/>
          </a:xfrm>
        </p:spPr>
        <p:txBody>
          <a:bodyPr/>
          <a:lstStyle/>
          <a:p>
            <a:pPr eaLnBrk="1" hangingPunct="1"/>
            <a:r>
              <a:rPr lang="en-US" smtClean="0"/>
              <a:t>Relapse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85875"/>
            <a:ext cx="73914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smtClean="0"/>
              <a:t>A total of 73,942 drug tests were performed 162 (18%) participants had at least one positive drug test.</a:t>
            </a:r>
            <a:endParaRPr lang="en-US" sz="27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199 participants were reported as having relapsed, (Relapses of 37 (19% of relapses) participants were diagnosed by other means than a positive drug test.  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Relapse rate of 22% for participants over the entire monitoring period of 7.2 years (avg).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Same relapse rate (22%) as previous ten year study of Washington State PHP (Domino et al).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B04878-5F4B-42D8-9C8D-4D2874F899C7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7854E-9371-4B5E-82E6-B79545CEEEC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517650" y="300038"/>
            <a:ext cx="7316788" cy="74612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graphicFrame>
        <p:nvGraphicFramePr>
          <p:cNvPr id="48217" name="Group 89"/>
          <p:cNvGraphicFramePr>
            <a:graphicFrameLocks noGrp="1"/>
          </p:cNvGraphicFramePr>
          <p:nvPr>
            <p:ph idx="1"/>
          </p:nvPr>
        </p:nvGraphicFramePr>
        <p:xfrm>
          <a:off x="533400" y="457200"/>
          <a:ext cx="8193088" cy="6307138"/>
        </p:xfrm>
        <a:graphic>
          <a:graphicData uri="http://schemas.openxmlformats.org/drawingml/2006/table">
            <a:tbl>
              <a:tblPr/>
              <a:tblGrid>
                <a:gridCol w="6145213"/>
                <a:gridCol w="1001712"/>
                <a:gridCol w="1046163"/>
              </a:tblGrid>
              <a:tr h="844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Components of monitoring program</a:t>
                      </a: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% Yes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(n=908)</a:t>
                      </a:r>
                    </a:p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% Required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(n=908)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a. Health professionals aftercare group facilitated by a paid mental health professional        </a:t>
                      </a: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(WAS THIS CADUCEUS?)</a:t>
                      </a: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61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55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b. Health professionals aftercare group -  Non-facilitated 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33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31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c. Non-health professional aftercare group facilitated by a paid mental health professional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2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2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d. AA/NA or other 12-step groups                                                                   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92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86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e. 12-step “Alternative” Groups (RR, SOS, or other)                                     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7  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4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g. Psychiatric care                                                                                                    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31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27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h. Individual therapy                                                                                              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38 </a:t>
                      </a:r>
                      <a:endParaRPr kumimoji="0" lang="de-DE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32 </a:t>
                      </a:r>
                      <a:endParaRPr kumimoji="0" lang="de-DE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i. Identified physician medication monitor                                                       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43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41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j. PHP follow-up visits to office or committee                                               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53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48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k. Worksite monitors                                                                                         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34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31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l. Sponsor                                                                                                                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76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64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m. Annual retreat or other addiction/recovery-related CME______________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30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23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n. Other    </a:t>
                      </a: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Antabuse -1, Caduceus 26, halfway house, family therapy – 3, Meeting logs - 25, Recovery progress report 36 (these are number of cases and not percents)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4570FA-F09D-4BB2-B0E2-34ADF865B47F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A1993-1E6A-480E-B737-A28AA536249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Outcomes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828800"/>
            <a:ext cx="6400800" cy="3886200"/>
          </a:xfrm>
        </p:spPr>
        <p:txBody>
          <a:bodyPr/>
          <a:lstStyle/>
          <a:p>
            <a:pPr eaLnBrk="1" hangingPunct="1"/>
            <a:r>
              <a:rPr lang="en-US" smtClean="0"/>
              <a:t>78% - Maintained sobriety over avg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7.2 years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/>
            <a:r>
              <a:rPr lang="en-US" smtClean="0"/>
              <a:t>22% - Relapse (n = 199)   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/>
              <a:t>               102 (55%) reported to Board</a:t>
            </a:r>
            <a:r>
              <a:rPr lang="en-US" smtClean="0">
                <a:solidFill>
                  <a:srgbClr val="EA4242"/>
                </a:solidFill>
              </a:rPr>
              <a:t>               </a:t>
            </a:r>
          </a:p>
          <a:p>
            <a:pPr eaLnBrk="1" hangingPunct="1">
              <a:buClr>
                <a:srgbClr val="79551B"/>
              </a:buClr>
            </a:pPr>
            <a:r>
              <a:rPr lang="en-US" smtClean="0"/>
              <a:t>11% - Report to Board w/out relapse</a:t>
            </a:r>
          </a:p>
          <a:p>
            <a:pPr eaLnBrk="1" hangingPunct="1">
              <a:buClr>
                <a:srgbClr val="79551B"/>
              </a:buClr>
              <a:buFontTx/>
              <a:buNone/>
            </a:pPr>
            <a:r>
              <a:rPr lang="en-US" smtClean="0"/>
              <a:t>                </a:t>
            </a:r>
          </a:p>
        </p:txBody>
      </p:sp>
      <p:pic>
        <p:nvPicPr>
          <p:cNvPr id="60421" name="Picture 7" descr="MPj043315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3434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D89017-023E-49CB-9543-72FDC634C618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87D5B-ACD9-40AF-BD8B-A78C13B02CAB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6858000" cy="731838"/>
          </a:xfrm>
        </p:spPr>
        <p:txBody>
          <a:bodyPr/>
          <a:lstStyle/>
          <a:p>
            <a:pPr eaLnBrk="1" hangingPunct="1"/>
            <a:r>
              <a:rPr lang="en-US" sz="2800" smtClean="0"/>
              <a:t>Outcomes: Relapse and Report to Board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6705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N = 102 physicians relapsed and reported to Board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66% had action taken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       18% - Practice Limitations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       18% - Public Probation Agreements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       23% - License Suspension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         8% - License Revocation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         9% - Loss of DEA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       18% - Managed by PHP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       16% - Non-public probation</a:t>
            </a:r>
          </a:p>
        </p:txBody>
      </p:sp>
      <p:pic>
        <p:nvPicPr>
          <p:cNvPr id="61445" name="Picture 5" descr="MCBD0687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800600"/>
            <a:ext cx="200183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C2269A-D954-4BAB-8629-EE8DE3104D0C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6003A-BB76-41F4-A78D-EC8186A5A50E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Actions Against Physicians Who Did Not Experience Relapse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40% of Physicians w/out relapse had adverse action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14% - Public Probation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13% - Non-public Probation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  7% - Suspension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  6% - Practice limitations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  2% - Revocation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  </a:t>
            </a:r>
            <a:endParaRPr lang="en-US" smtClean="0">
              <a:solidFill>
                <a:srgbClr val="EA424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DA67EB7-9056-4849-B1E7-C17E00DC67BC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16A50-3F02-4E01-83E1-6D7429DF100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63550" y="377825"/>
          <a:ext cx="8253413" cy="6099175"/>
        </p:xfrm>
        <a:graphic>
          <a:graphicData uri="http://schemas.openxmlformats.org/presentationml/2006/ole">
            <p:oleObj spid="_x0000_s55300" name="Chart" r:id="rId3" imgW="7962900" imgH="4057802" progId="MSGraph.Chart.8">
              <p:embed followColorScheme="full"/>
            </p:oleObj>
          </a:graphicData>
        </a:graphic>
      </p:graphicFrame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1524000" y="457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996600"/>
                </a:solidFill>
              </a:rPr>
              <a:t>General Population Relapse Rate at One Year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2057400" y="3581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3399"/>
                </a:solidFill>
              </a:rPr>
              <a:t>5 yr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97B85E-F310-480A-BC76-D32B0B665292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F8B20-5278-4528-813B-1A25BD43B41F}" type="slidenum">
              <a:rPr lang="en-US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50244" name="Group 68"/>
          <p:cNvGraphicFramePr>
            <a:graphicFrameLocks noGrp="1"/>
          </p:cNvGraphicFramePr>
          <p:nvPr>
            <p:ph idx="1"/>
          </p:nvPr>
        </p:nvGraphicFramePr>
        <p:xfrm>
          <a:off x="685800" y="457200"/>
          <a:ext cx="8148638" cy="5772150"/>
        </p:xfrm>
        <a:graphic>
          <a:graphicData uri="http://schemas.openxmlformats.org/drawingml/2006/table">
            <a:tbl>
              <a:tblPr/>
              <a:tblGrid>
                <a:gridCol w="4473575"/>
                <a:gridCol w="1757363"/>
                <a:gridCol w="1917700"/>
              </a:tblGrid>
              <a:tr h="1179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200" b="1" i="0" u="sng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License Status</a:t>
                      </a:r>
                      <a:endParaRPr kumimoji="0" lang="en-US" sz="68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At Date of Signing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(n=908)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Most Recently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(n=908)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 – Active   </a:t>
                      </a: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75   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72 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b – Inactive   </a:t>
                      </a: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 2</a:t>
                      </a:r>
                      <a:endParaRPr kumimoji="0" lang="en-US" sz="46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3</a:t>
                      </a:r>
                      <a:endParaRPr kumimoji="0" lang="en-US" sz="46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 – Retired   </a:t>
                      </a: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   0.2 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2 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d – Unlicensed  </a:t>
                      </a: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 8 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5 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e – Probation or other action able to practice</a:t>
                      </a: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 8 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5 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 - Suspended</a:t>
                      </a: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  7 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5 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EA4242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g – Revoked  (no license)</a:t>
                      </a: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     0.2</a:t>
                      </a:r>
                      <a:endParaRPr kumimoji="0" lang="en-US" sz="46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4</a:t>
                      </a:r>
                      <a:endParaRPr kumimoji="0" lang="en-US" sz="46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h – Reported to NPDB ref monitored condition</a:t>
                      </a: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???</a:t>
                      </a:r>
                      <a:endParaRPr kumimoji="0" lang="en-US" sz="46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551B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???</a:t>
                      </a:r>
                      <a:endParaRPr kumimoji="0" lang="en-US" sz="4600" b="0" i="0" u="none" strike="noStrike" cap="none" normalizeH="0" baseline="0" smtClean="0">
                        <a:ln>
                          <a:noFill/>
                        </a:ln>
                        <a:solidFill>
                          <a:srgbClr val="79551B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5AB426-07CE-4286-8ED8-75FAFDA21D1F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2E505-95C1-4A46-9A01-1376FE54986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Study Design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828800"/>
            <a:ext cx="6169025" cy="3886200"/>
          </a:xfrm>
        </p:spPr>
        <p:txBody>
          <a:bodyPr/>
          <a:lstStyle/>
          <a:p>
            <a:pPr eaLnBrk="1" hangingPunct="1"/>
            <a:r>
              <a:rPr lang="en-US" smtClean="0"/>
              <a:t>Physicians Only</a:t>
            </a:r>
          </a:p>
          <a:p>
            <a:pPr eaLnBrk="1" hangingPunct="1"/>
            <a:r>
              <a:rPr lang="en-US" smtClean="0"/>
              <a:t>Questionnaires </a:t>
            </a:r>
          </a:p>
          <a:p>
            <a:pPr eaLnBrk="1" hangingPunct="1"/>
            <a:r>
              <a:rPr lang="en-US" smtClean="0"/>
              <a:t>Retrospective Study: Phase I &amp; II</a:t>
            </a:r>
          </a:p>
          <a:p>
            <a:pPr eaLnBrk="1" hangingPunct="1"/>
            <a:r>
              <a:rPr lang="en-US" smtClean="0"/>
              <a:t>Tested by 5 PHPs</a:t>
            </a:r>
          </a:p>
          <a:p>
            <a:pPr eaLnBrk="1" hangingPunct="1"/>
            <a:r>
              <a:rPr lang="en-US" smtClean="0"/>
              <a:t>F/U Calls</a:t>
            </a:r>
          </a:p>
          <a:p>
            <a:pPr eaLnBrk="1" hangingPunct="1"/>
            <a:r>
              <a:rPr lang="en-US" smtClean="0"/>
              <a:t>Steering Committee Adjustments.</a:t>
            </a:r>
          </a:p>
        </p:txBody>
      </p:sp>
      <p:pic>
        <p:nvPicPr>
          <p:cNvPr id="20485" name="Picture 4" descr="MPj044217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891088"/>
            <a:ext cx="3119438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A20629-07BA-47D5-9173-8267B391F0AB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49BA1-04FD-4F5D-8B07-718C0BAF3602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543800" cy="731838"/>
          </a:xfrm>
        </p:spPr>
        <p:txBody>
          <a:bodyPr/>
          <a:lstStyle/>
          <a:p>
            <a:pPr eaLnBrk="1" hangingPunct="1"/>
            <a:r>
              <a:rPr lang="en-US" b="1" smtClean="0"/>
              <a:t>Most Recent Status of Medical Practice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6854825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                         FSPHP          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buClr>
                <a:srgbClr val="79551B"/>
              </a:buClr>
            </a:pPr>
            <a:r>
              <a:rPr lang="en-US" smtClean="0"/>
              <a:t>Full Time Practice    74%            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buClr>
                <a:srgbClr val="79551B"/>
              </a:buClr>
            </a:pPr>
            <a:r>
              <a:rPr lang="en-US" smtClean="0"/>
              <a:t>Part Time Practice      2%            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buClr>
                <a:srgbClr val="79551B"/>
              </a:buClr>
            </a:pPr>
            <a:r>
              <a:rPr lang="en-US" smtClean="0"/>
              <a:t>Licensed. No Practice 5%           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buClr>
                <a:srgbClr val="79551B"/>
              </a:buClr>
            </a:pPr>
            <a:r>
              <a:rPr lang="en-US" smtClean="0"/>
              <a:t>Not Licensed              11%            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buClr>
                <a:srgbClr val="79551B"/>
              </a:buClr>
            </a:pPr>
            <a:r>
              <a:rPr lang="en-US" smtClean="0"/>
              <a:t>Other                           11%</a:t>
            </a:r>
          </a:p>
          <a:p>
            <a:pPr eaLnBrk="1" hangingPunct="1">
              <a:buClr>
                <a:srgbClr val="79551B"/>
              </a:buClr>
              <a:buFontTx/>
              <a:buNone/>
            </a:pPr>
            <a:r>
              <a:rPr lang="en-US" smtClean="0"/>
              <a:t>         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buClr>
                <a:srgbClr val="79551B"/>
              </a:buClr>
              <a:buFontTx/>
              <a:buNone/>
            </a:pPr>
            <a:r>
              <a:rPr lang="en-US" smtClean="0"/>
              <a:t> (May exceed 100%)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BE71E8-165C-407D-870C-08B6F60DAC02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E9273-DF82-4E2B-9449-D68EB3B77948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90600"/>
            <a:ext cx="6172200" cy="731838"/>
          </a:xfrm>
        </p:spPr>
        <p:txBody>
          <a:bodyPr/>
          <a:lstStyle/>
          <a:p>
            <a:pPr eaLnBrk="1" hangingPunct="1"/>
            <a:r>
              <a:rPr lang="en-US" sz="2800" smtClean="0"/>
              <a:t>Outcomes of Study Participants  </a:t>
            </a:r>
            <a:br>
              <a:rPr lang="en-US" sz="2800" smtClean="0"/>
            </a:br>
            <a:r>
              <a:rPr lang="en-US" sz="2800" smtClean="0"/>
              <a:t>(N = 904)  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828800"/>
            <a:ext cx="7467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                             FSPHP        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79551B"/>
              </a:buClr>
            </a:pPr>
            <a:r>
              <a:rPr lang="en-US" sz="2400" smtClean="0"/>
              <a:t>Successfully Completed      66%           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79551B"/>
              </a:buClr>
            </a:pPr>
            <a:r>
              <a:rPr lang="en-US" sz="2400" smtClean="0"/>
              <a:t>Continued Monitoring        11%           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79551B"/>
              </a:buClr>
            </a:pPr>
            <a:r>
              <a:rPr lang="en-US" sz="2400" smtClean="0"/>
              <a:t>Appropriate Transfer             8%             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79551B"/>
              </a:buClr>
            </a:pPr>
            <a:r>
              <a:rPr lang="en-US" sz="2400" smtClean="0"/>
              <a:t>Died                                           2%            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79551B"/>
              </a:buClr>
            </a:pPr>
            <a:r>
              <a:rPr lang="en-US" sz="2400" smtClean="0"/>
              <a:t>Moved. Lost to F/U                 5%             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79551B"/>
              </a:buClr>
            </a:pPr>
            <a:r>
              <a:rPr lang="en-US" sz="2400" smtClean="0"/>
              <a:t>D/Ced by PHP                         6%             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79551B"/>
              </a:buClr>
            </a:pPr>
            <a:r>
              <a:rPr lang="en-US" sz="2400" smtClean="0"/>
              <a:t>Suicide                                      1%               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79551B"/>
              </a:buClr>
              <a:buFontTx/>
              <a:buNone/>
            </a:pPr>
            <a:r>
              <a:rPr lang="en-US" sz="2400" smtClean="0"/>
              <a:t>                                         (May exceed 100%)</a:t>
            </a:r>
            <a:endParaRPr lang="en-US" sz="2400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pic>
        <p:nvPicPr>
          <p:cNvPr id="67589" name="Picture 6" descr="MPj044237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953000"/>
            <a:ext cx="28956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ED0DF06-EE48-40CF-BE3F-440BBD308974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8DF1E-10AD-4745-8174-8B8F408CBEBA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Patient Safety?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(1) Report of Patient Harm – Overprescribing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/>
            <a:r>
              <a:rPr lang="en-US" smtClean="0"/>
              <a:t>Consistent with earlier study of 259 physicians monitored over 11 years that failed to document even one case of patient harm.  (Domino)</a:t>
            </a:r>
          </a:p>
        </p:txBody>
      </p:sp>
      <p:pic>
        <p:nvPicPr>
          <p:cNvPr id="68613" name="Picture 5" descr="MPj043735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9530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559DAD-B369-4111-9426-4E5F2FECECDA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0B4E4-01AE-4008-BD77-6F91B19352A0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Important Findings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828800"/>
            <a:ext cx="6400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78% </a:t>
            </a:r>
            <a:r>
              <a:rPr lang="en-US" smtClean="0">
                <a:solidFill>
                  <a:srgbClr val="EA4242"/>
                </a:solidFill>
              </a:rPr>
              <a:t>  </a:t>
            </a:r>
            <a:r>
              <a:rPr lang="en-US" smtClean="0">
                <a:solidFill>
                  <a:srgbClr val="996600"/>
                </a:solidFill>
              </a:rPr>
              <a:t>Total abstinence x 7.2 yrs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996600"/>
                </a:solidFill>
              </a:rPr>
              <a:t>  6% </a:t>
            </a:r>
            <a:r>
              <a:rPr lang="en-US" smtClean="0">
                <a:solidFill>
                  <a:srgbClr val="EA4242"/>
                </a:solidFill>
              </a:rPr>
              <a:t>  </a:t>
            </a:r>
            <a:r>
              <a:rPr lang="en-US" smtClean="0">
                <a:solidFill>
                  <a:srgbClr val="996600"/>
                </a:solidFill>
              </a:rPr>
              <a:t>Relapse in context of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996600"/>
                </a:solidFill>
              </a:rPr>
              <a:t>              medical practice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996600"/>
                </a:solidFill>
              </a:rPr>
              <a:t>Only 1 report of pt harm (overprescribing)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996600"/>
                </a:solidFill>
              </a:rPr>
              <a:t>PHPs are not utilizing medications proven helpful (i.e. Naltrexone, Antabuse, Vivitrol, etc)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EA4242"/>
                </a:solidFill>
              </a:rPr>
              <a:t>More punitive states </a:t>
            </a:r>
            <a:r>
              <a:rPr lang="en-US" u="sng" smtClean="0">
                <a:solidFill>
                  <a:srgbClr val="EA4242"/>
                </a:solidFill>
              </a:rPr>
              <a:t>do not</a:t>
            </a:r>
            <a:r>
              <a:rPr lang="en-US" smtClean="0">
                <a:solidFill>
                  <a:srgbClr val="EA4242"/>
                </a:solidFill>
              </a:rPr>
              <a:t> have better outcomes.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6FC2C0-4417-4600-B2C0-A854DA5CC9A6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313D9-4C93-4B24-8ACE-B6BDE4337C12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PHPs are effective</a:t>
            </a:r>
          </a:p>
          <a:p>
            <a:pPr eaLnBrk="1" hangingPunct="1"/>
            <a:r>
              <a:rPr lang="en-US" smtClean="0"/>
              <a:t>Addiction is highly treatable</a:t>
            </a:r>
          </a:p>
          <a:p>
            <a:pPr eaLnBrk="1" hangingPunct="1"/>
            <a:r>
              <a:rPr lang="en-US" smtClean="0"/>
              <a:t>Recovering Doctors can practice safely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97F02B-B500-4873-B054-4A634E897E96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D31A6-D1BC-4237-9EBB-3D76AAB8FB11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6397625" cy="3886200"/>
          </a:xfrm>
        </p:spPr>
        <p:txBody>
          <a:bodyPr/>
          <a:lstStyle/>
          <a:p>
            <a:pPr marL="647700" indent="-647700" defTabSz="1300163" eaLnBrk="1" hangingPunct="1"/>
            <a:r>
              <a:rPr lang="en-US" sz="3600" smtClean="0"/>
              <a:t>Many possible reasons physicians do well:</a:t>
            </a:r>
          </a:p>
          <a:p>
            <a:pPr marL="1184275" lvl="1" indent="-533400" defTabSz="1300163" eaLnBrk="1" hangingPunct="1"/>
            <a:r>
              <a:rPr lang="en-US" sz="3200" smtClean="0"/>
              <a:t>Wealth, position, family supports</a:t>
            </a:r>
          </a:p>
          <a:p>
            <a:pPr marL="1184275" lvl="1" indent="-533400" defTabSz="1300163" eaLnBrk="1" hangingPunct="1"/>
            <a:r>
              <a:rPr lang="en-US" sz="3200" smtClean="0"/>
              <a:t>Higher quality care</a:t>
            </a:r>
          </a:p>
          <a:p>
            <a:pPr marL="1184275" lvl="1" indent="-533400" defTabSz="1300163" eaLnBrk="1" hangingPunct="1"/>
            <a:r>
              <a:rPr lang="en-US" sz="3200" b="1" u="sng" smtClean="0"/>
              <a:t>Most Important: Monitoring with support &amp; contingency plan</a:t>
            </a:r>
            <a:r>
              <a:rPr lang="en-US" sz="2800" b="1" smtClean="0"/>
              <a:t> </a:t>
            </a:r>
          </a:p>
          <a:p>
            <a:pPr marL="647700" indent="-647700" defTabSz="1300163" eaLnBrk="1" hangingPunct="1"/>
            <a:endParaRPr lang="en-US" sz="3200" b="1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0AFDA39-D251-467C-BE39-8808FC249455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FD47-1216-446C-BBC4-7B19DEC92DD5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6854825" cy="4953000"/>
          </a:xfrm>
        </p:spPr>
        <p:txBody>
          <a:bodyPr/>
          <a:lstStyle/>
          <a:p>
            <a:pPr marL="647700" indent="-647700" defTabSz="1300163" eaLnBrk="1" hangingPunct="1"/>
            <a:r>
              <a:rPr lang="en-US" smtClean="0"/>
              <a:t>Long-term monitoring with support &amp; contingency plan: May be the missing component to improve addiction treatment outcomes!</a:t>
            </a:r>
          </a:p>
          <a:p>
            <a:pPr marL="1184275" lvl="1" indent="-533400" defTabSz="1300163" eaLnBrk="1" hangingPunct="1"/>
            <a:r>
              <a:rPr lang="en-US" sz="2800" smtClean="0"/>
              <a:t>May be the key for PHPs</a:t>
            </a:r>
          </a:p>
          <a:p>
            <a:pPr marL="1184275" lvl="1" indent="-533400" defTabSz="1300163" eaLnBrk="1" hangingPunct="1"/>
            <a:r>
              <a:rPr lang="en-US" sz="2800" smtClean="0"/>
              <a:t>May be the key for Drug Courts</a:t>
            </a:r>
          </a:p>
          <a:p>
            <a:pPr marL="1184275" lvl="1" indent="-533400" defTabSz="1300163" eaLnBrk="1" hangingPunct="1"/>
            <a:r>
              <a:rPr lang="en-US" sz="2800" smtClean="0"/>
              <a:t>May be the key for public at large?</a:t>
            </a:r>
          </a:p>
          <a:p>
            <a:pPr marL="1184275" lvl="1" indent="-533400" defTabSz="1300163" eaLnBrk="1" hangingPunct="1"/>
            <a:endParaRPr lang="en-US" sz="2800" smtClean="0"/>
          </a:p>
          <a:p>
            <a:pPr marL="647700" indent="-647700" defTabSz="1300163" eaLnBrk="1" hangingPunct="1"/>
            <a:endParaRPr lang="en-US" sz="3200" b="1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E344A80-AF26-4AC8-8328-681102F5C0B1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469C9-7D6A-40A3-9732-E8BDDFE1FC4C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7373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743200" y="685800"/>
            <a:ext cx="5486400" cy="762000"/>
          </a:xfrm>
        </p:spPr>
        <p:txBody>
          <a:bodyPr/>
          <a:lstStyle/>
          <a:p>
            <a:pPr eaLnBrk="1" hangingPunct="1"/>
            <a:r>
              <a:rPr lang="en-US" smtClean="0"/>
              <a:t>Contact Me</a:t>
            </a:r>
          </a:p>
        </p:txBody>
      </p:sp>
      <p:sp>
        <p:nvSpPr>
          <p:cNvPr id="7373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1371600"/>
            <a:ext cx="6324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Gary D. Carr, MD, FAAFP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Diplomate ABAM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Medical Director Emeritus PHN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Past President FSPHP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BRI II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Office: Southern Neuro and Spine Institute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            1 Lincoln Parkwaqy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            Suite 303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            Hattiesburg, MS 39402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Cell No.     601-297-6777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Email – </a:t>
            </a:r>
            <a:r>
              <a:rPr lang="en-US" b="1" smtClean="0">
                <a:solidFill>
                  <a:srgbClr val="EA4242"/>
                </a:solidFill>
                <a:hlinkClick r:id="rId2"/>
              </a:rPr>
              <a:t>Docgcarr@aol.com</a:t>
            </a:r>
            <a:endParaRPr lang="en-US" b="1" smtClean="0">
              <a:solidFill>
                <a:srgbClr val="EA424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F54646-3551-4B75-8CB9-46F14A4AF407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A8209-6427-4A77-843D-ECA3B9C4EFF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Phase I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and Function of PHPs</a:t>
            </a:r>
          </a:p>
          <a:p>
            <a:pPr eaLnBrk="1" hangingPunct="1"/>
            <a:r>
              <a:rPr lang="en-US" smtClean="0"/>
              <a:t>Survey 49 states</a:t>
            </a:r>
          </a:p>
          <a:p>
            <a:pPr eaLnBrk="1" hangingPunct="1"/>
            <a:r>
              <a:rPr lang="en-US" smtClean="0"/>
              <a:t>42 (86%) Responded</a:t>
            </a:r>
          </a:p>
          <a:p>
            <a:pPr eaLnBrk="1" hangingPunct="1"/>
            <a:r>
              <a:rPr lang="en-US" smtClean="0"/>
              <a:t>Physicians entering before 9/01</a:t>
            </a:r>
          </a:p>
          <a:p>
            <a:pPr eaLnBrk="1" hangingPunct="1"/>
            <a:r>
              <a:rPr lang="en-US" smtClean="0"/>
              <a:t>Cases taken sequentially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E3B1A6-446B-42A6-987D-B14A32C915B5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A3D84-5432-4AA4-AD52-257753DAC1A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PHP Affiliation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54% Independent 501c3 Corp</a:t>
            </a:r>
          </a:p>
          <a:p>
            <a:pPr eaLnBrk="1" hangingPunct="1"/>
            <a:r>
              <a:rPr lang="en-US" smtClean="0"/>
              <a:t>35% Component of Med. Assoc.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/>
            <a:r>
              <a:rPr lang="en-US" smtClean="0"/>
              <a:t>10% Board Run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6F5871-CDD6-4910-A869-EB19446DDE58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F044E-3A65-4944-AFDC-AF75C27D887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0"/>
            <a:ext cx="6705600" cy="914400"/>
          </a:xfrm>
        </p:spPr>
        <p:txBody>
          <a:bodyPr/>
          <a:lstStyle/>
          <a:p>
            <a:pPr eaLnBrk="1" hangingPunct="1"/>
            <a:r>
              <a:rPr lang="en-US" smtClean="0"/>
              <a:t>Physician Health Issues Addressed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6172200" cy="4038600"/>
          </a:xfrm>
        </p:spPr>
        <p:txBody>
          <a:bodyPr/>
          <a:lstStyle/>
          <a:p>
            <a:pPr eaLnBrk="1" hangingPunct="1"/>
            <a:r>
              <a:rPr lang="en-US" smtClean="0"/>
              <a:t>Substance Use Disorders -100%</a:t>
            </a:r>
          </a:p>
          <a:p>
            <a:pPr eaLnBrk="1" hangingPunct="1"/>
            <a:r>
              <a:rPr lang="en-US" smtClean="0"/>
              <a:t>Psychiatric Illness             -  85%</a:t>
            </a:r>
          </a:p>
          <a:p>
            <a:pPr eaLnBrk="1" hangingPunct="1"/>
            <a:r>
              <a:rPr lang="en-US" smtClean="0"/>
              <a:t>Distressed Behavior         -  79%</a:t>
            </a:r>
          </a:p>
          <a:p>
            <a:pPr eaLnBrk="1" hangingPunct="1"/>
            <a:r>
              <a:rPr lang="en-US" smtClean="0"/>
              <a:t>Physical Illness                  -  62%</a:t>
            </a:r>
          </a:p>
          <a:p>
            <a:pPr eaLnBrk="1" hangingPunct="1"/>
            <a:r>
              <a:rPr lang="en-US" smtClean="0"/>
              <a:t>Other                                   -  18%</a:t>
            </a:r>
          </a:p>
        </p:txBody>
      </p:sp>
      <p:pic>
        <p:nvPicPr>
          <p:cNvPr id="23557" name="Picture 5" descr="MPj044227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648200"/>
            <a:ext cx="366236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D2FE252-24B7-4BB1-9451-7821DDB55C27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5B6FA-4E24-4B9F-BAB4-2C25E71E00C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Professions Served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828800"/>
            <a:ext cx="5864225" cy="4343400"/>
          </a:xfrm>
        </p:spPr>
        <p:txBody>
          <a:bodyPr/>
          <a:lstStyle/>
          <a:p>
            <a:pPr eaLnBrk="1" hangingPunct="1"/>
            <a:r>
              <a:rPr lang="en-US" smtClean="0"/>
              <a:t>Physicians Only              36%</a:t>
            </a:r>
          </a:p>
          <a:p>
            <a:pPr eaLnBrk="1" hangingPunct="1"/>
            <a:r>
              <a:rPr lang="en-US" smtClean="0"/>
              <a:t>Physicians and Others   64%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/>
              <a:t>       Dentists            51%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/>
              <a:t>       Veterinarians   33%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EA4242"/>
                </a:solidFill>
              </a:rPr>
              <a:t>        </a:t>
            </a:r>
            <a:r>
              <a:rPr lang="en-US" smtClean="0">
                <a:solidFill>
                  <a:srgbClr val="663300"/>
                </a:solidFill>
              </a:rPr>
              <a:t>Podiatrists       23%</a:t>
            </a:r>
            <a:r>
              <a:rPr lang="en-US" smtClean="0">
                <a:solidFill>
                  <a:srgbClr val="EA4242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mtClean="0"/>
              <a:t>        Pharmacists     21%</a:t>
            </a:r>
          </a:p>
          <a:p>
            <a:pPr eaLnBrk="1" hangingPunct="1">
              <a:buFontTx/>
              <a:buNone/>
            </a:pPr>
            <a:r>
              <a:rPr lang="en-US" smtClean="0"/>
              <a:t>        Others               18%</a:t>
            </a:r>
          </a:p>
          <a:p>
            <a:pPr eaLnBrk="1" hangingPunct="1">
              <a:buFontTx/>
              <a:buNone/>
            </a:pPr>
            <a:r>
              <a:rPr lang="en-US" smtClean="0"/>
              <a:t>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3B052E-AC81-425D-88B0-99E4343EF6A3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2ABC5-60EA-4BDC-A1D5-B1EF576AAFD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PHP Referral Sources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       State PHPs 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/>
              <a:t>Board               21%         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/>
              <a:t>Self                   26%         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/>
              <a:t>Colleagues      22%         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/>
              <a:t>Med Staff        14%             </a:t>
            </a:r>
            <a:endParaRPr lang="en-US" smtClean="0">
              <a:solidFill>
                <a:srgbClr val="EA4242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/>
              <a:t>Other               17%       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</TotalTime>
  <Words>2088</Words>
  <Application>Microsoft Office PowerPoint</Application>
  <PresentationFormat>On-screen Show (4:3)</PresentationFormat>
  <Paragraphs>509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Corinthian columns design template</vt:lpstr>
      <vt:lpstr>Chart</vt:lpstr>
      <vt:lpstr>Project Blue Print                      CAPTASA Conf.</vt:lpstr>
      <vt:lpstr>Why Study PHPs</vt:lpstr>
      <vt:lpstr>The Investigators</vt:lpstr>
      <vt:lpstr>Study Design</vt:lpstr>
      <vt:lpstr>Phase I</vt:lpstr>
      <vt:lpstr>PHP Affiliation</vt:lpstr>
      <vt:lpstr>Physician Health Issues Addressed</vt:lpstr>
      <vt:lpstr>Professions Served</vt:lpstr>
      <vt:lpstr>PHP Referral Sources</vt:lpstr>
      <vt:lpstr>Authority</vt:lpstr>
      <vt:lpstr>Funding</vt:lpstr>
      <vt:lpstr>Other PHP Characteristics</vt:lpstr>
      <vt:lpstr>Slide 13</vt:lpstr>
      <vt:lpstr>Drugs of Abuse</vt:lpstr>
      <vt:lpstr>Co-occurring Psychiatric Illness</vt:lpstr>
      <vt:lpstr>Specific PHP Activities/Requirements</vt:lpstr>
      <vt:lpstr>Types of Material Drug Tested*</vt:lpstr>
      <vt:lpstr>Types of Drug Test Panels Used*</vt:lpstr>
      <vt:lpstr>Frequency of Drug Tests</vt:lpstr>
      <vt:lpstr>Randomization of Drug Tests</vt:lpstr>
      <vt:lpstr>EtG Testing</vt:lpstr>
      <vt:lpstr>Board Reporting Requirements</vt:lpstr>
      <vt:lpstr>Phase II</vt:lpstr>
      <vt:lpstr>Programs Participating</vt:lpstr>
      <vt:lpstr>Inclusion Criteria</vt:lpstr>
      <vt:lpstr>Slide 26</vt:lpstr>
      <vt:lpstr>Prior History with PHP?</vt:lpstr>
      <vt:lpstr>Prior History of Substance Use Disorder Treatment?</vt:lpstr>
      <vt:lpstr>Specialties</vt:lpstr>
      <vt:lpstr>Slide 30</vt:lpstr>
      <vt:lpstr>Use of Medication to Treat Addiction</vt:lpstr>
      <vt:lpstr>Relapse (N=904)  </vt:lpstr>
      <vt:lpstr>Relapse</vt:lpstr>
      <vt:lpstr>Slide 34</vt:lpstr>
      <vt:lpstr>Outcomes</vt:lpstr>
      <vt:lpstr>Outcomes: Relapse and Report to Board</vt:lpstr>
      <vt:lpstr>Actions Against Physicians Who Did Not Experience Relapse</vt:lpstr>
      <vt:lpstr>Slide 38</vt:lpstr>
      <vt:lpstr>Slide 39</vt:lpstr>
      <vt:lpstr>Most Recent Status of Medical Practice </vt:lpstr>
      <vt:lpstr>Outcomes of Study Participants   (N = 904)   </vt:lpstr>
      <vt:lpstr>Patient Safety?</vt:lpstr>
      <vt:lpstr>Some Important Findings</vt:lpstr>
      <vt:lpstr>Conclusions</vt:lpstr>
      <vt:lpstr>Conclusions</vt:lpstr>
      <vt:lpstr>Conclusion</vt:lpstr>
      <vt:lpstr>Contact Me</vt:lpstr>
    </vt:vector>
  </TitlesOfParts>
  <Company>MPHP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Blue Print</dc:title>
  <dc:creator>Gary Carr</dc:creator>
  <cp:lastModifiedBy>Sandy Patrick</cp:lastModifiedBy>
  <cp:revision>33</cp:revision>
  <dcterms:created xsi:type="dcterms:W3CDTF">2008-06-15T16:12:50Z</dcterms:created>
  <dcterms:modified xsi:type="dcterms:W3CDTF">2013-01-17T21:05:17Z</dcterms:modified>
</cp:coreProperties>
</file>