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68" r:id="rId4"/>
    <p:sldId id="267" r:id="rId5"/>
    <p:sldId id="266" r:id="rId6"/>
    <p:sldId id="258" r:id="rId7"/>
    <p:sldId id="269" r:id="rId8"/>
    <p:sldId id="259" r:id="rId9"/>
    <p:sldId id="260" r:id="rId10"/>
    <p:sldId id="261" r:id="rId11"/>
    <p:sldId id="262" r:id="rId12"/>
    <p:sldId id="263" r:id="rId13"/>
    <p:sldId id="270"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15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C24CE3-FF7E-4A16-AAEB-FB1DCDE62460}" type="datetimeFigureOut">
              <a:rPr lang="en-US" smtClean="0"/>
              <a:t>1/14/2013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7FEE6D-2371-4039-A3EE-C0F54632228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0ECD499-45B3-4B1F-B63E-76794F715BBD}" type="datetimeFigureOut">
              <a:rPr lang="en-US" smtClean="0"/>
              <a:pPr/>
              <a:t>1/14/2013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15AD833-A445-4327-A2D7-9D4B6FD72D72}"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CD499-45B3-4B1F-B63E-76794F715BBD}"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AD833-A445-4327-A2D7-9D4B6FD72D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ECD499-45B3-4B1F-B63E-76794F715BBD}"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AD833-A445-4327-A2D7-9D4B6FD72D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ECD499-45B3-4B1F-B63E-76794F715BBD}"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AD833-A445-4327-A2D7-9D4B6FD72D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ECD499-45B3-4B1F-B63E-76794F715BBD}"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AD833-A445-4327-A2D7-9D4B6FD72D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0ECD499-45B3-4B1F-B63E-76794F715BBD}"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AD833-A445-4327-A2D7-9D4B6FD72D72}"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ECD499-45B3-4B1F-B63E-76794F715BBD}"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AD833-A445-4327-A2D7-9D4B6FD72D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ECD499-45B3-4B1F-B63E-76794F715BBD}" type="datetimeFigureOut">
              <a:rPr lang="en-US" smtClean="0"/>
              <a:pPr/>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AD833-A445-4327-A2D7-9D4B6FD72D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CD499-45B3-4B1F-B63E-76794F715BBD}"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AD833-A445-4327-A2D7-9D4B6FD72D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0ECD499-45B3-4B1F-B63E-76794F715BBD}" type="datetimeFigureOut">
              <a:rPr lang="en-US" smtClean="0"/>
              <a:pPr/>
              <a:t>1/14/2013</a:t>
            </a:fld>
            <a:endParaRPr lang="en-US"/>
          </a:p>
        </p:txBody>
      </p:sp>
      <p:sp>
        <p:nvSpPr>
          <p:cNvPr id="7" name="Slide Number Placeholder 6"/>
          <p:cNvSpPr>
            <a:spLocks noGrp="1"/>
          </p:cNvSpPr>
          <p:nvPr>
            <p:ph type="sldNum" sz="quarter" idx="12"/>
          </p:nvPr>
        </p:nvSpPr>
        <p:spPr/>
        <p:txBody>
          <a:bodyPr/>
          <a:lstStyle/>
          <a:p>
            <a:fld id="{615AD833-A445-4327-A2D7-9D4B6FD72D72}"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ECD499-45B3-4B1F-B63E-76794F715BBD}" type="datetimeFigureOut">
              <a:rPr lang="en-US" smtClean="0"/>
              <a:pPr/>
              <a:t>1/14/2013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15AD833-A445-4327-A2D7-9D4B6FD72D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0ECD499-45B3-4B1F-B63E-76794F715BBD}" type="datetimeFigureOut">
              <a:rPr lang="en-US" smtClean="0"/>
              <a:pPr/>
              <a:t>1/14/2013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15AD833-A445-4327-A2D7-9D4B6FD72D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dc.gov/ncbddd/adhd/diagnosi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708476"/>
            <a:ext cx="3657599" cy="1702160"/>
          </a:xfrm>
        </p:spPr>
        <p:txBody>
          <a:bodyPr>
            <a:noAutofit/>
          </a:bodyPr>
          <a:lstStyle/>
          <a:p>
            <a:r>
              <a:rPr lang="en-US" sz="2800" dirty="0" smtClean="0"/>
              <a:t>Adult ADHD:</a:t>
            </a:r>
            <a:br>
              <a:rPr lang="en-US" sz="2800" dirty="0" smtClean="0"/>
            </a:br>
            <a:r>
              <a:rPr lang="en-US" sz="2800" dirty="0" smtClean="0"/>
              <a:t>The Problems, the Tests, the Treatments, the Challenges</a:t>
            </a:r>
            <a:endParaRPr lang="en-US" sz="2800" dirty="0"/>
          </a:p>
        </p:txBody>
      </p:sp>
      <p:sp>
        <p:nvSpPr>
          <p:cNvPr id="3" name="Subtitle 2"/>
          <p:cNvSpPr>
            <a:spLocks noGrp="1"/>
          </p:cNvSpPr>
          <p:nvPr>
            <p:ph type="subTitle" idx="1"/>
          </p:nvPr>
        </p:nvSpPr>
        <p:spPr>
          <a:xfrm>
            <a:off x="4648200" y="4343400"/>
            <a:ext cx="3471168" cy="1260629"/>
          </a:xfrm>
        </p:spPr>
        <p:txBody>
          <a:bodyPr/>
          <a:lstStyle/>
          <a:p>
            <a:pPr algn="l"/>
            <a:r>
              <a:rPr lang="en-US" dirty="0" err="1" smtClean="0"/>
              <a:t>Quintin</a:t>
            </a:r>
            <a:r>
              <a:rPr lang="en-US" dirty="0" smtClean="0"/>
              <a:t> T. Chipley, M.A., M.D.  </a:t>
            </a:r>
            <a:endParaRPr lang="en-US" dirty="0"/>
          </a:p>
        </p:txBody>
      </p:sp>
    </p:spTree>
    <p:extLst>
      <p:ext uri="{BB962C8B-B14F-4D97-AF65-F5344CB8AC3E}">
        <p14:creationId xmlns:p14="http://schemas.microsoft.com/office/powerpoint/2010/main" xmlns="" val="1127488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914400"/>
          </a:xfrm>
        </p:spPr>
        <p:txBody>
          <a:bodyPr/>
          <a:lstStyle/>
          <a:p>
            <a:r>
              <a:rPr lang="en-US" dirty="0" smtClean="0"/>
              <a:t>Best Practice Evaluation</a:t>
            </a:r>
            <a:endParaRPr lang="en-US" dirty="0"/>
          </a:p>
        </p:txBody>
      </p:sp>
      <p:sp>
        <p:nvSpPr>
          <p:cNvPr id="3" name="Content Placeholder 2"/>
          <p:cNvSpPr>
            <a:spLocks noGrp="1"/>
          </p:cNvSpPr>
          <p:nvPr>
            <p:ph idx="1"/>
          </p:nvPr>
        </p:nvSpPr>
        <p:spPr>
          <a:xfrm>
            <a:off x="1043492" y="1600200"/>
            <a:ext cx="6777317" cy="4343400"/>
          </a:xfrm>
        </p:spPr>
        <p:txBody>
          <a:bodyPr>
            <a:normAutofit fontScale="92500" lnSpcReduction="20000"/>
          </a:bodyPr>
          <a:lstStyle/>
          <a:p>
            <a:r>
              <a:rPr lang="en-US" dirty="0" smtClean="0"/>
              <a:t>Best Practice requires full psychological testing</a:t>
            </a:r>
          </a:p>
          <a:p>
            <a:endParaRPr lang="en-US" dirty="0"/>
          </a:p>
          <a:p>
            <a:r>
              <a:rPr lang="en-US" dirty="0" smtClean="0"/>
              <a:t>Clinical evaluation normally should only be the “triage” to determine if a full psychological evaluation is warranted</a:t>
            </a:r>
          </a:p>
          <a:p>
            <a:endParaRPr lang="en-US" dirty="0"/>
          </a:p>
          <a:p>
            <a:r>
              <a:rPr lang="en-US" dirty="0" smtClean="0"/>
              <a:t>Beware “check lists” that have turned the symptoms from “”Present/ Not Present” into some  </a:t>
            </a:r>
            <a:r>
              <a:rPr lang="en-US" dirty="0" err="1" smtClean="0"/>
              <a:t>Likert</a:t>
            </a:r>
            <a:r>
              <a:rPr lang="en-US" dirty="0" smtClean="0"/>
              <a:t>-Scale of “rate from  1 through 5”: This is a statistical sin. The DSM-IV-TR criteria may not be great, but they were tested on the assumption of “blocked variables” and not “continuous variables.”</a:t>
            </a:r>
            <a:endParaRPr lang="en-US" dirty="0"/>
          </a:p>
        </p:txBody>
      </p:sp>
    </p:spTree>
    <p:extLst>
      <p:ext uri="{BB962C8B-B14F-4D97-AF65-F5344CB8AC3E}">
        <p14:creationId xmlns:p14="http://schemas.microsoft.com/office/powerpoint/2010/main" xmlns="" val="294570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typical Full </a:t>
            </a:r>
            <a:r>
              <a:rPr lang="en-US" dirty="0"/>
              <a:t>P</a:t>
            </a:r>
            <a:r>
              <a:rPr lang="en-US" dirty="0" smtClean="0"/>
              <a:t>sychological Battery Includes:</a:t>
            </a:r>
            <a:endParaRPr lang="en-US" dirty="0"/>
          </a:p>
        </p:txBody>
      </p:sp>
      <p:sp>
        <p:nvSpPr>
          <p:cNvPr id="3" name="Content Placeholder 2"/>
          <p:cNvSpPr>
            <a:spLocks noGrp="1"/>
          </p:cNvSpPr>
          <p:nvPr>
            <p:ph idx="1"/>
          </p:nvPr>
        </p:nvSpPr>
        <p:spPr>
          <a:xfrm>
            <a:off x="1043492" y="2323652"/>
            <a:ext cx="6777317" cy="2476948"/>
          </a:xfrm>
        </p:spPr>
        <p:txBody>
          <a:bodyPr/>
          <a:lstStyle/>
          <a:p>
            <a:r>
              <a:rPr lang="en-US" dirty="0"/>
              <a:t>A.  Beck Depression Index</a:t>
            </a:r>
          </a:p>
          <a:p>
            <a:r>
              <a:rPr lang="en-US" dirty="0" smtClean="0"/>
              <a:t>B</a:t>
            </a:r>
            <a:r>
              <a:rPr lang="en-US" dirty="0"/>
              <a:t>.  Beck Anxiety Index</a:t>
            </a:r>
          </a:p>
          <a:p>
            <a:r>
              <a:rPr lang="en-US" dirty="0" smtClean="0"/>
              <a:t>C</a:t>
            </a:r>
            <a:r>
              <a:rPr lang="en-US" dirty="0"/>
              <a:t>.  A Personality Inventory (MMPI-2 most often used)</a:t>
            </a:r>
          </a:p>
          <a:p>
            <a:r>
              <a:rPr lang="en-US" dirty="0" smtClean="0"/>
              <a:t>D</a:t>
            </a:r>
            <a:r>
              <a:rPr lang="en-US" dirty="0"/>
              <a:t>.  Full Scale Intelligence </a:t>
            </a:r>
            <a:r>
              <a:rPr lang="en-US" dirty="0" smtClean="0"/>
              <a:t>test </a:t>
            </a:r>
            <a:r>
              <a:rPr lang="en-US" sz="2000" dirty="0" smtClean="0"/>
              <a:t>(Wechsler Adult Intelligence Scale  </a:t>
            </a:r>
            <a:r>
              <a:rPr lang="en-US" sz="2000" dirty="0"/>
              <a:t>– </a:t>
            </a:r>
            <a:r>
              <a:rPr lang="en-US" sz="2000" dirty="0" smtClean="0"/>
              <a:t>IV </a:t>
            </a:r>
            <a:r>
              <a:rPr lang="en-US" sz="2000" dirty="0"/>
              <a:t>age 16 </a:t>
            </a:r>
            <a:r>
              <a:rPr lang="en-US" sz="2000" dirty="0" smtClean="0"/>
              <a:t>– 69)</a:t>
            </a:r>
            <a:endParaRPr lang="en-US" sz="2000"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66800" y="4776028"/>
            <a:ext cx="2159000" cy="15875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00800" y="1859446"/>
            <a:ext cx="1752600" cy="1314450"/>
          </a:xfrm>
          <a:prstGeom prst="rect">
            <a:avLst/>
          </a:prstGeom>
        </p:spPr>
      </p:pic>
    </p:spTree>
    <p:extLst>
      <p:ext uri="{BB962C8B-B14F-4D97-AF65-F5344CB8AC3E}">
        <p14:creationId xmlns:p14="http://schemas.microsoft.com/office/powerpoint/2010/main" xmlns="" val="4151204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typical Full Psychological </a:t>
            </a:r>
            <a:r>
              <a:rPr lang="en-US" dirty="0" smtClean="0"/>
              <a:t>Battery (Cont.):</a:t>
            </a:r>
            <a:endParaRPr lang="en-US" dirty="0"/>
          </a:p>
        </p:txBody>
      </p:sp>
      <p:sp>
        <p:nvSpPr>
          <p:cNvPr id="3" name="Content Placeholder 2"/>
          <p:cNvSpPr>
            <a:spLocks noGrp="1"/>
          </p:cNvSpPr>
          <p:nvPr>
            <p:ph idx="1"/>
          </p:nvPr>
        </p:nvSpPr>
        <p:spPr>
          <a:xfrm>
            <a:off x="1043492" y="2323653"/>
            <a:ext cx="6777317" cy="2476948"/>
          </a:xfrm>
        </p:spPr>
        <p:txBody>
          <a:bodyPr>
            <a:normAutofit/>
          </a:bodyPr>
          <a:lstStyle/>
          <a:p>
            <a:pPr marL="68580" indent="0">
              <a:buNone/>
            </a:pPr>
            <a:r>
              <a:rPr lang="en-US" dirty="0"/>
              <a:t>E.  Achievement Test</a:t>
            </a:r>
          </a:p>
          <a:p>
            <a:pPr marL="68580" indent="0">
              <a:buNone/>
            </a:pPr>
            <a:r>
              <a:rPr lang="en-US" dirty="0" smtClean="0"/>
              <a:t>F</a:t>
            </a:r>
            <a:r>
              <a:rPr lang="en-US" dirty="0"/>
              <a:t>. Executive functioning (</a:t>
            </a:r>
            <a:r>
              <a:rPr lang="en-US" dirty="0" err="1"/>
              <a:t>I,e</a:t>
            </a:r>
            <a:r>
              <a:rPr lang="en-US" dirty="0"/>
              <a:t>, - frontal lobe processes) test such as </a:t>
            </a:r>
            <a:r>
              <a:rPr lang="en-US" dirty="0" smtClean="0"/>
              <a:t>the Delis-Kaplan </a:t>
            </a:r>
            <a:r>
              <a:rPr lang="en-US" dirty="0"/>
              <a:t>Executive Function test</a:t>
            </a:r>
          </a:p>
          <a:p>
            <a:pPr marL="68580" indent="0">
              <a:buNone/>
            </a:pPr>
            <a:r>
              <a:rPr lang="en-US" dirty="0" smtClean="0"/>
              <a:t>G</a:t>
            </a:r>
            <a:r>
              <a:rPr lang="en-US" dirty="0"/>
              <a:t>.  Computer-monitor visual tracking test (E.G. – Quotient)</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00600" y="4419600"/>
            <a:ext cx="2190750" cy="1762125"/>
          </a:xfrm>
          <a:prstGeom prst="rect">
            <a:avLst/>
          </a:prstGeom>
        </p:spPr>
      </p:pic>
    </p:spTree>
    <p:extLst>
      <p:ext uri="{BB962C8B-B14F-4D97-AF65-F5344CB8AC3E}">
        <p14:creationId xmlns:p14="http://schemas.microsoft.com/office/powerpoint/2010/main" xmlns="" val="2275924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typical Full Psychological Battery (Cont.):</a:t>
            </a:r>
          </a:p>
        </p:txBody>
      </p:sp>
      <p:sp>
        <p:nvSpPr>
          <p:cNvPr id="3" name="Content Placeholder 2"/>
          <p:cNvSpPr>
            <a:spLocks noGrp="1"/>
          </p:cNvSpPr>
          <p:nvPr>
            <p:ph idx="1"/>
          </p:nvPr>
        </p:nvSpPr>
        <p:spPr/>
        <p:txBody>
          <a:bodyPr/>
          <a:lstStyle/>
          <a:p>
            <a:pPr marL="68580" indent="0">
              <a:buNone/>
            </a:pPr>
            <a:r>
              <a:rPr lang="en-US" dirty="0"/>
              <a:t>H. Some special needs situation: If trying to present a student for accommodations on exams such as the LSAT, special tests </a:t>
            </a:r>
            <a:r>
              <a:rPr lang="en-US" dirty="0" smtClean="0"/>
              <a:t>are required</a:t>
            </a:r>
            <a:r>
              <a:rPr lang="en-US" dirty="0"/>
              <a:t>. (e.g. Nelson-Benny , a reading test)</a:t>
            </a:r>
          </a:p>
          <a:p>
            <a:endParaRPr lang="en-US" dirty="0"/>
          </a:p>
        </p:txBody>
      </p:sp>
    </p:spTree>
    <p:extLst>
      <p:ext uri="{BB962C8B-B14F-4D97-AF65-F5344CB8AC3E}">
        <p14:creationId xmlns:p14="http://schemas.microsoft.com/office/powerpoint/2010/main" xmlns="" val="246553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a:r>
            <a:r>
              <a:rPr lang="en-US" dirty="0" err="1" smtClean="0"/>
              <a:t>Sono</a:t>
            </a:r>
            <a:r>
              <a:rPr lang="en-US" dirty="0" smtClean="0"/>
              <a:t> facile, ma </a:t>
            </a:r>
            <a:r>
              <a:rPr lang="en-US" dirty="0" err="1" smtClean="0"/>
              <a:t>sono</a:t>
            </a:r>
            <a:r>
              <a:rPr lang="en-US" dirty="0" smtClean="0"/>
              <a:t> Cara”</a:t>
            </a:r>
            <a:endParaRPr lang="en-US" dirty="0"/>
          </a:p>
        </p:txBody>
      </p:sp>
      <p:sp>
        <p:nvSpPr>
          <p:cNvPr id="3" name="Content Placeholder 2"/>
          <p:cNvSpPr>
            <a:spLocks noGrp="1"/>
          </p:cNvSpPr>
          <p:nvPr>
            <p:ph idx="1"/>
          </p:nvPr>
        </p:nvSpPr>
        <p:spPr/>
        <p:txBody>
          <a:bodyPr/>
          <a:lstStyle/>
          <a:p>
            <a:r>
              <a:rPr lang="en-US" dirty="0" smtClean="0"/>
              <a:t>Translation: “I’m easy, honey, but I </a:t>
            </a:r>
            <a:r>
              <a:rPr lang="en-US" dirty="0" err="1" smtClean="0"/>
              <a:t>ain’t</a:t>
            </a:r>
            <a:r>
              <a:rPr lang="en-US" dirty="0" smtClean="0"/>
              <a:t> cheap.”</a:t>
            </a:r>
          </a:p>
          <a:p>
            <a:r>
              <a:rPr lang="en-US" dirty="0" smtClean="0"/>
              <a:t>A Full Psychological for Adult ADHD can cost about $1500-1700 in private practices. Our student counseling service charges about $500 </a:t>
            </a:r>
          </a:p>
          <a:p>
            <a:r>
              <a:rPr lang="en-US" dirty="0" smtClean="0"/>
              <a:t>Insurance coverage sucks</a:t>
            </a:r>
          </a:p>
        </p:txBody>
      </p:sp>
    </p:spTree>
    <p:extLst>
      <p:ext uri="{BB962C8B-B14F-4D97-AF65-F5344CB8AC3E}">
        <p14:creationId xmlns:p14="http://schemas.microsoft.com/office/powerpoint/2010/main" xmlns="" val="3942333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Psychological Treatments</a:t>
            </a:r>
            <a:endParaRPr lang="en-US" dirty="0"/>
          </a:p>
        </p:txBody>
      </p:sp>
      <p:sp>
        <p:nvSpPr>
          <p:cNvPr id="3" name="Content Placeholder 2"/>
          <p:cNvSpPr>
            <a:spLocks noGrp="1"/>
          </p:cNvSpPr>
          <p:nvPr>
            <p:ph idx="1"/>
          </p:nvPr>
        </p:nvSpPr>
        <p:spPr/>
        <p:txBody>
          <a:bodyPr/>
          <a:lstStyle/>
          <a:p>
            <a:r>
              <a:rPr lang="en-US" dirty="0" smtClean="0"/>
              <a:t>Mindfulness </a:t>
            </a:r>
            <a:r>
              <a:rPr lang="en-US" dirty="0"/>
              <a:t>approaches derived from John Cabot Zen's </a:t>
            </a:r>
            <a:r>
              <a:rPr lang="en-US" dirty="0" smtClean="0"/>
              <a:t>work</a:t>
            </a:r>
          </a:p>
          <a:p>
            <a:endParaRPr lang="en-US" dirty="0"/>
          </a:p>
          <a:p>
            <a:r>
              <a:rPr lang="en-US" dirty="0" smtClean="0"/>
              <a:t>12 </a:t>
            </a:r>
            <a:r>
              <a:rPr lang="en-US" dirty="0"/>
              <a:t>Step programs do exist, but are not </a:t>
            </a:r>
            <a:r>
              <a:rPr lang="en-US" dirty="0" smtClean="0"/>
              <a:t>widely established</a:t>
            </a:r>
          </a:p>
          <a:p>
            <a:endParaRPr lang="en-US" dirty="0"/>
          </a:p>
          <a:p>
            <a:r>
              <a:rPr lang="en-US" dirty="0" smtClean="0"/>
              <a:t>Practiced control </a:t>
            </a:r>
            <a:r>
              <a:rPr lang="en-US" dirty="0"/>
              <a:t>of environmental demands</a:t>
            </a:r>
          </a:p>
          <a:p>
            <a:endParaRPr lang="en-US" dirty="0"/>
          </a:p>
        </p:txBody>
      </p:sp>
    </p:spTree>
    <p:extLst>
      <p:ext uri="{BB962C8B-B14F-4D97-AF65-F5344CB8AC3E}">
        <p14:creationId xmlns:p14="http://schemas.microsoft.com/office/powerpoint/2010/main" xmlns="" val="2149825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DISCLOSURES:</a:t>
            </a:r>
            <a:endParaRPr lang="en-US" dirty="0"/>
          </a:p>
        </p:txBody>
      </p:sp>
      <p:sp>
        <p:nvSpPr>
          <p:cNvPr id="3" name="Content Placeholder 2"/>
          <p:cNvSpPr>
            <a:spLocks noGrp="1"/>
          </p:cNvSpPr>
          <p:nvPr>
            <p:ph idx="1"/>
          </p:nvPr>
        </p:nvSpPr>
        <p:spPr/>
        <p:txBody>
          <a:bodyPr/>
          <a:lstStyle/>
          <a:p>
            <a:pPr marL="68580" indent="0">
              <a:buNone/>
            </a:pPr>
            <a:r>
              <a:rPr lang="en-US" dirty="0" err="1" smtClean="0"/>
              <a:t>Quintin</a:t>
            </a:r>
            <a:r>
              <a:rPr lang="en-US" dirty="0" smtClean="0"/>
              <a:t> Chipley has no financial investments or interests in any of the products or treatments presented in this program.  He is an employee of the University of Louisville, but that institution is no condoning or endorsing the statements made in this program.</a:t>
            </a:r>
          </a:p>
          <a:p>
            <a:pPr marL="68580" indent="0">
              <a:buNone/>
            </a:pPr>
            <a:endParaRPr lang="en-US" dirty="0"/>
          </a:p>
        </p:txBody>
      </p:sp>
    </p:spTree>
    <p:extLst>
      <p:ext uri="{BB962C8B-B14F-4D97-AF65-F5344CB8AC3E}">
        <p14:creationId xmlns:p14="http://schemas.microsoft.com/office/powerpoint/2010/main" xmlns="" val="854902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914400"/>
          </a:xfrm>
        </p:spPr>
        <p:txBody>
          <a:bodyPr>
            <a:normAutofit fontScale="90000"/>
          </a:bodyPr>
          <a:lstStyle/>
          <a:p>
            <a:r>
              <a:rPr lang="en-US" dirty="0"/>
              <a:t>Review of the DSM-IV –TR: Inclusion Criteria</a:t>
            </a:r>
          </a:p>
        </p:txBody>
      </p:sp>
      <p:sp>
        <p:nvSpPr>
          <p:cNvPr id="3" name="Content Placeholder 2"/>
          <p:cNvSpPr>
            <a:spLocks noGrp="1"/>
          </p:cNvSpPr>
          <p:nvPr>
            <p:ph idx="1"/>
          </p:nvPr>
        </p:nvSpPr>
        <p:spPr>
          <a:xfrm>
            <a:off x="990600" y="1676400"/>
            <a:ext cx="6777317" cy="4648200"/>
          </a:xfrm>
        </p:spPr>
        <p:txBody>
          <a:bodyPr>
            <a:noAutofit/>
          </a:bodyPr>
          <a:lstStyle/>
          <a:p>
            <a:pPr marL="68580" indent="0">
              <a:buNone/>
            </a:pPr>
            <a:r>
              <a:rPr lang="en-US" sz="1400" dirty="0"/>
              <a:t>I. Either A or B:</a:t>
            </a:r>
          </a:p>
          <a:p>
            <a:pPr marL="68580" indent="0">
              <a:buNone/>
            </a:pPr>
            <a:r>
              <a:rPr lang="en-US" sz="1400" dirty="0" smtClean="0"/>
              <a:t>A. </a:t>
            </a:r>
            <a:r>
              <a:rPr lang="en-US" sz="1400" dirty="0"/>
              <a:t>Six or more of the following symptoms of inattention have been present for at least 6 months to a point that is inappropriate for developmental level:</a:t>
            </a:r>
          </a:p>
          <a:p>
            <a:pPr marL="68580" indent="0">
              <a:buNone/>
            </a:pPr>
            <a:r>
              <a:rPr lang="en-US" sz="1400" dirty="0" smtClean="0"/>
              <a:t> </a:t>
            </a:r>
            <a:r>
              <a:rPr lang="en-US" sz="1400" b="1" dirty="0" smtClean="0"/>
              <a:t>Inattention</a:t>
            </a:r>
          </a:p>
          <a:p>
            <a:pPr marL="68580" indent="0">
              <a:buNone/>
            </a:pPr>
            <a:r>
              <a:rPr lang="en-US" sz="1400" dirty="0" smtClean="0"/>
              <a:t>1.Often </a:t>
            </a:r>
            <a:r>
              <a:rPr lang="en-US" sz="1400" dirty="0"/>
              <a:t>does not give close attention to details or makes careless mistakes in schoolwork, work, or other activities</a:t>
            </a:r>
            <a:r>
              <a:rPr lang="en-US" sz="1400" dirty="0" smtClean="0"/>
              <a:t>.</a:t>
            </a:r>
          </a:p>
          <a:p>
            <a:pPr marL="68580" indent="0">
              <a:buNone/>
            </a:pPr>
            <a:r>
              <a:rPr lang="en-US" sz="1400" dirty="0" smtClean="0"/>
              <a:t>2. </a:t>
            </a:r>
            <a:r>
              <a:rPr lang="en-US" sz="1400" dirty="0"/>
              <a:t>Often has trouble keeping attention on tasks or play activities</a:t>
            </a:r>
            <a:r>
              <a:rPr lang="en-US" sz="1400" dirty="0" smtClean="0"/>
              <a:t>.</a:t>
            </a:r>
          </a:p>
          <a:p>
            <a:pPr marL="68580" indent="0">
              <a:buNone/>
            </a:pPr>
            <a:r>
              <a:rPr lang="en-US" sz="1400" dirty="0" smtClean="0"/>
              <a:t>3. </a:t>
            </a:r>
            <a:r>
              <a:rPr lang="en-US" sz="1400" dirty="0"/>
              <a:t>Often does not seem to listen when spoken to </a:t>
            </a:r>
            <a:r>
              <a:rPr lang="en-US" sz="1400" dirty="0" smtClean="0"/>
              <a:t>directly.</a:t>
            </a:r>
          </a:p>
          <a:p>
            <a:pPr marL="68580" indent="0">
              <a:buNone/>
            </a:pPr>
            <a:r>
              <a:rPr lang="en-US" sz="1400" dirty="0" smtClean="0"/>
              <a:t>4. Often </a:t>
            </a:r>
            <a:r>
              <a:rPr lang="en-US" sz="1400" dirty="0"/>
              <a:t>does not follow through on instructions and fails to finish schoolwork, chores, or duties in the workplace (not due to oppositional behavior or failure to understand instructions</a:t>
            </a:r>
            <a:r>
              <a:rPr lang="en-US" sz="1400" dirty="0" smtClean="0"/>
              <a:t>).</a:t>
            </a:r>
          </a:p>
          <a:p>
            <a:pPr marL="68580" indent="0">
              <a:buNone/>
            </a:pPr>
            <a:r>
              <a:rPr lang="en-US" sz="1400" dirty="0" smtClean="0"/>
              <a:t>5. Often </a:t>
            </a:r>
            <a:r>
              <a:rPr lang="en-US" sz="1400" dirty="0"/>
              <a:t>has trouble organizing activities.</a:t>
            </a:r>
          </a:p>
          <a:p>
            <a:pPr marL="68580" indent="0">
              <a:buNone/>
            </a:pPr>
            <a:r>
              <a:rPr lang="en-US" sz="1400" dirty="0" smtClean="0"/>
              <a:t>6. Often </a:t>
            </a:r>
            <a:r>
              <a:rPr lang="en-US" sz="1400" dirty="0"/>
              <a:t>avoids, dislikes, or doesn't want to do things that take a lot of mental effort for a long period of time (such as schoolwork or homework</a:t>
            </a:r>
            <a:r>
              <a:rPr lang="en-US" sz="1400" dirty="0" smtClean="0"/>
              <a:t>).</a:t>
            </a:r>
          </a:p>
          <a:p>
            <a:pPr marL="68580" indent="0">
              <a:buNone/>
            </a:pPr>
            <a:r>
              <a:rPr lang="en-US" sz="1400" dirty="0" smtClean="0"/>
              <a:t>7.  Often </a:t>
            </a:r>
            <a:r>
              <a:rPr lang="en-US" sz="1400" dirty="0"/>
              <a:t>loses things needed for tasks and activities (e.g. toys, school assignments, pencils, books, or tools</a:t>
            </a:r>
            <a:r>
              <a:rPr lang="en-US" sz="1400" dirty="0" smtClean="0"/>
              <a:t>).</a:t>
            </a:r>
          </a:p>
          <a:p>
            <a:pPr marL="68580" indent="0">
              <a:buNone/>
            </a:pPr>
            <a:r>
              <a:rPr lang="en-US" sz="1400" dirty="0" smtClean="0"/>
              <a:t>8.  </a:t>
            </a:r>
            <a:r>
              <a:rPr lang="en-US" sz="1400" dirty="0"/>
              <a:t>Is often easily distracted.</a:t>
            </a:r>
          </a:p>
          <a:p>
            <a:pPr marL="68580" indent="0">
              <a:buNone/>
            </a:pPr>
            <a:r>
              <a:rPr lang="en-US" sz="1400" dirty="0" smtClean="0"/>
              <a:t>9.  </a:t>
            </a:r>
            <a:r>
              <a:rPr lang="en-US" sz="1400" dirty="0"/>
              <a:t>Is often forgetful in daily activities.</a:t>
            </a:r>
          </a:p>
          <a:p>
            <a:endParaRPr lang="en-US" sz="1200" dirty="0"/>
          </a:p>
        </p:txBody>
      </p:sp>
    </p:spTree>
    <p:extLst>
      <p:ext uri="{BB962C8B-B14F-4D97-AF65-F5344CB8AC3E}">
        <p14:creationId xmlns:p14="http://schemas.microsoft.com/office/powerpoint/2010/main" xmlns="" val="1622715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1219200"/>
          </a:xfrm>
        </p:spPr>
        <p:txBody>
          <a:bodyPr>
            <a:normAutofit fontScale="90000"/>
          </a:bodyPr>
          <a:lstStyle/>
          <a:p>
            <a:r>
              <a:rPr lang="en-US" dirty="0"/>
              <a:t>Review of the DSM-IV –TR: Inclusion </a:t>
            </a:r>
            <a:r>
              <a:rPr lang="en-US" dirty="0" smtClean="0"/>
              <a:t>Criteria: Cont.</a:t>
            </a:r>
            <a:endParaRPr lang="en-US" dirty="0"/>
          </a:p>
        </p:txBody>
      </p:sp>
      <p:sp>
        <p:nvSpPr>
          <p:cNvPr id="3" name="Content Placeholder 2"/>
          <p:cNvSpPr>
            <a:spLocks noGrp="1"/>
          </p:cNvSpPr>
          <p:nvPr>
            <p:ph idx="1"/>
          </p:nvPr>
        </p:nvSpPr>
        <p:spPr>
          <a:xfrm>
            <a:off x="1043492" y="1905000"/>
            <a:ext cx="6777317" cy="3927629"/>
          </a:xfrm>
        </p:spPr>
        <p:txBody>
          <a:bodyPr>
            <a:normAutofit fontScale="62500" lnSpcReduction="20000"/>
          </a:bodyPr>
          <a:lstStyle/>
          <a:p>
            <a:pPr marL="68580" indent="0">
              <a:buNone/>
            </a:pPr>
            <a:r>
              <a:rPr lang="en-US" dirty="0" smtClean="0"/>
              <a:t>B. Six </a:t>
            </a:r>
            <a:r>
              <a:rPr lang="en-US" dirty="0"/>
              <a:t>or more of the following symptoms of hyperactivity-impulsivity have been present for at least 6 months to an extent that is disruptive and inappropriate for developmental level:  </a:t>
            </a:r>
          </a:p>
          <a:p>
            <a:pPr marL="68580" indent="0">
              <a:buNone/>
            </a:pPr>
            <a:r>
              <a:rPr lang="en-US" dirty="0" smtClean="0"/>
              <a:t>     </a:t>
            </a:r>
            <a:r>
              <a:rPr lang="en-US" b="1" dirty="0" smtClean="0"/>
              <a:t>Hyperactivity</a:t>
            </a:r>
          </a:p>
          <a:p>
            <a:pPr marL="68580" indent="0">
              <a:buNone/>
            </a:pPr>
            <a:r>
              <a:rPr lang="en-US" dirty="0" smtClean="0"/>
              <a:t>1. Often </a:t>
            </a:r>
            <a:r>
              <a:rPr lang="en-US" dirty="0"/>
              <a:t>fidgets with hands or feet or squirms in seat when sitting still is </a:t>
            </a:r>
            <a:r>
              <a:rPr lang="en-US" dirty="0" smtClean="0"/>
              <a:t>expected.</a:t>
            </a:r>
          </a:p>
          <a:p>
            <a:pPr marL="68580" indent="0">
              <a:buNone/>
            </a:pPr>
            <a:r>
              <a:rPr lang="en-US" dirty="0" smtClean="0"/>
              <a:t>2. Often </a:t>
            </a:r>
            <a:r>
              <a:rPr lang="en-US" dirty="0"/>
              <a:t>gets up from seat when remaining in seat is </a:t>
            </a:r>
            <a:r>
              <a:rPr lang="en-US" dirty="0" smtClean="0"/>
              <a:t>expected.</a:t>
            </a:r>
          </a:p>
          <a:p>
            <a:pPr marL="68580" indent="0">
              <a:buNone/>
            </a:pPr>
            <a:r>
              <a:rPr lang="en-US" dirty="0" smtClean="0"/>
              <a:t>3. Often </a:t>
            </a:r>
            <a:r>
              <a:rPr lang="en-US" dirty="0"/>
              <a:t>excessively runs about or climbs when and where it is not appropriate (adolescents or adults may feel very restless</a:t>
            </a:r>
            <a:r>
              <a:rPr lang="en-US" dirty="0" smtClean="0"/>
              <a:t>).</a:t>
            </a:r>
          </a:p>
          <a:p>
            <a:pPr marL="68580" indent="0">
              <a:buNone/>
            </a:pPr>
            <a:r>
              <a:rPr lang="en-US" dirty="0" smtClean="0"/>
              <a:t>4.  </a:t>
            </a:r>
            <a:r>
              <a:rPr lang="en-US" dirty="0"/>
              <a:t>Often has trouble playing or doing leisure activities quietly.</a:t>
            </a:r>
          </a:p>
          <a:p>
            <a:pPr marL="68580" indent="0">
              <a:buNone/>
            </a:pPr>
            <a:r>
              <a:rPr lang="en-US" dirty="0" smtClean="0"/>
              <a:t>5. Is </a:t>
            </a:r>
            <a:r>
              <a:rPr lang="en-US" dirty="0"/>
              <a:t>often "on the go" or often acts as if "driven by a motor".</a:t>
            </a:r>
          </a:p>
          <a:p>
            <a:pPr marL="68580" indent="0">
              <a:buNone/>
            </a:pPr>
            <a:r>
              <a:rPr lang="en-US" dirty="0" smtClean="0"/>
              <a:t>6. Often </a:t>
            </a:r>
            <a:r>
              <a:rPr lang="en-US" dirty="0"/>
              <a:t>talks excessively.</a:t>
            </a:r>
          </a:p>
          <a:p>
            <a:pPr marL="68580" indent="0">
              <a:buNone/>
            </a:pPr>
            <a:r>
              <a:rPr lang="en-US" dirty="0"/>
              <a:t> </a:t>
            </a:r>
            <a:r>
              <a:rPr lang="en-US" dirty="0" smtClean="0"/>
              <a:t>    </a:t>
            </a:r>
            <a:r>
              <a:rPr lang="en-US" b="1" dirty="0" smtClean="0"/>
              <a:t>Impulsivity</a:t>
            </a:r>
          </a:p>
          <a:p>
            <a:pPr marL="68580" indent="0">
              <a:buNone/>
            </a:pPr>
            <a:r>
              <a:rPr lang="en-US" dirty="0"/>
              <a:t>7</a:t>
            </a:r>
            <a:r>
              <a:rPr lang="en-US" dirty="0" smtClean="0"/>
              <a:t>. Often </a:t>
            </a:r>
            <a:r>
              <a:rPr lang="en-US" dirty="0"/>
              <a:t>blurts out answers before questions have been finished</a:t>
            </a:r>
            <a:r>
              <a:rPr lang="en-US" dirty="0" smtClean="0"/>
              <a:t>.</a:t>
            </a:r>
          </a:p>
          <a:p>
            <a:pPr marL="68580" indent="0">
              <a:buNone/>
            </a:pPr>
            <a:r>
              <a:rPr lang="en-US" dirty="0" smtClean="0"/>
              <a:t>8.  </a:t>
            </a:r>
            <a:r>
              <a:rPr lang="en-US" dirty="0"/>
              <a:t>Often has trouble waiting one's turn.</a:t>
            </a:r>
          </a:p>
          <a:p>
            <a:pPr marL="68580" indent="0">
              <a:buNone/>
            </a:pPr>
            <a:r>
              <a:rPr lang="en-US" dirty="0"/>
              <a:t>9</a:t>
            </a:r>
            <a:r>
              <a:rPr lang="en-US" dirty="0" smtClean="0"/>
              <a:t>. Often </a:t>
            </a:r>
            <a:r>
              <a:rPr lang="en-US" dirty="0"/>
              <a:t>interrupts or intrudes on others (e.g., butts into conversations or games).</a:t>
            </a:r>
          </a:p>
          <a:p>
            <a:endParaRPr lang="en-US" dirty="0"/>
          </a:p>
        </p:txBody>
      </p:sp>
    </p:spTree>
    <p:extLst>
      <p:ext uri="{BB962C8B-B14F-4D97-AF65-F5344CB8AC3E}">
        <p14:creationId xmlns:p14="http://schemas.microsoft.com/office/powerpoint/2010/main" xmlns="" val="1380155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normAutofit fontScale="90000"/>
          </a:bodyPr>
          <a:lstStyle/>
          <a:p>
            <a:r>
              <a:rPr lang="en-US" dirty="0"/>
              <a:t>Review of the DSM-IV –TR: Inclusion Criteria: Cont.</a:t>
            </a:r>
          </a:p>
        </p:txBody>
      </p:sp>
      <p:sp>
        <p:nvSpPr>
          <p:cNvPr id="3" name="Content Placeholder 2"/>
          <p:cNvSpPr>
            <a:spLocks noGrp="1"/>
          </p:cNvSpPr>
          <p:nvPr>
            <p:ph idx="1"/>
          </p:nvPr>
        </p:nvSpPr>
        <p:spPr>
          <a:xfrm>
            <a:off x="1043492" y="1828800"/>
            <a:ext cx="6777317" cy="4003829"/>
          </a:xfrm>
        </p:spPr>
        <p:txBody>
          <a:bodyPr>
            <a:normAutofit lnSpcReduction="10000"/>
          </a:bodyPr>
          <a:lstStyle/>
          <a:p>
            <a:pPr marL="68580" indent="0">
              <a:buNone/>
            </a:pPr>
            <a:r>
              <a:rPr lang="en-US" dirty="0" smtClean="0"/>
              <a:t>II</a:t>
            </a:r>
            <a:r>
              <a:rPr lang="en-US" dirty="0"/>
              <a:t>. Some symptoms that cause impairment were present before age 7 years.</a:t>
            </a:r>
          </a:p>
          <a:p>
            <a:endParaRPr lang="en-US" dirty="0"/>
          </a:p>
          <a:p>
            <a:pPr marL="68580" indent="0">
              <a:buNone/>
            </a:pPr>
            <a:r>
              <a:rPr lang="en-US" dirty="0"/>
              <a:t>III. Some impairment from the symptoms is present in two or more settings (e.g. at school/work and at home).</a:t>
            </a:r>
          </a:p>
          <a:p>
            <a:endParaRPr lang="en-US" dirty="0"/>
          </a:p>
          <a:p>
            <a:pPr marL="68580" indent="0">
              <a:buNone/>
            </a:pPr>
            <a:r>
              <a:rPr lang="en-US" dirty="0"/>
              <a:t>IV. There must be clear evidence of clinically significant impairment in social, school, or work functioning. </a:t>
            </a:r>
          </a:p>
        </p:txBody>
      </p:sp>
    </p:spTree>
    <p:extLst>
      <p:ext uri="{BB962C8B-B14F-4D97-AF65-F5344CB8AC3E}">
        <p14:creationId xmlns:p14="http://schemas.microsoft.com/office/powerpoint/2010/main" xmlns="" val="3124904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Exclusion Criteria: </a:t>
            </a:r>
          </a:p>
        </p:txBody>
      </p:sp>
      <p:sp>
        <p:nvSpPr>
          <p:cNvPr id="3" name="Content Placeholder 2"/>
          <p:cNvSpPr>
            <a:spLocks noGrp="1"/>
          </p:cNvSpPr>
          <p:nvPr>
            <p:ph idx="1"/>
          </p:nvPr>
        </p:nvSpPr>
        <p:spPr/>
        <p:txBody>
          <a:bodyPr/>
          <a:lstStyle/>
          <a:p>
            <a:r>
              <a:rPr lang="en-US" dirty="0"/>
              <a:t>V. The symptoms do not happen only during the course of a Pervasive Developmental Disorder, Schizophrenia, or other Psychotic Disorder. The symptoms are not better accounted for by another mental disorder (e.g. Mood Disorder, Anxiety Disorder, Dissociative Disorder, or a Personality Disorder). </a:t>
            </a:r>
          </a:p>
        </p:txBody>
      </p:sp>
    </p:spTree>
    <p:extLst>
      <p:ext uri="{BB962C8B-B14F-4D97-AF65-F5344CB8AC3E}">
        <p14:creationId xmlns:p14="http://schemas.microsoft.com/office/powerpoint/2010/main" xmlns="" val="1794333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143000"/>
          </a:xfrm>
        </p:spPr>
        <p:txBody>
          <a:bodyPr>
            <a:normAutofit fontScale="90000"/>
          </a:bodyPr>
          <a:lstStyle/>
          <a:p>
            <a:r>
              <a:rPr lang="en-US" dirty="0"/>
              <a:t>Review of the DSM-IV –TR: Inclusion Criteria: Cont.</a:t>
            </a:r>
          </a:p>
        </p:txBody>
      </p:sp>
      <p:sp>
        <p:nvSpPr>
          <p:cNvPr id="3" name="Content Placeholder 2"/>
          <p:cNvSpPr>
            <a:spLocks noGrp="1"/>
          </p:cNvSpPr>
          <p:nvPr>
            <p:ph idx="1"/>
          </p:nvPr>
        </p:nvSpPr>
        <p:spPr>
          <a:xfrm>
            <a:off x="1043492" y="1905000"/>
            <a:ext cx="6777317" cy="3927629"/>
          </a:xfrm>
        </p:spPr>
        <p:txBody>
          <a:bodyPr>
            <a:normAutofit fontScale="70000" lnSpcReduction="20000"/>
          </a:bodyPr>
          <a:lstStyle/>
          <a:p>
            <a:pPr marL="68580" indent="0">
              <a:buNone/>
            </a:pPr>
            <a:r>
              <a:rPr lang="en-US" dirty="0"/>
              <a:t>Based on these criteria, three types of ADHD are identified:</a:t>
            </a:r>
          </a:p>
          <a:p>
            <a:endParaRPr lang="en-US" dirty="0"/>
          </a:p>
          <a:p>
            <a:pPr marL="68580" indent="0">
              <a:buNone/>
            </a:pPr>
            <a:r>
              <a:rPr lang="en-US" dirty="0"/>
              <a:t>IA. ADHD, Combined Type: if both criteria IA and IB are met for the past 6 months</a:t>
            </a:r>
          </a:p>
          <a:p>
            <a:endParaRPr lang="en-US" dirty="0"/>
          </a:p>
          <a:p>
            <a:pPr marL="68580" indent="0">
              <a:buNone/>
            </a:pPr>
            <a:r>
              <a:rPr lang="en-US" dirty="0"/>
              <a:t>IB. ADHD, Predominantly Inattentive Type: if criterion IA is met but criterion IB is not met for the past six months </a:t>
            </a:r>
          </a:p>
          <a:p>
            <a:endParaRPr lang="en-US" dirty="0"/>
          </a:p>
          <a:p>
            <a:pPr marL="68580" indent="0">
              <a:buNone/>
            </a:pPr>
            <a:r>
              <a:rPr lang="en-US" dirty="0"/>
              <a:t>IC. ADHD, Predominantly Hyperactive-Impulsive Type: if Criterion IB is met but Criterion IA is not met for the past six months.</a:t>
            </a:r>
          </a:p>
          <a:p>
            <a:pPr marL="68580" indent="0">
              <a:buNone/>
            </a:pPr>
            <a:r>
              <a:rPr lang="en-US" dirty="0" smtClean="0"/>
              <a:t> </a:t>
            </a:r>
            <a:endParaRPr lang="en-US" dirty="0"/>
          </a:p>
          <a:p>
            <a:pPr marL="68580" indent="0">
              <a:buNone/>
            </a:pPr>
            <a:r>
              <a:rPr lang="en-US" dirty="0" smtClean="0"/>
              <a:t>(American </a:t>
            </a:r>
            <a:r>
              <a:rPr lang="en-US" dirty="0"/>
              <a:t>Psychiatric Association: Diagnostic and Statistical Manual of Mental Disorders, Fourth Edition, Text Revision. Washington, DC, American Psychiatric Association, 2000</a:t>
            </a:r>
            <a:r>
              <a:rPr lang="en-US" dirty="0" smtClean="0"/>
              <a:t>. </a:t>
            </a:r>
            <a:r>
              <a:rPr lang="en-US" dirty="0"/>
              <a:t>as found on </a:t>
            </a:r>
            <a:r>
              <a:rPr lang="en-US" dirty="0">
                <a:hlinkClick r:id="rId2"/>
              </a:rPr>
              <a:t>http://</a:t>
            </a:r>
            <a:r>
              <a:rPr lang="en-US" dirty="0" smtClean="0">
                <a:hlinkClick r:id="rId2"/>
              </a:rPr>
              <a:t>www.cdc.gov/ncbddd/adhd/diagnosis.html</a:t>
            </a:r>
            <a:r>
              <a:rPr lang="en-US" dirty="0" smtClean="0"/>
              <a:t> )</a:t>
            </a:r>
            <a:endParaRPr lang="en-US" dirty="0"/>
          </a:p>
        </p:txBody>
      </p:sp>
    </p:spTree>
    <p:extLst>
      <p:ext uri="{BB962C8B-B14F-4D97-AF65-F5344CB8AC3E}">
        <p14:creationId xmlns:p14="http://schemas.microsoft.com/office/powerpoint/2010/main" xmlns="" val="3672019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914400"/>
          </a:xfrm>
        </p:spPr>
        <p:txBody>
          <a:bodyPr/>
          <a:lstStyle/>
          <a:p>
            <a:r>
              <a:rPr lang="en-US" dirty="0"/>
              <a:t>Notice the big gap here: </a:t>
            </a:r>
          </a:p>
        </p:txBody>
      </p:sp>
      <p:sp>
        <p:nvSpPr>
          <p:cNvPr id="3" name="Content Placeholder 2"/>
          <p:cNvSpPr>
            <a:spLocks noGrp="1"/>
          </p:cNvSpPr>
          <p:nvPr>
            <p:ph idx="1"/>
          </p:nvPr>
        </p:nvSpPr>
        <p:spPr>
          <a:xfrm>
            <a:off x="1043492" y="1676400"/>
            <a:ext cx="6777317" cy="4156229"/>
          </a:xfrm>
        </p:spPr>
        <p:txBody>
          <a:bodyPr/>
          <a:lstStyle/>
          <a:p>
            <a:r>
              <a:rPr lang="en-US" b="1" dirty="0" smtClean="0"/>
              <a:t>There is no </a:t>
            </a:r>
            <a:r>
              <a:rPr lang="en-US" b="1" dirty="0"/>
              <a:t>e</a:t>
            </a:r>
            <a:r>
              <a:rPr lang="en-US" b="1" dirty="0" smtClean="0"/>
              <a:t>xplicit </a:t>
            </a:r>
            <a:r>
              <a:rPr lang="en-US" b="1" dirty="0"/>
              <a:t>m</a:t>
            </a:r>
            <a:r>
              <a:rPr lang="en-US" b="1" dirty="0" smtClean="0"/>
              <a:t>ention of</a:t>
            </a:r>
          </a:p>
          <a:p>
            <a:pPr marL="68580" indent="0">
              <a:buNone/>
            </a:pPr>
            <a:r>
              <a:rPr lang="en-US" b="1" dirty="0"/>
              <a:t>	</a:t>
            </a:r>
            <a:r>
              <a:rPr lang="en-US" b="1" dirty="0" smtClean="0"/>
              <a:t> </a:t>
            </a:r>
            <a:r>
              <a:rPr lang="en-US" b="1" dirty="0"/>
              <a:t>Substance Abuse/ Dependence</a:t>
            </a:r>
            <a:r>
              <a:rPr lang="en-US" b="1" dirty="0" smtClean="0"/>
              <a:t>!!</a:t>
            </a:r>
          </a:p>
          <a:p>
            <a:endParaRPr lang="en-US" b="1" dirty="0" smtClean="0"/>
          </a:p>
          <a:p>
            <a:r>
              <a:rPr lang="en-US" b="1" dirty="0" smtClean="0"/>
              <a:t>Perhaps such is implied under the category of any other psychiatric or neurological condition.</a:t>
            </a:r>
          </a:p>
          <a:p>
            <a:endParaRPr lang="en-US" dirty="0"/>
          </a:p>
          <a:p>
            <a:r>
              <a:rPr lang="en-US" b="1" dirty="0" smtClean="0"/>
              <a:t>But the evaluator had better know to ask.</a:t>
            </a:r>
            <a:endParaRPr lang="en-US" b="1" dirty="0"/>
          </a:p>
        </p:txBody>
      </p:sp>
    </p:spTree>
    <p:extLst>
      <p:ext uri="{BB962C8B-B14F-4D97-AF65-F5344CB8AC3E}">
        <p14:creationId xmlns:p14="http://schemas.microsoft.com/office/powerpoint/2010/main" xmlns="" val="2322212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a:t>
            </a:r>
            <a:endParaRPr lang="en-US" dirty="0"/>
          </a:p>
        </p:txBody>
      </p:sp>
      <p:sp>
        <p:nvSpPr>
          <p:cNvPr id="3" name="Content Placeholder 2"/>
          <p:cNvSpPr>
            <a:spLocks noGrp="1"/>
          </p:cNvSpPr>
          <p:nvPr>
            <p:ph idx="1"/>
          </p:nvPr>
        </p:nvSpPr>
        <p:spPr/>
        <p:txBody>
          <a:bodyPr/>
          <a:lstStyle/>
          <a:p>
            <a:r>
              <a:rPr lang="en-US" dirty="0" smtClean="0"/>
              <a:t>There are really no good studies</a:t>
            </a:r>
          </a:p>
          <a:p>
            <a:endParaRPr lang="en-US" dirty="0"/>
          </a:p>
          <a:p>
            <a:r>
              <a:rPr lang="en-US" dirty="0" smtClean="0"/>
              <a:t>Some suggest that the Adult ADHD figure may be around 4% of the population, but those studies only use clinical interviews for the diagnosis.</a:t>
            </a:r>
            <a:endParaRPr lang="en-US" dirty="0"/>
          </a:p>
        </p:txBody>
      </p:sp>
    </p:spTree>
    <p:extLst>
      <p:ext uri="{BB962C8B-B14F-4D97-AF65-F5344CB8AC3E}">
        <p14:creationId xmlns:p14="http://schemas.microsoft.com/office/powerpoint/2010/main" xmlns="" val="10966012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216</TotalTime>
  <Words>1043</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Adult ADHD: The Problems, the Tests, the Treatments, the Challenges</vt:lpstr>
      <vt:lpstr>DISCLOSURES:</vt:lpstr>
      <vt:lpstr>Review of the DSM-IV –TR: Inclusion Criteria</vt:lpstr>
      <vt:lpstr>Review of the DSM-IV –TR: Inclusion Criteria: Cont.</vt:lpstr>
      <vt:lpstr>Review of the DSM-IV –TR: Inclusion Criteria: Cont.</vt:lpstr>
      <vt:lpstr>Exclusion Criteria: </vt:lpstr>
      <vt:lpstr>Review of the DSM-IV –TR: Inclusion Criteria: Cont.</vt:lpstr>
      <vt:lpstr>Notice the big gap here: </vt:lpstr>
      <vt:lpstr>Prevalence</vt:lpstr>
      <vt:lpstr>Best Practice Evaluation</vt:lpstr>
      <vt:lpstr>A typical Full Psychological Battery Includes:</vt:lpstr>
      <vt:lpstr>A typical Full Psychological Battery (Cont.):</vt:lpstr>
      <vt:lpstr>A typical Full Psychological Battery (Cont.):</vt:lpstr>
      <vt:lpstr>“Sono facile, ma sono Cara”</vt:lpstr>
      <vt:lpstr>Psychological Treatments</vt:lpstr>
    </vt:vector>
  </TitlesOfParts>
  <Company>University of Louisville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ADHD: The Problems, the Tests, the Treatments, the Challenges</dc:title>
  <dc:creator>Chipley,Quintin Thomas</dc:creator>
  <cp:lastModifiedBy>Sandy Patrick</cp:lastModifiedBy>
  <cp:revision>8</cp:revision>
  <dcterms:created xsi:type="dcterms:W3CDTF">2013-01-14T16:01:01Z</dcterms:created>
  <dcterms:modified xsi:type="dcterms:W3CDTF">2013-01-14T19:42:00Z</dcterms:modified>
</cp:coreProperties>
</file>