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1" r:id="rId25"/>
    <p:sldId id="280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01520-0787-43C4-AD43-70D10AD6A25D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9D9C7-9614-4DB2-8D85-4F3F72B0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2DD87-21B6-483B-BCA1-06566E7F5321}" type="slidenum">
              <a:rPr lang="en-US"/>
              <a:pPr/>
              <a:t>22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Alcoholics and Addicts have known for years that there is a connection between alcohol and other drugs.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0FBF0-A143-4236-9AEA-84E0109D6ED2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D6746-119B-4F8B-A317-5448FFE6B124}" type="slidenum">
              <a:rPr lang="en-US"/>
              <a:pPr/>
              <a:t>25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8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CCDE0-D4B6-4DB0-816C-3A44A7910478}" type="slidenum">
              <a:rPr lang="en-US"/>
              <a:pPr/>
              <a:t>26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lonely and very unpopular. With so much pressure for fast, easy results this gets forgotten, at the expense of our patients. Remember they are the ones with the problem.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55C0E1-BEE4-4F99-8362-9F67C6B39797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BBADB8-FC9D-40BF-9A9B-E05D85CDE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Burns M. Brady, MD FASAM</a:t>
            </a:r>
            <a:br>
              <a:rPr lang="en-US" dirty="0" smtClean="0"/>
            </a:br>
            <a:r>
              <a:rPr lang="en-US" dirty="0" smtClean="0"/>
              <a:t>Greg L. Jones, MD</a:t>
            </a:r>
            <a:br>
              <a:rPr lang="en-US" dirty="0" smtClean="0"/>
            </a:br>
            <a:r>
              <a:rPr lang="en-US" dirty="0" smtClean="0"/>
              <a:t>CAPTASA 2012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Case Presentation- 54 YO Female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839200" cy="39624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Her daughters were busier with school and other </a:t>
            </a:r>
          </a:p>
          <a:p>
            <a:pPr algn="l"/>
            <a:r>
              <a:rPr lang="en-US" sz="3200" dirty="0" smtClean="0"/>
              <a:t>  activities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felt unfulfilled and returned to nursing at a </a:t>
            </a:r>
          </a:p>
          <a:p>
            <a:pPr algn="l"/>
            <a:r>
              <a:rPr lang="en-US" sz="3200" dirty="0" smtClean="0"/>
              <a:t>  hospital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After about 6 months she began to have Headaches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Saw a Neurologist- Dx Tension type Headaches </a:t>
            </a:r>
          </a:p>
          <a:p>
            <a:pPr algn="l"/>
            <a:r>
              <a:rPr lang="en-US" sz="3200" dirty="0" smtClean="0"/>
              <a:t>  occasional migraine variant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Neurologist was told of her Alcohol Hx-felt since </a:t>
            </a:r>
          </a:p>
          <a:p>
            <a:pPr algn="l"/>
            <a:r>
              <a:rPr lang="en-US" sz="3200" dirty="0" smtClean="0"/>
              <a:t>  sober two years occasional opiate was safe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Tx’d</a:t>
            </a:r>
            <a:r>
              <a:rPr lang="en-US" sz="3200" dirty="0" smtClean="0"/>
              <a:t> with ASA, Tylenol and NSAID’s with an opiate </a:t>
            </a:r>
          </a:p>
          <a:p>
            <a:pPr algn="l"/>
            <a:r>
              <a:rPr lang="en-US" sz="3200" dirty="0" smtClean="0"/>
              <a:t>  as rescue medication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38100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After about 2 or 3 months of occasional use of the </a:t>
            </a:r>
          </a:p>
          <a:p>
            <a:pPr algn="l"/>
            <a:r>
              <a:rPr lang="en-US" sz="3200" dirty="0" smtClean="0"/>
              <a:t>  opiate, she began to increase her </a:t>
            </a:r>
            <a:r>
              <a:rPr lang="en-US" sz="3200" dirty="0" err="1" smtClean="0"/>
              <a:t>Hydrocodone</a:t>
            </a:r>
            <a:r>
              <a:rPr lang="en-US" sz="3200" dirty="0" smtClean="0"/>
              <a:t>      </a:t>
            </a:r>
          </a:p>
          <a:p>
            <a:pPr algn="l"/>
            <a:r>
              <a:rPr lang="en-US" sz="3200" dirty="0" smtClean="0"/>
              <a:t>  use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began to Doctor shop, even going to other </a:t>
            </a:r>
          </a:p>
          <a:p>
            <a:pPr algn="l"/>
            <a:r>
              <a:rPr lang="en-US" sz="3200" dirty="0" smtClean="0"/>
              <a:t>  communities for Hydrocodone Rx’s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After about 1 year of this her family physician was </a:t>
            </a:r>
          </a:p>
          <a:p>
            <a:pPr algn="l"/>
            <a:r>
              <a:rPr lang="en-US" sz="3200" dirty="0" smtClean="0"/>
              <a:t>  contacted by a pharmacist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During this time she did not resume Alcohol use, </a:t>
            </a:r>
          </a:p>
          <a:p>
            <a:pPr algn="l"/>
            <a:r>
              <a:rPr lang="en-US" sz="3200" dirty="0" smtClean="0"/>
              <a:t>  but Hydrocodone use was 4-6 pills daily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39624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There was an Intervention and she entered a </a:t>
            </a:r>
          </a:p>
          <a:p>
            <a:pPr algn="l"/>
            <a:r>
              <a:rPr lang="en-US" sz="3200" dirty="0" smtClean="0"/>
              <a:t>  3 month residential Tx program for addiction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Following the residential Tx she increased her # of </a:t>
            </a:r>
          </a:p>
          <a:p>
            <a:pPr algn="l"/>
            <a:r>
              <a:rPr lang="en-US" sz="3200" dirty="0" smtClean="0"/>
              <a:t>  Recovery meetings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Prior to in-pt TX she had decreased her meetings </a:t>
            </a:r>
          </a:p>
          <a:p>
            <a:pPr algn="l"/>
            <a:r>
              <a:rPr lang="en-US" sz="3200" dirty="0" smtClean="0"/>
              <a:t>  to about one per week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went back to work and did well for 2 or 3 </a:t>
            </a:r>
          </a:p>
          <a:p>
            <a:pPr algn="l"/>
            <a:r>
              <a:rPr lang="en-US" sz="3200" dirty="0" smtClean="0"/>
              <a:t>  years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At 50 years old she had significant dental work </a:t>
            </a:r>
          </a:p>
          <a:p>
            <a:pPr algn="l"/>
            <a:r>
              <a:rPr lang="en-US" sz="3200" dirty="0" smtClean="0"/>
              <a:t>  done with extractions and crowns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381000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Several of her dental procedures resulted in short </a:t>
            </a:r>
          </a:p>
          <a:p>
            <a:pPr algn="l"/>
            <a:r>
              <a:rPr lang="en-US" sz="3200" dirty="0" smtClean="0"/>
              <a:t>  courses of opiates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Her </a:t>
            </a:r>
            <a:r>
              <a:rPr lang="en-US" sz="3200" dirty="0" err="1" smtClean="0"/>
              <a:t>Hx</a:t>
            </a:r>
            <a:r>
              <a:rPr lang="en-US" sz="3200" dirty="0" smtClean="0"/>
              <a:t> with opiates and Alcohol had been reviewed </a:t>
            </a:r>
          </a:p>
          <a:p>
            <a:pPr algn="l"/>
            <a:r>
              <a:rPr lang="en-US" sz="3200" dirty="0" smtClean="0"/>
              <a:t>  with her dentist and oral surgeon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It was felt short-term use of opiates should be no </a:t>
            </a:r>
          </a:p>
          <a:p>
            <a:pPr algn="l"/>
            <a:r>
              <a:rPr lang="en-US" sz="3200" dirty="0" smtClean="0"/>
              <a:t>  problem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Initially she was appropriate and confided in her </a:t>
            </a:r>
          </a:p>
          <a:p>
            <a:pPr algn="l"/>
            <a:r>
              <a:rPr lang="en-US" sz="3200" dirty="0" smtClean="0"/>
              <a:t>  sponsor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Over the next 2 years she began to hoard medication </a:t>
            </a:r>
          </a:p>
          <a:p>
            <a:pPr algn="l"/>
            <a:r>
              <a:rPr lang="en-US" sz="3200" dirty="0" smtClean="0"/>
              <a:t>  and obtain Rx’s from multiple sources- some who </a:t>
            </a:r>
            <a:r>
              <a:rPr lang="en-US" sz="3200" dirty="0" err="1" smtClean="0"/>
              <a:t>Rx’d</a:t>
            </a:r>
            <a:r>
              <a:rPr lang="en-US" sz="3200" dirty="0" smtClean="0"/>
              <a:t>       </a:t>
            </a:r>
          </a:p>
          <a:p>
            <a:pPr algn="l"/>
            <a:r>
              <a:rPr lang="en-US" sz="3200" dirty="0" smtClean="0"/>
              <a:t>  inappropriately</a:t>
            </a:r>
          </a:p>
          <a:p>
            <a:pPr algn="l"/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91600" cy="41148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At 52 years of age she began to drink again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Within 2 months she was discovered by her </a:t>
            </a:r>
          </a:p>
          <a:p>
            <a:pPr algn="l"/>
            <a:r>
              <a:rPr lang="en-US" sz="3200" dirty="0" smtClean="0"/>
              <a:t>  husband with slurred speech and smelling of Alcohol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immediately disclosed her opiate use- since her </a:t>
            </a:r>
          </a:p>
          <a:p>
            <a:pPr algn="l"/>
            <a:r>
              <a:rPr lang="en-US" sz="3200" dirty="0" smtClean="0"/>
              <a:t>  Alcohol use was short term, it was determined by her   </a:t>
            </a:r>
          </a:p>
          <a:p>
            <a:pPr algn="l"/>
            <a:r>
              <a:rPr lang="en-US" sz="3200" dirty="0" smtClean="0"/>
              <a:t>  and her physician she would be seen by an Addiction </a:t>
            </a:r>
          </a:p>
          <a:p>
            <a:pPr algn="l"/>
            <a:r>
              <a:rPr lang="en-US" sz="3200" dirty="0" smtClean="0"/>
              <a:t>  Specialist for </a:t>
            </a:r>
            <a:r>
              <a:rPr lang="en-US" sz="3200" dirty="0" err="1" smtClean="0"/>
              <a:t>Suboxone</a:t>
            </a:r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There was a feeling by her and her Addiction doctor </a:t>
            </a:r>
          </a:p>
          <a:p>
            <a:pPr algn="l"/>
            <a:r>
              <a:rPr lang="en-US" sz="3200" dirty="0" smtClean="0"/>
              <a:t>  that 12-step Tx had failed her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Her therapist did strongly recommend she return to </a:t>
            </a:r>
          </a:p>
          <a:p>
            <a:pPr algn="l"/>
            <a:r>
              <a:rPr lang="en-US" sz="3200" dirty="0" smtClean="0"/>
              <a:t>  12-step activity, but she did not</a:t>
            </a:r>
          </a:p>
          <a:p>
            <a:pPr algn="l"/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91600" cy="4114800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During the next year her drinking increased back to </a:t>
            </a:r>
          </a:p>
          <a:p>
            <a:pPr algn="l"/>
            <a:r>
              <a:rPr lang="en-US" sz="3200" dirty="0" smtClean="0"/>
              <a:t>  4-5 drinks daily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Her husband had attended Al-Anon in the past and </a:t>
            </a:r>
          </a:p>
          <a:p>
            <a:pPr algn="l"/>
            <a:r>
              <a:rPr lang="en-US" sz="3200" dirty="0" smtClean="0"/>
              <a:t>  continued to participate in his own Recovery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 and the family did another Intervention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refused their recommendation for abstinence </a:t>
            </a:r>
          </a:p>
          <a:p>
            <a:pPr algn="l"/>
            <a:r>
              <a:rPr lang="en-US" sz="3200" dirty="0" smtClean="0"/>
              <a:t>  and a return to long-term residential Tx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 moved out of the house and began divorce </a:t>
            </a:r>
          </a:p>
          <a:p>
            <a:pPr algn="l"/>
            <a:r>
              <a:rPr lang="en-US" sz="3200" dirty="0" smtClean="0"/>
              <a:t>  proceedings- which brings us to now</a:t>
            </a:r>
          </a:p>
          <a:p>
            <a:pPr algn="l"/>
            <a:endParaRPr lang="en-US" sz="3200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/>
          <a:lstStyle/>
          <a:p>
            <a:pPr algn="ctr"/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534400" cy="3581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No Major medical diagnoses except those above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Hx</a:t>
            </a:r>
            <a:r>
              <a:rPr lang="en-US" dirty="0" smtClean="0"/>
              <a:t> of oral surgery as noted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No other surgical Hx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G2 P2 with two healthy daughters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/>
          <a:lstStyle/>
          <a:p>
            <a:pPr algn="ctr"/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3886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Father 75- generally good health, has coronary </a:t>
            </a:r>
          </a:p>
          <a:p>
            <a:pPr algn="l"/>
            <a:r>
              <a:rPr lang="en-US" dirty="0" smtClean="0"/>
              <a:t>  disease Angioplasty x1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Mother 70- generally good health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Father never had Alcohol problem and stopped </a:t>
            </a:r>
          </a:p>
          <a:p>
            <a:pPr algn="l"/>
            <a:r>
              <a:rPr lang="en-US" dirty="0" smtClean="0"/>
              <a:t>  drinking when pt. developed her problem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Mother had no Alcohol issues, but her mother did </a:t>
            </a:r>
          </a:p>
          <a:p>
            <a:pPr algn="l"/>
            <a:r>
              <a:rPr lang="en-US" dirty="0" smtClean="0"/>
              <a:t>  and died prematurely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Mother’s sister had problems with Alcohol, </a:t>
            </a:r>
          </a:p>
          <a:p>
            <a:pPr algn="l"/>
            <a:r>
              <a:rPr lang="en-US" dirty="0" smtClean="0"/>
              <a:t>  </a:t>
            </a:r>
            <a:r>
              <a:rPr lang="en-US" dirty="0" err="1" smtClean="0"/>
              <a:t>Meprobamate</a:t>
            </a:r>
            <a:r>
              <a:rPr lang="en-US" dirty="0" smtClean="0"/>
              <a:t> and </a:t>
            </a:r>
            <a:r>
              <a:rPr lang="en-US" dirty="0" err="1" smtClean="0"/>
              <a:t>Benzo’s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Mother’s Grandmother died in her 40’s, had </a:t>
            </a:r>
          </a:p>
          <a:p>
            <a:pPr algn="l"/>
            <a:r>
              <a:rPr lang="en-US" dirty="0" smtClean="0"/>
              <a:t>  “nervous disorder”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/>
          <a:lstStyle/>
          <a:p>
            <a:pPr algn="ctr"/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3581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Patient has one brother age 52. He has no </a:t>
            </a:r>
          </a:p>
          <a:p>
            <a:pPr algn="l"/>
            <a:r>
              <a:rPr lang="en-US" dirty="0" smtClean="0"/>
              <a:t>  alcohol or drug issues, but his daughter did and </a:t>
            </a:r>
          </a:p>
          <a:p>
            <a:pPr algn="l"/>
            <a:r>
              <a:rPr lang="en-US" dirty="0" smtClean="0"/>
              <a:t>  is currently in 12-step program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Patient has one sister age 50. She also is free of </a:t>
            </a:r>
          </a:p>
          <a:p>
            <a:pPr algn="l"/>
            <a:r>
              <a:rPr lang="en-US" dirty="0" smtClean="0"/>
              <a:t>  alcohol or drug issues. Her son is known to have    </a:t>
            </a:r>
          </a:p>
          <a:p>
            <a:pPr algn="l"/>
            <a:r>
              <a:rPr lang="en-US" dirty="0" smtClean="0"/>
              <a:t>  a problem and is currently missing. Her daughter </a:t>
            </a:r>
          </a:p>
          <a:p>
            <a:pPr algn="l"/>
            <a:r>
              <a:rPr lang="en-US" dirty="0" smtClean="0"/>
              <a:t>  has some mood problems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txBody>
          <a:bodyPr/>
          <a:lstStyle/>
          <a:p>
            <a:pPr algn="ctr"/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610600" cy="41148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600" dirty="0" smtClean="0"/>
              <a:t>Patient’s husband continues to practice </a:t>
            </a:r>
          </a:p>
          <a:p>
            <a:pPr algn="l"/>
            <a:r>
              <a:rPr lang="en-US" sz="2600" dirty="0" smtClean="0"/>
              <a:t>  medicine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 He is willing to be of support during her current </a:t>
            </a:r>
          </a:p>
          <a:p>
            <a:pPr algn="l"/>
            <a:r>
              <a:rPr lang="en-US" sz="2600" dirty="0" smtClean="0"/>
              <a:t>  illness, but intends to follow through with </a:t>
            </a:r>
          </a:p>
          <a:p>
            <a:pPr algn="l"/>
            <a:r>
              <a:rPr lang="en-US" sz="2600" dirty="0" smtClean="0"/>
              <a:t>  divorce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 Oldest daughter (28) is an LCSW. Has no alcohol </a:t>
            </a:r>
          </a:p>
          <a:p>
            <a:pPr algn="l"/>
            <a:r>
              <a:rPr lang="en-US" sz="2600" dirty="0" smtClean="0"/>
              <a:t>  or drug problems. Is mother of 2 girls herself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dirty="0" smtClean="0"/>
              <a:t> Youngest daughter (25) is Jr. in medical school.  </a:t>
            </a:r>
          </a:p>
          <a:p>
            <a:pPr algn="l"/>
            <a:r>
              <a:rPr lang="en-US" sz="2600" dirty="0" smtClean="0"/>
              <a:t>  Plans career in Psychiatry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11429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Hx of Present Illness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382000" cy="3124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54 </a:t>
            </a:r>
            <a:r>
              <a:rPr lang="en-US" sz="3200" dirty="0" err="1" smtClean="0"/>
              <a:t>yo</a:t>
            </a:r>
            <a:r>
              <a:rPr lang="en-US" sz="3200" dirty="0" smtClean="0"/>
              <a:t> White Female in ER with severe,    </a:t>
            </a:r>
          </a:p>
          <a:p>
            <a:pPr algn="l"/>
            <a:r>
              <a:rPr lang="en-US" sz="3200" dirty="0" smtClean="0"/>
              <a:t>  boring epigastric pain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N &amp; V for approx 6 hours duration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W/U shows no biliary tract or GB disease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Normal Triglycerides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No current Rx meds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/>
          <a:lstStyle/>
          <a:p>
            <a:pPr algn="ctr"/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763000" cy="3429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Uncomplicated medical recovery from Acute </a:t>
            </a:r>
          </a:p>
          <a:p>
            <a:pPr algn="l"/>
            <a:r>
              <a:rPr lang="en-US" dirty="0" smtClean="0"/>
              <a:t>  Alcoholic Pancreatitis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Consented to be seen by an Angel Team from </a:t>
            </a:r>
          </a:p>
          <a:p>
            <a:pPr algn="l"/>
            <a:r>
              <a:rPr lang="en-US" dirty="0" smtClean="0"/>
              <a:t>  local 12-step homeless shelter for women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Agreed to see another Addiction Specialist </a:t>
            </a:r>
          </a:p>
          <a:p>
            <a:pPr algn="l"/>
            <a:r>
              <a:rPr lang="en-US" dirty="0" smtClean="0"/>
              <a:t>  recommended by the Hospitalist and her Family </a:t>
            </a:r>
          </a:p>
          <a:p>
            <a:pPr algn="l"/>
            <a:r>
              <a:rPr lang="en-US" dirty="0" smtClean="0"/>
              <a:t>  Physician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2" descr="damned if you 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81000"/>
            <a:ext cx="8610600" cy="59436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 dirty="0">
                <a:solidFill>
                  <a:schemeClr val="tx1"/>
                </a:solidFill>
              </a:rPr>
              <a:t>Alcoholics Anonymous</a:t>
            </a:r>
            <a:r>
              <a:rPr lang="en-US" sz="4000" dirty="0">
                <a:solidFill>
                  <a:schemeClr val="tx1"/>
                </a:solidFill>
              </a:rPr>
              <a:t>, page 22 from ‘There is A Solution”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533400" y="1386627"/>
            <a:ext cx="8153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dirty="0"/>
              <a:t>Perhaps he goes to a doctor who gives </a:t>
            </a:r>
            <a:r>
              <a:rPr lang="en-US" sz="3200" dirty="0" smtClean="0"/>
              <a:t>   </a:t>
            </a:r>
          </a:p>
          <a:p>
            <a:pPr algn="ctr"/>
            <a:r>
              <a:rPr lang="en-US" sz="3200" dirty="0" smtClean="0"/>
              <a:t>him </a:t>
            </a:r>
            <a:r>
              <a:rPr lang="en-US" sz="3200" dirty="0"/>
              <a:t>morphine or some sedative with </a:t>
            </a:r>
            <a:r>
              <a:rPr lang="en-US" sz="3200" dirty="0" smtClean="0"/>
              <a:t>  </a:t>
            </a:r>
          </a:p>
          <a:p>
            <a:pPr algn="ctr"/>
            <a:r>
              <a:rPr lang="en-US" sz="3200" dirty="0" smtClean="0"/>
              <a:t>  which </a:t>
            </a:r>
            <a:r>
              <a:rPr lang="en-US" sz="3200" dirty="0"/>
              <a:t>to taper off. Then he begins to appear at hospitals and sanitariums.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This is by no means a comprehensive </a:t>
            </a:r>
            <a:r>
              <a:rPr lang="en-US" sz="3200" dirty="0" smtClean="0"/>
              <a:t>  </a:t>
            </a:r>
          </a:p>
          <a:p>
            <a:pPr algn="ctr"/>
            <a:r>
              <a:rPr lang="en-US" sz="3200" dirty="0" smtClean="0"/>
              <a:t>      picture </a:t>
            </a:r>
            <a:r>
              <a:rPr lang="en-US" sz="3200" dirty="0"/>
              <a:t>of the true alcoholic, as </a:t>
            </a:r>
            <a:r>
              <a:rPr lang="en-US" sz="3200" dirty="0" smtClean="0"/>
              <a:t>our behavior </a:t>
            </a:r>
            <a:r>
              <a:rPr lang="en-US" sz="3200" dirty="0"/>
              <a:t>patterns vary. But this </a:t>
            </a:r>
            <a:r>
              <a:rPr lang="en-US" sz="3200" dirty="0" smtClean="0"/>
              <a:t>  </a:t>
            </a:r>
          </a:p>
          <a:p>
            <a:pPr algn="ctr"/>
            <a:r>
              <a:rPr lang="en-US" sz="3200" dirty="0" smtClean="0"/>
              <a:t> description </a:t>
            </a:r>
            <a:r>
              <a:rPr lang="en-US" sz="3200" dirty="0"/>
              <a:t>should identify </a:t>
            </a:r>
            <a:r>
              <a:rPr lang="en-US" sz="3200" dirty="0" smtClean="0"/>
              <a:t>him </a:t>
            </a:r>
          </a:p>
          <a:p>
            <a:pPr algn="ctr"/>
            <a:r>
              <a:rPr lang="en-US" sz="3200" dirty="0" smtClean="0"/>
              <a:t>roughly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763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Most common reasons for Relapse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2667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/>
              <a:t> Cutting back or stopping </a:t>
            </a:r>
          </a:p>
          <a:p>
            <a:pPr algn="l"/>
            <a:r>
              <a:rPr lang="en-US" sz="3600" b="1" dirty="0" smtClean="0"/>
              <a:t>  Recovery activities- Meetings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/>
              <a:t> Beginning to take another </a:t>
            </a:r>
          </a:p>
          <a:p>
            <a:pPr algn="l"/>
            <a:r>
              <a:rPr lang="en-US" sz="3600" b="1" dirty="0" smtClean="0"/>
              <a:t>  Substance</a:t>
            </a:r>
          </a:p>
          <a:p>
            <a:pPr algn="l">
              <a:buFont typeface="Arial" pitchFamily="34" charset="0"/>
              <a:buChar char="•"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Which drugs </a:t>
            </a:r>
            <a:r>
              <a:rPr lang="en-US" sz="6000" dirty="0" smtClean="0"/>
              <a:t>are Addictive </a:t>
            </a:r>
            <a:r>
              <a:rPr lang="en-US" sz="6000" dirty="0"/>
              <a:t>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808355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/>
              <a:t>Alcohol</a:t>
            </a:r>
          </a:p>
          <a:p>
            <a:r>
              <a:rPr lang="en-US" sz="4800" dirty="0"/>
              <a:t>Sedative/hypnotics</a:t>
            </a:r>
          </a:p>
          <a:p>
            <a:r>
              <a:rPr lang="en-US" sz="4800" dirty="0" smtClean="0"/>
              <a:t>Opiates</a:t>
            </a:r>
          </a:p>
          <a:p>
            <a:r>
              <a:rPr lang="en-US" sz="4800" dirty="0" smtClean="0"/>
              <a:t>Cocaine</a:t>
            </a:r>
          </a:p>
          <a:p>
            <a:r>
              <a:rPr lang="en-US" sz="4800" dirty="0" smtClean="0"/>
              <a:t>Amphetamines</a:t>
            </a:r>
          </a:p>
          <a:p>
            <a:r>
              <a:rPr lang="en-US" sz="4800" dirty="0" smtClean="0"/>
              <a:t>Cannabis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Drugs that are problems for Addicts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/>
          </a:p>
          <a:p>
            <a:r>
              <a:rPr lang="en-US" sz="3600" dirty="0"/>
              <a:t>Stimulants</a:t>
            </a:r>
          </a:p>
          <a:p>
            <a:r>
              <a:rPr lang="en-US" sz="3600" dirty="0" smtClean="0"/>
              <a:t>Sedating Antihistamines</a:t>
            </a:r>
            <a:endParaRPr lang="en-US" sz="3600" dirty="0"/>
          </a:p>
          <a:p>
            <a:r>
              <a:rPr lang="en-US" sz="3600" dirty="0"/>
              <a:t>Cough suppressants</a:t>
            </a:r>
          </a:p>
          <a:p>
            <a:r>
              <a:rPr lang="en-US" sz="3600" dirty="0" smtClean="0"/>
              <a:t>Sedating Antipsychotics</a:t>
            </a:r>
            <a:endParaRPr lang="en-US" sz="3600" dirty="0"/>
          </a:p>
          <a:p>
            <a:r>
              <a:rPr lang="en-US" sz="3600" dirty="0"/>
              <a:t>Muscle relaxants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608387"/>
          </a:xfrm>
        </p:spPr>
        <p:txBody>
          <a:bodyPr/>
          <a:lstStyle/>
          <a:p>
            <a:pPr algn="ctr"/>
            <a:r>
              <a:rPr lang="en-US" sz="4800" dirty="0"/>
              <a:t>Abstinence and Spiritual based Recovery isn’t sexy nor profitable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4000" dirty="0"/>
              <a:t>It can be a lonely and unpopular message, but it is the Truth…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11429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Hx of Present Illness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86800" cy="3124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Hx</a:t>
            </a:r>
            <a:r>
              <a:rPr lang="en-US" sz="3200" dirty="0" smtClean="0"/>
              <a:t> of approx 20 years of alcohol use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Increased drinking in past month of up to   </a:t>
            </a:r>
          </a:p>
          <a:p>
            <a:pPr algn="l"/>
            <a:r>
              <a:rPr lang="en-US" sz="3200" dirty="0" smtClean="0"/>
              <a:t>  a fifth of Scotch daily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Daily drinker of 4-6 drinks prior to last  </a:t>
            </a:r>
          </a:p>
          <a:p>
            <a:pPr algn="l"/>
            <a:r>
              <a:rPr lang="en-US" sz="3200" dirty="0" smtClean="0"/>
              <a:t>  month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Husband filed for Divorce one month ago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11429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Hx of Present Illness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458200" cy="3124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Diagnosis- Acute Alcoholic Pancreatitis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Stabilized in ER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Admitted to Internal Medicine ward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Addiction Medicine Consult obtained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5814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Grew up affluent and attended prep school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drink in High School- occasional beer with </a:t>
            </a:r>
          </a:p>
          <a:p>
            <a:pPr algn="l"/>
            <a:r>
              <a:rPr lang="en-US" sz="3200" dirty="0" smtClean="0"/>
              <a:t>  friends. 1-2 times a month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College- drank at parties and on weekends, </a:t>
            </a:r>
          </a:p>
          <a:p>
            <a:pPr algn="l"/>
            <a:r>
              <a:rPr lang="en-US" sz="3200" dirty="0" smtClean="0"/>
              <a:t>  none during week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Occasionally intoxicated- peers never noted </a:t>
            </a:r>
          </a:p>
          <a:p>
            <a:pPr algn="l"/>
            <a:r>
              <a:rPr lang="en-US" sz="3200" dirty="0" smtClean="0"/>
              <a:t>  a problem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Met husband </a:t>
            </a:r>
            <a:r>
              <a:rPr lang="en-US" sz="3200" dirty="0" err="1" smtClean="0"/>
              <a:t>Sr</a:t>
            </a:r>
            <a:r>
              <a:rPr lang="en-US" sz="3200" dirty="0" smtClean="0"/>
              <a:t> year of college- he was in </a:t>
            </a:r>
          </a:p>
          <a:p>
            <a:pPr algn="l"/>
            <a:r>
              <a:rPr lang="en-US" sz="3200" dirty="0" smtClean="0"/>
              <a:t>  medical residency. She went to nursing school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38862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Married after 3 years- they drank similarly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Drinking on weekends only, no consequences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Had 2 children over next 5 years- no issues </a:t>
            </a:r>
          </a:p>
          <a:p>
            <a:pPr algn="l"/>
            <a:r>
              <a:rPr lang="en-US" sz="3200" dirty="0" smtClean="0"/>
              <a:t>  with Alcohol noted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After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child she stopped working outside  </a:t>
            </a:r>
          </a:p>
          <a:p>
            <a:pPr algn="l"/>
            <a:r>
              <a:rPr lang="en-US" sz="3200" dirty="0" smtClean="0"/>
              <a:t>  home (age 33)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At about age 35 she began to drink more </a:t>
            </a:r>
          </a:p>
          <a:p>
            <a:pPr algn="l"/>
            <a:r>
              <a:rPr lang="en-US" sz="3200" dirty="0" smtClean="0"/>
              <a:t>  often and during the week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534400" cy="3810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By age 40 she was drinking more and was </a:t>
            </a:r>
          </a:p>
          <a:p>
            <a:pPr algn="l"/>
            <a:r>
              <a:rPr lang="en-US" sz="3200" dirty="0" smtClean="0"/>
              <a:t>  concerned her husband would find out.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Was drinking at noon, 3-4 drinks daily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Was trying to control by not drinking at </a:t>
            </a:r>
          </a:p>
          <a:p>
            <a:pPr algn="l"/>
            <a:r>
              <a:rPr lang="en-US" sz="3200" dirty="0" smtClean="0"/>
              <a:t>  dinner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Began to drink wine throughout the day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Husband noted increased irritability and </a:t>
            </a:r>
          </a:p>
          <a:p>
            <a:pPr algn="l"/>
            <a:r>
              <a:rPr lang="en-US" sz="3200" dirty="0" smtClean="0"/>
              <a:t>  forgetfulness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38862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was surprised at home by husband and </a:t>
            </a:r>
          </a:p>
          <a:p>
            <a:pPr algn="l"/>
            <a:r>
              <a:rPr lang="en-US" sz="3200" dirty="0" smtClean="0"/>
              <a:t>  found to be intoxicated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He asked her to see a Psychiatrist- He </a:t>
            </a:r>
            <a:r>
              <a:rPr lang="en-US" sz="3200" dirty="0" err="1" smtClean="0"/>
              <a:t>Rx’d</a:t>
            </a:r>
            <a:r>
              <a:rPr lang="en-US" sz="3200" dirty="0" smtClean="0"/>
              <a:t> </a:t>
            </a:r>
          </a:p>
          <a:p>
            <a:pPr algn="l"/>
            <a:r>
              <a:rPr lang="en-US" sz="3200" dirty="0" smtClean="0"/>
              <a:t>  </a:t>
            </a:r>
            <a:r>
              <a:rPr lang="en-US" sz="3200" dirty="0" err="1" smtClean="0"/>
              <a:t>Klonopin</a:t>
            </a:r>
            <a:r>
              <a:rPr lang="en-US" sz="3200" dirty="0" smtClean="0"/>
              <a:t> for anxiety and marriage counselor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Counselor felt she should cut back her </a:t>
            </a:r>
          </a:p>
          <a:p>
            <a:pPr algn="l"/>
            <a:r>
              <a:rPr lang="en-US" sz="3200" dirty="0" smtClean="0"/>
              <a:t>  drinking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Continued Klonopin for Anxiety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For a year she limited public Alcohol use, but </a:t>
            </a:r>
          </a:p>
          <a:p>
            <a:pPr algn="l"/>
            <a:r>
              <a:rPr lang="en-US" sz="3200" dirty="0" smtClean="0"/>
              <a:t>  drank in secret throughout the day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153400" cy="9905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Drug and Alcohol Hx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581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was surprised again by husband and </a:t>
            </a:r>
          </a:p>
          <a:p>
            <a:pPr algn="l"/>
            <a:r>
              <a:rPr lang="en-US" sz="3200" dirty="0" smtClean="0"/>
              <a:t>  found intoxicated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Following an Intervention by her Psychiatrist, </a:t>
            </a:r>
          </a:p>
          <a:p>
            <a:pPr algn="l"/>
            <a:r>
              <a:rPr lang="en-US" sz="3200" dirty="0" smtClean="0"/>
              <a:t>  Counselor and husband she began Out-Pt Tx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began to go to AA and was abstinent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Klonopin</a:t>
            </a:r>
            <a:r>
              <a:rPr lang="en-US" sz="3200" dirty="0" smtClean="0"/>
              <a:t> was discontinued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She was now in her mid-40’s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1435</Words>
  <Application>Microsoft Office PowerPoint</Application>
  <PresentationFormat>On-screen Show (4:3)</PresentationFormat>
  <Paragraphs>214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Burns M. Brady, MD FASAM Greg L. Jones, MD CAPTASA 2012</vt:lpstr>
      <vt:lpstr>Hx of Present Illness</vt:lpstr>
      <vt:lpstr>Hx of Present Illness</vt:lpstr>
      <vt:lpstr>Hx of Present Illness</vt:lpstr>
      <vt:lpstr>Drug and Alcohol Hx</vt:lpstr>
      <vt:lpstr>Drug and Alcohol Hx</vt:lpstr>
      <vt:lpstr>Drug and Alcohol Hx</vt:lpstr>
      <vt:lpstr>Drug and Alcohol Hx</vt:lpstr>
      <vt:lpstr>Drug and Alcohol Hx</vt:lpstr>
      <vt:lpstr>Drug and Alcohol Hx</vt:lpstr>
      <vt:lpstr>Drug and Alcohol Hx</vt:lpstr>
      <vt:lpstr>Drug and Alcohol Hx</vt:lpstr>
      <vt:lpstr>Drug and Alcohol Hx</vt:lpstr>
      <vt:lpstr>Drug and Alcohol Hx</vt:lpstr>
      <vt:lpstr>Drug and Alcohol Hx</vt:lpstr>
      <vt:lpstr>Medical History</vt:lpstr>
      <vt:lpstr>Family History</vt:lpstr>
      <vt:lpstr>Family History</vt:lpstr>
      <vt:lpstr>Family History</vt:lpstr>
      <vt:lpstr>Hospital Course</vt:lpstr>
      <vt:lpstr>Slide 21</vt:lpstr>
      <vt:lpstr>Alcoholics Anonymous, page 22 from ‘There is A Solution”</vt:lpstr>
      <vt:lpstr>Most common reasons for Relapse</vt:lpstr>
      <vt:lpstr>Which drugs are Addictive ?</vt:lpstr>
      <vt:lpstr>Drugs that are problems for Addicts</vt:lpstr>
      <vt:lpstr>Abstinence and Spiritual based Recovery isn’t sexy nor profitable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 M. Brady, MD CAPTASA 2012</dc:title>
  <dc:creator>Greg Jones</dc:creator>
  <cp:lastModifiedBy>Sandy Patrick</cp:lastModifiedBy>
  <cp:revision>37</cp:revision>
  <dcterms:created xsi:type="dcterms:W3CDTF">2012-01-23T15:09:53Z</dcterms:created>
  <dcterms:modified xsi:type="dcterms:W3CDTF">2012-01-25T14:44:13Z</dcterms:modified>
</cp:coreProperties>
</file>