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57"/>
  </p:handoutMasterIdLst>
  <p:sldIdLst>
    <p:sldId id="299" r:id="rId2"/>
    <p:sldId id="257" r:id="rId3"/>
    <p:sldId id="321" r:id="rId4"/>
    <p:sldId id="303" r:id="rId5"/>
    <p:sldId id="304" r:id="rId6"/>
    <p:sldId id="300" r:id="rId7"/>
    <p:sldId id="258" r:id="rId8"/>
    <p:sldId id="260" r:id="rId9"/>
    <p:sldId id="277" r:id="rId10"/>
    <p:sldId id="261" r:id="rId11"/>
    <p:sldId id="262" r:id="rId12"/>
    <p:sldId id="310" r:id="rId13"/>
    <p:sldId id="314" r:id="rId14"/>
    <p:sldId id="323" r:id="rId15"/>
    <p:sldId id="263" r:id="rId16"/>
    <p:sldId id="264" r:id="rId17"/>
    <p:sldId id="265" r:id="rId18"/>
    <p:sldId id="280" r:id="rId19"/>
    <p:sldId id="281" r:id="rId20"/>
    <p:sldId id="283" r:id="rId21"/>
    <p:sldId id="266" r:id="rId22"/>
    <p:sldId id="315" r:id="rId23"/>
    <p:sldId id="317" r:id="rId24"/>
    <p:sldId id="318" r:id="rId25"/>
    <p:sldId id="319" r:id="rId26"/>
    <p:sldId id="282" r:id="rId27"/>
    <p:sldId id="268" r:id="rId28"/>
    <p:sldId id="270" r:id="rId29"/>
    <p:sldId id="307" r:id="rId30"/>
    <p:sldId id="308" r:id="rId31"/>
    <p:sldId id="271" r:id="rId32"/>
    <p:sldId id="269" r:id="rId33"/>
    <p:sldId id="301" r:id="rId34"/>
    <p:sldId id="272" r:id="rId35"/>
    <p:sldId id="302" r:id="rId36"/>
    <p:sldId id="275" r:id="rId37"/>
    <p:sldId id="284" r:id="rId38"/>
    <p:sldId id="285" r:id="rId39"/>
    <p:sldId id="274" r:id="rId40"/>
    <p:sldId id="273" r:id="rId41"/>
    <p:sldId id="322" r:id="rId42"/>
    <p:sldId id="289" r:id="rId43"/>
    <p:sldId id="290" r:id="rId44"/>
    <p:sldId id="291" r:id="rId45"/>
    <p:sldId id="293" r:id="rId46"/>
    <p:sldId id="294" r:id="rId47"/>
    <p:sldId id="295" r:id="rId48"/>
    <p:sldId id="296" r:id="rId49"/>
    <p:sldId id="320" r:id="rId50"/>
    <p:sldId id="297" r:id="rId51"/>
    <p:sldId id="298" r:id="rId52"/>
    <p:sldId id="309" r:id="rId53"/>
    <p:sldId id="311" r:id="rId54"/>
    <p:sldId id="312" r:id="rId55"/>
    <p:sldId id="316" r:id="rId5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sz="4600"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sz="4600"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sz="4600"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sz="4600"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110" d="100"/>
          <a:sy n="110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304E811-9F54-44AB-AE46-D3F1C3F474D2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504C895-657E-4C1C-BA54-AA139B96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6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0B91-AD86-45DB-8F52-62BA6E46E0FA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0C67-B2FB-4EFC-B4B2-576B31B3A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8D04-F26B-4E94-BE15-B00EDF0F28F4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1940-A41E-46DB-BBAB-192DDBC1D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2ED2-F91C-403C-B3FF-810DBCA2370C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31AA1-0F9C-43BF-82A9-4DF50C8B9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B51A-85F2-4C3F-B1F3-4262467233DB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902D-920C-4117-909E-22BA86E98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2166-EDB1-4C61-A9E0-624354AF40F1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DD67-9DF2-4319-B2A9-5236EBB1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A8EA-B522-469E-8D82-633C6EC65F92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FBB1-6819-42AC-BCE2-ABD1B5F86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73EC-D75D-4C28-9494-09DD75A99F68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098C-8274-4CD9-BB1D-88A1646A1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F7F9-5CD7-4565-A1CB-DF83EC025C8E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F6AD-D2FA-43C5-9EC9-AA7142F50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1C24-81AE-4017-B687-77AA9D720FFA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B7CF-3C3D-4A4C-81B1-C6D2F680C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EF3C-4276-4E03-AF56-EC3900DBB61F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9B70-D5A5-4142-B4C1-715430667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2BD5-C4DF-4E52-A0D3-2026256A50DA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0271-1193-45F7-ABAE-DF9F2C132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CDB8E3-D48A-4077-ADD6-1E400FE79798}" type="datetimeFigureOut">
              <a:rPr lang="en-US"/>
              <a:pPr>
                <a:defRPr/>
              </a:pPr>
              <a:t>1/12/2016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180A7-245C-4327-8D69-D3A139A38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hsa.gov/data/sites/default/files/NSDUH-DetTabs2014/NSDUH-DetTabs2014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preventiveservicestaskforce.org/Page/Document/RecommendationStatementFinal/tobacco-use-in-adults-and-pregnant-women-counseling-and-interventions1#copyrigh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95600" y="5029200"/>
            <a:ext cx="6019800" cy="1676400"/>
          </a:xfrm>
        </p:spPr>
        <p:txBody>
          <a:bodyPr tIns="0" rIns="45720" bIns="0" anchor="b"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Marc J. Myer, MD FASAM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Director, Health Care Professionals Program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Hazelden Betty Ford Foundation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dirty="0" smtClean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86691" y="2057400"/>
            <a:ext cx="736123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Tobacco: Addiction’s Smoking Gun?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smtClean="0"/>
              <a:t>The use and popularity of smoking has changed significantly over time</a:t>
            </a:r>
          </a:p>
          <a:p>
            <a:pPr eaLnBrk="1" hangingPunct="1"/>
            <a:r>
              <a:rPr lang="en-US" smtClean="0"/>
              <a:t>After WWI and especially around WWII, cigarette companies supplied free or cheap cigarettes to soldiers, college students, etc.</a:t>
            </a:r>
          </a:p>
          <a:p>
            <a:pPr eaLnBrk="1" hangingPunct="1"/>
            <a:r>
              <a:rPr lang="en-US" smtClean="0"/>
              <a:t>In the late 1800s, average use for most smokers was 40 cigarettes per year</a:t>
            </a:r>
          </a:p>
          <a:p>
            <a:pPr eaLnBrk="1" hangingPunct="1"/>
            <a:r>
              <a:rPr lang="en-US" smtClean="0"/>
              <a:t>An average heavy smoker today: 20-40 per day or &gt;10,000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46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NSDUH 2014:</a:t>
            </a:r>
          </a:p>
          <a:p>
            <a:pPr lvl="1" eaLnBrk="1" hangingPunct="1"/>
            <a:r>
              <a:rPr lang="en-US" dirty="0" smtClean="0"/>
              <a:t>81.1 </a:t>
            </a:r>
            <a:r>
              <a:rPr lang="en-US" dirty="0"/>
              <a:t>million Americans aged </a:t>
            </a:r>
            <a:r>
              <a:rPr lang="en-US" u="sng" dirty="0"/>
              <a:t>&gt;</a:t>
            </a:r>
            <a:r>
              <a:rPr lang="en-US" dirty="0"/>
              <a:t>12 years used tobacco products in the </a:t>
            </a:r>
            <a:r>
              <a:rPr lang="en-US" dirty="0" smtClean="0"/>
              <a:t>year prior (80.8 2013)</a:t>
            </a:r>
          </a:p>
          <a:p>
            <a:pPr lvl="1" eaLnBrk="1" hangingPunct="1"/>
            <a:r>
              <a:rPr lang="en-US" dirty="0" smtClean="0"/>
              <a:t>66.9 </a:t>
            </a:r>
            <a:r>
              <a:rPr lang="en-US" dirty="0"/>
              <a:t>million </a:t>
            </a:r>
            <a:r>
              <a:rPr lang="en-US" dirty="0" smtClean="0"/>
              <a:t>used tobacco products in the month prior (similar 2013)</a:t>
            </a:r>
          </a:p>
          <a:p>
            <a:pPr lvl="1" eaLnBrk="1" hangingPunct="1"/>
            <a:r>
              <a:rPr lang="en-US" dirty="0" smtClean="0"/>
              <a:t>55.2 million smoked cigarettes in the month </a:t>
            </a:r>
            <a:r>
              <a:rPr lang="en-US" dirty="0"/>
              <a:t>prior (55.8 in 2013) </a:t>
            </a:r>
            <a:endParaRPr lang="en-US" dirty="0" smtClean="0"/>
          </a:p>
          <a:p>
            <a:pPr lvl="1" eaLnBrk="1" hangingPunct="1"/>
            <a:r>
              <a:rPr lang="en-US" dirty="0" smtClean="0"/>
              <a:t>11.9 </a:t>
            </a:r>
            <a:r>
              <a:rPr lang="en-US" dirty="0"/>
              <a:t>million </a:t>
            </a:r>
            <a:r>
              <a:rPr lang="en-US" dirty="0" smtClean="0"/>
              <a:t>smoked </a:t>
            </a:r>
            <a:r>
              <a:rPr lang="en-US" dirty="0"/>
              <a:t>cigars (12.4 in </a:t>
            </a:r>
            <a:r>
              <a:rPr lang="en-US" dirty="0" smtClean="0"/>
              <a:t>2013) </a:t>
            </a:r>
          </a:p>
          <a:p>
            <a:pPr lvl="1" eaLnBrk="1" hangingPunct="1"/>
            <a:r>
              <a:rPr lang="en-US" dirty="0" smtClean="0"/>
              <a:t>8.66 million used smokeless tobacco (8.81 </a:t>
            </a:r>
            <a:r>
              <a:rPr lang="en-US" dirty="0"/>
              <a:t>in 2013)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0" y="6248400"/>
            <a:ext cx="2608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SAMHSA 2013, 2014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46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CDC 2013:</a:t>
            </a:r>
          </a:p>
          <a:p>
            <a:pPr lvl="1" eaLnBrk="1" hangingPunct="1"/>
            <a:r>
              <a:rPr lang="en-US" dirty="0" smtClean="0"/>
              <a:t>17.8% of all adults current smokers (20.5% males, 15.3% females)</a:t>
            </a:r>
          </a:p>
          <a:p>
            <a:pPr lvl="1" eaLnBrk="1" hangingPunct="1"/>
            <a:r>
              <a:rPr lang="en-US" dirty="0" smtClean="0"/>
              <a:t>Each day, &gt;3200 people aged &lt;18 years smoke their 1</a:t>
            </a:r>
            <a:r>
              <a:rPr lang="en-US" baseline="30000" dirty="0" smtClean="0"/>
              <a:t>st</a:t>
            </a:r>
            <a:r>
              <a:rPr lang="en-US" dirty="0" smtClean="0"/>
              <a:t> cigarette</a:t>
            </a:r>
          </a:p>
          <a:p>
            <a:pPr lvl="1" eaLnBrk="1" hangingPunct="1"/>
            <a:r>
              <a:rPr lang="en-US" dirty="0" smtClean="0"/>
              <a:t>Approximately 2100 people convert from casual to daily smoking</a:t>
            </a:r>
          </a:p>
          <a:p>
            <a:pPr lvl="1" eaLnBrk="1" hangingPunct="1"/>
            <a:r>
              <a:rPr lang="en-US" dirty="0" smtClean="0"/>
              <a:t>7 in 10 want to quit</a:t>
            </a:r>
          </a:p>
          <a:p>
            <a:pPr lvl="1" eaLnBrk="1" hangingPunct="1"/>
            <a:r>
              <a:rPr lang="en-US" dirty="0" smtClean="0"/>
              <a:t>4 in 10 have made attempt in last year</a:t>
            </a:r>
          </a:p>
          <a:p>
            <a:pPr lvl="1" eaLnBrk="1" hangingPunct="1"/>
            <a:r>
              <a:rPr lang="en-US" dirty="0" smtClean="0"/>
              <a:t>Economic toll is high, &gt; $300B annually</a:t>
            </a:r>
          </a:p>
          <a:p>
            <a:pPr lvl="1" eaLnBrk="1" hangingPunct="1"/>
            <a:r>
              <a:rPr lang="en-US" dirty="0" smtClean="0"/>
              <a:t>In 2015, states collect $25.6B in taxes and settlements, spending &lt;2% on prevention and cessation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624840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MMWR 2014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9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Smoking and alcohol/drug treatment (historical perspective):</a:t>
            </a:r>
          </a:p>
          <a:p>
            <a:pPr lvl="1" eaLnBrk="1" hangingPunct="1"/>
            <a:r>
              <a:rPr lang="en-US" dirty="0" smtClean="0"/>
              <a:t>1960s and prior - alcohol and drug problems treated separately</a:t>
            </a:r>
          </a:p>
          <a:p>
            <a:pPr lvl="1" eaLnBrk="1" hangingPunct="1"/>
            <a:r>
              <a:rPr lang="en-US" dirty="0" smtClean="0"/>
              <a:t>1974 – National Drug/Alcohol Collaborative Project (Gardner, 1980, NIDA </a:t>
            </a:r>
            <a:r>
              <a:rPr lang="en-US" i="1" dirty="0" smtClean="0"/>
              <a:t>DHEW </a:t>
            </a:r>
            <a:r>
              <a:rPr lang="en-US" dirty="0" smtClean="0"/>
              <a:t>Pub)</a:t>
            </a:r>
          </a:p>
          <a:p>
            <a:pPr lvl="2" eaLnBrk="1" hangingPunct="1"/>
            <a:r>
              <a:rPr lang="en-US" dirty="0" smtClean="0"/>
              <a:t>All drugs of dependence need to be addressed concomitantly to improve abstinence rates</a:t>
            </a:r>
          </a:p>
          <a:p>
            <a:pPr lvl="1" eaLnBrk="1" hangingPunct="1"/>
            <a:r>
              <a:rPr lang="en-US" dirty="0" smtClean="0"/>
              <a:t>Not addressed: nicotine and caffeine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False: Nicotine is </a:t>
            </a:r>
            <a:r>
              <a:rPr lang="en-US" b="1" dirty="0" smtClean="0"/>
              <a:t>more</a:t>
            </a:r>
            <a:r>
              <a:rPr lang="en-US" dirty="0" smtClean="0"/>
              <a:t> addictive than cocaine.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. True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. False</a:t>
            </a:r>
          </a:p>
        </p:txBody>
      </p:sp>
    </p:spTree>
    <p:extLst>
      <p:ext uri="{BB962C8B-B14F-4D97-AF65-F5344CB8AC3E}">
        <p14:creationId xmlns:p14="http://schemas.microsoft.com/office/powerpoint/2010/main" val="5363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4708525" y="224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796143" y="1219200"/>
            <a:ext cx="5456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charset="0"/>
              </a:rPr>
              <a:t>So, what is it about tobacco?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80" y="2429669"/>
            <a:ext cx="61912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46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Nicotine</a:t>
            </a:r>
          </a:p>
          <a:p>
            <a:pPr marL="742950" lvl="1" indent="-285750" eaLnBrk="1" hangingPunct="1"/>
            <a:r>
              <a:rPr lang="en-US" dirty="0" smtClean="0"/>
              <a:t>The crucial ingredient in tobacco, responsible for psychoactive and cardiovascular effects and dependence</a:t>
            </a:r>
          </a:p>
          <a:p>
            <a:pPr marL="742950" lvl="1" indent="-285750" eaLnBrk="1" hangingPunct="1"/>
            <a:r>
              <a:rPr lang="en-US" dirty="0" smtClean="0"/>
              <a:t>It is a bitter, colorless, and highly poisonous alkaloid that acts as a powerful insecticide</a:t>
            </a:r>
          </a:p>
          <a:p>
            <a:pPr marL="742950" lvl="1" indent="-285750" eaLnBrk="1" hangingPunct="1"/>
            <a:r>
              <a:rPr lang="en-US" dirty="0"/>
              <a:t>Average cigarette contains 12-14 mg of nicotine, but only delivers 1-3 mg to the lungs (one chew of tobacco delivers </a:t>
            </a:r>
            <a:r>
              <a:rPr lang="en-US" dirty="0">
                <a:cs typeface="Arial" charset="0"/>
              </a:rPr>
              <a:t>~</a:t>
            </a:r>
            <a:r>
              <a:rPr lang="en-US" dirty="0"/>
              <a:t>4.5 mg of nicotine)</a:t>
            </a:r>
          </a:p>
          <a:p>
            <a:pPr marL="1025525" lvl="2" indent="-285750" eaLnBrk="1" hangingPunct="1"/>
            <a:r>
              <a:rPr lang="en-US" dirty="0"/>
              <a:t>Average nicotine yield increased from 1.65 mg/cigarette in 1999 to 1.89 mg/cigarette in 2011</a:t>
            </a:r>
          </a:p>
          <a:p>
            <a:pPr marL="1025525" lvl="2" indent="-285750" eaLnBrk="1" hangingPunct="1"/>
            <a:r>
              <a:rPr lang="en-US" dirty="0"/>
              <a:t>Not due to agricultural variations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6" descr="9k="/>
          <p:cNvSpPr>
            <a:spLocks noChangeAspect="1" noChangeArrowheads="1"/>
          </p:cNvSpPr>
          <p:nvPr/>
        </p:nvSpPr>
        <p:spPr bwMode="auto">
          <a:xfrm>
            <a:off x="4052888" y="3000375"/>
            <a:ext cx="1038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4" name="AutoShape 8" descr="9k="/>
          <p:cNvSpPr>
            <a:spLocks noChangeAspect="1" noChangeArrowheads="1"/>
          </p:cNvSpPr>
          <p:nvPr/>
        </p:nvSpPr>
        <p:spPr bwMode="auto">
          <a:xfrm>
            <a:off x="4052888" y="3000375"/>
            <a:ext cx="1038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5" name="Picture 14" descr="This is the chemical structure of nicotin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62000"/>
            <a:ext cx="47625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5"/>
          <p:cNvSpPr txBox="1">
            <a:spLocks noChangeArrowheads="1"/>
          </p:cNvSpPr>
          <p:nvPr/>
        </p:nvSpPr>
        <p:spPr bwMode="auto">
          <a:xfrm>
            <a:off x="2514600" y="5105400"/>
            <a:ext cx="4008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Nicotine</a:t>
            </a:r>
            <a:r>
              <a:rPr lang="en-US" sz="1800">
                <a:latin typeface="Arial" charset="0"/>
              </a:rPr>
              <a:t> (chemical formula C</a:t>
            </a:r>
            <a:r>
              <a:rPr lang="en-US" sz="1800" baseline="-25000">
                <a:latin typeface="Arial" charset="0"/>
              </a:rPr>
              <a:t>10</a:t>
            </a:r>
            <a:r>
              <a:rPr lang="en-US" sz="1800">
                <a:latin typeface="Arial" charset="0"/>
              </a:rPr>
              <a:t>H</a:t>
            </a:r>
            <a:r>
              <a:rPr lang="en-US" sz="1800" baseline="-25000">
                <a:latin typeface="Arial" charset="0"/>
              </a:rPr>
              <a:t>14</a:t>
            </a:r>
            <a:r>
              <a:rPr lang="en-US" sz="1800">
                <a:latin typeface="Arial" charset="0"/>
              </a:rPr>
              <a:t>N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smtClean="0"/>
              <a:t>Nicotine begins to reach the brain within 20 seconds after inhalation (within 3 minutes with smokeless tobacco)</a:t>
            </a:r>
          </a:p>
          <a:p>
            <a:pPr eaLnBrk="1" hangingPunct="1"/>
            <a:r>
              <a:rPr lang="en-US" smtClean="0"/>
              <a:t>It attaches to nicotine receptors throughout the brain (</a:t>
            </a:r>
            <a:r>
              <a:rPr lang="en-US" i="1" smtClean="0"/>
              <a:t>and body</a:t>
            </a:r>
            <a:r>
              <a:rPr lang="en-US" smtClean="0"/>
              <a:t>) and disrupts the balance of neurotransmitters (endorphins, adrenaline, </a:t>
            </a:r>
            <a:r>
              <a:rPr lang="en-US" b="1" smtClean="0"/>
              <a:t>dopamine</a:t>
            </a:r>
            <a:r>
              <a:rPr lang="en-US" smtClean="0"/>
              <a:t>, and </a:t>
            </a:r>
            <a:r>
              <a:rPr lang="en-US" b="1" smtClean="0"/>
              <a:t>acetylcholine</a:t>
            </a:r>
            <a:r>
              <a:rPr lang="en-US" smtClean="0"/>
              <a:t>)</a:t>
            </a:r>
          </a:p>
          <a:p>
            <a:pPr eaLnBrk="1" hangingPunct="1"/>
            <a:r>
              <a:rPr lang="en-US" b="1" smtClean="0"/>
              <a:t>Acetylcholine</a:t>
            </a:r>
            <a:r>
              <a:rPr lang="en-US" smtClean="0"/>
              <a:t> affects heart rate, blood pressure, alertness, memory, sleep,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smtClean="0"/>
              <a:t>The first cigarette of the day raises the heart rate by 10-20 BPM and BP by 5-10 units</a:t>
            </a:r>
          </a:p>
          <a:p>
            <a:pPr eaLnBrk="1" hangingPunct="1"/>
            <a:r>
              <a:rPr lang="en-US" smtClean="0"/>
              <a:t>The release of </a:t>
            </a:r>
            <a:r>
              <a:rPr lang="en-US" b="1" smtClean="0"/>
              <a:t>dopamine</a:t>
            </a:r>
            <a:r>
              <a:rPr lang="en-US" smtClean="0"/>
              <a:t> makes the smoker feel more calm, relaxed, satisfied</a:t>
            </a:r>
          </a:p>
          <a:p>
            <a:pPr eaLnBrk="1" hangingPunct="1"/>
            <a:r>
              <a:rPr lang="en-US" smtClean="0"/>
              <a:t>The enzyme monamine oxidase [MAO] (important in maintaining dopamine levels) diminishes over time, which may partly explain why smokers continue to smoke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5852160" cy="3063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Tobacco smoke affects the whole b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2390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930482" cy="4687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365579" cy="4525963"/>
          </a:xfrm>
        </p:spPr>
      </p:pic>
    </p:spTree>
    <p:extLst>
      <p:ext uri="{BB962C8B-B14F-4D97-AF65-F5344CB8AC3E}">
        <p14:creationId xmlns:p14="http://schemas.microsoft.com/office/powerpoint/2010/main" val="8312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525963"/>
          </a:xfrm>
        </p:spPr>
        <p:txBody>
          <a:bodyPr/>
          <a:lstStyle/>
          <a:p>
            <a:r>
              <a:rPr lang="en-US" dirty="0" smtClean="0"/>
              <a:t>Gateway drug hypothesis:</a:t>
            </a:r>
          </a:p>
          <a:p>
            <a:pPr marL="449263" lvl="1" indent="0">
              <a:buNone/>
            </a:pPr>
            <a:endParaRPr lang="en-US" sz="2400" dirty="0" smtClean="0"/>
          </a:p>
          <a:p>
            <a:pPr marL="146050" indent="0">
              <a:buNone/>
            </a:pPr>
            <a:r>
              <a:rPr lang="en-US" sz="2400" dirty="0" smtClean="0"/>
              <a:t>Tobacco, alcohol </a:t>
            </a:r>
            <a:r>
              <a:rPr lang="en-US" sz="2400" dirty="0"/>
              <a:t> </a:t>
            </a:r>
            <a:r>
              <a:rPr lang="en-US" sz="2400" dirty="0" smtClean="0"/>
              <a:t>      MJ       cocaine, “hard” drugs</a:t>
            </a:r>
          </a:p>
          <a:p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smtClean="0"/>
              <a:t>liability hypothesis:</a:t>
            </a:r>
            <a:endParaRPr lang="en-US" dirty="0" smtClean="0"/>
          </a:p>
          <a:p>
            <a:pPr marL="449263" lvl="1" indent="0">
              <a:buNone/>
            </a:pPr>
            <a:endParaRPr lang="en-US" dirty="0"/>
          </a:p>
          <a:p>
            <a:pPr marL="146050" indent="0">
              <a:buNone/>
            </a:pPr>
            <a:r>
              <a:rPr lang="en-US" sz="2400" dirty="0" smtClean="0"/>
              <a:t>Tobacco</a:t>
            </a:r>
            <a:r>
              <a:rPr lang="en-US" sz="2400" dirty="0"/>
              <a:t>, alcohol </a:t>
            </a:r>
            <a:r>
              <a:rPr lang="en-US" sz="2400" dirty="0" smtClean="0"/>
              <a:t>     ADDICTION       cocaine</a:t>
            </a:r>
            <a:r>
              <a:rPr lang="en-US" sz="2400" dirty="0"/>
              <a:t>, “</a:t>
            </a:r>
            <a:r>
              <a:rPr lang="en-US" sz="2400" dirty="0" smtClean="0"/>
              <a:t>hard” drugs</a:t>
            </a:r>
            <a:endParaRPr lang="en-US" sz="2400" dirty="0"/>
          </a:p>
          <a:p>
            <a:pPr marL="449263" lvl="1" indent="0">
              <a:buNone/>
            </a:pP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158835" y="2042625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184074" y="2042095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237005" y="4065894"/>
            <a:ext cx="36021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006434" y="4066171"/>
            <a:ext cx="33250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956" y="516774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MJ</a:t>
            </a:r>
            <a:endParaRPr lang="en-US" sz="2400" dirty="0">
              <a:latin typeface="+mn-l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094158" y="4641272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001000" cy="4525963"/>
          </a:xfrm>
        </p:spPr>
        <p:txBody>
          <a:bodyPr/>
          <a:lstStyle/>
          <a:p>
            <a:r>
              <a:rPr lang="en-US" dirty="0" smtClean="0"/>
              <a:t>Nicotine as a gateway drug</a:t>
            </a:r>
          </a:p>
          <a:p>
            <a:pPr lvl="1"/>
            <a:r>
              <a:rPr lang="en-US" dirty="0" smtClean="0"/>
              <a:t>Nicotine exerts a priming effect on cocaine in the sequence of drug use (nicotine     cocaine) through global acetylation of histones in the striatum, increasing </a:t>
            </a:r>
            <a:r>
              <a:rPr lang="en-US" i="1" dirty="0" err="1" smtClean="0"/>
              <a:t>FosB</a:t>
            </a:r>
            <a:r>
              <a:rPr lang="en-US" dirty="0" smtClean="0"/>
              <a:t> levels</a:t>
            </a:r>
          </a:p>
          <a:p>
            <a:pPr lvl="1"/>
            <a:r>
              <a:rPr lang="en-US" dirty="0" smtClean="0"/>
              <a:t>Long-term potentiation in the nucleus </a:t>
            </a:r>
            <a:r>
              <a:rPr lang="en-US" dirty="0" err="1" smtClean="0"/>
              <a:t>accumbens</a:t>
            </a:r>
            <a:r>
              <a:rPr lang="en-US" dirty="0" smtClean="0"/>
              <a:t> (ventral striatum) is blocked when long-term exposure to nicotine is followed by cocaine use (priming effect depended on nicotine being given for 7 days, 24h did not)</a:t>
            </a:r>
          </a:p>
          <a:p>
            <a:pPr lvl="1"/>
            <a:r>
              <a:rPr lang="en-US" dirty="0" smtClean="0"/>
              <a:t>Reversing the order (cocaine     nicotine) was ineffective: cocaine did not enhance effect of nicotine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414655" y="1800309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562600" y="5132971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365579" cy="4525963"/>
          </a:xfrm>
        </p:spPr>
      </p:pic>
      <p:sp>
        <p:nvSpPr>
          <p:cNvPr id="2" name="TextBox 1"/>
          <p:cNvSpPr txBox="1"/>
          <p:nvPr/>
        </p:nvSpPr>
        <p:spPr>
          <a:xfrm>
            <a:off x="3200400" y="427766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Nicotine      cocaine          histone acetylation            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FosB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67200" y="399686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590310" y="409308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97382" y="955213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926280" y="298359"/>
            <a:ext cx="256309" cy="4892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602182" y="884318"/>
            <a:ext cx="256309" cy="4892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4944409" y="832711"/>
            <a:ext cx="813816" cy="14062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89017" y="47461"/>
            <a:ext cx="6324600" cy="1628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4708525" y="224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209800" y="2260168"/>
            <a:ext cx="4260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charset="0"/>
              </a:rPr>
              <a:t>And, why do we care?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30" y="3352800"/>
            <a:ext cx="3150190" cy="2359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Nicotine is </a:t>
            </a:r>
            <a:r>
              <a:rPr lang="en-US" b="1" i="1" dirty="0" smtClean="0"/>
              <a:t>addictive!</a:t>
            </a:r>
            <a:endParaRPr lang="en-US" dirty="0"/>
          </a:p>
          <a:p>
            <a:pPr eaLnBrk="1" hangingPunct="1">
              <a:defRPr/>
            </a:pPr>
            <a:r>
              <a:rPr lang="en-US" b="1" u="sng" dirty="0" smtClean="0"/>
              <a:t>Tobacco Use Disorder</a:t>
            </a:r>
            <a:r>
              <a:rPr lang="en-US" dirty="0" smtClean="0"/>
              <a:t>:</a:t>
            </a:r>
          </a:p>
          <a:p>
            <a:pPr eaLnBrk="1" hangingPunct="1">
              <a:defRPr/>
            </a:pPr>
            <a:r>
              <a:rPr lang="en-US" dirty="0" smtClean="0"/>
              <a:t>Impaired Control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Substance taken in larger amounts or for longer periods of time than intended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Persistent desire to use or unsuccessful efforts to cut down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Great deal of time spent in activities to obtain, use, or recover from use of the substance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CRAVINGS</a:t>
            </a:r>
          </a:p>
          <a:p>
            <a:pPr marL="742950" lvl="1" indent="-285750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Tobacco Use Disorder</a:t>
            </a:r>
            <a:r>
              <a:rPr lang="en-US" u="sng" dirty="0" smtClean="0"/>
              <a:t> </a:t>
            </a:r>
            <a:r>
              <a:rPr lang="en-US" dirty="0" smtClean="0"/>
              <a:t>(cont.):</a:t>
            </a:r>
          </a:p>
          <a:p>
            <a:pPr eaLnBrk="1" hangingPunct="1"/>
            <a:r>
              <a:rPr lang="en-US" dirty="0" smtClean="0"/>
              <a:t>Social Impairment</a:t>
            </a:r>
          </a:p>
          <a:p>
            <a:pPr marL="971550" lvl="1" indent="-514350" eaLnBrk="1" hangingPunct="1">
              <a:buFont typeface="+mj-lt"/>
              <a:buAutoNum type="arabicPeriod" startAt="5"/>
            </a:pPr>
            <a:r>
              <a:rPr lang="en-US" dirty="0" smtClean="0"/>
              <a:t>Recurrent use resulting in a failure to fulfill major role obligations at work, school, or home</a:t>
            </a:r>
          </a:p>
          <a:p>
            <a:pPr marL="971550" lvl="1" indent="-514350" eaLnBrk="1" hangingPunct="1">
              <a:buFont typeface="+mj-lt"/>
              <a:buAutoNum type="arabicPeriod" startAt="5"/>
            </a:pPr>
            <a:r>
              <a:rPr lang="en-US" dirty="0" smtClean="0"/>
              <a:t>Continued use despite having persistent or recurrent social or interpersonal problems related to use of the substance</a:t>
            </a:r>
            <a:endParaRPr lang="en-US" dirty="0"/>
          </a:p>
          <a:p>
            <a:pPr marL="971550" lvl="1" indent="-514350" eaLnBrk="1" hangingPunct="1">
              <a:buFont typeface="+mj-lt"/>
              <a:buAutoNum type="arabicPeriod" startAt="5"/>
            </a:pPr>
            <a:r>
              <a:rPr lang="en-US" dirty="0" smtClean="0"/>
              <a:t>Important social, job, or recreational activities given up or reduced because of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Tobacco Use Disorder</a:t>
            </a:r>
            <a:r>
              <a:rPr lang="en-US" dirty="0" smtClean="0"/>
              <a:t> (cont.):</a:t>
            </a:r>
          </a:p>
          <a:p>
            <a:pPr eaLnBrk="1" hangingPunct="1"/>
            <a:r>
              <a:rPr lang="en-US" dirty="0" smtClean="0"/>
              <a:t>Risky Use</a:t>
            </a:r>
          </a:p>
          <a:p>
            <a:pPr marL="971550" lvl="1" indent="-514350" eaLnBrk="1" hangingPunct="1">
              <a:buFont typeface="+mj-lt"/>
              <a:buAutoNum type="arabicPeriod" startAt="8"/>
              <a:defRPr/>
            </a:pPr>
            <a:r>
              <a:rPr lang="en-US" dirty="0"/>
              <a:t>Recurrent use in physically hazardous </a:t>
            </a:r>
            <a:r>
              <a:rPr lang="en-US" dirty="0" smtClean="0"/>
              <a:t>situations</a:t>
            </a:r>
          </a:p>
          <a:p>
            <a:pPr marL="971550" lvl="1" indent="-514350" eaLnBrk="1" hangingPunct="1">
              <a:buFont typeface="+mj-lt"/>
              <a:buAutoNum type="arabicPeriod" startAt="8"/>
              <a:defRPr/>
            </a:pPr>
            <a:r>
              <a:rPr lang="en-US" dirty="0" smtClean="0"/>
              <a:t>Continued </a:t>
            </a:r>
            <a:r>
              <a:rPr lang="en-US" dirty="0"/>
              <a:t>use despite negative physical, mental, and/or emotional </a:t>
            </a:r>
            <a:r>
              <a:rPr lang="en-US" dirty="0" smtClean="0"/>
              <a:t>consequences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2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What percentage of the U.S. population currently consider themselves “smokers”?</a:t>
            </a:r>
          </a:p>
          <a:p>
            <a:pPr lvl="1"/>
            <a:r>
              <a:rPr lang="en-US" dirty="0" smtClean="0"/>
              <a:t>a. 8%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. 12%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. 18%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. 37.5%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Tobacco Use Disorder</a:t>
            </a:r>
            <a:r>
              <a:rPr lang="en-US" dirty="0" smtClean="0"/>
              <a:t> (cont.):</a:t>
            </a:r>
          </a:p>
          <a:p>
            <a:pPr eaLnBrk="1" hangingPunct="1"/>
            <a:r>
              <a:rPr lang="en-US" dirty="0" smtClean="0"/>
              <a:t>Pharmacological</a:t>
            </a:r>
          </a:p>
          <a:p>
            <a:pPr marL="971550" lvl="1" indent="-514350" eaLnBrk="1" hangingPunct="1">
              <a:buFont typeface="+mj-lt"/>
              <a:buAutoNum type="arabicPeriod" startAt="10"/>
              <a:defRPr/>
            </a:pPr>
            <a:r>
              <a:rPr lang="en-US" u="sng" dirty="0" smtClean="0"/>
              <a:t>Tolerance</a:t>
            </a:r>
            <a:r>
              <a:rPr lang="en-US" dirty="0" smtClean="0"/>
              <a:t> </a:t>
            </a:r>
            <a:r>
              <a:rPr lang="en-US" dirty="0"/>
              <a:t>(needing more of the substance to have the same </a:t>
            </a:r>
            <a:r>
              <a:rPr lang="en-US" dirty="0" smtClean="0"/>
              <a:t>effect)</a:t>
            </a:r>
          </a:p>
          <a:p>
            <a:pPr marL="971550" lvl="1" indent="-514350" eaLnBrk="1" hangingPunct="1">
              <a:buFont typeface="+mj-lt"/>
              <a:buAutoNum type="arabicPeriod" startAt="10"/>
              <a:defRPr/>
            </a:pPr>
            <a:r>
              <a:rPr lang="en-US" u="sng" dirty="0" smtClean="0"/>
              <a:t>Withdrawal</a:t>
            </a:r>
            <a:r>
              <a:rPr lang="en-US" dirty="0" smtClean="0"/>
              <a:t> </a:t>
            </a:r>
            <a:r>
              <a:rPr lang="en-US" dirty="0"/>
              <a:t>(headaches, nervousness, fatigue, depression, irritability, sleep disturbance, constipation</a:t>
            </a:r>
            <a:r>
              <a:rPr lang="en-US" dirty="0" smtClean="0"/>
              <a:t>)</a:t>
            </a:r>
          </a:p>
          <a:p>
            <a:pPr marL="1254125" lvl="2" indent="-514350" eaLnBrk="1" hangingPunct="1">
              <a:defRPr/>
            </a:pPr>
            <a:r>
              <a:rPr lang="en-US" dirty="0" smtClean="0"/>
              <a:t>2-3 symptoms – Mild</a:t>
            </a:r>
          </a:p>
          <a:p>
            <a:pPr marL="1254125" lvl="2" indent="-514350" eaLnBrk="1" hangingPunct="1">
              <a:defRPr/>
            </a:pPr>
            <a:r>
              <a:rPr lang="en-US" dirty="0" smtClean="0"/>
              <a:t>4-5 symptoms – Moderate</a:t>
            </a:r>
          </a:p>
          <a:p>
            <a:pPr marL="1254125" lvl="2" indent="-514350" eaLnBrk="1" hangingPunct="1">
              <a:defRPr/>
            </a:pPr>
            <a:r>
              <a:rPr lang="en-US" dirty="0" smtClean="0"/>
              <a:t>6+ - Severe</a:t>
            </a:r>
          </a:p>
          <a:p>
            <a:pPr marL="971550" lvl="1" indent="-514350" eaLnBrk="1" hangingPunct="1">
              <a:defRPr/>
            </a:pPr>
            <a:r>
              <a:rPr lang="en-US" dirty="0" smtClean="0"/>
              <a:t>Specifiers: “in early remission, in sustained remission, on maintenance therapy, in a controlled environment”</a:t>
            </a:r>
            <a:endParaRPr lang="en-US" dirty="0"/>
          </a:p>
          <a:p>
            <a:pPr marL="742950" lvl="1" indent="-28575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6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1828800" y="1295400"/>
            <a:ext cx="5481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Why is tobacco so addictive?</a:t>
            </a:r>
            <a:r>
              <a:rPr lang="en-US" sz="1800">
                <a:latin typeface="Arial" charset="0"/>
              </a:rPr>
              <a:t> </a:t>
            </a:r>
          </a:p>
        </p:txBody>
      </p:sp>
      <p:pic>
        <p:nvPicPr>
          <p:cNvPr id="32770" name="Picture 5" descr="0801091737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133600"/>
            <a:ext cx="28575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smtClean="0"/>
              <a:t>Nicotine is rapidly absorbed and delivered to the brain causing its pleasurable effects</a:t>
            </a:r>
          </a:p>
          <a:p>
            <a:pPr eaLnBrk="1" hangingPunct="1"/>
            <a:r>
              <a:rPr lang="en-US" smtClean="0"/>
              <a:t>It sticks around for a few hours and then is gone</a:t>
            </a:r>
          </a:p>
          <a:p>
            <a:pPr eaLnBrk="1" hangingPunct="1"/>
            <a:r>
              <a:rPr lang="en-US" smtClean="0"/>
              <a:t>Tolerance develops rapidly and begins within a few hours (probably more rapidly than to cocaine or heroin) </a:t>
            </a:r>
          </a:p>
          <a:p>
            <a:pPr eaLnBrk="1" hangingPunct="1"/>
            <a:r>
              <a:rPr lang="en-US" smtClean="0"/>
              <a:t>Withdrawal symptoms are very unpleasurable, especially the irritability, depression, and anxiety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Indications of nicotine’s addictive nature, in 2006:</a:t>
            </a:r>
          </a:p>
          <a:p>
            <a:pPr marL="742950" lvl="1" indent="-285750" eaLnBrk="1" hangingPunct="1"/>
            <a:r>
              <a:rPr lang="en-US" dirty="0" smtClean="0"/>
              <a:t>23 million tried cocaine; 600,000 used weekly (2.6%) and only a fraction used daily</a:t>
            </a:r>
          </a:p>
          <a:p>
            <a:pPr marL="742950" lvl="1" indent="-285750" eaLnBrk="1" hangingPunct="1"/>
            <a:r>
              <a:rPr lang="en-US" dirty="0" smtClean="0"/>
              <a:t>72 million tried marijuana; 6.8 million used weekly (9.4%) and smaller fraction used daily</a:t>
            </a:r>
          </a:p>
          <a:p>
            <a:pPr marL="742950" lvl="1" indent="-285750" eaLnBrk="1" hangingPunct="1"/>
            <a:r>
              <a:rPr lang="en-US" dirty="0" smtClean="0"/>
              <a:t>198 million tried alcohol; &lt;48 million drank weekly (27%) and 20 million drank daily (11%)</a:t>
            </a:r>
          </a:p>
          <a:p>
            <a:pPr marL="742950" lvl="1" indent="-285750" eaLnBrk="1" hangingPunct="1"/>
            <a:r>
              <a:rPr lang="en-US" dirty="0" smtClean="0"/>
              <a:t>162 million tried smoking; 60 million in the past month (37%) and 37 million smoked daily (22.7%)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6248400"/>
            <a:ext cx="189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SAMHSA 2006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smtClean="0"/>
              <a:t>Cigarette and tobacco use becomes rapidly associated with every day events (driving, drinking coffee, talking on the phone, taking a “break”)</a:t>
            </a:r>
          </a:p>
          <a:p>
            <a:pPr eaLnBrk="1" hangingPunct="1"/>
            <a:r>
              <a:rPr lang="en-US" smtClean="0"/>
              <a:t>This conditioning (drug-associated memories) is extremely powerful, is fairly unique to cigarette smoking, and is one of the reasons it is so </a:t>
            </a:r>
            <a:r>
              <a:rPr lang="en-US" i="1" smtClean="0"/>
              <a:t>difficult</a:t>
            </a:r>
            <a:r>
              <a:rPr lang="en-US" smtClean="0"/>
              <a:t> to quit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smtClean="0"/>
              <a:t>Nicotine addiction and continued use is a wonderful example of </a:t>
            </a:r>
            <a:r>
              <a:rPr lang="en-US" i="1" u="sng" smtClean="0"/>
              <a:t>NEGATIVE REINFORCEMENT</a:t>
            </a:r>
            <a:r>
              <a:rPr lang="en-US" i="1" smtClean="0"/>
              <a:t>*</a:t>
            </a:r>
          </a:p>
          <a:p>
            <a:pPr marL="1143000" lvl="2" indent="-228600" eaLnBrk="1" hangingPunct="1">
              <a:buFontTx/>
              <a:buNone/>
            </a:pPr>
            <a:r>
              <a:rPr lang="en-US" i="1" smtClean="0"/>
              <a:t>*The removal of an aversive (unpleasant) stimulus which reinforces/increases a certain behavior or response</a:t>
            </a:r>
          </a:p>
          <a:p>
            <a:pPr eaLnBrk="1" hangingPunct="1"/>
            <a:r>
              <a:rPr lang="en-US" smtClean="0"/>
              <a:t>When the smoker/nicotine addict ingests nicotine, it attaches to receptors releasing acetylcholine, dopamine, etc., which alleviates the withdrawal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Risk factors for tobacco </a:t>
            </a:r>
            <a:r>
              <a:rPr lang="en-US" b="1" dirty="0" smtClean="0"/>
              <a:t>addiction</a:t>
            </a:r>
            <a:r>
              <a:rPr lang="en-US" dirty="0" smtClean="0"/>
              <a:t>:</a:t>
            </a:r>
          </a:p>
          <a:p>
            <a:pPr marL="742950" lvl="1" indent="-285750" eaLnBrk="1" hangingPunct="1"/>
            <a:r>
              <a:rPr lang="en-US" dirty="0" smtClean="0"/>
              <a:t>Age at first use</a:t>
            </a:r>
          </a:p>
          <a:p>
            <a:pPr marL="1143000" lvl="2" indent="-228600" eaLnBrk="1" hangingPunct="1"/>
            <a:r>
              <a:rPr lang="en-US" dirty="0" smtClean="0"/>
              <a:t>An individual who starts using nicotine between the age of 8-12 is 5 times more likely to become addicted than someone who starts after the age of 18-19</a:t>
            </a:r>
          </a:p>
          <a:p>
            <a:pPr marL="742950" lvl="1" indent="-285750" eaLnBrk="1" hangingPunct="1"/>
            <a:r>
              <a:rPr lang="en-US" dirty="0" smtClean="0"/>
              <a:t>Genetics </a:t>
            </a:r>
          </a:p>
          <a:p>
            <a:pPr marL="1143000" lvl="2" indent="-228600" eaLnBrk="1" hangingPunct="1"/>
            <a:r>
              <a:rPr lang="en-US" dirty="0" smtClean="0"/>
              <a:t>Twin studies show that about half of smoking behavior is attributed to genetic effects</a:t>
            </a:r>
          </a:p>
          <a:p>
            <a:pPr marL="742950" lvl="1" indent="-285750" eaLnBrk="1" hangingPunct="1"/>
            <a:r>
              <a:rPr lang="en-US" dirty="0" smtClean="0"/>
              <a:t>Psychiatric history</a:t>
            </a:r>
          </a:p>
          <a:p>
            <a:pPr marL="1143000" lvl="2" indent="-228600" eaLnBrk="1" hangingPunct="1"/>
            <a:r>
              <a:rPr lang="en-US" dirty="0" smtClean="0"/>
              <a:t>Lifetime prevalence of depression is 59% among those who had ever smoked compared to 17% in the general population</a:t>
            </a:r>
          </a:p>
          <a:p>
            <a:pPr marL="1143000" lvl="2" indent="-22860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Risk factors for tobacco </a:t>
            </a:r>
            <a:r>
              <a:rPr lang="en-US" b="1" dirty="0" smtClean="0"/>
              <a:t>addiction </a:t>
            </a:r>
            <a:r>
              <a:rPr lang="en-US" dirty="0" smtClean="0"/>
              <a:t>(cont.):</a:t>
            </a:r>
          </a:p>
          <a:p>
            <a:pPr marL="742950" lvl="1" indent="-285750" eaLnBrk="1" hangingPunct="1"/>
            <a:r>
              <a:rPr lang="en-US" dirty="0" smtClean="0"/>
              <a:t>Psychiatric history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  <a:p>
            <a:pPr marL="1143000" lvl="2" indent="-228600" eaLnBrk="1" hangingPunct="1"/>
            <a:r>
              <a:rPr lang="en-US" dirty="0" smtClean="0"/>
              <a:t>Rates of nicotine dependence are 40% in those with ADHD (more than double the general population)</a:t>
            </a:r>
          </a:p>
          <a:p>
            <a:pPr marL="1143000" lvl="2" indent="-228600" eaLnBrk="1" hangingPunct="1"/>
            <a:r>
              <a:rPr lang="en-US" dirty="0" smtClean="0"/>
              <a:t>Smoking occurs at rates well above the population average in those that abuse drugs and alcohol (&gt;70%)</a:t>
            </a:r>
          </a:p>
          <a:p>
            <a:pPr marL="1143000" lvl="2" indent="-228600" eaLnBrk="1" hangingPunct="1"/>
            <a:r>
              <a:rPr lang="en-US" dirty="0" smtClean="0"/>
              <a:t>Up to 84% of those in treatment for alcohol and/or drugs are smokers</a:t>
            </a:r>
          </a:p>
          <a:p>
            <a:pPr marL="1417637" lvl="3" indent="-228600" eaLnBrk="1" hangingPunct="1"/>
            <a:r>
              <a:rPr lang="en-US" dirty="0" smtClean="0"/>
              <a:t>Higher in those being treated for opioid use disorder compared with alcohol [OR 2.52, 95% CI, 2.00-3.17]</a:t>
            </a:r>
          </a:p>
          <a:p>
            <a:pPr marL="914400" lvl="2" indent="0" eaLnBrk="1" hangingPunct="1">
              <a:buNone/>
            </a:pPr>
            <a:endParaRPr lang="en-US" dirty="0" smtClean="0"/>
          </a:p>
          <a:p>
            <a:pPr marL="1143000" lvl="2" indent="-22860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4708525" y="224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590800" y="2033587"/>
            <a:ext cx="360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charset="0"/>
              </a:rPr>
              <a:t>Again, who cares?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27" y="3048000"/>
            <a:ext cx="4737746" cy="315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Well, tobacco use kills!</a:t>
            </a:r>
          </a:p>
          <a:p>
            <a:pPr eaLnBrk="1" hangingPunct="1"/>
            <a:r>
              <a:rPr lang="en-US" dirty="0" smtClean="0"/>
              <a:t>Overall, adult smokers in the U.S. lose an average </a:t>
            </a:r>
            <a:r>
              <a:rPr lang="en-US" b="1" dirty="0" smtClean="0"/>
              <a:t>14</a:t>
            </a:r>
            <a:r>
              <a:rPr lang="en-US" dirty="0" smtClean="0"/>
              <a:t> years of life</a:t>
            </a:r>
          </a:p>
          <a:p>
            <a:pPr eaLnBrk="1" hangingPunct="1"/>
            <a:r>
              <a:rPr lang="en-US" dirty="0" smtClean="0"/>
              <a:t>Cardiovascular disease</a:t>
            </a:r>
          </a:p>
          <a:p>
            <a:pPr marL="742950" lvl="1" indent="-285750" eaLnBrk="1" hangingPunct="1"/>
            <a:r>
              <a:rPr lang="en-US" dirty="0" smtClean="0"/>
              <a:t>Heart attack</a:t>
            </a:r>
          </a:p>
          <a:p>
            <a:pPr marL="742950" lvl="1" indent="-285750" eaLnBrk="1" hangingPunct="1"/>
            <a:r>
              <a:rPr lang="en-US" dirty="0" smtClean="0"/>
              <a:t>Stroke</a:t>
            </a:r>
          </a:p>
          <a:p>
            <a:pPr marL="742950" lvl="1" indent="-285750" eaLnBrk="1" hangingPunct="1"/>
            <a:r>
              <a:rPr lang="en-US" dirty="0" smtClean="0"/>
              <a:t>Peripheral arterial disease</a:t>
            </a:r>
          </a:p>
          <a:p>
            <a:pPr eaLnBrk="1" hangingPunct="1"/>
            <a:r>
              <a:rPr lang="en-US" dirty="0" smtClean="0"/>
              <a:t>Lung disease</a:t>
            </a:r>
          </a:p>
          <a:p>
            <a:pPr marL="742950" lvl="1" indent="-285750" eaLnBrk="1" hangingPunct="1"/>
            <a:r>
              <a:rPr lang="en-US" dirty="0" smtClean="0"/>
              <a:t>Emphysema</a:t>
            </a:r>
          </a:p>
          <a:p>
            <a:pPr marL="742950" lvl="1" indent="-285750" eaLnBrk="1" hangingPunct="1"/>
            <a:r>
              <a:rPr lang="en-US" dirty="0" smtClean="0"/>
              <a:t>Chronic bronchitis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Tobacco history</a:t>
            </a:r>
          </a:p>
          <a:p>
            <a:r>
              <a:rPr lang="en-US" dirty="0" smtClean="0"/>
              <a:t>Tobacco epidemiology</a:t>
            </a:r>
          </a:p>
          <a:p>
            <a:r>
              <a:rPr lang="en-US" dirty="0" smtClean="0"/>
              <a:t>Smoking and mental illness</a:t>
            </a:r>
          </a:p>
          <a:p>
            <a:r>
              <a:rPr lang="en-US" dirty="0" smtClean="0"/>
              <a:t>Basic nicotine neurobiology</a:t>
            </a:r>
          </a:p>
          <a:p>
            <a:r>
              <a:rPr lang="en-US" dirty="0" smtClean="0"/>
              <a:t>Gateway drug hypothesis</a:t>
            </a:r>
          </a:p>
          <a:p>
            <a:r>
              <a:rPr lang="en-US" dirty="0"/>
              <a:t>Why nicotine cessation is so important for those with other (non-tobacco) substance use </a:t>
            </a:r>
            <a:r>
              <a:rPr lang="en-US" dirty="0" smtClean="0"/>
              <a:t>disorders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smtClean="0"/>
              <a:t>Cancer</a:t>
            </a:r>
          </a:p>
          <a:p>
            <a:pPr marL="742950" lvl="1" indent="-285750" eaLnBrk="1" hangingPunct="1"/>
            <a:r>
              <a:rPr lang="en-US" smtClean="0"/>
              <a:t>Men who smoke are 22 times more likely to develop lung cancer than those who don’t (for women it is 12 times)</a:t>
            </a:r>
          </a:p>
          <a:p>
            <a:pPr marL="742950" lvl="1" indent="-285750" eaLnBrk="1" hangingPunct="1"/>
            <a:r>
              <a:rPr lang="en-US" smtClean="0"/>
              <a:t>85% of men with lung cancer smoke</a:t>
            </a:r>
          </a:p>
          <a:p>
            <a:pPr marL="742950" lvl="1" indent="-285750" eaLnBrk="1" hangingPunct="1"/>
            <a:r>
              <a:rPr lang="en-US" smtClean="0"/>
              <a:t>75% of women with lung cancer smoke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86200"/>
            <a:ext cx="3512939" cy="2726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762000"/>
            <a:ext cx="7467600" cy="4525963"/>
          </a:xfrm>
        </p:spPr>
        <p:txBody>
          <a:bodyPr/>
          <a:lstStyle/>
          <a:p>
            <a:r>
              <a:rPr lang="en-US" sz="2600" dirty="0"/>
              <a:t>P</a:t>
            </a:r>
            <a:r>
              <a:rPr lang="en-US" sz="2600" dirty="0" smtClean="0"/>
              <a:t>atient (20 pack-year smoking history, now at 2 </a:t>
            </a:r>
            <a:r>
              <a:rPr lang="en-US" sz="2600" dirty="0" err="1" smtClean="0"/>
              <a:t>ppd</a:t>
            </a:r>
            <a:r>
              <a:rPr lang="en-US" sz="2600" dirty="0" smtClean="0"/>
              <a:t>) in IOP treatment for AUD presents </a:t>
            </a:r>
            <a:r>
              <a:rPr lang="en-US" sz="2600" dirty="0"/>
              <a:t>to your office </a:t>
            </a:r>
            <a:r>
              <a:rPr lang="en-US" sz="2600" dirty="0" smtClean="0"/>
              <a:t>and wants to quit, </a:t>
            </a:r>
            <a:r>
              <a:rPr lang="en-US" sz="2600" dirty="0"/>
              <a:t>but is worried about doing so while </a:t>
            </a:r>
            <a:r>
              <a:rPr lang="en-US" sz="2600" dirty="0" smtClean="0"/>
              <a:t>undergoing  </a:t>
            </a:r>
            <a:r>
              <a:rPr lang="en-US" sz="2600" dirty="0"/>
              <a:t>treatment. </a:t>
            </a:r>
            <a:r>
              <a:rPr lang="en-US" sz="2600" dirty="0" smtClean="0"/>
              <a:t>Your best </a:t>
            </a:r>
            <a:r>
              <a:rPr lang="en-US" sz="2600" dirty="0"/>
              <a:t>advice to him </a:t>
            </a:r>
            <a:r>
              <a:rPr lang="en-US" sz="2600" dirty="0" smtClean="0"/>
              <a:t>would </a:t>
            </a:r>
            <a:r>
              <a:rPr lang="en-US" sz="2600" dirty="0"/>
              <a:t>be:</a:t>
            </a:r>
          </a:p>
          <a:p>
            <a:pPr lvl="1"/>
            <a:r>
              <a:rPr lang="en-US" sz="2400" dirty="0" smtClean="0"/>
              <a:t>a. </a:t>
            </a:r>
            <a:r>
              <a:rPr lang="en-US" sz="2400" dirty="0"/>
              <a:t>Continue smoking for now and even increase the number of cigarettes per day if it </a:t>
            </a:r>
            <a:r>
              <a:rPr lang="en-US" sz="2400" dirty="0" smtClean="0"/>
              <a:t>helps him to cope.</a:t>
            </a:r>
            <a:endParaRPr lang="en-US" sz="2400" dirty="0"/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. </a:t>
            </a:r>
            <a:r>
              <a:rPr lang="en-US" sz="2400" dirty="0"/>
              <a:t>T</a:t>
            </a:r>
            <a:r>
              <a:rPr lang="en-US" sz="2400" dirty="0" smtClean="0"/>
              <a:t>ake </a:t>
            </a:r>
            <a:r>
              <a:rPr lang="en-US" sz="2400" dirty="0"/>
              <a:t>up chewing tobacco instead.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. Delay until </a:t>
            </a:r>
            <a:r>
              <a:rPr lang="en-US" sz="2400" dirty="0"/>
              <a:t>he has at least 6 months of abstinence, giving him the best chance of maintaining long-term sobriety.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. It is </a:t>
            </a:r>
            <a:r>
              <a:rPr lang="en-US" sz="2400" dirty="0"/>
              <a:t>safe to stop smoking now and will improve his chances of staying clean and sober. </a:t>
            </a:r>
          </a:p>
        </p:txBody>
      </p:sp>
    </p:spTree>
    <p:extLst>
      <p:ext uri="{BB962C8B-B14F-4D97-AF65-F5344CB8AC3E}">
        <p14:creationId xmlns:p14="http://schemas.microsoft.com/office/powerpoint/2010/main" val="40614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4708525" y="224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6221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What are the benefits of quitting?</a:t>
            </a:r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46083" name="Picture 11" descr="1624_Denham_to_Overlander_Long_Straight_Road%5B1%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smtClean="0"/>
              <a:t>Benefits of smoking cessation</a:t>
            </a:r>
          </a:p>
          <a:p>
            <a:pPr marL="742950" lvl="1" indent="-285750" eaLnBrk="1" hangingPunct="1"/>
            <a:r>
              <a:rPr lang="en-US" smtClean="0"/>
              <a:t>Within 20 minutes, BP and pulse rate drop to normal</a:t>
            </a:r>
          </a:p>
          <a:p>
            <a:pPr marL="742950" lvl="1" indent="-285750" eaLnBrk="1" hangingPunct="1"/>
            <a:r>
              <a:rPr lang="en-US" smtClean="0"/>
              <a:t>In 8 hours, carbon monoxide decreases and oxygen levels increase to normal</a:t>
            </a:r>
          </a:p>
          <a:p>
            <a:pPr marL="742950" lvl="1" indent="-285750" eaLnBrk="1" hangingPunct="1"/>
            <a:r>
              <a:rPr lang="en-US" smtClean="0"/>
              <a:t>Within 1 week, risk of MI drops, breathing improves, and constricted blood vessels relax</a:t>
            </a:r>
          </a:p>
          <a:p>
            <a:pPr marL="742950" lvl="1" indent="-285750" eaLnBrk="1" hangingPunct="1"/>
            <a:r>
              <a:rPr lang="en-US" smtClean="0"/>
              <a:t>In 1 year, risk of coronary artery disease and MI is cut in half</a:t>
            </a:r>
          </a:p>
          <a:p>
            <a:pPr marL="742950" lvl="1" indent="-285750" eaLnBrk="1" hangingPunct="1"/>
            <a:r>
              <a:rPr lang="en-US" smtClean="0"/>
              <a:t>Within 10 years, lung cancer death rate returns to that of a nonsmoker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Benefits of smoking cessation (cont.)</a:t>
            </a:r>
          </a:p>
          <a:p>
            <a:pPr marL="742950" lvl="1" indent="-285750" eaLnBrk="1" hangingPunct="1"/>
            <a:r>
              <a:rPr lang="en-US" dirty="0" smtClean="0"/>
              <a:t>It increases the chances of staying clean and sober!!!</a:t>
            </a:r>
          </a:p>
          <a:p>
            <a:pPr marL="1143000" lvl="2" indent="-228600" eaLnBrk="1" hangingPunct="1"/>
            <a:r>
              <a:rPr lang="en-US" dirty="0" smtClean="0"/>
              <a:t>One study (</a:t>
            </a:r>
            <a:r>
              <a:rPr lang="en-US" dirty="0" err="1" smtClean="0"/>
              <a:t>Stuyt</a:t>
            </a:r>
            <a:r>
              <a:rPr lang="en-US" dirty="0" smtClean="0"/>
              <a:t>, 1997) showed overall that 48% of nontobacco users maintained sobriety at 12 months compared to only 14% of tobacco users </a:t>
            </a:r>
          </a:p>
          <a:p>
            <a:pPr marL="742950" lvl="1" indent="-285750" eaLnBrk="1" hangingPunct="1"/>
            <a:r>
              <a:rPr lang="en-US" dirty="0" smtClean="0"/>
              <a:t>Quitting smoking at the same time as alcohol and other drugs does </a:t>
            </a:r>
            <a:r>
              <a:rPr lang="en-US" b="1" dirty="0" smtClean="0"/>
              <a:t>not</a:t>
            </a:r>
            <a:r>
              <a:rPr lang="en-US" dirty="0" smtClean="0"/>
              <a:t> increase rates of relapse into non-nicotine chemical use</a:t>
            </a:r>
          </a:p>
          <a:p>
            <a:pPr marL="742950" lvl="1" indent="-285750" eaLnBrk="1" hangingPunct="1"/>
            <a:r>
              <a:rPr lang="en-US" dirty="0" smtClean="0"/>
              <a:t>Addicts/alcoholics in and out of recovery are at high risk for tobacco-related death (&gt;50%)</a:t>
            </a:r>
          </a:p>
          <a:p>
            <a:pPr marL="742950" lvl="1" indent="-28575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4708525" y="224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733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SMOKING CESSATION STRATEGIES</a:t>
            </a:r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49155" name="Picture 6" descr="MC90043379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114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8" descr="MC90043387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09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smtClean="0"/>
              <a:t>Smoking cessation is difficult, with the average smoker attempting to quit 5 times before permanent success</a:t>
            </a:r>
          </a:p>
          <a:p>
            <a:pPr eaLnBrk="1" hangingPunct="1"/>
            <a:r>
              <a:rPr lang="en-US" smtClean="0"/>
              <a:t>“Cold turkey” without any help has an initial success rate in the range of 3-10%</a:t>
            </a:r>
          </a:p>
          <a:p>
            <a:pPr eaLnBrk="1" hangingPunct="1"/>
            <a:r>
              <a:rPr lang="en-US" smtClean="0"/>
              <a:t>Behavioral treatments (counseling, therapy, group support, telephone quitlines) increase the quit rate by </a:t>
            </a:r>
            <a:r>
              <a:rPr lang="en-US" smtClean="0">
                <a:cs typeface="Arial" charset="0"/>
              </a:rPr>
              <a:t>~</a:t>
            </a:r>
            <a:r>
              <a:rPr lang="en-US" smtClean="0"/>
              <a:t>20%</a:t>
            </a:r>
          </a:p>
          <a:p>
            <a:pPr eaLnBrk="1" hangingPunct="1"/>
            <a:r>
              <a:rPr lang="en-US" smtClean="0"/>
              <a:t>Pharmacologic support along with behavioral therapies can double the success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b="1" dirty="0" smtClean="0"/>
              <a:t>Pharmacologic therapies</a:t>
            </a:r>
          </a:p>
          <a:p>
            <a:pPr marL="742950" lvl="1" indent="-285750" eaLnBrk="1" hangingPunct="1"/>
            <a:r>
              <a:rPr lang="en-US" dirty="0" smtClean="0"/>
              <a:t>Nicotine replacement (patch, gum, lozenges)</a:t>
            </a:r>
          </a:p>
          <a:p>
            <a:pPr marL="1143000" lvl="2" indent="-228600" eaLnBrk="1" hangingPunct="1"/>
            <a:r>
              <a:rPr lang="en-US" dirty="0" smtClean="0"/>
              <a:t>May be used in combination (patch plus method) and with other medications</a:t>
            </a:r>
          </a:p>
          <a:p>
            <a:pPr marL="742950" lvl="1" indent="-285750" eaLnBrk="1" hangingPunct="1"/>
            <a:r>
              <a:rPr lang="en-US" dirty="0" smtClean="0"/>
              <a:t>Bupropion (</a:t>
            </a:r>
            <a:r>
              <a:rPr lang="en-US" dirty="0" err="1" smtClean="0"/>
              <a:t>Zyban</a:t>
            </a:r>
            <a:r>
              <a:rPr lang="en-US" dirty="0" smtClean="0"/>
              <a:t> or </a:t>
            </a:r>
            <a:r>
              <a:rPr lang="en-US" dirty="0" err="1" smtClean="0"/>
              <a:t>Wellbutrin</a:t>
            </a:r>
            <a:r>
              <a:rPr lang="en-US" dirty="0" smtClean="0"/>
              <a:t>)</a:t>
            </a:r>
          </a:p>
          <a:p>
            <a:pPr marL="1143000" lvl="2" indent="-228600" eaLnBrk="1" hangingPunct="1"/>
            <a:r>
              <a:rPr lang="en-US" dirty="0" smtClean="0"/>
              <a:t>Antidepressant that may act to block the nicotine receptor</a:t>
            </a:r>
          </a:p>
          <a:p>
            <a:pPr marL="1143000" lvl="2" indent="-228600" eaLnBrk="1" hangingPunct="1"/>
            <a:r>
              <a:rPr lang="en-US" dirty="0" smtClean="0"/>
              <a:t>Start 1-2 weeks before quit date and continue for 3-6 more months</a:t>
            </a:r>
          </a:p>
          <a:p>
            <a:pPr marL="1143000" lvl="2" indent="-228600" eaLnBrk="1" hangingPunct="1"/>
            <a:r>
              <a:rPr lang="en-US" dirty="0" smtClean="0"/>
              <a:t>Adding NRT provides additional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b="1" dirty="0" smtClean="0"/>
              <a:t>Pharmacologic therapies </a:t>
            </a:r>
            <a:r>
              <a:rPr lang="en-US" dirty="0" smtClean="0"/>
              <a:t>(cont.)</a:t>
            </a:r>
          </a:p>
          <a:p>
            <a:pPr marL="742950" lvl="1" indent="-285750" eaLnBrk="1" hangingPunct="1"/>
            <a:r>
              <a:rPr lang="en-US" dirty="0" err="1" smtClean="0"/>
              <a:t>Varenicline</a:t>
            </a:r>
            <a:r>
              <a:rPr lang="en-US" dirty="0" smtClean="0"/>
              <a:t> (Chantix)</a:t>
            </a:r>
          </a:p>
          <a:p>
            <a:pPr marL="1143000" lvl="2" indent="-228600" eaLnBrk="1" hangingPunct="1"/>
            <a:r>
              <a:rPr lang="en-US" dirty="0" smtClean="0"/>
              <a:t>Acts as both a partial nicotine receptor activator and a partial blocker</a:t>
            </a:r>
          </a:p>
          <a:p>
            <a:pPr marL="1143000" lvl="2" indent="-228600" eaLnBrk="1" hangingPunct="1"/>
            <a:r>
              <a:rPr lang="en-US" dirty="0" smtClean="0"/>
              <a:t>Begin 7 days before quit date and continue for 3-6 months</a:t>
            </a:r>
          </a:p>
          <a:p>
            <a:pPr marL="1143000" lvl="2" indent="-228600" eaLnBrk="1" hangingPunct="1"/>
            <a:r>
              <a:rPr lang="en-US" dirty="0" smtClean="0"/>
              <a:t>Shouldn’t be used with nicotine replacement therapy</a:t>
            </a:r>
          </a:p>
          <a:p>
            <a:pPr marL="1143000" lvl="2" indent="-228600" eaLnBrk="1" hangingPunct="1"/>
            <a:r>
              <a:rPr lang="en-US" dirty="0" smtClean="0"/>
              <a:t>Shouldn’t use with unstable coronary artery disease</a:t>
            </a:r>
          </a:p>
          <a:p>
            <a:pPr marL="1143000" lvl="2" indent="-228600" eaLnBrk="1" hangingPunct="1"/>
            <a:r>
              <a:rPr lang="en-US" dirty="0" smtClean="0"/>
              <a:t>Can worsen depression and lead to increased agitation, aggression, or suicidal thoughts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746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Electronic Nicotine Delivery Systems (ENDS)</a:t>
            </a:r>
          </a:p>
          <a:p>
            <a:pPr lvl="1" eaLnBrk="1" hangingPunct="1"/>
            <a:r>
              <a:rPr lang="en-US" dirty="0" smtClean="0"/>
              <a:t>Insufficient evidence</a:t>
            </a:r>
          </a:p>
          <a:p>
            <a:pPr lvl="1" eaLnBrk="1" hangingPunct="1"/>
            <a:r>
              <a:rPr lang="en-US" dirty="0" smtClean="0"/>
              <a:t>2/3 of physicians believe are</a:t>
            </a:r>
          </a:p>
          <a:p>
            <a:pPr marL="449263" lvl="1" indent="0" eaLnBrk="1" hangingPunct="1">
              <a:buNone/>
            </a:pPr>
            <a:r>
              <a:rPr lang="en-US" dirty="0" smtClean="0"/>
              <a:t>   helpful, 35% recommend</a:t>
            </a:r>
          </a:p>
          <a:p>
            <a:pPr lvl="1" eaLnBrk="1" hangingPunct="1"/>
            <a:r>
              <a:rPr lang="en-US" dirty="0" smtClean="0"/>
              <a:t>56% of users report using them to reduce or quit, 26% use so they can smoke in church</a:t>
            </a:r>
          </a:p>
          <a:p>
            <a:pPr lvl="1" eaLnBrk="1" hangingPunct="1"/>
            <a:r>
              <a:rPr lang="en-US" dirty="0" smtClean="0"/>
              <a:t>2 RCTs evaluating efficacy in smoking cessation showed mixed results</a:t>
            </a:r>
          </a:p>
          <a:p>
            <a:pPr lvl="1" eaLnBrk="1" hangingPunct="1"/>
            <a:r>
              <a:rPr lang="en-US" dirty="0" smtClean="0"/>
              <a:t>Concern about unknown components and mixtures</a:t>
            </a:r>
          </a:p>
          <a:p>
            <a:pPr lvl="1" eaLnBrk="1" hangingPunct="1"/>
            <a:r>
              <a:rPr lang="en-US" dirty="0" smtClean="0"/>
              <a:t>None has received FDA approval for cessation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45" y="1239982"/>
            <a:ext cx="3352800" cy="18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makes nicotine (smoking) cessation particularly difficult</a:t>
            </a:r>
          </a:p>
          <a:p>
            <a:r>
              <a:rPr lang="en-US" dirty="0" smtClean="0"/>
              <a:t>The </a:t>
            </a:r>
            <a:r>
              <a:rPr lang="en-US" dirty="0"/>
              <a:t>main </a:t>
            </a:r>
            <a:r>
              <a:rPr lang="en-US" dirty="0" smtClean="0"/>
              <a:t>treatments </a:t>
            </a:r>
            <a:r>
              <a:rPr lang="en-US" dirty="0"/>
              <a:t>for smoking cessation and </a:t>
            </a:r>
            <a:r>
              <a:rPr lang="en-US" dirty="0" smtClean="0"/>
              <a:t>any contraindication(s</a:t>
            </a:r>
            <a:r>
              <a:rPr lang="en-US" dirty="0"/>
              <a:t>) to their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E-cigs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smo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0"/>
            <a:ext cx="52578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>
          <a:xfrm>
            <a:off x="609600" y="914400"/>
            <a:ext cx="7467600" cy="5211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SUMMARY</a:t>
            </a:r>
          </a:p>
          <a:p>
            <a:pPr eaLnBrk="1" hangingPunct="1">
              <a:defRPr/>
            </a:pPr>
            <a:r>
              <a:rPr lang="en-US" smtClean="0"/>
              <a:t>Smoking is </a:t>
            </a:r>
            <a:r>
              <a:rPr lang="en-US" smtClean="0">
                <a:solidFill>
                  <a:srgbClr val="C00000"/>
                </a:solidFill>
              </a:rPr>
              <a:t>BAD</a:t>
            </a:r>
            <a:endParaRPr lang="en-US" smtClean="0"/>
          </a:p>
          <a:p>
            <a:pPr eaLnBrk="1" hangingPunct="1">
              <a:defRPr/>
            </a:pPr>
            <a:r>
              <a:rPr lang="en-US" smtClean="0"/>
              <a:t>It is </a:t>
            </a:r>
            <a:r>
              <a:rPr lang="en-US" b="1" i="1" smtClean="0"/>
              <a:t>the</a:t>
            </a:r>
            <a:r>
              <a:rPr lang="en-US" smtClean="0"/>
              <a:t> major killer of people with the disease of addiction</a:t>
            </a:r>
          </a:p>
          <a:p>
            <a:pPr eaLnBrk="1" hangingPunct="1">
              <a:defRPr/>
            </a:pPr>
            <a:r>
              <a:rPr lang="en-US" smtClean="0"/>
              <a:t>The physical and emotional benefits that come with smoking cessation begin within hours and continue for years</a:t>
            </a:r>
          </a:p>
          <a:p>
            <a:pPr eaLnBrk="1" hangingPunct="1">
              <a:defRPr/>
            </a:pPr>
            <a:r>
              <a:rPr lang="en-US" smtClean="0"/>
              <a:t>Quitting will </a:t>
            </a:r>
            <a:r>
              <a:rPr lang="en-US" b="1" i="1" u="sng" smtClean="0"/>
              <a:t>double</a:t>
            </a:r>
            <a:r>
              <a:rPr lang="en-US" smtClean="0"/>
              <a:t> the chances of staying clean and sober</a:t>
            </a:r>
          </a:p>
          <a:p>
            <a:pPr eaLnBrk="1" hangingPunct="1">
              <a:defRPr/>
            </a:pPr>
            <a:r>
              <a:rPr lang="en-US" smtClean="0"/>
              <a:t>Patients don’t have to do it alone!!!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54274" name="Picture 4" descr="C:\Documents and Settings\MMyer\Local Settings\Temporary Internet Files\Content.IE5\5860J05F\MP9003417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5335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467600" cy="4525963"/>
          </a:xfrm>
        </p:spPr>
        <p:txBody>
          <a:bodyPr/>
          <a:lstStyle/>
          <a:p>
            <a:r>
              <a:rPr lang="en-US" sz="2000" dirty="0" smtClean="0"/>
              <a:t>Cahill K, et. Al. Nicotine receptor partial agonists for smoking cessation. </a:t>
            </a:r>
            <a:r>
              <a:rPr lang="en-US" sz="2000" i="1" dirty="0"/>
              <a:t>Cochrane Database of Systematic Reviews</a:t>
            </a:r>
            <a:r>
              <a:rPr lang="en-US" sz="2000" dirty="0"/>
              <a:t>, </a:t>
            </a:r>
            <a:r>
              <a:rPr lang="en-US" sz="2000" dirty="0" smtClean="0"/>
              <a:t>2012; </a:t>
            </a:r>
            <a:r>
              <a:rPr lang="en-US" sz="2000" dirty="0"/>
              <a:t>3: </a:t>
            </a:r>
            <a:r>
              <a:rPr lang="en-US" sz="2000" dirty="0" smtClean="0"/>
              <a:t>CD006103.</a:t>
            </a:r>
          </a:p>
          <a:p>
            <a:r>
              <a:rPr lang="en-US" sz="2000" dirty="0" smtClean="0"/>
              <a:t>Centers for Disease Control and Prevention. Current Cigarette Smoking Among Adults – United States, 2005-2013. </a:t>
            </a:r>
            <a:r>
              <a:rPr lang="en-US" sz="2000" i="1" dirty="0" smtClean="0"/>
              <a:t>MMWR</a:t>
            </a:r>
            <a:r>
              <a:rPr lang="en-US" sz="2000" dirty="0" smtClean="0"/>
              <a:t> 2014; 63(47): 1108-12.</a:t>
            </a:r>
          </a:p>
          <a:p>
            <a:r>
              <a:rPr lang="en-US" sz="2000" dirty="0"/>
              <a:t>Fiore MC, et al. Treating tobacco use and dependence: 2008 update. Clinical Practice Guideline. Rockville, MD: U.S. Department of Health and Human Services. Public Health Service, 2008.  </a:t>
            </a:r>
            <a:endParaRPr lang="en-US" sz="2000" dirty="0" smtClean="0"/>
          </a:p>
          <a:p>
            <a:r>
              <a:rPr lang="en-US" sz="2000" dirty="0" smtClean="0"/>
              <a:t>Gulliver SB, et. al. Smoking cessation and alcohol abstinence: what do the data tell us? </a:t>
            </a:r>
            <a:r>
              <a:rPr lang="en-US" sz="2000" i="1" dirty="0" smtClean="0"/>
              <a:t>Alcohol Research &amp; Health</a:t>
            </a:r>
            <a:r>
              <a:rPr lang="en-US" sz="2000" dirty="0" smtClean="0"/>
              <a:t>, 2006; 29(3): 208-12.</a:t>
            </a:r>
          </a:p>
          <a:p>
            <a:r>
              <a:rPr lang="en-US" sz="2000" dirty="0" err="1" smtClean="0"/>
              <a:t>Guydish</a:t>
            </a:r>
            <a:r>
              <a:rPr lang="en-US" sz="2000" dirty="0" smtClean="0"/>
              <a:t> J, et al. An international systematic review of smoking prevalence in addiction treatment. </a:t>
            </a:r>
            <a:r>
              <a:rPr lang="en-US" sz="2000" i="1" dirty="0" smtClean="0"/>
              <a:t>Addiction</a:t>
            </a:r>
            <a:r>
              <a:rPr lang="en-US" sz="2000" dirty="0" smtClean="0"/>
              <a:t> 2015</a:t>
            </a:r>
            <a:r>
              <a:rPr lang="en-US" sz="2000" dirty="0"/>
              <a:t>; </a:t>
            </a:r>
            <a:r>
              <a:rPr lang="en-US" sz="2000" dirty="0" err="1" smtClean="0"/>
              <a:t>doi</a:t>
            </a:r>
            <a:r>
              <a:rPr lang="en-US" sz="2000" dirty="0" smtClean="0"/>
              <a:t>: 10.1111/add.13099</a:t>
            </a:r>
          </a:p>
        </p:txBody>
      </p:sp>
    </p:spTree>
    <p:extLst>
      <p:ext uri="{BB962C8B-B14F-4D97-AF65-F5344CB8AC3E}">
        <p14:creationId xmlns:p14="http://schemas.microsoft.com/office/powerpoint/2010/main" val="1607107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67600" cy="4525963"/>
          </a:xfrm>
        </p:spPr>
        <p:txBody>
          <a:bodyPr/>
          <a:lstStyle/>
          <a:p>
            <a:r>
              <a:rPr lang="en-US" sz="2000" dirty="0" err="1"/>
              <a:t>Inaba</a:t>
            </a:r>
            <a:r>
              <a:rPr lang="en-US" sz="2000" dirty="0"/>
              <a:t> DS, Cohen WE. Nicotine. </a:t>
            </a:r>
            <a:r>
              <a:rPr lang="en-US" sz="2000" i="1" dirty="0"/>
              <a:t>Uppers, Downers, and All </a:t>
            </a:r>
            <a:r>
              <a:rPr lang="en-US" sz="2000" i="1" dirty="0" err="1"/>
              <a:t>Arounders</a:t>
            </a:r>
            <a:r>
              <a:rPr lang="en-US" sz="2000" dirty="0"/>
              <a:t>. 7</a:t>
            </a:r>
            <a:r>
              <a:rPr lang="en-US" sz="2000" baseline="30000" dirty="0"/>
              <a:t>th</a:t>
            </a:r>
            <a:r>
              <a:rPr lang="en-US" sz="2000" dirty="0"/>
              <a:t> ed. Medford, OR: Paul J. </a:t>
            </a:r>
            <a:r>
              <a:rPr lang="en-US" sz="2000" dirty="0" err="1"/>
              <a:t>Steinbroner</a:t>
            </a:r>
            <a:r>
              <a:rPr lang="en-US" sz="2000" dirty="0"/>
              <a:t> Publishing, 2011; 3.40-3.59.</a:t>
            </a:r>
          </a:p>
          <a:p>
            <a:r>
              <a:rPr lang="en-US" sz="2000" dirty="0" err="1" smtClean="0"/>
              <a:t>Jha</a:t>
            </a:r>
            <a:r>
              <a:rPr lang="en-US" sz="2000" dirty="0" smtClean="0"/>
              <a:t> </a:t>
            </a:r>
            <a:r>
              <a:rPr lang="en-US" sz="2000" dirty="0"/>
              <a:t>P, et al. 21</a:t>
            </a:r>
            <a:r>
              <a:rPr lang="en-US" sz="2000" baseline="30000" dirty="0"/>
              <a:t>st</a:t>
            </a:r>
            <a:r>
              <a:rPr lang="en-US" sz="2000" dirty="0"/>
              <a:t> Century Hazards of Smoking and Benefits of Cessation in the United States. </a:t>
            </a:r>
            <a:r>
              <a:rPr lang="en-US" sz="2000" i="1" dirty="0"/>
              <a:t>NEJM</a:t>
            </a:r>
            <a:r>
              <a:rPr lang="en-US" sz="2000" dirty="0"/>
              <a:t> 2013; 368: 341-50.</a:t>
            </a:r>
          </a:p>
          <a:p>
            <a:r>
              <a:rPr lang="en-US" sz="2000" dirty="0" err="1" smtClean="0"/>
              <a:t>Kandel</a:t>
            </a:r>
            <a:r>
              <a:rPr lang="en-US" sz="2000" dirty="0" smtClean="0"/>
              <a:t> ER, et al. A molecular basis for nicotine as a gateway drug. </a:t>
            </a:r>
            <a:r>
              <a:rPr lang="en-US" sz="2000" i="1" dirty="0" smtClean="0"/>
              <a:t>NEJM</a:t>
            </a:r>
            <a:r>
              <a:rPr lang="en-US" sz="2000" dirty="0" smtClean="0"/>
              <a:t> 2014; 371: 932-43.</a:t>
            </a:r>
          </a:p>
          <a:p>
            <a:r>
              <a:rPr lang="en-US" sz="2000" dirty="0" smtClean="0"/>
              <a:t>Levine </a:t>
            </a:r>
            <a:r>
              <a:rPr lang="en-US" sz="2000" dirty="0"/>
              <a:t>A, et al. Molecular mechanisms for a gateway drug: epigenetic changes initiated by nicotine prime gene expression by cocaine. </a:t>
            </a:r>
            <a:r>
              <a:rPr lang="en-US" sz="2000" i="1" dirty="0" err="1"/>
              <a:t>Sci</a:t>
            </a:r>
            <a:r>
              <a:rPr lang="en-US" sz="2000" i="1" dirty="0"/>
              <a:t> </a:t>
            </a:r>
            <a:r>
              <a:rPr lang="en-US" sz="2000" i="1" dirty="0" err="1"/>
              <a:t>Transl</a:t>
            </a:r>
            <a:r>
              <a:rPr lang="en-US" sz="2000" i="1" dirty="0"/>
              <a:t> Med </a:t>
            </a:r>
            <a:r>
              <a:rPr lang="en-US" sz="2000" dirty="0"/>
              <a:t>2011: 3(107): 107ra109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Lindson</a:t>
            </a:r>
            <a:r>
              <a:rPr lang="en-US" sz="2000" dirty="0" smtClean="0"/>
              <a:t>-Hawley N, et al. Motivational interviewing for smoking cessation. </a:t>
            </a:r>
            <a:r>
              <a:rPr lang="en-US" sz="2000" i="1" dirty="0" smtClean="0"/>
              <a:t>Cochrane Database of Systematic Reviews</a:t>
            </a:r>
            <a:r>
              <a:rPr lang="en-US" sz="2000" dirty="0"/>
              <a:t>, 2015; 3: </a:t>
            </a:r>
            <a:r>
              <a:rPr lang="en-US" sz="2000" dirty="0" smtClean="0"/>
              <a:t>CD006936.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94897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SAMHSA, Center for Behavioral Health Statistics and Quality. National Survey on Drug Use and Health, 2013 and 2014, available at </a:t>
            </a:r>
            <a:r>
              <a:rPr lang="en-US" sz="2000" dirty="0">
                <a:hlinkClick r:id="rId2"/>
              </a:rPr>
              <a:t>http://www.samhsa.gov/data/sites/default/files/NSDUH-DetTabs2014/NSDUH-DetTabs2014.pdf</a:t>
            </a:r>
            <a:endParaRPr lang="en-US" sz="2000" dirty="0"/>
          </a:p>
          <a:p>
            <a:r>
              <a:rPr lang="en-US" sz="2000" dirty="0" smtClean="0"/>
              <a:t>Stead LF, et al. </a:t>
            </a:r>
            <a:r>
              <a:rPr lang="en-US" sz="2000" dirty="0"/>
              <a:t>Combined pharmacotherapy and </a:t>
            </a:r>
            <a:r>
              <a:rPr lang="en-US" sz="2000" dirty="0" err="1"/>
              <a:t>behavioural</a:t>
            </a:r>
            <a:r>
              <a:rPr lang="en-US" sz="2000" dirty="0"/>
              <a:t> interventions for smoking cessation</a:t>
            </a:r>
            <a:r>
              <a:rPr lang="en-US" sz="2000" dirty="0" smtClean="0"/>
              <a:t>. </a:t>
            </a:r>
            <a:r>
              <a:rPr lang="en-US" sz="2000" i="1" dirty="0"/>
              <a:t>Cochrane Database of Systematic Reviews</a:t>
            </a:r>
            <a:r>
              <a:rPr lang="en-US" sz="2000" dirty="0"/>
              <a:t>, </a:t>
            </a:r>
            <a:r>
              <a:rPr lang="en-US" sz="2000" dirty="0" smtClean="0"/>
              <a:t>2012; </a:t>
            </a:r>
            <a:r>
              <a:rPr lang="en-US" sz="2000" dirty="0"/>
              <a:t>3: </a:t>
            </a:r>
            <a:r>
              <a:rPr lang="en-US" sz="2000" dirty="0" smtClean="0"/>
              <a:t>CD008286.</a:t>
            </a:r>
          </a:p>
          <a:p>
            <a:r>
              <a:rPr lang="en-US" sz="2000" dirty="0"/>
              <a:t>Stead LF, et al. Nicotine replacement therapy for smoking </a:t>
            </a:r>
            <a:r>
              <a:rPr lang="en-US" sz="2000" dirty="0" smtClean="0"/>
              <a:t>cessation. </a:t>
            </a:r>
            <a:r>
              <a:rPr lang="en-US" sz="2000" i="1" dirty="0"/>
              <a:t>Cochrane Database of Systematic Reviews</a:t>
            </a:r>
            <a:r>
              <a:rPr lang="en-US" sz="2000" dirty="0"/>
              <a:t>, 2012; 3: </a:t>
            </a:r>
            <a:r>
              <a:rPr lang="en-US" sz="2000" dirty="0" smtClean="0"/>
              <a:t>CD000146.</a:t>
            </a:r>
          </a:p>
          <a:p>
            <a:r>
              <a:rPr lang="en-US" sz="2000" dirty="0" err="1" smtClean="0"/>
              <a:t>Stuyt</a:t>
            </a:r>
            <a:r>
              <a:rPr lang="en-US" sz="2000" dirty="0" smtClean="0"/>
              <a:t>, E. Understanding the impact of tobacco on recovery. Circle Program. Colorado Mental Health Institute at Pueblo.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993343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U.S. Preventive Services Task Force. Tobacco smoking cessation in adults and pregnant women: behavioral and pharmacotherapy interventions. Annals of Internal Medicine, 2015, available at </a:t>
            </a:r>
            <a:r>
              <a:rPr lang="en-US" sz="2000" dirty="0">
                <a:hlinkClick r:id="rId2"/>
              </a:rPr>
              <a:t>http://www.uspreventiveservicestaskforce.org/Page/Document/RecommendationStatementFinal/tobacco-use-in-adults-and-pregnant-women-counseling-and-interventions1#copyright</a:t>
            </a:r>
            <a:endParaRPr lang="en-US" sz="2000" dirty="0"/>
          </a:p>
          <a:p>
            <a:r>
              <a:rPr lang="en-US" sz="2000" dirty="0" smtClean="0"/>
              <a:t>Xu X, et al. Annual healthcare spending attributable to cigarette smoking: an update. </a:t>
            </a:r>
            <a:r>
              <a:rPr lang="en-US" sz="2000" i="1" dirty="0" smtClean="0"/>
              <a:t>American Journal of Preventive Medicine </a:t>
            </a:r>
            <a:r>
              <a:rPr lang="en-US" sz="2000" dirty="0" smtClean="0"/>
              <a:t>2014; 48(3): 326-33.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2340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igda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66800"/>
            <a:ext cx="47069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Tobacco is native to the western hemisphere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was touted as a plant of the gods in ancient middle-American cultures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use of tobacco didn’t occur in Europe and Asia until the late 1400s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Initial use was largely </a:t>
            </a:r>
            <a:r>
              <a:rPr lang="en-US" b="1" dirty="0" smtClean="0"/>
              <a:t>medical</a:t>
            </a:r>
            <a:r>
              <a:rPr lang="en-US" dirty="0" smtClean="0"/>
              <a:t> </a:t>
            </a:r>
            <a:r>
              <a:rPr lang="en-US" i="1" dirty="0" smtClean="0"/>
              <a:t>rather than</a:t>
            </a:r>
            <a:r>
              <a:rPr lang="en-US" dirty="0" smtClean="0"/>
              <a:t> </a:t>
            </a:r>
            <a:r>
              <a:rPr lang="en-US" b="1" dirty="0" smtClean="0"/>
              <a:t>recreational</a:t>
            </a:r>
            <a:r>
              <a:rPr lang="en-US" dirty="0" smtClean="0"/>
              <a:t>; thought to be a panacea, including treatment for indigestion, abscesses, fistulas, and sores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eaLnBrk="1" hangingPunct="1"/>
            <a:r>
              <a:rPr lang="en-US" smtClean="0"/>
              <a:t>Originally, smoking tobacco in pipes was the most common form of use</a:t>
            </a:r>
          </a:p>
          <a:p>
            <a:pPr eaLnBrk="1" hangingPunct="1"/>
            <a:r>
              <a:rPr lang="en-US" smtClean="0"/>
              <a:t>In the 18</a:t>
            </a:r>
            <a:r>
              <a:rPr lang="en-US" baseline="30000" smtClean="0"/>
              <a:t>th</a:t>
            </a:r>
            <a:r>
              <a:rPr lang="en-US" smtClean="0"/>
              <a:t> Century, chewing tobacco and using snuff became popular in Europe and America</a:t>
            </a:r>
          </a:p>
          <a:p>
            <a:pPr eaLnBrk="1" hangingPunct="1"/>
            <a:r>
              <a:rPr lang="en-US" smtClean="0"/>
              <a:t>Cigarettes became more popular by the end of World War I (1918) because there was a common belief that chewing tobacco caused consumption (pulmonary tuberculosis)</a:t>
            </a:r>
          </a:p>
        </p:txBody>
      </p:sp>
      <p:pic>
        <p:nvPicPr>
          <p:cNvPr id="17412" name="Picture 6" descr="C:\Documents and Settings\MMyer\Local Settings\Temporary Internet Files\Content.IE5\61ZIRDAY\MC90003737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105400"/>
            <a:ext cx="18256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Les Fumeurs et les Priseur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371600"/>
            <a:ext cx="4648200" cy="4191000"/>
          </a:xfrm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590800" y="5638800"/>
            <a:ext cx="373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Arial" charset="0"/>
              </a:rPr>
              <a:t>Les Fumeurs et les Priseurs</a:t>
            </a:r>
          </a:p>
          <a:p>
            <a:r>
              <a:rPr lang="en-US" sz="2000">
                <a:latin typeface="Arial" charset="0"/>
              </a:rPr>
              <a:t>F.W Fairholt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1934</TotalTime>
  <Words>2607</Words>
  <Application>Microsoft Office PowerPoint</Application>
  <PresentationFormat>On-screen Show (4:3)</PresentationFormat>
  <Paragraphs>226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Franklin Gothic Book</vt:lpstr>
      <vt:lpstr>Wingdings 2</vt:lpstr>
      <vt:lpstr>Technic</vt:lpstr>
      <vt:lpstr>PowerPoint Presentation</vt:lpstr>
      <vt:lpstr>PowerPoint Presentation</vt:lpstr>
      <vt:lpstr>PowerPoint Presentation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  <vt:lpstr>References</vt:lpstr>
    </vt:vector>
  </TitlesOfParts>
  <Company>Hazelden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 and smoking cessation</dc:title>
  <dc:creator>MMyer</dc:creator>
  <cp:lastModifiedBy>Sandy Patrick</cp:lastModifiedBy>
  <cp:revision>224</cp:revision>
  <cp:lastPrinted>2016-01-12T14:57:57Z</cp:lastPrinted>
  <dcterms:created xsi:type="dcterms:W3CDTF">2012-04-26T20:45:41Z</dcterms:created>
  <dcterms:modified xsi:type="dcterms:W3CDTF">2016-01-12T15:00:09Z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853750518</vt:i4>
  </property>
  <property fmtid="{D5CDD505-2E9C-101B-9397-08002B2CF9AE}" pid="3" name="_NewReviewCycle">
    <vt:lpwstr/>
  </property>
  <property fmtid="{D5CDD505-2E9C-101B-9397-08002B2CF9AE}" pid="4" name="_EmailSubject">
    <vt:lpwstr>Power point</vt:lpwstr>
  </property>
  <property fmtid="{D5CDD505-2E9C-101B-9397-08002B2CF9AE}" pid="5" name="_AuthorEmail">
    <vt:lpwstr>CCarlson@hazeldenbettyford.org</vt:lpwstr>
  </property>
  <property fmtid="{D5CDD505-2E9C-101B-9397-08002B2CF9AE}" pid="6" name="_AuthorEmailDisplayName">
    <vt:lpwstr>Carlson, Carrie</vt:lpwstr>
  </property>
  <property fmtid="{D5CDD505-2E9C-101B-9397-08002B2CF9AE}" pid="7" name="_PreviousAdHocReviewCycleID">
    <vt:i4>545645664</vt:i4>
  </property>
</Properties>
</file>