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6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69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275D09-9455-4478-BFDB-F23BC37A8FEF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BE899C-9EFC-4F89-8E93-DDA8FE11D9B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799"/>
            <a:ext cx="7772400" cy="3352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ADOLESCENT BRAIN</a:t>
            </a:r>
            <a:br>
              <a:rPr lang="en-US" dirty="0" smtClean="0"/>
            </a:br>
            <a:r>
              <a:rPr lang="en-US" dirty="0" smtClean="0"/>
              <a:t>UNIQUE</a:t>
            </a:r>
            <a:br>
              <a:rPr lang="en-US" dirty="0" smtClean="0"/>
            </a:br>
            <a:r>
              <a:rPr lang="en-US" sz="12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Not an Older Child Brain Nor a </a:t>
            </a:r>
            <a:br>
              <a:rPr lang="en-US" sz="3600" dirty="0" smtClean="0"/>
            </a:br>
            <a:r>
              <a:rPr lang="en-US" sz="3600" dirty="0" smtClean="0"/>
              <a:t>Younger Adult Brain</a:t>
            </a:r>
            <a:br>
              <a:rPr lang="en-US" sz="36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648200"/>
            <a:ext cx="6400800" cy="8382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Burns M. Brady, MD, FASAM, FAAFP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90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dirty="0" smtClean="0"/>
              <a:t>I.  Development</a:t>
            </a:r>
          </a:p>
          <a:p>
            <a:pPr marL="109728" indent="0">
              <a:buNone/>
            </a:pPr>
            <a:r>
              <a:rPr lang="en-US" sz="1800" dirty="0"/>
              <a:t>	</a:t>
            </a:r>
          </a:p>
          <a:p>
            <a:pPr marL="109728" indent="0">
              <a:buNone/>
            </a:pPr>
            <a:r>
              <a:rPr lang="en-US" sz="1800" dirty="0"/>
              <a:t>	A.  </a:t>
            </a:r>
            <a:r>
              <a:rPr lang="en-US" sz="1800" dirty="0" smtClean="0"/>
              <a:t>Mismatch in maturity of brain</a:t>
            </a:r>
          </a:p>
          <a:p>
            <a:pPr marL="109728" indent="0">
              <a:buNone/>
            </a:pPr>
            <a:endParaRPr lang="en-US" sz="900" dirty="0" smtClean="0"/>
          </a:p>
          <a:p>
            <a:pPr marL="109728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1.  Limbic system vs prefrontal cortex 				     (cognition/reward) over (impulse control)		     </a:t>
            </a:r>
          </a:p>
          <a:p>
            <a:pPr marL="109728" indent="0">
              <a:buNone/>
            </a:pPr>
            <a:endParaRPr lang="en-US" sz="1800" dirty="0" smtClean="0"/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endParaRPr lang="en-US" sz="1800" dirty="0" smtClean="0"/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r>
              <a:rPr lang="en-US" sz="1800" dirty="0" smtClean="0"/>
              <a:t>		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ADOLESCENT BRAIN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6019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sz="2900" dirty="0"/>
              <a:t>I.  </a:t>
            </a:r>
            <a:r>
              <a:rPr lang="en-US" sz="2800" dirty="0" smtClean="0"/>
              <a:t>Development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/>
              <a:t>	</a:t>
            </a:r>
          </a:p>
          <a:p>
            <a:pPr marL="109728" indent="0">
              <a:buNone/>
            </a:pPr>
            <a:r>
              <a:rPr lang="en-US" sz="2800" dirty="0"/>
              <a:t>	A.  Mismatch in maturity of </a:t>
            </a:r>
            <a:r>
              <a:rPr lang="en-US" sz="2800" dirty="0" smtClean="0"/>
              <a:t>brain (cont’d)</a:t>
            </a: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		</a:t>
            </a:r>
            <a:r>
              <a:rPr lang="en-US" sz="2800" dirty="0" smtClean="0"/>
              <a:t>1. </a:t>
            </a:r>
            <a:r>
              <a:rPr lang="en-US" sz="2800" dirty="0"/>
              <a:t>Cognition/reward – risk taking (instinct)</a:t>
            </a:r>
          </a:p>
          <a:p>
            <a:pPr marL="109728" indent="0">
              <a:buNone/>
            </a:pPr>
            <a:r>
              <a:rPr lang="en-US" sz="2000" dirty="0"/>
              <a:t>Limbic</a:t>
            </a:r>
            <a:r>
              <a:rPr lang="en-US" sz="2800" dirty="0"/>
              <a:t> 		    peer culture, relationships; as deep as 	 </a:t>
            </a:r>
          </a:p>
          <a:p>
            <a:pPr marL="109728" indent="0">
              <a:buNone/>
            </a:pPr>
            <a:r>
              <a:rPr lang="en-US" sz="2400" dirty="0"/>
              <a:t>age 10-12 </a:t>
            </a:r>
            <a:r>
              <a:rPr lang="en-US" sz="2800" dirty="0"/>
              <a:t>	    our genes – as potentially 					   </a:t>
            </a:r>
            <a:r>
              <a:rPr lang="en-US" sz="2800" dirty="0" smtClean="0"/>
              <a:t> destructive </a:t>
            </a:r>
            <a:r>
              <a:rPr lang="en-US" sz="2800" dirty="0"/>
              <a:t>as our relatively new 				   </a:t>
            </a:r>
            <a:r>
              <a:rPr lang="en-US" sz="2800" dirty="0" smtClean="0"/>
              <a:t> environment </a:t>
            </a:r>
            <a:r>
              <a:rPr lang="en-US" sz="2800" dirty="0"/>
              <a:t>and culture</a:t>
            </a:r>
          </a:p>
          <a:p>
            <a:pPr marL="109728" indent="0">
              <a:buNone/>
            </a:pPr>
            <a:r>
              <a:rPr lang="en-US" sz="2400" dirty="0"/>
              <a:t>Prefrontal cortex</a:t>
            </a:r>
          </a:p>
          <a:p>
            <a:pPr marL="109728" indent="0">
              <a:buNone/>
            </a:pPr>
            <a:r>
              <a:rPr lang="en-US" sz="2400" dirty="0"/>
              <a:t>age 20-25</a:t>
            </a:r>
            <a:r>
              <a:rPr lang="en-US" sz="2800" dirty="0"/>
              <a:t>	    Impulse control – significantly delayed over above</a:t>
            </a:r>
          </a:p>
          <a:p>
            <a:pPr marL="109728" indent="0">
              <a:buNone/>
            </a:pPr>
            <a:r>
              <a:rPr lang="en-US" sz="2800" dirty="0"/>
              <a:t>	  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3200" dirty="0"/>
              <a:t>		</a:t>
            </a:r>
            <a:r>
              <a:rPr lang="en-US" sz="2900" dirty="0"/>
              <a:t>2.  Onset puberty (reward system) in our culture has </a:t>
            </a:r>
            <a:r>
              <a:rPr lang="en-US" sz="2900" dirty="0" smtClean="0"/>
              <a:t>		     onset as </a:t>
            </a:r>
            <a:r>
              <a:rPr lang="en-US" sz="2900" dirty="0"/>
              <a:t>early as age 7-9 rather than 10-12. </a:t>
            </a:r>
            <a:endParaRPr lang="en-US" sz="2900" dirty="0" smtClean="0"/>
          </a:p>
          <a:p>
            <a:pPr marL="109728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	     Causes obesity    </a:t>
            </a:r>
            <a:r>
              <a:rPr lang="en-US" sz="2900" dirty="0"/>
              <a:t>Epigenetics? Unknown ----</a:t>
            </a:r>
          </a:p>
          <a:p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 smtClean="0"/>
              <a:t>ADOLESCENT BRAIN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7990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II.  Neuropharmacology of Addiction</a:t>
            </a:r>
          </a:p>
          <a:p>
            <a:pPr marL="109728" indent="0">
              <a:buNone/>
            </a:pPr>
            <a:r>
              <a:rPr lang="en-US" sz="2400" dirty="0" smtClean="0"/>
              <a:t>	</a:t>
            </a:r>
          </a:p>
          <a:p>
            <a:pPr marL="109728" indent="0">
              <a:buNone/>
            </a:pPr>
            <a:r>
              <a:rPr lang="en-US" sz="2400" dirty="0" smtClean="0"/>
              <a:t>	A</a:t>
            </a:r>
            <a:r>
              <a:rPr lang="en-US" sz="2400" dirty="0"/>
              <a:t>. Genetics (DNA)</a:t>
            </a:r>
          </a:p>
          <a:p>
            <a:pPr marL="630936" lvl="2" indent="0">
              <a:buNone/>
            </a:pPr>
            <a:r>
              <a:rPr lang="en-US" dirty="0"/>
              <a:t>        1. D</a:t>
            </a:r>
            <a:r>
              <a:rPr lang="en-US" baseline="-25000" dirty="0"/>
              <a:t>2</a:t>
            </a:r>
            <a:r>
              <a:rPr lang="en-US" dirty="0"/>
              <a:t>R (Dopamine) down regulated</a:t>
            </a:r>
          </a:p>
          <a:p>
            <a:pPr marL="630936" lvl="2" indent="0">
              <a:buNone/>
            </a:pPr>
            <a:r>
              <a:rPr lang="en-US" dirty="0"/>
              <a:t>        2. Serotonin reuptake transporter up regulated </a:t>
            </a:r>
            <a:r>
              <a:rPr lang="en-US" dirty="0" smtClean="0"/>
              <a:t> 	         (</a:t>
            </a:r>
            <a:r>
              <a:rPr lang="en-US" dirty="0" err="1"/>
              <a:t>Cloninger</a:t>
            </a:r>
            <a:r>
              <a:rPr lang="en-US" dirty="0"/>
              <a:t>)  </a:t>
            </a:r>
          </a:p>
          <a:p>
            <a:pPr marL="630936" lvl="2" indent="0">
              <a:buNone/>
            </a:pPr>
            <a:r>
              <a:rPr lang="en-US" dirty="0"/>
              <a:t>   </a:t>
            </a:r>
          </a:p>
          <a:p>
            <a:pPr marL="630936" lvl="2" indent="0">
              <a:buNone/>
            </a:pPr>
            <a:r>
              <a:rPr lang="en-US" sz="2500" dirty="0"/>
              <a:t>    B.  Epigenetic (non DNA)</a:t>
            </a:r>
          </a:p>
          <a:p>
            <a:pPr marL="630936" lvl="2" indent="0">
              <a:buNone/>
            </a:pPr>
            <a:r>
              <a:rPr lang="en-US" dirty="0"/>
              <a:t>        1.  Environment</a:t>
            </a:r>
          </a:p>
          <a:p>
            <a:pPr marL="630936" lvl="2" indent="0">
              <a:buNone/>
            </a:pPr>
            <a:r>
              <a:rPr lang="en-US" dirty="0"/>
              <a:t>        2.  Unknown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ADOLESCENT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III.  Adolescent Brain + Addiction Risk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	A.  Cognition (4+)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	B.  Braking system minimal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	C.  Stimulus Augmentation (4+)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	D.  Variables</a:t>
            </a:r>
          </a:p>
          <a:p>
            <a:pPr marL="109728" indent="0">
              <a:buNone/>
            </a:pPr>
            <a:r>
              <a:rPr lang="en-US" dirty="0"/>
              <a:t>		</a:t>
            </a:r>
            <a:r>
              <a:rPr lang="en-US" sz="2300" dirty="0"/>
              <a:t>1.  Family</a:t>
            </a:r>
          </a:p>
          <a:p>
            <a:pPr marL="109728" indent="0">
              <a:buNone/>
            </a:pPr>
            <a:r>
              <a:rPr lang="en-US" sz="2300" dirty="0"/>
              <a:t>		2.  Peers</a:t>
            </a:r>
          </a:p>
          <a:p>
            <a:pPr marL="109728" indent="0">
              <a:buNone/>
            </a:pPr>
            <a:r>
              <a:rPr lang="en-US" sz="2300" dirty="0"/>
              <a:t>		3.  Environment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ADOLESCENT BRAIN</a:t>
            </a:r>
          </a:p>
        </p:txBody>
      </p:sp>
    </p:spTree>
    <p:extLst>
      <p:ext uri="{BB962C8B-B14F-4D97-AF65-F5344CB8AC3E}">
        <p14:creationId xmlns:p14="http://schemas.microsoft.com/office/powerpoint/2010/main" val="15461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Neuropharmacology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0086"/>
            <a:ext cx="6400800" cy="478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9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 descr="Nuclear Accumbe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1676400" y="914400"/>
            <a:ext cx="58674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9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848600" cy="520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0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54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NEUROTRANSMITTORS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endParaRPr lang="en-US" sz="1900" b="1" dirty="0">
              <a:solidFill>
                <a:srgbClr val="303030"/>
              </a:solidFill>
              <a:latin typeface="Times New Roman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 smtClean="0">
                <a:latin typeface="Times New Roman"/>
              </a:rPr>
              <a:t>I.  </a:t>
            </a:r>
            <a:r>
              <a:rPr lang="en-US" sz="1900" b="1" dirty="0" smtClean="0">
                <a:solidFill>
                  <a:srgbClr val="303030"/>
                </a:solidFill>
                <a:latin typeface="+mj-lt"/>
              </a:rPr>
              <a:t>Single 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Amino Acid			</a:t>
            </a:r>
            <a:r>
              <a:rPr lang="en-US" sz="1900" b="1" u="sng" dirty="0">
                <a:solidFill>
                  <a:srgbClr val="303030"/>
                </a:solidFill>
                <a:latin typeface="+mj-lt"/>
              </a:rPr>
              <a:t>Receptors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					AMPA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   90%   </a:t>
            </a:r>
            <a:r>
              <a:rPr lang="en-US" sz="1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900" b="1" dirty="0" smtClean="0">
                <a:latin typeface="+mj-lt"/>
              </a:rPr>
              <a:t>A.  </a:t>
            </a:r>
            <a:r>
              <a:rPr lang="en-US" sz="1900" b="1" dirty="0" smtClean="0">
                <a:solidFill>
                  <a:srgbClr val="303030"/>
                </a:solidFill>
                <a:latin typeface="+mj-lt"/>
              </a:rPr>
              <a:t>Glutamate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	  		KA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			              	</a:t>
            </a:r>
            <a:r>
              <a:rPr lang="en-US" sz="1900" b="1" dirty="0" smtClean="0">
                <a:solidFill>
                  <a:srgbClr val="303030"/>
                </a:solidFill>
                <a:latin typeface="+mj-lt"/>
              </a:rPr>
              <a:t>NMDA</a:t>
            </a:r>
            <a:endParaRPr lang="en-US" sz="19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         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FF0000"/>
                </a:solidFill>
                <a:latin typeface="+mj-lt"/>
              </a:rPr>
              <a:t>		 </a:t>
            </a:r>
            <a:r>
              <a:rPr lang="en-US" sz="1900" b="1" dirty="0" smtClean="0">
                <a:latin typeface="+mj-lt"/>
              </a:rPr>
              <a:t>B. 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GABA   		  	GABA</a:t>
            </a:r>
            <a:r>
              <a:rPr lang="en-US" sz="1800" b="1" baseline="-25000" dirty="0">
                <a:solidFill>
                  <a:srgbClr val="303030"/>
                </a:solidFill>
                <a:latin typeface="+mj-lt"/>
              </a:rPr>
              <a:t>A</a:t>
            </a:r>
            <a:endParaRPr lang="en-US" sz="19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	        </a:t>
            </a:r>
            <a:r>
              <a:rPr lang="en-US" sz="1900" b="1" dirty="0" smtClean="0">
                <a:solidFill>
                  <a:srgbClr val="303030"/>
                </a:solidFill>
                <a:latin typeface="+mj-lt"/>
              </a:rPr>
              <a:t> Alcohol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			GABA</a:t>
            </a:r>
            <a:r>
              <a:rPr lang="en-US" sz="1900" b="1" baseline="-25000" dirty="0">
                <a:solidFill>
                  <a:srgbClr val="303030"/>
                </a:solidFill>
                <a:latin typeface="+mj-lt"/>
              </a:rPr>
              <a:t>B</a:t>
            </a:r>
            <a:endParaRPr lang="en-US" sz="19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	        </a:t>
            </a:r>
            <a:r>
              <a:rPr lang="en-US" sz="1900" b="1" dirty="0" smtClean="0">
                <a:solidFill>
                  <a:srgbClr val="303030"/>
                </a:solidFill>
                <a:latin typeface="+mj-lt"/>
              </a:rPr>
              <a:t> BZ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				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	        </a:t>
            </a:r>
            <a:r>
              <a:rPr lang="en-US" sz="1900" b="1" dirty="0" smtClean="0">
                <a:solidFill>
                  <a:srgbClr val="303030"/>
                </a:solidFill>
                <a:latin typeface="+mj-lt"/>
              </a:rPr>
              <a:t> Sedative 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Hypnotic withdrawal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	       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endParaRPr lang="en-US" sz="19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 smtClean="0">
                <a:latin typeface="+mj-lt"/>
              </a:rPr>
              <a:t>II.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Neuropeptides (Narcotics)		</a:t>
            </a:r>
            <a:r>
              <a:rPr lang="en-US" sz="1900" b="1" u="sng" dirty="0">
                <a:solidFill>
                  <a:srgbClr val="303030"/>
                </a:solidFill>
                <a:latin typeface="+mj-lt"/>
              </a:rPr>
              <a:t>Receptors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/>
            </a:r>
            <a:br>
              <a:rPr lang="en-US" sz="1900" b="1" dirty="0">
                <a:solidFill>
                  <a:srgbClr val="303030"/>
                </a:solidFill>
                <a:latin typeface="+mj-lt"/>
              </a:rPr>
            </a:br>
            <a:r>
              <a:rPr lang="en-US" sz="1900" b="1" dirty="0">
                <a:solidFill>
                  <a:srgbClr val="303030"/>
                </a:solidFill>
                <a:latin typeface="+mj-lt"/>
              </a:rPr>
              <a:t>					MU</a:t>
            </a:r>
            <a:br>
              <a:rPr lang="en-US" sz="1900" b="1" dirty="0">
                <a:solidFill>
                  <a:srgbClr val="303030"/>
                </a:solidFill>
                <a:latin typeface="+mj-lt"/>
              </a:rPr>
            </a:br>
            <a:r>
              <a:rPr lang="en-US" sz="1900" b="1" dirty="0">
                <a:solidFill>
                  <a:srgbClr val="303030"/>
                </a:solidFill>
                <a:latin typeface="+mj-lt"/>
              </a:rPr>
              <a:t>8%	</a:t>
            </a:r>
            <a:r>
              <a:rPr lang="en-US" sz="1900" b="1" dirty="0" smtClean="0">
                <a:latin typeface="+mj-lt"/>
              </a:rPr>
              <a:t>A.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Endorphin – Beta		Kappa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	</a:t>
            </a:r>
            <a:r>
              <a:rPr lang="en-US" sz="1900" b="1" dirty="0" smtClean="0">
                <a:latin typeface="+mj-lt"/>
              </a:rPr>
              <a:t>B.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900" b="1" dirty="0" err="1">
                <a:solidFill>
                  <a:srgbClr val="303030"/>
                </a:solidFill>
                <a:latin typeface="+mj-lt"/>
              </a:rPr>
              <a:t>Enkeflin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			Delta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	</a:t>
            </a:r>
            <a:r>
              <a:rPr lang="en-US" sz="1900" b="1" dirty="0" smtClean="0">
                <a:latin typeface="+mj-lt"/>
              </a:rPr>
              <a:t>C.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900" b="1" dirty="0" err="1">
                <a:solidFill>
                  <a:srgbClr val="303030"/>
                </a:solidFill>
                <a:latin typeface="+mj-lt"/>
              </a:rPr>
              <a:t>Dynorphin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			Orphan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+mj-lt"/>
              </a:rPr>
              <a:t>		</a:t>
            </a:r>
            <a:r>
              <a:rPr lang="en-US" sz="1900" b="1" dirty="0" smtClean="0">
                <a:latin typeface="+mj-lt"/>
              </a:rPr>
              <a:t>D.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900" b="1" dirty="0" err="1">
                <a:solidFill>
                  <a:srgbClr val="303030"/>
                </a:solidFill>
                <a:latin typeface="+mj-lt"/>
              </a:rPr>
              <a:t>Orphanin</a:t>
            </a:r>
            <a:r>
              <a:rPr lang="en-US" sz="1900" b="1" dirty="0">
                <a:solidFill>
                  <a:srgbClr val="303030"/>
                </a:solidFill>
                <a:latin typeface="+mj-lt"/>
              </a:rPr>
              <a:t>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fontScale="92500" lnSpcReduction="20000"/>
          </a:bodyPr>
          <a:lstStyle/>
          <a:p>
            <a:pPr marL="109728" lvl="0" indent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III.  </a:t>
            </a:r>
            <a:r>
              <a:rPr lang="fr-FR" sz="2800" dirty="0" err="1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Aminergics</a:t>
            </a:r>
            <a:r>
              <a:rPr lang="fr-FR" sz="24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b="1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fr-FR" sz="2400" b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   </a:t>
            </a:r>
            <a:r>
              <a:rPr lang="fr-FR" sz="2000" b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Dopamine			</a:t>
            </a:r>
            <a:r>
              <a:rPr lang="en-US" sz="2000" b="1" u="sng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sz="20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          (Alcohol, Cocaine, Pot,		D</a:t>
            </a:r>
            <a:r>
              <a:rPr lang="en-US" sz="20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20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20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20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20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Narcotics, Nicotine)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8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Serotonin				</a:t>
            </a:r>
            <a:r>
              <a:rPr lang="en-US" sz="2000" b="1" u="sng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sz="20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          (SSRI Drugs)			5HT3   5HT2   5HT1A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 Choline			</a:t>
            </a:r>
            <a:r>
              <a:rPr lang="en-US" sz="2000" b="1" u="sng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endParaRPr lang="en-US" sz="20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(Nicotine, Pot)			Nicotinic AC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endParaRPr lang="fr-FR" sz="8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fr-FR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0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Noradrenaline</a:t>
            </a:r>
            <a:r>
              <a:rPr lang="fr-FR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(</a:t>
            </a:r>
            <a:r>
              <a:rPr lang="fr-FR" sz="20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fr-FR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fr-FR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SSRI)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endParaRPr lang="en-US" sz="2000" b="1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endParaRPr lang="en-US" sz="20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Neurosteroids</a:t>
            </a:r>
            <a:r>
              <a:rPr lang="en-US" sz="28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en-US" sz="20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Godanal</a:t>
            </a:r>
            <a:r>
              <a:rPr lang="en-US" sz="20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Hormones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endParaRPr lang="en-US" sz="28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8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	 GABA</a:t>
            </a:r>
            <a:r>
              <a:rPr lang="en-US" sz="2800" b="1" baseline="-25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28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		 NMDA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26291"/>
          </a:xfrm>
        </p:spPr>
        <p:txBody>
          <a:bodyPr>
            <a:normAutofit/>
          </a:bodyPr>
          <a:lstStyle/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Table 3.  Overview of Major Neurotransmitters:  Functions and Alcohol-Related Behaviors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b="1" u="sng" dirty="0">
                <a:solidFill>
                  <a:srgbClr val="303030"/>
                </a:solidFill>
                <a:latin typeface="Times New Roman"/>
                <a:cs typeface="Arial" charset="0"/>
              </a:rPr>
              <a:t>Neurotransmitter</a:t>
            </a:r>
            <a:r>
              <a:rPr lang="en-US" sz="1000" b="1" dirty="0">
                <a:solidFill>
                  <a:srgbClr val="303030"/>
                </a:solidFill>
                <a:latin typeface="Times New Roman"/>
                <a:cs typeface="Arial" charset="0"/>
              </a:rPr>
              <a:t>	</a:t>
            </a:r>
            <a:r>
              <a:rPr lang="en-US" sz="1000" b="1" u="sng" dirty="0">
                <a:solidFill>
                  <a:srgbClr val="303030"/>
                </a:solidFill>
                <a:latin typeface="Times New Roman"/>
                <a:cs typeface="Arial" charset="0"/>
              </a:rPr>
              <a:t>General Function</a:t>
            </a:r>
            <a:r>
              <a:rPr lang="en-US" sz="1000" b="1" dirty="0">
                <a:solidFill>
                  <a:srgbClr val="303030"/>
                </a:solidFill>
                <a:latin typeface="Times New Roman"/>
                <a:cs typeface="Arial" charset="0"/>
              </a:rPr>
              <a:t>	</a:t>
            </a:r>
            <a:r>
              <a:rPr lang="en-US" sz="1000" b="1" u="sng" dirty="0">
                <a:solidFill>
                  <a:srgbClr val="303030"/>
                </a:solidFill>
                <a:latin typeface="Times New Roman"/>
                <a:cs typeface="Arial" charset="0"/>
              </a:rPr>
              <a:t>Specific Action by Alcohol</a:t>
            </a:r>
            <a:r>
              <a:rPr lang="en-US" sz="1000" b="1" dirty="0">
                <a:solidFill>
                  <a:srgbClr val="303030"/>
                </a:solidFill>
                <a:latin typeface="Times New Roman"/>
                <a:cs typeface="Arial" charset="0"/>
              </a:rPr>
              <a:t>		</a:t>
            </a:r>
            <a:r>
              <a:rPr lang="en-US" sz="1000" b="1" u="sng" dirty="0">
                <a:solidFill>
                  <a:srgbClr val="303030"/>
                </a:solidFill>
                <a:latin typeface="Times New Roman"/>
                <a:cs typeface="Arial" charset="0"/>
              </a:rPr>
              <a:t>Alcohol-Related Function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2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</a:t>
            </a:r>
            <a:endParaRPr lang="en-US" sz="12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Dopamine (DA)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Regulates motivation, 	Initiates a release at the NAC either	Mediates motivation and			</a:t>
            </a:r>
            <a:r>
              <a:rPr lang="en-US" sz="10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reinforcement 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and fine	directly or from projections via the	reinforcement of alcohol 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motor control		mesolimbic system from the VTA	consumption.  </a:t>
            </a:r>
            <a:r>
              <a:rPr lang="en-US" sz="1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 that 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			</a:t>
            </a:r>
            <a:r>
              <a:rPr lang="en-US" sz="1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DA are drugs of reward.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PET scan – D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 and transporter (</a:t>
            </a:r>
            <a:r>
              <a:rPr lang="en-US" sz="1000" dirty="0">
                <a:solidFill>
                  <a:srgbClr val="30303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density) relapse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b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</a:t>
            </a:r>
            <a:endParaRPr lang="en-US" sz="1000" b="1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Serotonin (5-HT)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Regulates bodily rhythms,	The brain 5-HT system may modulate 	May influence alcohol consumption,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appetite, sexual behavior,  	alcohol intake by 2 different mechanisms:	intoxication and development of 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emotional states, sleep, 	(1) modulation of the DA-mediated	tolerance through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receptors;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			attention and motivation.	reinforcing properties of alcohol via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may contribute to withdrawal	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and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receptors; and (2) suppression	symptoms and reinforcement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of alcohol intake by activation of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through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receptors;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transporter				receptors.			and may modulate DA release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(reuptake site)		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through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receptors,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Type II (</a:t>
            </a:r>
            <a:r>
              <a:rPr lang="en-US" sz="10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Cloninger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)						thereby increasing alcohol’s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			rewarding effects.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</a:t>
            </a:r>
            <a:endParaRPr lang="en-US" sz="1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ƴ</a:t>
            </a: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-aminobutyric acid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Serves as the primary	Causes tonic inhibition of dopaminergic	May contribute to intoxication and 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(GABA)	(GABA)	inhibitory neurotransmitter	projections to the VTA and NAC.	sedation; inhibition of GABA			 	in the brain. 		Prolonged alcohol use causes a down-	function following drinking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regulation of these receptors and a	may contribute to acute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potential for decreased inhibitory	withdrawal symptoms.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fr-FR" sz="10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channels</a:t>
            </a:r>
            <a:r>
              <a:rPr lang="fr-FR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neurotransmission.	</a:t>
            </a:r>
            <a:endParaRPr lang="en-US" sz="1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fr-FR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10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chloride</a:t>
            </a:r>
            <a:r>
              <a:rPr lang="fr-FR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influx	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I.  Development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</a:p>
          <a:p>
            <a:pPr marL="393192" lvl="1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n-US" dirty="0" smtClean="0"/>
              <a:t>A.  Plasticity (changing brain)</a:t>
            </a:r>
          </a:p>
          <a:p>
            <a:pPr marL="393192" lvl="1" indent="0">
              <a:buNone/>
            </a:pPr>
            <a:r>
              <a:rPr lang="en-US" dirty="0" smtClean="0"/>
              <a:t>    B.  Mismatch in maturity of limbic system vs prefrontal  	   	  cortex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 algn="ctr">
              <a:buNone/>
            </a:pPr>
            <a:r>
              <a:rPr lang="en-US" dirty="0" smtClean="0"/>
              <a:t>Enormous strides in thinking (cognition) </a:t>
            </a:r>
          </a:p>
          <a:p>
            <a:pPr marL="393192" lvl="1" indent="0" algn="ctr">
              <a:buNone/>
            </a:pPr>
            <a:r>
              <a:rPr lang="en-US" dirty="0" smtClean="0"/>
              <a:t>prior to strides in impulse control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II.  Neuropharmacology of Addiction </a:t>
            </a:r>
          </a:p>
          <a:p>
            <a:pPr marL="109728" indent="0">
              <a:buNone/>
            </a:pPr>
            <a:endParaRPr lang="en-US" sz="2300" dirty="0" smtClean="0"/>
          </a:p>
          <a:p>
            <a:pPr marL="109728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A. Genetics (DNA)</a:t>
            </a:r>
          </a:p>
          <a:p>
            <a:pPr marL="630936" lvl="2" indent="0">
              <a:buNone/>
            </a:pPr>
            <a:r>
              <a:rPr lang="en-US" dirty="0" smtClean="0"/>
              <a:t>        1. D</a:t>
            </a:r>
            <a:r>
              <a:rPr lang="en-US" baseline="-25000" dirty="0" smtClean="0"/>
              <a:t>2</a:t>
            </a:r>
            <a:r>
              <a:rPr lang="en-US" dirty="0" smtClean="0"/>
              <a:t>R (Dopamine) down regulated</a:t>
            </a:r>
          </a:p>
          <a:p>
            <a:pPr marL="630936" lvl="2" indent="0">
              <a:buNone/>
            </a:pPr>
            <a:r>
              <a:rPr lang="en-US" dirty="0" smtClean="0"/>
              <a:t>        2. Serotonin reuptake transporter up regulated (</a:t>
            </a:r>
            <a:r>
              <a:rPr lang="en-US" dirty="0" err="1" smtClean="0"/>
              <a:t>Cloninger</a:t>
            </a:r>
            <a:r>
              <a:rPr lang="en-US" dirty="0" smtClean="0"/>
              <a:t>)  </a:t>
            </a:r>
          </a:p>
          <a:p>
            <a:pPr marL="630936" lvl="2" indent="0">
              <a:buNone/>
            </a:pPr>
            <a:r>
              <a:rPr lang="en-US" dirty="0" smtClean="0"/>
              <a:t>   </a:t>
            </a:r>
          </a:p>
          <a:p>
            <a:pPr marL="630936" lvl="2" indent="0">
              <a:buNone/>
            </a:pPr>
            <a:r>
              <a:rPr lang="en-US" sz="2500" dirty="0"/>
              <a:t>    B.  Epigenetic (non DNA)</a:t>
            </a:r>
          </a:p>
          <a:p>
            <a:pPr marL="630936" lvl="2" indent="0">
              <a:buNone/>
            </a:pPr>
            <a:r>
              <a:rPr lang="en-US" dirty="0" smtClean="0"/>
              <a:t>        1.  Environment</a:t>
            </a:r>
          </a:p>
          <a:p>
            <a:pPr marL="630936" lvl="2" indent="0">
              <a:buNone/>
            </a:pPr>
            <a:r>
              <a:rPr lang="en-US" dirty="0" smtClean="0"/>
              <a:t>        2.  Unknown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marL="630936" lvl="2" indent="0">
              <a:buNone/>
            </a:pPr>
            <a:endParaRPr lang="en-US" dirty="0" smtClean="0"/>
          </a:p>
          <a:p>
            <a:pPr marL="630936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ADOLESCENT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</a:t>
            </a:r>
            <a:endParaRPr lang="en-US" sz="9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Glutamate</a:t>
            </a: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Serves as the major excitatory	Alcohol inhibits excitatory neuro-		May contribute to acute withdrawal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neurotransmitter in the brain.	transmission by inhibiting both NMDA	symptoms; inhibition of glutamate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and non-NMDA(kainite and AMPA) 	function following drinking 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receptors. Up-regulation of these receptors	cessation may contribute to 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ion channels		to compensate for alcohol’s antagonistic 	intoxication and sedation.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calcium influx		effect occurs after prolonged exposure to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alcohol, resulting in an increase in </a:t>
            </a:r>
            <a:r>
              <a:rPr lang="en-US" sz="9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neuroexcitation</a:t>
            </a: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u="sng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9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</a:t>
            </a:r>
            <a:endParaRPr lang="en-US" sz="9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Opioid peptides</a:t>
            </a: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Regulates various functions and	Alcohol stimulates β-endorphin release	Contributes to reinforcement of 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produced morphine-like effects,	in both the NAC and VTA area.		Alcohol consumption, possibly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including pain relief and mood 	β-endorphin pathways can lead to increased	through interaction with DA.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elevation.		DA release in the NAC via 2 mechanisms: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(1) β-endorphins can disinhibit the tonic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inhibition of GABA neurons on DA cells in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the VTA area, which leads to a release of DA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in the NAC area; and (2) β-endorphins can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stimulate DA in the NA directly.  Both 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mechanisms may be important for alcohol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reward.</a:t>
            </a:r>
          </a:p>
          <a:p>
            <a:pPr marL="274320" lvl="0" indent="-274320" algn="ctr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endParaRPr lang="en-US" sz="9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900" u="sng" dirty="0">
                <a:solidFill>
                  <a:srgbClr val="303030"/>
                </a:solidFill>
                <a:latin typeface="Times New Roman" pitchFamily="18" charset="0"/>
              </a:rPr>
              <a:t>_							</a:t>
            </a:r>
            <a:endParaRPr lang="en-US" sz="9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AMPA = α-amino-3-hydroxy-5-methisoxizole-4-propionic acid; NAC= nucleus </a:t>
            </a:r>
            <a:r>
              <a:rPr lang="en-US" sz="1100" dirty="0" err="1">
                <a:solidFill>
                  <a:srgbClr val="303030"/>
                </a:solidFill>
                <a:latin typeface="Times New Roman" pitchFamily="18" charset="0"/>
              </a:rPr>
              <a:t>accumbens</a:t>
            </a: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;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NMDA = </a:t>
            </a:r>
            <a:r>
              <a:rPr lang="en-US" sz="1100" i="1" dirty="0">
                <a:solidFill>
                  <a:srgbClr val="303030"/>
                </a:solidFill>
                <a:latin typeface="Times New Roman" pitchFamily="18" charset="0"/>
              </a:rPr>
              <a:t>N</a:t>
            </a: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-methyl-D-aspartate; VTA = ventral tegmentum.</a:t>
            </a:r>
          </a:p>
          <a:p>
            <a:pPr marL="274320" lvl="0" indent="-274320" defTabSz="804863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Adapted from Swift RN. </a:t>
            </a:r>
            <a:r>
              <a:rPr lang="en-US" sz="1100" i="1" dirty="0">
                <a:solidFill>
                  <a:srgbClr val="303030"/>
                </a:solidFill>
                <a:latin typeface="Times New Roman" pitchFamily="18" charset="0"/>
              </a:rPr>
              <a:t>Alcohol Res Health. </a:t>
            </a: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 1999;23:209.18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r>
              <a:rPr lang="fr-FR" sz="22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Alcohol</a:t>
            </a:r>
            <a:r>
              <a:rPr lang="fr-FR" sz="22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			   </a:t>
            </a:r>
            <a:r>
              <a:rPr lang="fr-FR" sz="22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2200" b="1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Acetaldehyde</a:t>
            </a:r>
            <a:endParaRPr lang="en-US" sz="8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 </a:t>
            </a:r>
            <a:r>
              <a:rPr lang="fr-FR" sz="1800" b="1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Alcohol</a:t>
            </a:r>
            <a:r>
              <a:rPr lang="fr-FR" sz="18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			    </a:t>
            </a:r>
            <a:r>
              <a:rPr lang="fr-FR" sz="18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Acetaldehyde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dehydrogenase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</a:t>
            </a:r>
            <a:endParaRPr lang="en-US" sz="8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Dehydrogenase</a:t>
            </a:r>
            <a:endParaRPr lang="fr-FR" sz="1800" b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r>
              <a:rPr lang="fr-FR" sz="18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female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effect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		</a:t>
            </a:r>
            <a:r>
              <a:rPr lang="fr-FR" sz="30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	</a:t>
            </a:r>
            <a:endParaRPr lang="fr-FR" sz="3000" b="1" dirty="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endParaRPr lang="fr-FR" sz="3000" b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109728" inden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CO</a:t>
            </a:r>
            <a:r>
              <a:rPr lang="en-US" sz="2200" b="1" baseline="-30000" dirty="0">
                <a:cs typeface="Times New Roman" pitchFamily="18" charset="0"/>
              </a:rPr>
              <a:t>2</a:t>
            </a:r>
            <a:r>
              <a:rPr lang="en-US" sz="2200" b="1" dirty="0">
                <a:cs typeface="Times New Roman" pitchFamily="18" charset="0"/>
              </a:rPr>
              <a:t> + H</a:t>
            </a:r>
            <a:r>
              <a:rPr lang="en-US" sz="2200" b="1" baseline="-30000" dirty="0">
                <a:cs typeface="Times New Roman" pitchFamily="18" charset="0"/>
              </a:rPr>
              <a:t>2</a:t>
            </a:r>
            <a:r>
              <a:rPr lang="en-US" sz="2200" b="1" dirty="0">
                <a:cs typeface="Times New Roman" pitchFamily="18" charset="0"/>
              </a:rPr>
              <a:t>0					           Acetic Acid</a:t>
            </a:r>
          </a:p>
          <a:p>
            <a:pPr>
              <a:tabLst>
                <a:tab pos="1371600" algn="l"/>
                <a:tab pos="1698625" algn="l"/>
              </a:tabLst>
            </a:pPr>
            <a:endParaRPr lang="en-US" sz="2200" b="1" dirty="0">
              <a:cs typeface="Times New Roman" pitchFamily="18" charset="0"/>
            </a:endParaRPr>
          </a:p>
          <a:p>
            <a:pPr>
              <a:tabLst>
                <a:tab pos="1371600" algn="l"/>
                <a:tab pos="1698625" algn="l"/>
              </a:tabLst>
            </a:pPr>
            <a:endParaRPr lang="en-US" sz="800" dirty="0"/>
          </a:p>
          <a:p>
            <a:pPr marL="109728" indent="0" eaLnBrk="0" hangingPunc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Acetaldehyde Dehydrogenase I and II</a:t>
            </a:r>
          </a:p>
          <a:p>
            <a:pPr eaLnBrk="0" hangingPunct="0">
              <a:tabLst>
                <a:tab pos="1371600" algn="l"/>
                <a:tab pos="1698625" algn="l"/>
              </a:tabLst>
            </a:pPr>
            <a:endParaRPr lang="en-US" sz="800" dirty="0"/>
          </a:p>
          <a:p>
            <a:pPr marL="109728" indent="0" eaLnBrk="0" hangingPunc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Populations affected</a:t>
            </a:r>
          </a:p>
          <a:p>
            <a:pPr eaLnBrk="0" hangingPunct="0">
              <a:tabLst>
                <a:tab pos="1371600" algn="l"/>
                <a:tab pos="1698625" algn="l"/>
              </a:tabLst>
            </a:pPr>
            <a:endParaRPr lang="en-US" sz="800" dirty="0"/>
          </a:p>
          <a:p>
            <a:pPr marL="393192" lvl="1" indent="0" eaLnBrk="0" hangingPunc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1)  Native American</a:t>
            </a:r>
            <a:endParaRPr lang="en-US" sz="800" dirty="0"/>
          </a:p>
          <a:p>
            <a:pPr marL="393192" lvl="1" indent="0" eaLnBrk="0" hangingPunc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2)  Oriental</a:t>
            </a:r>
            <a:endParaRPr lang="en-US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Biochemistry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1981200"/>
            <a:ext cx="342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33600" y="3352800"/>
            <a:ext cx="3657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81000"/>
            <a:ext cx="8229600" cy="5715000"/>
          </a:xfrm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66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Genetics</a:t>
            </a:r>
            <a:r>
              <a:rPr lang="en-US" sz="6600" b="1" dirty="0">
                <a:solidFill>
                  <a:srgbClr val="303030"/>
                </a:solidFill>
                <a:latin typeface="Times New Roman"/>
              </a:rPr>
              <a:t>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endParaRPr lang="en-US" sz="2000" b="1" dirty="0">
              <a:solidFill>
                <a:srgbClr val="303030"/>
              </a:solidFill>
              <a:latin typeface="Times New Roman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 smtClean="0">
                <a:latin typeface="+mj-lt"/>
              </a:rPr>
              <a:t>I.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b="1" dirty="0">
                <a:solidFill>
                  <a:srgbClr val="DEDEE0">
                    <a:lumMod val="50000"/>
                  </a:srgbClr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Adoption studies 		1935 – 1950</a:t>
            </a:r>
            <a:endParaRPr lang="en-US" sz="1800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+mj-lt"/>
              </a:rPr>
              <a:t>		         4 X Greater</a:t>
            </a:r>
            <a:endParaRPr lang="en-US" sz="1800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+mj-lt"/>
              </a:rPr>
              <a:t>														</a:t>
            </a:r>
            <a:endParaRPr lang="en-US" sz="1800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 smtClean="0">
                <a:latin typeface="+mj-lt"/>
              </a:rPr>
              <a:t>II.</a:t>
            </a:r>
            <a:r>
              <a:rPr lang="en-US" sz="1800" b="1" dirty="0" smtClean="0">
                <a:solidFill>
                  <a:srgbClr val="DEDEE0">
                    <a:lumMod val="50000"/>
                  </a:srgbClr>
                </a:solidFill>
                <a:latin typeface="+mj-lt"/>
              </a:rPr>
              <a:t>  </a:t>
            </a:r>
            <a:r>
              <a:rPr lang="en-US" sz="1800" b="1" dirty="0" smtClean="0">
                <a:solidFill>
                  <a:srgbClr val="303030"/>
                </a:solidFill>
                <a:latin typeface="+mj-lt"/>
              </a:rPr>
              <a:t>Blood 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Platelets	</a:t>
            </a:r>
            <a:r>
              <a:rPr lang="en-US" sz="1800" b="1" dirty="0" err="1">
                <a:solidFill>
                  <a:srgbClr val="303030"/>
                </a:solidFill>
                <a:latin typeface="+mj-lt"/>
              </a:rPr>
              <a:t>Monomide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 Oxidase     Second</a:t>
            </a:r>
            <a:endParaRPr lang="en-US" sz="1800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+mj-lt"/>
              </a:rPr>
              <a:t>	</a:t>
            </a:r>
            <a:r>
              <a:rPr lang="en-US" sz="1800" b="1" dirty="0" smtClean="0">
                <a:solidFill>
                  <a:srgbClr val="303030"/>
                </a:solidFill>
                <a:latin typeface="+mj-lt"/>
              </a:rPr>
              <a:t> </a:t>
            </a:r>
            <a:r>
              <a:rPr lang="en-US" sz="1800" b="1" u="sng" dirty="0" smtClean="0">
                <a:solidFill>
                  <a:srgbClr val="303030"/>
                </a:solidFill>
                <a:latin typeface="+mj-lt"/>
              </a:rPr>
              <a:t>DNA</a:t>
            </a:r>
            <a:r>
              <a:rPr lang="en-US" sz="1800" b="1" dirty="0" smtClean="0">
                <a:solidFill>
                  <a:srgbClr val="30303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- </a:t>
            </a:r>
            <a:r>
              <a:rPr lang="en-US" sz="1800" b="1" u="sng" dirty="0">
                <a:solidFill>
                  <a:srgbClr val="303030"/>
                </a:solidFill>
                <a:latin typeface="+mj-lt"/>
              </a:rPr>
              <a:t>RNA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	</a:t>
            </a:r>
            <a:r>
              <a:rPr lang="en-US" sz="1800" b="1" dirty="0" smtClean="0">
                <a:solidFill>
                  <a:srgbClr val="303030"/>
                </a:solidFill>
                <a:latin typeface="+mj-lt"/>
              </a:rPr>
              <a:t>	</a:t>
            </a:r>
            <a:r>
              <a:rPr lang="en-US" sz="1800" b="1" dirty="0" err="1" smtClean="0">
                <a:solidFill>
                  <a:srgbClr val="303030"/>
                </a:solidFill>
                <a:latin typeface="+mj-lt"/>
              </a:rPr>
              <a:t>Adenolate</a:t>
            </a:r>
            <a:r>
              <a:rPr lang="en-US" sz="1800" b="1" dirty="0" smtClean="0">
                <a:solidFill>
                  <a:srgbClr val="30303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Cyclase  	</a:t>
            </a:r>
            <a:r>
              <a:rPr lang="en-US" sz="1800" b="1" dirty="0" smtClean="0">
                <a:solidFill>
                  <a:srgbClr val="303030"/>
                </a:solidFill>
                <a:latin typeface="+mj-lt"/>
              </a:rPr>
              <a:t> Messengers</a:t>
            </a:r>
            <a:endParaRPr lang="en-US" sz="18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+mj-lt"/>
              </a:rPr>
              <a:t>	</a:t>
            </a:r>
            <a:r>
              <a:rPr lang="en-US" sz="1800" b="1" dirty="0" smtClean="0">
                <a:solidFill>
                  <a:srgbClr val="303030"/>
                </a:solidFill>
                <a:latin typeface="+mj-lt"/>
              </a:rPr>
              <a:t> gene 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effect	</a:t>
            </a:r>
            <a:r>
              <a:rPr lang="en-US" sz="1800" b="1" u="sng" dirty="0" err="1">
                <a:solidFill>
                  <a:srgbClr val="303030"/>
                </a:solidFill>
                <a:latin typeface="+mj-lt"/>
              </a:rPr>
              <a:t>cAMP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				    				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 smtClean="0">
                <a:latin typeface="+mj-lt"/>
              </a:rPr>
              <a:t>III.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Stimulus Augmentation</a:t>
            </a:r>
            <a:endParaRPr lang="en-US" sz="1800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+mj-lt"/>
              </a:rPr>
              <a:t>		Brain Waves	      P3 Alpha		Affective Mood</a:t>
            </a:r>
            <a:endParaRPr lang="en-US" sz="1800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endParaRPr lang="en-US" sz="18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 smtClean="0">
                <a:latin typeface="+mj-lt"/>
              </a:rPr>
              <a:t>IV.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800" b="1" dirty="0" err="1">
                <a:solidFill>
                  <a:srgbClr val="303030"/>
                </a:solidFill>
                <a:latin typeface="+mj-lt"/>
              </a:rPr>
              <a:t>Cloninger</a:t>
            </a:r>
            <a:r>
              <a:rPr lang="en-US" sz="1800" b="1" dirty="0">
                <a:solidFill>
                  <a:srgbClr val="303030"/>
                </a:solidFill>
                <a:latin typeface="+mj-lt"/>
              </a:rPr>
              <a:t>, C.R. – 1981 extended studies</a:t>
            </a:r>
            <a:br>
              <a:rPr lang="en-US" sz="1800" b="1" dirty="0">
                <a:solidFill>
                  <a:srgbClr val="303030"/>
                </a:solidFill>
                <a:latin typeface="+mj-lt"/>
              </a:rPr>
            </a:br>
            <a:r>
              <a:rPr lang="en-US" sz="1800" b="1" dirty="0">
                <a:solidFill>
                  <a:srgbClr val="303030"/>
                </a:solidFill>
                <a:latin typeface="+mj-lt"/>
              </a:rPr>
              <a:t/>
            </a:r>
            <a:br>
              <a:rPr lang="en-US" sz="1800" b="1" dirty="0">
                <a:solidFill>
                  <a:srgbClr val="303030"/>
                </a:solidFill>
                <a:latin typeface="+mj-lt"/>
              </a:rPr>
            </a:br>
            <a:r>
              <a:rPr lang="en-US" sz="1800" b="1" dirty="0">
                <a:solidFill>
                  <a:srgbClr val="303030"/>
                </a:solidFill>
                <a:latin typeface="+mj-lt"/>
              </a:rPr>
              <a:t>	   Type I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+mj-lt"/>
              </a:rPr>
              <a:t>		   Type 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Type I –     </a:t>
            </a:r>
            <a:r>
              <a:rPr lang="en-US" sz="2000" b="1" dirty="0" smtClean="0">
                <a:latin typeface="+mj-lt"/>
              </a:rPr>
              <a:t>A.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+mj-lt"/>
              </a:rPr>
              <a:t>later onset crescendo of drinking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	     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            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B.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+mj-lt"/>
              </a:rPr>
              <a:t>lose control of quantity consumed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	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              </a:t>
            </a:r>
            <a:r>
              <a:rPr lang="en-US" sz="2000" b="1" dirty="0" smtClean="0">
                <a:latin typeface="+mj-lt"/>
              </a:rPr>
              <a:t>C.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+mj-lt"/>
              </a:rPr>
              <a:t>attempt to maintain social control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endParaRPr lang="en-US" sz="2000" b="1" dirty="0" smtClean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endParaRPr lang="en-US" sz="20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Type II –   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A.</a:t>
            </a:r>
            <a:r>
              <a:rPr lang="en-US" sz="2000" b="1" dirty="0">
                <a:solidFill>
                  <a:srgbClr val="DEDEE0">
                    <a:lumMod val="50000"/>
                  </a:srgbClr>
                </a:solidFill>
                <a:latin typeface="+mj-lt"/>
              </a:rPr>
              <a:t>	  </a:t>
            </a:r>
            <a:r>
              <a:rPr lang="en-US" sz="2000" b="1" dirty="0">
                <a:solidFill>
                  <a:srgbClr val="303030"/>
                </a:solidFill>
                <a:latin typeface="+mj-lt"/>
              </a:rPr>
              <a:t>highly heritable – 9 x ↑ in males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				       4 x ↑ in females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endParaRPr lang="en-US" sz="8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             </a:t>
            </a:r>
            <a:r>
              <a:rPr lang="en-US" sz="2000" b="1" dirty="0" smtClean="0">
                <a:solidFill>
                  <a:srgbClr val="303030"/>
                </a:solidFill>
                <a:latin typeface="+mj-lt"/>
              </a:rPr>
              <a:t>  </a:t>
            </a:r>
            <a:r>
              <a:rPr lang="en-US" sz="2000" b="1" dirty="0" smtClean="0">
                <a:latin typeface="+mj-lt"/>
              </a:rPr>
              <a:t>B.</a:t>
            </a:r>
            <a:r>
              <a:rPr lang="en-US" sz="2000" b="1" dirty="0" smtClean="0">
                <a:solidFill>
                  <a:srgbClr val="DEDEE0">
                    <a:lumMod val="50000"/>
                  </a:srgbClr>
                </a:solidFill>
                <a:latin typeface="+mj-lt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+mj-lt"/>
              </a:rPr>
              <a:t>early onset - &lt; 25 years of age</a:t>
            </a:r>
            <a:br>
              <a:rPr lang="en-US" sz="2000" b="1" dirty="0">
                <a:solidFill>
                  <a:srgbClr val="303030"/>
                </a:solidFill>
                <a:latin typeface="+mj-lt"/>
              </a:rPr>
            </a:br>
            <a:r>
              <a:rPr lang="en-US" sz="2000" b="1" dirty="0">
                <a:solidFill>
                  <a:srgbClr val="303030"/>
                </a:solidFill>
                <a:latin typeface="+mj-lt"/>
              </a:rPr>
              <a:t>		    	           can see in geriatric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			           population if began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			           late age onset initially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endParaRPr lang="en-US" sz="8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             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C.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+mj-lt"/>
              </a:rPr>
              <a:t>do not lose control of amount consumed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endParaRPr lang="en-US" sz="20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 	             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D.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+mj-lt"/>
              </a:rPr>
              <a:t>antisocial behavior when drinking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endParaRPr lang="en-US" sz="2000" b="1" dirty="0">
              <a:solidFill>
                <a:srgbClr val="303030"/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D0101"/>
              </a:buClr>
              <a:buSzTx/>
              <a:buNone/>
              <a:tabLst>
                <a:tab pos="1716088" algn="l"/>
              </a:tabLst>
              <a:defRPr/>
            </a:pPr>
            <a:r>
              <a:rPr lang="en-US" sz="2000" b="1" dirty="0">
                <a:solidFill>
                  <a:srgbClr val="303030"/>
                </a:solidFill>
                <a:latin typeface="+mj-lt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              </a:t>
            </a:r>
            <a:r>
              <a:rPr lang="en-US" sz="2000" b="1" dirty="0" smtClean="0">
                <a:latin typeface="+mj-lt"/>
              </a:rPr>
              <a:t>E.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000" b="1" dirty="0">
                <a:solidFill>
                  <a:srgbClr val="303030"/>
                </a:solidFill>
                <a:latin typeface="+mj-lt"/>
              </a:rPr>
              <a:t>severe up-regulated serotonin transport</a:t>
            </a:r>
            <a:br>
              <a:rPr lang="en-US" sz="2000" b="1" dirty="0">
                <a:solidFill>
                  <a:srgbClr val="303030"/>
                </a:solidFill>
                <a:latin typeface="+mj-lt"/>
              </a:rPr>
            </a:br>
            <a:r>
              <a:rPr lang="en-US" sz="2000" b="1" dirty="0">
                <a:solidFill>
                  <a:srgbClr val="303030"/>
                </a:solidFill>
                <a:latin typeface="+mj-lt"/>
              </a:rPr>
              <a:t>	   (reuptake site) – therefore ↓ serotonin</a:t>
            </a:r>
            <a:br>
              <a:rPr lang="en-US" sz="2000" b="1" dirty="0">
                <a:solidFill>
                  <a:srgbClr val="303030"/>
                </a:solidFill>
                <a:latin typeface="+mj-lt"/>
              </a:rPr>
            </a:br>
            <a:r>
              <a:rPr lang="en-US" sz="2000" b="1" dirty="0">
                <a:solidFill>
                  <a:srgbClr val="303030"/>
                </a:solidFill>
                <a:latin typeface="+mj-lt"/>
              </a:rPr>
              <a:t>	   entire picture affected by </a:t>
            </a:r>
            <a:r>
              <a:rPr lang="en-US" sz="2000" b="1" dirty="0" err="1">
                <a:solidFill>
                  <a:srgbClr val="303030"/>
                </a:solidFill>
                <a:latin typeface="+mj-lt"/>
              </a:rPr>
              <a:t>ondansatron</a:t>
            </a:r>
            <a:endParaRPr lang="en-US" sz="2000" b="1" dirty="0">
              <a:solidFill>
                <a:srgbClr val="30303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2200" dirty="0" smtClean="0">
                <a:latin typeface="+mj-lt"/>
              </a:rPr>
              <a:t>V.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>
                <a:solidFill>
                  <a:srgbClr val="303030"/>
                </a:solidFill>
                <a:latin typeface="+mj-lt"/>
              </a:rPr>
              <a:t>Epigenetic (Non-DNA Affected)</a:t>
            </a: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2200" dirty="0">
                <a:solidFill>
                  <a:srgbClr val="303030"/>
                </a:solidFill>
                <a:latin typeface="+mj-lt"/>
              </a:rPr>
              <a:t>    Transgenerational    Gene Expression</a:t>
            </a: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2200" dirty="0">
                <a:solidFill>
                  <a:srgbClr val="303030"/>
                </a:solidFill>
                <a:latin typeface="+mj-lt"/>
              </a:rPr>
              <a:t>    It’s significance to addiction</a:t>
            </a: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endParaRPr lang="en-US" sz="2400" dirty="0">
              <a:solidFill>
                <a:srgbClr val="303030"/>
              </a:solidFill>
              <a:latin typeface="+mj-lt"/>
            </a:endParaRP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2200" dirty="0" smtClean="0">
                <a:latin typeface="+mj-lt"/>
              </a:rPr>
              <a:t>IV. </a:t>
            </a:r>
            <a:r>
              <a:rPr lang="en-US" sz="2200" dirty="0" smtClean="0">
                <a:solidFill>
                  <a:srgbClr val="303030"/>
                </a:solidFill>
                <a:latin typeface="+mj-lt"/>
              </a:rPr>
              <a:t>Neuropharmacology – determined by genetics and/or       </a:t>
            </a: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2200" dirty="0" smtClean="0">
                <a:solidFill>
                  <a:srgbClr val="303030"/>
                </a:solidFill>
                <a:latin typeface="+mj-lt"/>
              </a:rPr>
              <a:t>                                        epigenetics</a:t>
            </a: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2400" dirty="0" smtClean="0">
                <a:solidFill>
                  <a:srgbClr val="303030"/>
                </a:solidFill>
                <a:latin typeface="+mj-lt"/>
              </a:rPr>
              <a:t>       </a:t>
            </a:r>
            <a:r>
              <a:rPr lang="en-US" sz="2200" dirty="0" smtClean="0">
                <a:latin typeface="+mj-lt"/>
              </a:rPr>
              <a:t>A.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303030"/>
                </a:solidFill>
                <a:latin typeface="+mj-lt"/>
              </a:rPr>
              <a:t>D2R – regulation (trauma and isolation)  </a:t>
            </a:r>
            <a:r>
              <a:rPr lang="en-US" sz="2200" dirty="0" err="1" smtClean="0">
                <a:solidFill>
                  <a:srgbClr val="303030"/>
                </a:solidFill>
                <a:latin typeface="+mj-lt"/>
              </a:rPr>
              <a:t>Volkaw</a:t>
            </a:r>
            <a:endParaRPr lang="en-US" sz="2200" dirty="0" smtClean="0">
              <a:solidFill>
                <a:srgbClr val="303030"/>
              </a:solidFill>
              <a:latin typeface="+mj-lt"/>
            </a:endParaRP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2400" dirty="0" smtClean="0">
                <a:solidFill>
                  <a:srgbClr val="303030"/>
                </a:solidFill>
                <a:latin typeface="+mj-lt"/>
              </a:rPr>
              <a:t>       </a:t>
            </a:r>
            <a:r>
              <a:rPr lang="en-US" sz="2200" dirty="0" smtClean="0">
                <a:latin typeface="+mj-lt"/>
              </a:rPr>
              <a:t>B.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>
                <a:solidFill>
                  <a:srgbClr val="303030"/>
                </a:solidFill>
                <a:latin typeface="+mj-lt"/>
              </a:rPr>
              <a:t>Dopamine regulation</a:t>
            </a: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2200" dirty="0">
                <a:solidFill>
                  <a:srgbClr val="303030"/>
                </a:solidFill>
                <a:latin typeface="+mj-lt"/>
              </a:rPr>
              <a:t>       </a:t>
            </a:r>
            <a:r>
              <a:rPr lang="en-US" sz="2200" dirty="0" smtClean="0">
                <a:latin typeface="+mj-lt"/>
              </a:rPr>
              <a:t>C.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>
                <a:solidFill>
                  <a:srgbClr val="303030"/>
                </a:solidFill>
                <a:latin typeface="+mj-lt"/>
              </a:rPr>
              <a:t>Serotonin regulation</a:t>
            </a: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Tx/>
              <a:buNone/>
            </a:pPr>
            <a:r>
              <a:rPr lang="en-US" sz="2200" dirty="0">
                <a:solidFill>
                  <a:srgbClr val="303030"/>
                </a:solidFill>
                <a:latin typeface="+mj-lt"/>
              </a:rPr>
              <a:t>       </a:t>
            </a:r>
            <a:r>
              <a:rPr lang="en-US" sz="2200" dirty="0" smtClean="0">
                <a:latin typeface="+mj-lt"/>
              </a:rPr>
              <a:t>D.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>
                <a:solidFill>
                  <a:srgbClr val="303030"/>
                </a:solidFill>
                <a:latin typeface="+mj-lt"/>
              </a:rPr>
              <a:t>Noradrenaline regulation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IV.  Treatment Focus</a:t>
            </a:r>
          </a:p>
          <a:p>
            <a:endParaRPr lang="en-US" sz="1600" dirty="0"/>
          </a:p>
          <a:p>
            <a:pPr marL="393192" lvl="1" indent="0">
              <a:buNone/>
            </a:pPr>
            <a:r>
              <a:rPr lang="en-US" dirty="0"/>
              <a:t>	A.  Peer Pressure</a:t>
            </a:r>
          </a:p>
          <a:p>
            <a:pPr marL="393192" lvl="1" indent="0">
              <a:buNone/>
            </a:pPr>
            <a:r>
              <a:rPr lang="en-US" dirty="0"/>
              <a:t>	</a:t>
            </a:r>
          </a:p>
          <a:p>
            <a:pPr marL="393192" lvl="1" indent="0">
              <a:buNone/>
            </a:pPr>
            <a:r>
              <a:rPr lang="en-US" dirty="0"/>
              <a:t>	B.  Adult Role Models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dirty="0"/>
              <a:t>	C.  Realistic insight into medication assisted 	         	     intervention</a:t>
            </a:r>
          </a:p>
          <a:p>
            <a:pPr marL="393192" lvl="1" indent="0">
              <a:buNone/>
            </a:pPr>
            <a:r>
              <a:rPr lang="en-US" dirty="0"/>
              <a:t>	</a:t>
            </a:r>
          </a:p>
          <a:p>
            <a:pPr marL="393192" lvl="1" indent="0">
              <a:buNone/>
            </a:pPr>
            <a:r>
              <a:rPr lang="en-US" dirty="0"/>
              <a:t>	D.  Family involvement (all)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dirty="0"/>
              <a:t>	E.  Therapist – knowledgeable,  experienced 	 	     adolescent focused trained individual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ADOLESCENT BRAIN</a:t>
            </a:r>
          </a:p>
        </p:txBody>
      </p:sp>
    </p:spTree>
    <p:extLst>
      <p:ext uri="{BB962C8B-B14F-4D97-AF65-F5344CB8AC3E}">
        <p14:creationId xmlns:p14="http://schemas.microsoft.com/office/powerpoint/2010/main" val="29856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III.  Adolescent Brain + Addiction Risk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	A.  Cognition (4+)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	B.  Braking system minimal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	C.  Stimulus Augmentation (4+)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	D.  Variables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300" dirty="0" smtClean="0"/>
              <a:t>1.  Family</a:t>
            </a:r>
          </a:p>
          <a:p>
            <a:pPr marL="109728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2.  Peers</a:t>
            </a:r>
          </a:p>
          <a:p>
            <a:pPr marL="109728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3.  Environment</a:t>
            </a:r>
            <a:endParaRPr lang="en-US" sz="2300" dirty="0"/>
          </a:p>
          <a:p>
            <a:pPr marL="109728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ADOLESCENT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III.  Adolescent Brain + Addiction Risk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	A.  Cognition (4+)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	B.  Braking system minimal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	C.  Stimulus Augmentation (4+)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	D.  Variables</a:t>
            </a:r>
          </a:p>
          <a:p>
            <a:pPr marL="109728" indent="0">
              <a:buNone/>
            </a:pPr>
            <a:r>
              <a:rPr lang="en-US" dirty="0" smtClean="0"/>
              <a:t>		</a:t>
            </a:r>
            <a:r>
              <a:rPr lang="en-US" sz="2300" dirty="0" smtClean="0"/>
              <a:t>1.  Family</a:t>
            </a:r>
          </a:p>
          <a:p>
            <a:pPr marL="109728" indent="0">
              <a:buNone/>
            </a:pPr>
            <a:r>
              <a:rPr lang="en-US" sz="2300" dirty="0" smtClean="0"/>
              <a:t>		2.  Peers</a:t>
            </a:r>
          </a:p>
          <a:p>
            <a:pPr marL="109728" indent="0">
              <a:buNone/>
            </a:pPr>
            <a:r>
              <a:rPr lang="en-US" sz="2300" dirty="0" smtClean="0"/>
              <a:t>		3.  Environment</a:t>
            </a:r>
          </a:p>
          <a:p>
            <a:pPr marL="109728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ADOLESCENT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IV.  Treatment Focus</a:t>
            </a:r>
          </a:p>
          <a:p>
            <a:endParaRPr lang="en-US" sz="1600" dirty="0" smtClean="0"/>
          </a:p>
          <a:p>
            <a:pPr marL="393192" lvl="1" indent="0">
              <a:buNone/>
            </a:pPr>
            <a:r>
              <a:rPr lang="en-US" dirty="0" smtClean="0"/>
              <a:t>	A.  Peer Pressure</a:t>
            </a:r>
          </a:p>
          <a:p>
            <a:pPr marL="393192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B.  Adult Role Models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C.  Realistic insight into medication assisted 	         	     intervention</a:t>
            </a:r>
          </a:p>
          <a:p>
            <a:pPr marL="393192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D.  Family involvement (all)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E.  Therapist – knowledgeable,  experienced 	 	     adolescent focused trained individual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ADOLESCENT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I.  Development		MRI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	A.  Plasticity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1.  Greater connectivity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sz="2400" dirty="0" smtClean="0"/>
              <a:t>Larger volumes of white matter</a:t>
            </a:r>
          </a:p>
          <a:p>
            <a:pPr marL="109728" indent="0" algn="ctr">
              <a:buNone/>
            </a:pPr>
            <a:r>
              <a:rPr lang="en-US" sz="2400" dirty="0" smtClean="0"/>
              <a:t>Fatty substance – myelin – sheath (axon)</a:t>
            </a:r>
          </a:p>
          <a:p>
            <a:pPr marL="109728" indent="0" algn="ctr">
              <a:buNone/>
            </a:pPr>
            <a:r>
              <a:rPr lang="en-US" sz="2400" dirty="0" smtClean="0"/>
              <a:t>Childhood --------- adulthood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ADOLESCENT BRAIN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1007"/>
            <a:ext cx="7467600" cy="23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/>
              <a:t>I.  Development		</a:t>
            </a:r>
          </a:p>
          <a:p>
            <a:pPr marL="109728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A</a:t>
            </a:r>
            <a:r>
              <a:rPr lang="en-US" dirty="0"/>
              <a:t>.  Plasticity</a:t>
            </a:r>
          </a:p>
          <a:p>
            <a:pPr marL="914400" lvl="3" indent="0">
              <a:buNone/>
            </a:pPr>
            <a:endParaRPr lang="en-US" dirty="0" smtClean="0"/>
          </a:p>
          <a:p>
            <a:pPr marL="914400" lvl="3" indent="0">
              <a:buNone/>
            </a:pPr>
            <a:r>
              <a:rPr lang="en-US" dirty="0" smtClean="0"/>
              <a:t>	a.  Speeds up conduction time – (100x) neuron - neuron </a:t>
            </a:r>
          </a:p>
          <a:p>
            <a:pPr marL="914400" lvl="3" indent="0">
              <a:buNone/>
            </a:pPr>
            <a:endParaRPr lang="en-US" dirty="0"/>
          </a:p>
          <a:p>
            <a:pPr marL="914400" lvl="3" indent="0">
              <a:buNone/>
            </a:pPr>
            <a:r>
              <a:rPr lang="en-US" dirty="0" smtClean="0"/>
              <a:t>	b.  Accelerates information processing by helping axons 	recover 	     more quickly after firing (up to 30x faster)</a:t>
            </a:r>
          </a:p>
          <a:p>
            <a:pPr marL="914400" lvl="3" indent="0">
              <a:buNone/>
            </a:pPr>
            <a:endParaRPr lang="en-US" dirty="0" smtClean="0"/>
          </a:p>
          <a:p>
            <a:pPr marL="914400" lvl="3" indent="0">
              <a:buNone/>
            </a:pPr>
            <a:r>
              <a:rPr lang="en-US" dirty="0" smtClean="0"/>
              <a:t>	a. + b. = 3000x </a:t>
            </a:r>
            <a:r>
              <a:rPr lang="en-US" dirty="0" smtClean="0">
                <a:latin typeface="Wingdings 3" panose="05040102010807070707" pitchFamily="18" charset="2"/>
              </a:rPr>
              <a:t>h</a:t>
            </a:r>
            <a:r>
              <a:rPr lang="en-US" dirty="0" smtClean="0">
                <a:latin typeface="Lucida Sans" panose="020B0602030504020204" pitchFamily="34" charset="0"/>
              </a:rPr>
              <a:t> in brain computational speed between 	infancy 	               and adulthood</a:t>
            </a:r>
          </a:p>
          <a:p>
            <a:pPr marL="914400" lvl="3" indent="0">
              <a:buNone/>
            </a:pPr>
            <a:endParaRPr lang="en-US" dirty="0" smtClean="0"/>
          </a:p>
          <a:p>
            <a:pPr marL="914400" lvl="3" indent="0">
              <a:buNone/>
            </a:pPr>
            <a:r>
              <a:rPr lang="en-US" dirty="0" smtClean="0"/>
              <a:t>	c.  Simultaneous arrival of impulses at a neuron (critical for 	</a:t>
            </a:r>
            <a:r>
              <a:rPr lang="en-US" dirty="0"/>
              <a:t> </a:t>
            </a:r>
            <a:r>
              <a:rPr lang="en-US" dirty="0" smtClean="0"/>
              <a:t>    learning)</a:t>
            </a:r>
            <a:endParaRPr lang="en-US" dirty="0"/>
          </a:p>
          <a:p>
            <a:pPr marL="914400" lvl="3" indent="0">
              <a:buNone/>
            </a:pPr>
            <a:endParaRPr lang="en-US" dirty="0" smtClean="0"/>
          </a:p>
          <a:p>
            <a:pPr marL="914400" lvl="3" indent="0" algn="ctr">
              <a:buNone/>
            </a:pPr>
            <a:r>
              <a:rPr lang="en-US" dirty="0" smtClean="0"/>
              <a:t>Special math for above</a:t>
            </a:r>
          </a:p>
          <a:p>
            <a:pPr marL="914400" lvl="3" indent="0" algn="ctr">
              <a:buNone/>
            </a:pPr>
            <a:r>
              <a:rPr lang="en-US" smtClean="0"/>
              <a:t>Graph Math</a:t>
            </a:r>
            <a:endParaRPr lang="en-US" dirty="0" smtClean="0"/>
          </a:p>
          <a:p>
            <a:pPr marL="914400" lvl="3" indent="0" algn="ctr">
              <a:buNone/>
            </a:pPr>
            <a:endParaRPr lang="en-US" dirty="0" smtClean="0"/>
          </a:p>
          <a:p>
            <a:pPr marL="914400" lvl="3" indent="0" algn="ctr">
              <a:buNone/>
            </a:pPr>
            <a:r>
              <a:rPr lang="en-US" dirty="0" smtClean="0"/>
              <a:t>Most brain circuits develop in the womb and change throughout life – greatest changes occur in adolescence</a:t>
            </a:r>
            <a:endParaRPr lang="en-US" dirty="0"/>
          </a:p>
          <a:p>
            <a:pPr marL="914400" lvl="3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ADOLESCENT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2100" dirty="0"/>
              <a:t>I.  Development	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endParaRPr lang="en-US" sz="2100" dirty="0" smtClean="0"/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A</a:t>
            </a:r>
            <a:r>
              <a:rPr lang="en-US" sz="2100" dirty="0"/>
              <a:t>.  </a:t>
            </a:r>
            <a:r>
              <a:rPr lang="en-US" sz="2100" dirty="0" smtClean="0"/>
              <a:t>Plasticity (cont’d)</a:t>
            </a:r>
          </a:p>
          <a:p>
            <a:pPr marL="109728" indent="0">
              <a:buNone/>
            </a:pPr>
            <a:endParaRPr lang="en-US" sz="2100" dirty="0" smtClean="0"/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	2.  Specialization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2300" dirty="0" smtClean="0"/>
              <a:t>a.  Pruning and strengthening</a:t>
            </a:r>
          </a:p>
          <a:p>
            <a:pPr marL="109728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	     gray matter – out with unused			     </a:t>
            </a:r>
            <a:r>
              <a:rPr lang="en-US" sz="2300" dirty="0"/>
              <a:t>	 </a:t>
            </a:r>
            <a:r>
              <a:rPr lang="en-US" sz="2300" dirty="0" smtClean="0"/>
              <a:t>    keep the used</a:t>
            </a:r>
          </a:p>
          <a:p>
            <a:pPr marL="109728" indent="0">
              <a:buNone/>
            </a:pPr>
            <a:endParaRPr lang="en-US" sz="2300" dirty="0" smtClean="0"/>
          </a:p>
          <a:p>
            <a:pPr marL="109728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	b.  Overall gray matter </a:t>
            </a:r>
            <a:r>
              <a:rPr lang="en-US" sz="2300" dirty="0" smtClean="0">
                <a:latin typeface="Wingdings 3" panose="05040102010807070707" pitchFamily="18" charset="2"/>
              </a:rPr>
              <a:t>h</a:t>
            </a:r>
            <a:r>
              <a:rPr lang="en-US" sz="2300" dirty="0" smtClean="0">
                <a:latin typeface="Lucida Sans" panose="020B0602030504020204" pitchFamily="34" charset="0"/>
              </a:rPr>
              <a:t> in 			     		     childhood – maximum at </a:t>
            </a:r>
            <a:r>
              <a:rPr lang="en-US" sz="2300" dirty="0" smtClean="0"/>
              <a:t>10 years 			     </a:t>
            </a:r>
          </a:p>
          <a:p>
            <a:pPr marL="109728" indent="0">
              <a:buNone/>
            </a:pPr>
            <a:r>
              <a:rPr lang="en-US" sz="2300" dirty="0" smtClean="0">
                <a:latin typeface="Wingdings 3" panose="05040102010807070707" pitchFamily="18" charset="2"/>
              </a:rPr>
              <a:t>         	 </a:t>
            </a:r>
            <a:r>
              <a:rPr lang="en-US" sz="2300" dirty="0" err="1" smtClean="0">
                <a:latin typeface="Wingdings 3" panose="05040102010807070707" pitchFamily="18" charset="2"/>
              </a:rPr>
              <a:t>i</a:t>
            </a:r>
            <a:r>
              <a:rPr lang="en-US" sz="2300" dirty="0" smtClean="0">
                <a:latin typeface="Wingdings 3" panose="05040102010807070707" pitchFamily="18" charset="2"/>
              </a:rPr>
              <a:t> </a:t>
            </a:r>
            <a:r>
              <a:rPr lang="en-US" sz="2300" dirty="0" smtClean="0">
                <a:latin typeface="Lucida Sans" panose="020B0602030504020204" pitchFamily="34" charset="0"/>
              </a:rPr>
              <a:t>in adolescence (pruning): </a:t>
            </a:r>
          </a:p>
          <a:p>
            <a:pPr marL="109728" indent="0">
              <a:buNone/>
            </a:pPr>
            <a:r>
              <a:rPr lang="en-US" sz="2300" dirty="0">
                <a:latin typeface="Lucida Sans" panose="020B0602030504020204" pitchFamily="34" charset="0"/>
              </a:rPr>
              <a:t> </a:t>
            </a:r>
            <a:r>
              <a:rPr lang="en-US" sz="2300" dirty="0" smtClean="0">
                <a:latin typeface="Lucida Sans" panose="020B0602030504020204" pitchFamily="34" charset="0"/>
              </a:rPr>
              <a:t>    			        levels in adulthood    </a:t>
            </a:r>
            <a:endParaRPr lang="en-US" sz="2300" dirty="0" smtClean="0">
              <a:latin typeface="Wingdings 3" panose="050401020108070707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ADOLESCENT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2100" dirty="0"/>
              <a:t>I.  </a:t>
            </a:r>
            <a:r>
              <a:rPr lang="en-US" sz="2100" dirty="0" smtClean="0"/>
              <a:t>Development</a:t>
            </a:r>
            <a:endParaRPr lang="en-US" sz="2100" dirty="0"/>
          </a:p>
          <a:p>
            <a:pPr marL="109728" indent="0">
              <a:buNone/>
            </a:pPr>
            <a:r>
              <a:rPr lang="en-US" sz="2100" dirty="0"/>
              <a:t>	</a:t>
            </a:r>
            <a:endParaRPr lang="en-US" sz="2100" dirty="0" smtClean="0"/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A</a:t>
            </a:r>
            <a:r>
              <a:rPr lang="en-US" sz="2100" dirty="0"/>
              <a:t>.  </a:t>
            </a:r>
            <a:r>
              <a:rPr lang="en-US" sz="2100" dirty="0" smtClean="0"/>
              <a:t>Plasticity</a:t>
            </a:r>
          </a:p>
          <a:p>
            <a:pPr marL="109728" indent="0">
              <a:buNone/>
            </a:pPr>
            <a:endParaRPr lang="en-US" sz="2100" dirty="0" smtClean="0"/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	2. </a:t>
            </a:r>
            <a:r>
              <a:rPr lang="en-US" sz="2100" dirty="0"/>
              <a:t> </a:t>
            </a:r>
            <a:r>
              <a:rPr lang="en-US" sz="2100" dirty="0" smtClean="0"/>
              <a:t>Specialization (cont’d)</a:t>
            </a:r>
          </a:p>
          <a:p>
            <a:pPr marL="109728" indent="0">
              <a:buNone/>
            </a:pPr>
            <a:endParaRPr lang="en-US" sz="2100" dirty="0" smtClean="0"/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		c.  Gray matter for brain regions maturity 			     varies</a:t>
            </a:r>
          </a:p>
          <a:p>
            <a:pPr marL="109728" indent="0">
              <a:buNone/>
            </a:pPr>
            <a:r>
              <a:rPr lang="en-US" sz="2100" dirty="0" smtClean="0"/>
              <a:t>			     Primary touch, sight, sound, smell, 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		     taste - </a:t>
            </a:r>
            <a:r>
              <a:rPr lang="en-US" sz="2100" u="sng" dirty="0" smtClean="0"/>
              <a:t>first</a:t>
            </a:r>
            <a:endParaRPr lang="en-US" sz="2100" u="sng" dirty="0"/>
          </a:p>
          <a:p>
            <a:pPr marL="109728" indent="0">
              <a:buNone/>
            </a:pPr>
            <a:endParaRPr lang="en-US" sz="2100" dirty="0" smtClean="0"/>
          </a:p>
          <a:p>
            <a:pPr marL="109728" indent="0">
              <a:buNone/>
            </a:pPr>
            <a:r>
              <a:rPr lang="en-US" sz="2100" dirty="0" smtClean="0"/>
              <a:t>			     Prefrontal cortex – executive function 			     (regulation emotions, impulse control, 			     decision making and planning) – last</a:t>
            </a:r>
          </a:p>
          <a:p>
            <a:pPr marL="109728" indent="0">
              <a:buNone/>
            </a:pPr>
            <a:endParaRPr lang="en-US" sz="2100" dirty="0"/>
          </a:p>
          <a:p>
            <a:pPr marL="109728" indent="0">
              <a:buNone/>
            </a:pPr>
            <a:r>
              <a:rPr lang="en-US" sz="2100" dirty="0" smtClean="0"/>
              <a:t>			     </a:t>
            </a:r>
            <a:r>
              <a:rPr lang="en-US" sz="2000" dirty="0" smtClean="0"/>
              <a:t>This significant delay at the PFC to age 20-25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ADOLESCENT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779</TotalTime>
  <Words>204</Words>
  <Application>Microsoft Office PowerPoint</Application>
  <PresentationFormat>On-screen Show (4:3)</PresentationFormat>
  <Paragraphs>330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 Unicode MS</vt:lpstr>
      <vt:lpstr>Arial</vt:lpstr>
      <vt:lpstr>Impact</vt:lpstr>
      <vt:lpstr>Lucida Sans</vt:lpstr>
      <vt:lpstr>Lucida Sans Unicode</vt:lpstr>
      <vt:lpstr>Times New Roman</vt:lpstr>
      <vt:lpstr>Verdana</vt:lpstr>
      <vt:lpstr>Wingdings 2</vt:lpstr>
      <vt:lpstr>Wingdings 3</vt:lpstr>
      <vt:lpstr>Concourse</vt:lpstr>
      <vt:lpstr>       THE ADOLESCENT BRAIN UNIQUE   Not an Older Child Brain Nor a  Younger Adult Brain  </vt:lpstr>
      <vt:lpstr>ADOLESCENT BRAIN</vt:lpstr>
      <vt:lpstr>ADOLESCENT BRAIN</vt:lpstr>
      <vt:lpstr>ADOLESCENT BRAIN</vt:lpstr>
      <vt:lpstr>ADOLESCENT BRAIN</vt:lpstr>
      <vt:lpstr>ADOLESCENT BRAIN</vt:lpstr>
      <vt:lpstr>ADOLESCENT BRAIN</vt:lpstr>
      <vt:lpstr>ADOLESCENT BRAIN</vt:lpstr>
      <vt:lpstr>ADOLESCENT BRAIN</vt:lpstr>
      <vt:lpstr>ADOLESCENT BRAIN</vt:lpstr>
      <vt:lpstr>ADOLESCENT BRAIN</vt:lpstr>
      <vt:lpstr>ADOLESCENT BRAIN</vt:lpstr>
      <vt:lpstr>ADOLESCENT BRAIN</vt:lpstr>
      <vt:lpstr>Neuropharmacology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Biochemistry</vt:lpstr>
      <vt:lpstr>PowerPoint Presentation</vt:lpstr>
      <vt:lpstr>PowerPoint Presentation</vt:lpstr>
      <vt:lpstr>PowerPoint Presentation</vt:lpstr>
      <vt:lpstr>ADOLESCENT BRAIN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ADOLESCENT BRAIN UNIQUE   Not an Older Child Brain Nor a  Younger Adult Brain</dc:title>
  <dc:creator>Sandy</dc:creator>
  <cp:lastModifiedBy>Sandy Patrick</cp:lastModifiedBy>
  <cp:revision>58</cp:revision>
  <cp:lastPrinted>2016-01-27T17:24:47Z</cp:lastPrinted>
  <dcterms:created xsi:type="dcterms:W3CDTF">2016-01-25T00:39:13Z</dcterms:created>
  <dcterms:modified xsi:type="dcterms:W3CDTF">2016-01-27T17:30:13Z</dcterms:modified>
</cp:coreProperties>
</file>