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3" r:id="rId5"/>
    <p:sldId id="262" r:id="rId6"/>
    <p:sldId id="264" r:id="rId7"/>
    <p:sldId id="265" r:id="rId8"/>
    <p:sldId id="266" r:id="rId9"/>
    <p:sldId id="258" r:id="rId10"/>
    <p:sldId id="260" r:id="rId11"/>
    <p:sldId id="269" r:id="rId12"/>
    <p:sldId id="270" r:id="rId13"/>
    <p:sldId id="259" r:id="rId14"/>
    <p:sldId id="267" r:id="rId15"/>
    <p:sldId id="261"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4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6151D2B-C1F5-49DC-BF96-2EF143CCFDAF}" type="datetimeFigureOut">
              <a:rPr lang="en-US" smtClean="0"/>
              <a:t>1/8/2015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3670D37-A4E5-4AD8-B33E-6DF9C83C778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51D2B-C1F5-49DC-BF96-2EF143CCFDAF}"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51D2B-C1F5-49DC-BF96-2EF143CCFDAF}"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151D2B-C1F5-49DC-BF96-2EF143CCFDAF}"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51D2B-C1F5-49DC-BF96-2EF143CCFDAF}"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6151D2B-C1F5-49DC-BF96-2EF143CCFDAF}"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70D37-A4E5-4AD8-B33E-6DF9C83C778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151D2B-C1F5-49DC-BF96-2EF143CCFDAF}" type="datetimeFigureOut">
              <a:rPr lang="en-US" smtClean="0"/>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51D2B-C1F5-49DC-BF96-2EF143CCFDAF}" type="datetimeFigureOut">
              <a:rPr lang="en-US" smtClean="0"/>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51D2B-C1F5-49DC-BF96-2EF143CCFDAF}" type="datetimeFigureOut">
              <a:rPr lang="en-US" smtClean="0"/>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6151D2B-C1F5-49DC-BF96-2EF143CCFDAF}" type="datetimeFigureOut">
              <a:rPr lang="en-US" smtClean="0"/>
              <a:t>1/8/2015</a:t>
            </a:fld>
            <a:endParaRPr lang="en-US"/>
          </a:p>
        </p:txBody>
      </p:sp>
      <p:sp>
        <p:nvSpPr>
          <p:cNvPr id="7" name="Slide Number Placeholder 6"/>
          <p:cNvSpPr>
            <a:spLocks noGrp="1"/>
          </p:cNvSpPr>
          <p:nvPr>
            <p:ph type="sldNum" sz="quarter" idx="12"/>
          </p:nvPr>
        </p:nvSpPr>
        <p:spPr/>
        <p:txBody>
          <a:bodyPr/>
          <a:lstStyle/>
          <a:p>
            <a:fld id="{53670D37-A4E5-4AD8-B33E-6DF9C83C778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51D2B-C1F5-49DC-BF96-2EF143CCFDAF}" type="datetimeFigureOut">
              <a:rPr lang="en-US" smtClean="0"/>
              <a:t>1/8/2015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3670D37-A4E5-4AD8-B33E-6DF9C83C77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6151D2B-C1F5-49DC-BF96-2EF143CCFDAF}" type="datetimeFigureOut">
              <a:rPr lang="en-US" smtClean="0"/>
              <a:t>1/8/2015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3670D37-A4E5-4AD8-B33E-6DF9C83C77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gencymeddirectors.wa.gov/Files/aa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sm5.org/Documents/changes%20from%20dsm-iv-tr%20to%20dsm-5.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Outpatient Assessment</a:t>
            </a:r>
            <a:endParaRPr lang="en-US" dirty="0"/>
          </a:p>
        </p:txBody>
      </p:sp>
      <p:sp>
        <p:nvSpPr>
          <p:cNvPr id="3" name="Subtitle 2"/>
          <p:cNvSpPr>
            <a:spLocks noGrp="1"/>
          </p:cNvSpPr>
          <p:nvPr>
            <p:ph type="subTitle" idx="1"/>
          </p:nvPr>
        </p:nvSpPr>
        <p:spPr/>
        <p:txBody>
          <a:bodyPr/>
          <a:lstStyle/>
          <a:p>
            <a:r>
              <a:rPr lang="en-US" dirty="0" smtClean="0"/>
              <a:t>Quinn T. Chipley, M.A., M.D</a:t>
            </a:r>
            <a:r>
              <a:rPr lang="en-US" dirty="0" smtClean="0"/>
              <a:t>.</a:t>
            </a:r>
          </a:p>
          <a:p>
            <a:r>
              <a:rPr lang="en-US" smtClean="0"/>
              <a:t>CAPTASA</a:t>
            </a:r>
          </a:p>
          <a:p>
            <a:r>
              <a:rPr lang="en-US" smtClean="0"/>
              <a:t>January 30-31</a:t>
            </a:r>
            <a:r>
              <a:rPr lang="en-US" dirty="0" smtClean="0"/>
              <a:t>, 2015</a:t>
            </a:r>
            <a:endParaRPr lang="en-US" dirty="0" smtClean="0"/>
          </a:p>
          <a:p>
            <a:endParaRPr lang="en-US" dirty="0"/>
          </a:p>
        </p:txBody>
      </p:sp>
    </p:spTree>
    <p:extLst>
      <p:ext uri="{BB962C8B-B14F-4D97-AF65-F5344CB8AC3E}">
        <p14:creationId xmlns:p14="http://schemas.microsoft.com/office/powerpoint/2010/main" val="1092516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Possible Locations</a:t>
            </a:r>
            <a:endParaRPr lang="en-US" dirty="0"/>
          </a:p>
        </p:txBody>
      </p:sp>
      <p:sp>
        <p:nvSpPr>
          <p:cNvPr id="3" name="Content Placeholder 2"/>
          <p:cNvSpPr>
            <a:spLocks noGrp="1"/>
          </p:cNvSpPr>
          <p:nvPr>
            <p:ph idx="1"/>
          </p:nvPr>
        </p:nvSpPr>
        <p:spPr/>
        <p:txBody>
          <a:bodyPr>
            <a:normAutofit fontScale="92500"/>
          </a:bodyPr>
          <a:lstStyle/>
          <a:p>
            <a:r>
              <a:rPr lang="en-US" dirty="0" smtClean="0"/>
              <a:t>The “general practice” setting</a:t>
            </a:r>
          </a:p>
          <a:p>
            <a:pPr marL="68580" indent="0">
              <a:buNone/>
            </a:pPr>
            <a:r>
              <a:rPr lang="en-US" dirty="0" smtClean="0"/>
              <a:t>	e.g. – psychology, LCSW, counseling 	practice, psychiatry, Family medicine, </a:t>
            </a:r>
            <a:r>
              <a:rPr lang="en-US" dirty="0"/>
              <a:t>	</a:t>
            </a:r>
            <a:r>
              <a:rPr lang="en-US" dirty="0" smtClean="0"/>
              <a:t>Internal Medicine, Pediatric, EAP</a:t>
            </a:r>
            <a:endParaRPr lang="en-US" dirty="0"/>
          </a:p>
          <a:p>
            <a:r>
              <a:rPr lang="en-US" dirty="0" smtClean="0"/>
              <a:t>A specific out-patient Substance Assessment and Treatment practice</a:t>
            </a:r>
          </a:p>
          <a:p>
            <a:r>
              <a:rPr lang="en-US" dirty="0" smtClean="0"/>
              <a:t>A Professionals’ Health organization (e.g. – physicians, dentists, nurses, pharmacists, et al.)</a:t>
            </a:r>
          </a:p>
          <a:p>
            <a:pPr marL="68580" indent="0">
              <a:buNone/>
            </a:pPr>
            <a:r>
              <a:rPr lang="en-US" dirty="0"/>
              <a:t>	</a:t>
            </a:r>
            <a:endParaRPr lang="en-US" dirty="0" smtClean="0"/>
          </a:p>
        </p:txBody>
      </p:sp>
    </p:spTree>
    <p:extLst>
      <p:ext uri="{BB962C8B-B14F-4D97-AF65-F5344CB8AC3E}">
        <p14:creationId xmlns:p14="http://schemas.microsoft.com/office/powerpoint/2010/main" val="209962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447800"/>
            <a:ext cx="7024744" cy="3657600"/>
          </a:xfrm>
        </p:spPr>
        <p:txBody>
          <a:bodyPr>
            <a:normAutofit fontScale="90000"/>
          </a:bodyPr>
          <a:lstStyle/>
          <a:p>
            <a:r>
              <a:rPr lang="en-US" dirty="0" smtClean="0"/>
              <a:t>The only </a:t>
            </a:r>
            <a:r>
              <a:rPr lang="en-US" dirty="0"/>
              <a:t>r</a:t>
            </a:r>
            <a:r>
              <a:rPr lang="en-US" dirty="0" smtClean="0"/>
              <a:t>eal </a:t>
            </a:r>
            <a:r>
              <a:rPr lang="en-US" dirty="0"/>
              <a:t>d</a:t>
            </a:r>
            <a:r>
              <a:rPr lang="en-US" dirty="0" smtClean="0"/>
              <a:t>ifference </a:t>
            </a:r>
            <a:r>
              <a:rPr lang="en-US" dirty="0"/>
              <a:t>b</a:t>
            </a:r>
            <a:r>
              <a:rPr lang="en-US" dirty="0" smtClean="0"/>
              <a:t>etween “All Comers” and “For Cause,” and among the three locations, is the reduction of False </a:t>
            </a:r>
            <a:r>
              <a:rPr lang="en-US" dirty="0"/>
              <a:t>N</a:t>
            </a:r>
            <a:r>
              <a:rPr lang="en-US" dirty="0" smtClean="0"/>
              <a:t>egatives and the increase in True Positives as “index of suspicion increases.</a:t>
            </a:r>
            <a:endParaRPr lang="en-US" dirty="0"/>
          </a:p>
        </p:txBody>
      </p:sp>
      <p:sp>
        <p:nvSpPr>
          <p:cNvPr id="3" name="Content Placeholder 2"/>
          <p:cNvSpPr>
            <a:spLocks noGrp="1"/>
          </p:cNvSpPr>
          <p:nvPr>
            <p:ph idx="1"/>
          </p:nvPr>
        </p:nvSpPr>
        <p:spPr>
          <a:xfrm>
            <a:off x="1043492" y="5029200"/>
            <a:ext cx="6777317" cy="1371600"/>
          </a:xfrm>
        </p:spPr>
        <p:txBody>
          <a:bodyPr>
            <a:normAutofit/>
          </a:bodyPr>
          <a:lstStyle/>
          <a:p>
            <a:pPr marL="68580" indent="0">
              <a:buNone/>
            </a:pPr>
            <a:r>
              <a:rPr lang="en-US" dirty="0" smtClean="0"/>
              <a:t>This means that the good outpatient clinical interview will always include questions about alcohol and other substances </a:t>
            </a:r>
            <a:endParaRPr lang="en-US" dirty="0"/>
          </a:p>
        </p:txBody>
      </p:sp>
    </p:spTree>
    <p:extLst>
      <p:ext uri="{BB962C8B-B14F-4D97-AF65-F5344CB8AC3E}">
        <p14:creationId xmlns:p14="http://schemas.microsoft.com/office/powerpoint/2010/main" val="1528231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715536"/>
          </a:xfrm>
        </p:spPr>
        <p:txBody>
          <a:bodyPr>
            <a:normAutofit fontScale="90000"/>
          </a:bodyPr>
          <a:lstStyle/>
          <a:p>
            <a:r>
              <a:rPr lang="en-US" dirty="0" smtClean="0"/>
              <a:t>Increased Suspicion Usually means Increased Assessment Time</a:t>
            </a:r>
            <a:endParaRPr lang="en-US" dirty="0"/>
          </a:p>
        </p:txBody>
      </p:sp>
      <p:sp>
        <p:nvSpPr>
          <p:cNvPr id="3" name="Content Placeholder 2"/>
          <p:cNvSpPr>
            <a:spLocks noGrp="1"/>
          </p:cNvSpPr>
          <p:nvPr>
            <p:ph idx="1"/>
          </p:nvPr>
        </p:nvSpPr>
        <p:spPr>
          <a:xfrm>
            <a:off x="1043492" y="2743200"/>
            <a:ext cx="6777317" cy="3089429"/>
          </a:xfrm>
        </p:spPr>
        <p:txBody>
          <a:bodyPr>
            <a:normAutofit fontScale="77500" lnSpcReduction="20000"/>
          </a:bodyPr>
          <a:lstStyle/>
          <a:p>
            <a:r>
              <a:rPr lang="en-US" dirty="0" smtClean="0"/>
              <a:t>In an “All Comers” clinical interview of 50 minutes, I get to spend about fine minutes initially on substance issues.</a:t>
            </a:r>
          </a:p>
          <a:p>
            <a:r>
              <a:rPr lang="en-US" dirty="0" smtClean="0"/>
              <a:t>In a “For Cause” clinical Interview of 50 minutes, I get to spend as much as 25 minutes on substance issues</a:t>
            </a:r>
          </a:p>
          <a:p>
            <a:r>
              <a:rPr lang="en-US" dirty="0" smtClean="0"/>
              <a:t>The agency to which I most frequently refer students for who I detect substance problems will usually expect 2 hours and 15 minutes of time</a:t>
            </a:r>
          </a:p>
          <a:p>
            <a:r>
              <a:rPr lang="en-US" dirty="0" smtClean="0"/>
              <a:t>The Professionals Health Program interviews can involve several hours or more and also include a request for an observed urine laboratory panel.</a:t>
            </a:r>
            <a:endParaRPr lang="en-US" dirty="0"/>
          </a:p>
        </p:txBody>
      </p:sp>
    </p:spTree>
    <p:extLst>
      <p:ext uri="{BB962C8B-B14F-4D97-AF65-F5344CB8AC3E}">
        <p14:creationId xmlns:p14="http://schemas.microsoft.com/office/powerpoint/2010/main" val="828939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General Intake </a:t>
            </a:r>
            <a:r>
              <a:rPr lang="en-US" dirty="0" smtClean="0"/>
              <a:t>Interview for “All Comers”</a:t>
            </a:r>
            <a:endParaRPr lang="en-US" dirty="0"/>
          </a:p>
        </p:txBody>
      </p:sp>
      <p:sp>
        <p:nvSpPr>
          <p:cNvPr id="3" name="Content Placeholder 2"/>
          <p:cNvSpPr>
            <a:spLocks noGrp="1"/>
          </p:cNvSpPr>
          <p:nvPr>
            <p:ph idx="1"/>
          </p:nvPr>
        </p:nvSpPr>
        <p:spPr/>
        <p:txBody>
          <a:bodyPr>
            <a:normAutofit fontScale="92500"/>
          </a:bodyPr>
          <a:lstStyle/>
          <a:p>
            <a:r>
              <a:rPr lang="en-US" dirty="0" smtClean="0"/>
              <a:t>Always </a:t>
            </a:r>
            <a:r>
              <a:rPr lang="en-US" b="1" dirty="0" smtClean="0"/>
              <a:t>ask</a:t>
            </a:r>
            <a:r>
              <a:rPr lang="en-US" dirty="0" smtClean="0"/>
              <a:t> the client about Substance use </a:t>
            </a:r>
            <a:r>
              <a:rPr lang="en-US" b="1" dirty="0" smtClean="0"/>
              <a:t>directly</a:t>
            </a:r>
            <a:r>
              <a:rPr lang="en-US" dirty="0" smtClean="0"/>
              <a:t> regardless of “presenting problem” or “chief complaint.”</a:t>
            </a:r>
          </a:p>
          <a:p>
            <a:r>
              <a:rPr lang="en-US" b="1" dirty="0" smtClean="0"/>
              <a:t>Use “Presumptive Interview” techniques</a:t>
            </a:r>
          </a:p>
          <a:p>
            <a:pPr marL="68580" indent="0">
              <a:buNone/>
            </a:pPr>
            <a:r>
              <a:rPr lang="en-US" dirty="0"/>
              <a:t>	</a:t>
            </a:r>
            <a:r>
              <a:rPr lang="en-US" dirty="0" smtClean="0"/>
              <a:t>e.g. – rather than asking “Do you drink 	alcohol?” start with the question 	“When 	was the last time you had an</a:t>
            </a:r>
          </a:p>
          <a:p>
            <a:pPr marL="68580" indent="0">
              <a:buNone/>
            </a:pPr>
            <a:r>
              <a:rPr lang="en-US" dirty="0"/>
              <a:t>	</a:t>
            </a:r>
            <a:r>
              <a:rPr lang="en-US" dirty="0" smtClean="0"/>
              <a:t>alcohol beverage?” (If the client is a non 	drinker, he or she will tell you immediately)</a:t>
            </a:r>
            <a:endParaRPr lang="en-US" dirty="0" smtClean="0"/>
          </a:p>
        </p:txBody>
      </p:sp>
    </p:spTree>
    <p:extLst>
      <p:ext uri="{BB962C8B-B14F-4D97-AF65-F5344CB8AC3E}">
        <p14:creationId xmlns:p14="http://schemas.microsoft.com/office/powerpoint/2010/main" val="3266654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Presumptive about All Substances, not Just Alcohol</a:t>
            </a:r>
            <a:endParaRPr lang="en-US" dirty="0"/>
          </a:p>
        </p:txBody>
      </p:sp>
      <p:sp>
        <p:nvSpPr>
          <p:cNvPr id="3" name="Content Placeholder 2"/>
          <p:cNvSpPr>
            <a:spLocks noGrp="1"/>
          </p:cNvSpPr>
          <p:nvPr>
            <p:ph idx="1"/>
          </p:nvPr>
        </p:nvSpPr>
        <p:spPr/>
        <p:txBody>
          <a:bodyPr/>
          <a:lstStyle/>
          <a:p>
            <a:pPr marL="68580" indent="0">
              <a:buNone/>
            </a:pPr>
            <a:r>
              <a:rPr lang="en-US" dirty="0" smtClean="0"/>
              <a:t>Ask, “What other recreational drugs do you use?”</a:t>
            </a:r>
          </a:p>
          <a:p>
            <a:pPr marL="68580" indent="0">
              <a:buNone/>
            </a:pPr>
            <a:endParaRPr lang="en-US" dirty="0"/>
          </a:p>
          <a:p>
            <a:pPr marL="68580" indent="0">
              <a:buNone/>
            </a:pPr>
            <a:r>
              <a:rPr lang="en-US" dirty="0" smtClean="0"/>
              <a:t>I also probe a bit even if none are offered. </a:t>
            </a:r>
          </a:p>
          <a:p>
            <a:pPr marL="68580" indent="0">
              <a:buNone/>
            </a:pPr>
            <a:endParaRPr lang="en-US" dirty="0"/>
          </a:p>
          <a:p>
            <a:pPr marL="68580" indent="0">
              <a:buNone/>
            </a:pPr>
            <a:r>
              <a:rPr lang="en-US" dirty="0" smtClean="0"/>
              <a:t>“Have you ever tried any anything, such as weed for example?”</a:t>
            </a:r>
            <a:endParaRPr lang="en-US" dirty="0"/>
          </a:p>
        </p:txBody>
      </p:sp>
    </p:spTree>
    <p:extLst>
      <p:ext uri="{BB962C8B-B14F-4D97-AF65-F5344CB8AC3E}">
        <p14:creationId xmlns:p14="http://schemas.microsoft.com/office/powerpoint/2010/main" val="3591712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General Intake Interview for “All Comers</a:t>
            </a:r>
            <a:r>
              <a:rPr lang="en-US" dirty="0" smtClean="0"/>
              <a:t>” – Cont.</a:t>
            </a:r>
            <a:endParaRPr lang="en-US" dirty="0"/>
          </a:p>
        </p:txBody>
      </p:sp>
      <p:sp>
        <p:nvSpPr>
          <p:cNvPr id="3" name="Content Placeholder 2"/>
          <p:cNvSpPr>
            <a:spLocks noGrp="1"/>
          </p:cNvSpPr>
          <p:nvPr>
            <p:ph idx="1"/>
          </p:nvPr>
        </p:nvSpPr>
        <p:spPr/>
        <p:txBody>
          <a:bodyPr/>
          <a:lstStyle/>
          <a:p>
            <a:pPr lvl="0">
              <a:buClr>
                <a:srgbClr val="94C600"/>
              </a:buClr>
            </a:pPr>
            <a:r>
              <a:rPr lang="en-US" sz="1300" b="1" dirty="0">
                <a:solidFill>
                  <a:srgbClr val="3E3D2D"/>
                </a:solidFill>
              </a:rPr>
              <a:t>Ask for quantifiable answers:</a:t>
            </a:r>
          </a:p>
          <a:p>
            <a:pPr marL="68580" lvl="0" indent="0">
              <a:buClr>
                <a:srgbClr val="94C600"/>
              </a:buClr>
              <a:buNone/>
            </a:pPr>
            <a:r>
              <a:rPr lang="en-US" sz="1300" dirty="0">
                <a:solidFill>
                  <a:srgbClr val="3E3D2D"/>
                </a:solidFill>
              </a:rPr>
              <a:t>	</a:t>
            </a:r>
            <a:r>
              <a:rPr lang="en-US" sz="1300" b="1" dirty="0">
                <a:solidFill>
                  <a:srgbClr val="3E3D2D"/>
                </a:solidFill>
              </a:rPr>
              <a:t>Ask for Frequency</a:t>
            </a:r>
            <a:r>
              <a:rPr lang="en-US" sz="1300" dirty="0">
                <a:solidFill>
                  <a:srgbClr val="3E3D2D"/>
                </a:solidFill>
              </a:rPr>
              <a:t>. (I scramble the possibilities: “Once a 	week? Once 	a month? Three times a week? Every day?”)</a:t>
            </a:r>
          </a:p>
          <a:p>
            <a:pPr marL="68580" lvl="0" indent="0">
              <a:buClr>
                <a:srgbClr val="94C600"/>
              </a:buClr>
              <a:buNone/>
            </a:pPr>
            <a:r>
              <a:rPr lang="en-US" sz="1300" dirty="0">
                <a:solidFill>
                  <a:srgbClr val="3E3D2D"/>
                </a:solidFill>
              </a:rPr>
              <a:t>	</a:t>
            </a:r>
            <a:r>
              <a:rPr lang="en-US" sz="1300" b="1" dirty="0">
                <a:solidFill>
                  <a:srgbClr val="3E3D2D"/>
                </a:solidFill>
              </a:rPr>
              <a:t>Ask for Quantities: </a:t>
            </a:r>
            <a:r>
              <a:rPr lang="en-US" sz="1300" dirty="0">
                <a:solidFill>
                  <a:srgbClr val="3E3D2D"/>
                </a:solidFill>
              </a:rPr>
              <a:t>“Assuming a drink is one ounce of 80 proof or I glass 	of wine or one 12 oz. beer, how many drinks do you have an 	occasion?</a:t>
            </a:r>
          </a:p>
          <a:p>
            <a:pPr marL="68580" lvl="0" indent="0">
              <a:buClr>
                <a:srgbClr val="94C600"/>
              </a:buClr>
              <a:buNone/>
            </a:pPr>
            <a:r>
              <a:rPr lang="en-US" sz="1300" dirty="0">
                <a:solidFill>
                  <a:srgbClr val="3E3D2D"/>
                </a:solidFill>
              </a:rPr>
              <a:t>	</a:t>
            </a:r>
            <a:r>
              <a:rPr lang="en-US" sz="1300" b="1" dirty="0">
                <a:solidFill>
                  <a:srgbClr val="3E3D2D"/>
                </a:solidFill>
              </a:rPr>
              <a:t>Ask for Excesses: “</a:t>
            </a:r>
            <a:r>
              <a:rPr lang="en-US" sz="1300" dirty="0">
                <a:solidFill>
                  <a:srgbClr val="3E3D2D"/>
                </a:solidFill>
              </a:rPr>
              <a:t>How many time in the past year have you had more 	than: [a) </a:t>
            </a:r>
            <a:r>
              <a:rPr lang="en-US" sz="1300" i="1" dirty="0">
                <a:solidFill>
                  <a:srgbClr val="3E3D2D"/>
                </a:solidFill>
              </a:rPr>
              <a:t>for a man</a:t>
            </a:r>
            <a:r>
              <a:rPr lang="en-US" sz="1300" dirty="0">
                <a:solidFill>
                  <a:srgbClr val="3E3D2D"/>
                </a:solidFill>
              </a:rPr>
              <a:t>, 4 drinks b) </a:t>
            </a:r>
            <a:r>
              <a:rPr lang="en-US" sz="1300" i="1" dirty="0">
                <a:solidFill>
                  <a:srgbClr val="3E3D2D"/>
                </a:solidFill>
              </a:rPr>
              <a:t>for a woman</a:t>
            </a:r>
            <a:r>
              <a:rPr lang="en-US" sz="1300" dirty="0">
                <a:solidFill>
                  <a:srgbClr val="3E3D2D"/>
                </a:solidFill>
              </a:rPr>
              <a:t>, 3 drinks] in a four hour 	period</a:t>
            </a:r>
            <a:r>
              <a:rPr lang="en-US" sz="1300" dirty="0" smtClean="0">
                <a:solidFill>
                  <a:srgbClr val="3E3D2D"/>
                </a:solidFill>
              </a:rPr>
              <a:t>?” and “How many times in the past year would you guess that 	you would have exceeded a .08 blood alcohol level if you had been 	tested?</a:t>
            </a:r>
          </a:p>
          <a:p>
            <a:pPr lvl="0">
              <a:buClr>
                <a:srgbClr val="94C600"/>
              </a:buClr>
            </a:pPr>
            <a:r>
              <a:rPr lang="en-US" sz="1300" b="1" dirty="0" smtClean="0">
                <a:solidFill>
                  <a:srgbClr val="3E3D2D"/>
                </a:solidFill>
              </a:rPr>
              <a:t>Ask </a:t>
            </a:r>
            <a:r>
              <a:rPr lang="en-US" sz="1300" b="1" dirty="0">
                <a:solidFill>
                  <a:srgbClr val="3E3D2D"/>
                </a:solidFill>
              </a:rPr>
              <a:t>for family history of substance</a:t>
            </a:r>
          </a:p>
          <a:p>
            <a:pPr marL="68580" lvl="0" indent="0">
              <a:buClr>
                <a:srgbClr val="94C600"/>
              </a:buClr>
              <a:buNone/>
            </a:pPr>
            <a:r>
              <a:rPr lang="en-US" sz="1300" dirty="0">
                <a:solidFill>
                  <a:srgbClr val="3E3D2D"/>
                </a:solidFill>
              </a:rPr>
              <a:t>	“Who in your family tree – up, down, or sideways </a:t>
            </a:r>
            <a:r>
              <a:rPr lang="en-US" sz="1300" dirty="0" smtClean="0">
                <a:solidFill>
                  <a:srgbClr val="3E3D2D"/>
                </a:solidFill>
              </a:rPr>
              <a:t> along </a:t>
            </a:r>
            <a:r>
              <a:rPr lang="en-US" sz="1300" dirty="0">
                <a:solidFill>
                  <a:srgbClr val="3E3D2D"/>
                </a:solidFill>
              </a:rPr>
              <a:t>the branches – 	</a:t>
            </a:r>
            <a:r>
              <a:rPr lang="en-US" sz="1300" dirty="0" smtClean="0">
                <a:solidFill>
                  <a:srgbClr val="3E3D2D"/>
                </a:solidFill>
              </a:rPr>
              <a:t>has or had </a:t>
            </a:r>
            <a:r>
              <a:rPr lang="en-US" sz="1300" dirty="0">
                <a:solidFill>
                  <a:srgbClr val="3E3D2D"/>
                </a:solidFill>
              </a:rPr>
              <a:t>a problem with </a:t>
            </a:r>
            <a:r>
              <a:rPr lang="en-US" sz="1300" dirty="0" smtClean="0">
                <a:solidFill>
                  <a:srgbClr val="3E3D2D"/>
                </a:solidFill>
              </a:rPr>
              <a:t>alcohol or other drugs?”</a:t>
            </a:r>
            <a:endParaRPr lang="en-US" sz="1300" dirty="0">
              <a:solidFill>
                <a:srgbClr val="3E3D2D"/>
              </a:solidFill>
            </a:endParaRPr>
          </a:p>
          <a:p>
            <a:pPr marL="68580" indent="0">
              <a:buNone/>
            </a:pPr>
            <a:endParaRPr lang="en-US" dirty="0"/>
          </a:p>
        </p:txBody>
      </p:sp>
    </p:spTree>
    <p:extLst>
      <p:ext uri="{BB962C8B-B14F-4D97-AF65-F5344CB8AC3E}">
        <p14:creationId xmlns:p14="http://schemas.microsoft.com/office/powerpoint/2010/main" val="3236061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838200"/>
          </a:xfrm>
        </p:spPr>
        <p:txBody>
          <a:bodyPr>
            <a:normAutofit fontScale="90000"/>
          </a:bodyPr>
          <a:lstStyle/>
          <a:p>
            <a:r>
              <a:rPr lang="en-US" dirty="0" smtClean="0"/>
              <a:t>Use of Assessment Instruments</a:t>
            </a:r>
            <a:endParaRPr lang="en-US" dirty="0"/>
          </a:p>
        </p:txBody>
      </p:sp>
      <p:sp>
        <p:nvSpPr>
          <p:cNvPr id="3" name="Content Placeholder 2"/>
          <p:cNvSpPr>
            <a:spLocks noGrp="1"/>
          </p:cNvSpPr>
          <p:nvPr>
            <p:ph idx="1"/>
          </p:nvPr>
        </p:nvSpPr>
        <p:spPr>
          <a:xfrm>
            <a:off x="1043492" y="1600200"/>
            <a:ext cx="6777317" cy="4572000"/>
          </a:xfrm>
        </p:spPr>
        <p:txBody>
          <a:bodyPr>
            <a:normAutofit fontScale="92500" lnSpcReduction="10000"/>
          </a:bodyPr>
          <a:lstStyle/>
          <a:p>
            <a:pPr marL="68580" indent="0">
              <a:buNone/>
            </a:pPr>
            <a:r>
              <a:rPr lang="en-US" sz="2000" b="1" dirty="0" smtClean="0"/>
              <a:t>C- Cut Back A – Angry G= Guilty E= Eye Opener</a:t>
            </a:r>
          </a:p>
          <a:p>
            <a:pPr marL="68580" indent="0">
              <a:buNone/>
            </a:pPr>
            <a:endParaRPr lang="en-US" dirty="0"/>
          </a:p>
          <a:p>
            <a:pPr marL="68580" indent="0">
              <a:buNone/>
            </a:pPr>
            <a:r>
              <a:rPr lang="en-US" dirty="0" smtClean="0"/>
              <a:t>Never sell-short the </a:t>
            </a:r>
            <a:r>
              <a:rPr lang="en-US" b="1" dirty="0" smtClean="0"/>
              <a:t>C-A-G-E</a:t>
            </a:r>
            <a:r>
              <a:rPr lang="en-US" dirty="0" smtClean="0"/>
              <a:t>.  It may have limits (false negatives in particular) among women (especially pregnant women) and college-age drinkers, but results of 2/4 are a good indicator for further assessment; 3/4 is always a call to distinguish abuse from dependence (while that opportunity still lasts), and 4/4 can very well indicate a need for medical detox.</a:t>
            </a:r>
          </a:p>
          <a:p>
            <a:pPr marL="68580" indent="0">
              <a:buNone/>
            </a:pPr>
            <a:r>
              <a:rPr lang="en-US" dirty="0" smtClean="0"/>
              <a:t>For college age populations, there is some utility in substituting “Auto”  for “Angry” and asking if the client thinks he or she has ever driven while drunk (even if never arrested fro the event).</a:t>
            </a:r>
            <a:endParaRPr lang="en-US" dirty="0"/>
          </a:p>
        </p:txBody>
      </p:sp>
    </p:spTree>
    <p:extLst>
      <p:ext uri="{BB962C8B-B14F-4D97-AF65-F5344CB8AC3E}">
        <p14:creationId xmlns:p14="http://schemas.microsoft.com/office/powerpoint/2010/main" val="1729984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838200"/>
          </a:xfrm>
        </p:spPr>
        <p:txBody>
          <a:bodyPr/>
          <a:lstStyle/>
          <a:p>
            <a:r>
              <a:rPr lang="en-US" dirty="0" smtClean="0"/>
              <a:t>Instruments – Cont.</a:t>
            </a:r>
            <a:endParaRPr lang="en-US" dirty="0"/>
          </a:p>
        </p:txBody>
      </p:sp>
      <p:sp>
        <p:nvSpPr>
          <p:cNvPr id="3" name="Content Placeholder 2"/>
          <p:cNvSpPr>
            <a:spLocks noGrp="1"/>
          </p:cNvSpPr>
          <p:nvPr>
            <p:ph idx="1"/>
          </p:nvPr>
        </p:nvSpPr>
        <p:spPr>
          <a:xfrm>
            <a:off x="1043492" y="1600200"/>
            <a:ext cx="6777317" cy="4232429"/>
          </a:xfrm>
        </p:spPr>
        <p:txBody>
          <a:bodyPr>
            <a:normAutofit fontScale="85000" lnSpcReduction="20000"/>
          </a:bodyPr>
          <a:lstStyle/>
          <a:p>
            <a:pPr marL="68580" indent="0">
              <a:buNone/>
            </a:pPr>
            <a:r>
              <a:rPr lang="en-US" dirty="0" smtClean="0"/>
              <a:t>The AUDIT (Alcohol Use Disorders Indication Test)</a:t>
            </a:r>
          </a:p>
          <a:p>
            <a:pPr marL="68580" indent="0">
              <a:buNone/>
            </a:pPr>
            <a:r>
              <a:rPr lang="en-US" dirty="0" smtClean="0"/>
              <a:t>Ten items long, forced-choice. Each scored 0 – 4.</a:t>
            </a:r>
          </a:p>
          <a:p>
            <a:pPr marL="68580" indent="0">
              <a:buNone/>
            </a:pPr>
            <a:r>
              <a:rPr lang="en-US" dirty="0" smtClean="0"/>
              <a:t>Includes aspects of CAGE and aspects of the quantifying  questions.  If you work in an environment that allows clients time to fill out forms in advance of an interview, consider it. </a:t>
            </a:r>
          </a:p>
          <a:p>
            <a:pPr marL="68580" indent="0">
              <a:buNone/>
            </a:pPr>
            <a:r>
              <a:rPr lang="en-US" dirty="0" smtClean="0"/>
              <a:t>You still have to ask about other substances</a:t>
            </a:r>
            <a:endParaRPr lang="en-US" dirty="0"/>
          </a:p>
          <a:p>
            <a:pPr marL="68580" indent="0">
              <a:buNone/>
            </a:pPr>
            <a:r>
              <a:rPr lang="en-US" dirty="0" smtClean="0"/>
              <a:t>See </a:t>
            </a:r>
            <a:r>
              <a:rPr lang="en-US" dirty="0" smtClean="0">
                <a:hlinkClick r:id="rId2"/>
              </a:rPr>
              <a:t>http</a:t>
            </a:r>
            <a:r>
              <a:rPr lang="en-US" dirty="0">
                <a:hlinkClick r:id="rId2"/>
              </a:rPr>
              <a:t>://</a:t>
            </a:r>
            <a:r>
              <a:rPr lang="en-US" dirty="0" smtClean="0">
                <a:hlinkClick r:id="rId2"/>
              </a:rPr>
              <a:t>www.agencymeddirectors.wa.gov/Files/aas.pdf</a:t>
            </a:r>
            <a:endParaRPr lang="en-US" dirty="0" smtClean="0"/>
          </a:p>
          <a:p>
            <a:pPr marL="68580" indent="0">
              <a:buNone/>
            </a:pPr>
            <a:endParaRPr lang="en-US" dirty="0"/>
          </a:p>
          <a:p>
            <a:pPr marL="68580" indent="0">
              <a:buNone/>
            </a:pPr>
            <a:r>
              <a:rPr lang="en-US" sz="1800" dirty="0"/>
              <a:t>Saunders JB, </a:t>
            </a:r>
            <a:r>
              <a:rPr lang="en-US" sz="1800" dirty="0" err="1"/>
              <a:t>Aasland</a:t>
            </a:r>
            <a:r>
              <a:rPr lang="en-US" sz="1800" dirty="0"/>
              <a:t> OG, </a:t>
            </a:r>
            <a:r>
              <a:rPr lang="en-US" sz="1800" dirty="0" err="1"/>
              <a:t>Babor</a:t>
            </a:r>
            <a:r>
              <a:rPr lang="en-US" sz="1800" dirty="0"/>
              <a:t> </a:t>
            </a:r>
            <a:r>
              <a:rPr lang="en-US" sz="1800" dirty="0" smtClean="0"/>
              <a:t>TF et al.. Development </a:t>
            </a:r>
            <a:r>
              <a:rPr lang="en-US" sz="1800" dirty="0"/>
              <a:t>of the </a:t>
            </a:r>
            <a:r>
              <a:rPr lang="en-US" sz="1800" dirty="0" smtClean="0"/>
              <a:t>Alcohol </a:t>
            </a:r>
            <a:r>
              <a:rPr lang="en-US" sz="1800" dirty="0"/>
              <a:t>U</a:t>
            </a:r>
            <a:r>
              <a:rPr lang="en-US" sz="1800" dirty="0" smtClean="0"/>
              <a:t>se </a:t>
            </a:r>
            <a:r>
              <a:rPr lang="en-US" sz="1800" dirty="0"/>
              <a:t>D</a:t>
            </a:r>
            <a:r>
              <a:rPr lang="en-US" sz="1800" dirty="0" smtClean="0"/>
              <a:t>isorders </a:t>
            </a:r>
            <a:r>
              <a:rPr lang="en-US" sz="1800" dirty="0"/>
              <a:t>I</a:t>
            </a:r>
            <a:r>
              <a:rPr lang="en-US" sz="1800" dirty="0" smtClean="0"/>
              <a:t>dentification </a:t>
            </a:r>
            <a:r>
              <a:rPr lang="en-US" sz="1800" dirty="0"/>
              <a:t>T</a:t>
            </a:r>
            <a:r>
              <a:rPr lang="en-US" sz="1800" dirty="0" smtClean="0"/>
              <a:t>est (</a:t>
            </a:r>
            <a:r>
              <a:rPr lang="en-US" sz="1800" dirty="0"/>
              <a:t>AUDIT): WHO collaborative project on early detection of persons with harmful alcohol </a:t>
            </a:r>
            <a:r>
              <a:rPr lang="en-US" sz="1800" dirty="0" smtClean="0"/>
              <a:t>consumption--II</a:t>
            </a:r>
            <a:r>
              <a:rPr lang="en-US" sz="1800" dirty="0"/>
              <a:t>. </a:t>
            </a:r>
            <a:r>
              <a:rPr lang="en-US" sz="1800" dirty="0" smtClean="0"/>
              <a:t> </a:t>
            </a:r>
            <a:r>
              <a:rPr lang="en-US" sz="1800" i="1" dirty="0" smtClean="0"/>
              <a:t>Addiction.</a:t>
            </a:r>
            <a:r>
              <a:rPr lang="en-US" sz="1800" dirty="0" smtClean="0"/>
              <a:t>1993. 88: 791– 803</a:t>
            </a:r>
            <a:endParaRPr lang="en-US" sz="1800" dirty="0"/>
          </a:p>
          <a:p>
            <a:pPr marL="68580" indent="0">
              <a:buNone/>
            </a:pPr>
            <a:endParaRPr lang="en-US" dirty="0" smtClean="0"/>
          </a:p>
        </p:txBody>
      </p:sp>
    </p:spTree>
    <p:extLst>
      <p:ext uri="{BB962C8B-B14F-4D97-AF65-F5344CB8AC3E}">
        <p14:creationId xmlns:p14="http://schemas.microsoft.com/office/powerpoint/2010/main" val="1157008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Instruments- Cont.</a:t>
            </a:r>
            <a:endParaRPr lang="en-US" dirty="0"/>
          </a:p>
        </p:txBody>
      </p:sp>
      <p:sp>
        <p:nvSpPr>
          <p:cNvPr id="3" name="Content Placeholder 2"/>
          <p:cNvSpPr>
            <a:spLocks noGrp="1"/>
          </p:cNvSpPr>
          <p:nvPr>
            <p:ph idx="1"/>
          </p:nvPr>
        </p:nvSpPr>
        <p:spPr/>
        <p:txBody>
          <a:bodyPr>
            <a:normAutofit fontScale="92500"/>
          </a:bodyPr>
          <a:lstStyle/>
          <a:p>
            <a:r>
              <a:rPr lang="en-US" dirty="0"/>
              <a:t>SASSI-3 (Substance Abuse Subtle Screening </a:t>
            </a:r>
            <a:r>
              <a:rPr lang="en-US" dirty="0" smtClean="0"/>
              <a:t>Inventory-3)</a:t>
            </a:r>
          </a:p>
          <a:p>
            <a:pPr marL="68580" indent="0">
              <a:buNone/>
            </a:pPr>
            <a:r>
              <a:rPr lang="en-US" dirty="0" smtClean="0"/>
              <a:t>Paper or on-scree; 93 items for adults and 100 items for adolescents.  Most useful, perhaps, as a way to document defensiveness. </a:t>
            </a:r>
          </a:p>
          <a:p>
            <a:pPr marL="68580" indent="0">
              <a:buNone/>
            </a:pPr>
            <a:r>
              <a:rPr lang="en-US" dirty="0" smtClean="0"/>
              <a:t>A good interviewer probably already knows the defensiveness is therein the client, but if a practice requires some more objective documentation, this can help.)</a:t>
            </a:r>
          </a:p>
          <a:p>
            <a:endParaRPr lang="en-US" dirty="0"/>
          </a:p>
        </p:txBody>
      </p:sp>
    </p:spTree>
    <p:extLst>
      <p:ext uri="{BB962C8B-B14F-4D97-AF65-F5344CB8AC3E}">
        <p14:creationId xmlns:p14="http://schemas.microsoft.com/office/powerpoint/2010/main" val="766910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Instruments- Cont.</a:t>
            </a:r>
            <a:endParaRPr lang="en-US" dirty="0"/>
          </a:p>
        </p:txBody>
      </p:sp>
      <p:sp>
        <p:nvSpPr>
          <p:cNvPr id="3" name="Content Placeholder 2"/>
          <p:cNvSpPr>
            <a:spLocks noGrp="1"/>
          </p:cNvSpPr>
          <p:nvPr>
            <p:ph idx="1"/>
          </p:nvPr>
        </p:nvSpPr>
        <p:spPr/>
        <p:txBody>
          <a:bodyPr>
            <a:normAutofit/>
          </a:bodyPr>
          <a:lstStyle/>
          <a:p>
            <a:r>
              <a:rPr lang="en-US" dirty="0" smtClean="0"/>
              <a:t>The MAC (McAndrew Alcoholism Scale)of the MMPI-2.</a:t>
            </a:r>
          </a:p>
          <a:p>
            <a:r>
              <a:rPr lang="en-US" dirty="0" smtClean="0"/>
              <a:t>49 items out of the total 562 items. It hits “covert” content because the items do not directly mention drinking. If you have the luxury of an MMPI-2, it is worth looking at the MAC.</a:t>
            </a:r>
          </a:p>
          <a:p>
            <a:pPr marL="68580" indent="0">
              <a:buNone/>
            </a:pPr>
            <a:r>
              <a:rPr lang="en-US" dirty="0" smtClean="0"/>
              <a:t>For more information see:</a:t>
            </a:r>
          </a:p>
          <a:p>
            <a:pPr marL="68580" indent="0">
              <a:buNone/>
            </a:pPr>
            <a:r>
              <a:rPr lang="en-US" sz="1200" dirty="0"/>
              <a:t>http://pubs.niaaa.nih.gov/publications/AssessingAlcohol/InstrumentPDFs/41_MAC.pdf</a:t>
            </a:r>
          </a:p>
        </p:txBody>
      </p:sp>
    </p:spTree>
    <p:extLst>
      <p:ext uri="{BB962C8B-B14F-4D97-AF65-F5344CB8AC3E}">
        <p14:creationId xmlns:p14="http://schemas.microsoft.com/office/powerpoint/2010/main" val="227762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762000"/>
          </a:xfrm>
        </p:spPr>
        <p:txBody>
          <a:bodyPr/>
          <a:lstStyle/>
          <a:p>
            <a:r>
              <a:rPr lang="en-US" dirty="0" smtClean="0"/>
              <a:t>DISCLAIMER</a:t>
            </a:r>
            <a:endParaRPr lang="en-US" dirty="0"/>
          </a:p>
        </p:txBody>
      </p:sp>
      <p:sp>
        <p:nvSpPr>
          <p:cNvPr id="3" name="Content Placeholder 2"/>
          <p:cNvSpPr>
            <a:spLocks noGrp="1"/>
          </p:cNvSpPr>
          <p:nvPr>
            <p:ph idx="1"/>
          </p:nvPr>
        </p:nvSpPr>
        <p:spPr>
          <a:xfrm>
            <a:off x="1066800" y="1524000"/>
            <a:ext cx="6777317" cy="4347177"/>
          </a:xfrm>
        </p:spPr>
        <p:txBody>
          <a:bodyPr/>
          <a:lstStyle/>
          <a:p>
            <a:r>
              <a:rPr lang="en-US" b="1" dirty="0"/>
              <a:t>This presenter has no funding from any institution, corporation, or agency regarding the content of this presentation.</a:t>
            </a:r>
          </a:p>
          <a:p>
            <a:endParaRPr lang="en-US" b="1" dirty="0"/>
          </a:p>
          <a:p>
            <a:r>
              <a:rPr lang="en-US" b="1" dirty="0"/>
              <a:t>Although he loves his work at the University of Louisville as the Counseling Coordinator for the Health Sciences Center students, that institution should in no way be held responsible for the content of this presentation.</a:t>
            </a:r>
          </a:p>
          <a:p>
            <a:pPr marL="68580" indent="0">
              <a:buNone/>
            </a:pPr>
            <a:endParaRPr lang="en-US" dirty="0"/>
          </a:p>
        </p:txBody>
      </p:sp>
    </p:spTree>
    <p:extLst>
      <p:ext uri="{BB962C8B-B14F-4D97-AF65-F5344CB8AC3E}">
        <p14:creationId xmlns:p14="http://schemas.microsoft.com/office/powerpoint/2010/main" val="3591326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Cups, Needles and Clippers</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smtClean="0"/>
              <a:t>If you have the power, use it for good and not evil!</a:t>
            </a:r>
          </a:p>
          <a:p>
            <a:pPr marL="68580" indent="0">
              <a:buNone/>
            </a:pPr>
            <a:r>
              <a:rPr lang="en-US" dirty="0" smtClean="0"/>
              <a:t>There is SIGNIFICANT gain if you work in a setting that can mandate an unannounced lab screen (urine, plasma, or hair/ nails).</a:t>
            </a:r>
          </a:p>
          <a:p>
            <a:pPr marL="68580" indent="0">
              <a:buNone/>
            </a:pPr>
            <a:r>
              <a:rPr lang="en-US" dirty="0" smtClean="0"/>
              <a:t>Even before the results come back in, the client will often come back in to your office with a statement like, “Oh, I just remembered…I think maybe I DID take a hit off of….” or “You know, now that I think about it, I maybe had 6 or 7 beers yesterday an not just 1 or 2.”</a:t>
            </a:r>
            <a:endParaRPr lang="en-US" dirty="0"/>
          </a:p>
        </p:txBody>
      </p:sp>
    </p:spTree>
    <p:extLst>
      <p:ext uri="{BB962C8B-B14F-4D97-AF65-F5344CB8AC3E}">
        <p14:creationId xmlns:p14="http://schemas.microsoft.com/office/powerpoint/2010/main" val="4051550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90600"/>
          </a:xfrm>
        </p:spPr>
        <p:txBody>
          <a:bodyPr>
            <a:normAutofit fontScale="90000"/>
          </a:bodyPr>
          <a:lstStyle/>
          <a:p>
            <a:r>
              <a:rPr lang="en-US" dirty="0" smtClean="0"/>
              <a:t>Placement? Not My Problem…</a:t>
            </a:r>
            <a:endParaRPr lang="en-US" dirty="0"/>
          </a:p>
        </p:txBody>
      </p:sp>
      <p:sp>
        <p:nvSpPr>
          <p:cNvPr id="3" name="Content Placeholder 2"/>
          <p:cNvSpPr>
            <a:spLocks noGrp="1"/>
          </p:cNvSpPr>
          <p:nvPr>
            <p:ph idx="1"/>
          </p:nvPr>
        </p:nvSpPr>
        <p:spPr>
          <a:xfrm>
            <a:off x="1043492" y="1828800"/>
            <a:ext cx="6777317" cy="4003829"/>
          </a:xfrm>
        </p:spPr>
        <p:txBody>
          <a:bodyPr>
            <a:normAutofit fontScale="77500" lnSpcReduction="20000"/>
          </a:bodyPr>
          <a:lstStyle/>
          <a:p>
            <a:r>
              <a:rPr lang="en-US" dirty="0" smtClean="0"/>
              <a:t>Actually it is, but I am shamelessly  shifting responsibility to the 96-hour residential assessment guys.</a:t>
            </a:r>
          </a:p>
          <a:p>
            <a:r>
              <a:rPr lang="en-US" dirty="0" smtClean="0"/>
              <a:t>And it is a problem if I know immediately that a client in front of me, whether “All Comer” or a “For Cause” needs medical detox as a way to prevent a seizure event; or even as means for compassionate reduction of suffering. I have to act to get those persons help immediately, and to inform them well of possible dangers if they refuse to take the best-practices suggestions.</a:t>
            </a:r>
          </a:p>
          <a:p>
            <a:r>
              <a:rPr lang="en-US" dirty="0" smtClean="0"/>
              <a:t>That said, the legal-ethical assault on best-substance dependence practices has complicated the picture.  Society is conspiring to make us watch folks fail lesser treatments before they get what works.  (For me, this is a second-half of a first-step problem…)</a:t>
            </a:r>
            <a:endParaRPr lang="en-US" dirty="0"/>
          </a:p>
        </p:txBody>
      </p:sp>
    </p:spTree>
    <p:extLst>
      <p:ext uri="{BB962C8B-B14F-4D97-AF65-F5344CB8AC3E}">
        <p14:creationId xmlns:p14="http://schemas.microsoft.com/office/powerpoint/2010/main" val="1437650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Old Rules and New Rules: Diagnostic Targets</a:t>
            </a:r>
            <a:endParaRPr lang="en-US" dirty="0"/>
          </a:p>
        </p:txBody>
      </p:sp>
      <p:sp>
        <p:nvSpPr>
          <p:cNvPr id="3" name="Content Placeholder 2"/>
          <p:cNvSpPr>
            <a:spLocks noGrp="1"/>
          </p:cNvSpPr>
          <p:nvPr>
            <p:ph idx="1"/>
          </p:nvPr>
        </p:nvSpPr>
        <p:spPr/>
        <p:txBody>
          <a:bodyPr/>
          <a:lstStyle/>
          <a:p>
            <a:pPr marL="68580" indent="0" algn="ctr">
              <a:buNone/>
            </a:pPr>
            <a:r>
              <a:rPr lang="en-US" dirty="0" smtClean="0"/>
              <a:t> </a:t>
            </a:r>
          </a:p>
          <a:p>
            <a:pPr marL="68580" indent="0" algn="ctr">
              <a:buNone/>
            </a:pPr>
            <a:endParaRPr lang="en-US" dirty="0"/>
          </a:p>
          <a:p>
            <a:pPr marL="68580" indent="0" algn="ctr">
              <a:buNone/>
            </a:pPr>
            <a:r>
              <a:rPr lang="en-US" sz="4400" b="1" dirty="0" smtClean="0"/>
              <a:t>“The Times,</a:t>
            </a:r>
          </a:p>
          <a:p>
            <a:pPr marL="68580" indent="0" algn="ctr">
              <a:buNone/>
            </a:pPr>
            <a:r>
              <a:rPr lang="en-US" sz="4400" b="1" dirty="0"/>
              <a:t>T</a:t>
            </a:r>
            <a:r>
              <a:rPr lang="en-US" sz="4400" b="1" dirty="0" smtClean="0"/>
              <a:t>hey Are a </a:t>
            </a:r>
            <a:r>
              <a:rPr lang="en-US" sz="4400" b="1" dirty="0" err="1" smtClean="0"/>
              <a:t>Changin</a:t>
            </a:r>
            <a:r>
              <a:rPr lang="en-US" sz="4400" b="1" dirty="0" smtClean="0"/>
              <a:t>.’”</a:t>
            </a:r>
            <a:endParaRPr lang="en-US" sz="4400" b="1" dirty="0"/>
          </a:p>
        </p:txBody>
      </p:sp>
    </p:spTree>
    <p:extLst>
      <p:ext uri="{BB962C8B-B14F-4D97-AF65-F5344CB8AC3E}">
        <p14:creationId xmlns:p14="http://schemas.microsoft.com/office/powerpoint/2010/main" val="210034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fontScale="90000"/>
          </a:bodyPr>
          <a:lstStyle/>
          <a:p>
            <a:r>
              <a:rPr lang="pt-BR" dirty="0"/>
              <a:t>DSM-IV-TR Criteria for Alcohol Dependence </a:t>
            </a:r>
            <a:r>
              <a:rPr lang="en-US" sz="2200" dirty="0">
                <a:solidFill>
                  <a:srgbClr val="94C600"/>
                </a:solidFill>
              </a:rPr>
              <a:t>(Pertinent till October 2015)</a:t>
            </a:r>
            <a:endParaRPr lang="en-US" dirty="0"/>
          </a:p>
        </p:txBody>
      </p:sp>
      <p:sp>
        <p:nvSpPr>
          <p:cNvPr id="3" name="Content Placeholder 2"/>
          <p:cNvSpPr>
            <a:spLocks noGrp="1"/>
          </p:cNvSpPr>
          <p:nvPr>
            <p:ph idx="1"/>
          </p:nvPr>
        </p:nvSpPr>
        <p:spPr>
          <a:xfrm>
            <a:off x="1043492" y="2057400"/>
            <a:ext cx="6777317" cy="4114800"/>
          </a:xfrm>
        </p:spPr>
        <p:txBody>
          <a:bodyPr>
            <a:normAutofit fontScale="47500" lnSpcReduction="20000"/>
          </a:bodyPr>
          <a:lstStyle/>
          <a:p>
            <a:pPr marL="68580" indent="0">
              <a:buNone/>
            </a:pPr>
            <a:r>
              <a:rPr lang="en-US" b="1" dirty="0"/>
              <a:t>Alcohol Dependence - Diagnostic Code 303.90 </a:t>
            </a:r>
            <a:r>
              <a:rPr lang="en-US" dirty="0"/>
              <a:t>A maladaptive pattern of alcohol use, leading to clinically significant impairment or distress, as manifested by three (or more) of the following, occurring at any time in the same 12-month period: </a:t>
            </a:r>
          </a:p>
          <a:p>
            <a:pPr marL="68580" indent="0">
              <a:buNone/>
            </a:pPr>
            <a:r>
              <a:rPr lang="en-US" dirty="0" smtClean="0"/>
              <a:t>	(</a:t>
            </a:r>
            <a:r>
              <a:rPr lang="en-US" dirty="0"/>
              <a:t>1) tolerance, as defined by either of the following: </a:t>
            </a:r>
          </a:p>
          <a:p>
            <a:pPr marL="68580" indent="0">
              <a:buNone/>
            </a:pPr>
            <a:r>
              <a:rPr lang="en-US" dirty="0" smtClean="0"/>
              <a:t>		(</a:t>
            </a:r>
            <a:r>
              <a:rPr lang="en-US" dirty="0"/>
              <a:t>a) a need for markedly increased amounts of alcohol </a:t>
            </a:r>
            <a:r>
              <a:rPr lang="en-US" dirty="0" smtClean="0"/>
              <a:t>	to 		achieve </a:t>
            </a:r>
            <a:r>
              <a:rPr lang="en-US" dirty="0"/>
              <a:t>Intoxication or desired effect </a:t>
            </a:r>
          </a:p>
          <a:p>
            <a:pPr marL="68580" indent="0">
              <a:buNone/>
            </a:pPr>
            <a:r>
              <a:rPr lang="en-US" dirty="0" smtClean="0"/>
              <a:t>		(b</a:t>
            </a:r>
            <a:r>
              <a:rPr lang="en-US" dirty="0"/>
              <a:t>) markedly diminished effect with continued use of the same </a:t>
            </a:r>
            <a:r>
              <a:rPr lang="en-US" dirty="0" smtClean="0"/>
              <a:t>			amount </a:t>
            </a:r>
            <a:r>
              <a:rPr lang="en-US" dirty="0"/>
              <a:t>of alcohol </a:t>
            </a:r>
          </a:p>
          <a:p>
            <a:pPr marL="68580" indent="0">
              <a:buNone/>
            </a:pPr>
            <a:r>
              <a:rPr lang="en-US" dirty="0" smtClean="0"/>
              <a:t>	(</a:t>
            </a:r>
            <a:r>
              <a:rPr lang="en-US" dirty="0"/>
              <a:t>2) Withdrawal, as manifested by either of the following: </a:t>
            </a:r>
          </a:p>
          <a:p>
            <a:pPr marL="68580" indent="0">
              <a:buNone/>
            </a:pPr>
            <a:r>
              <a:rPr lang="en-US" dirty="0" smtClean="0"/>
              <a:t>		(</a:t>
            </a:r>
            <a:r>
              <a:rPr lang="en-US" dirty="0"/>
              <a:t>a) the characteristic withdrawal syndrome for alcohol (refer to </a:t>
            </a:r>
            <a:r>
              <a:rPr lang="en-US" dirty="0" smtClean="0"/>
              <a:t>			Criteria </a:t>
            </a:r>
            <a:r>
              <a:rPr lang="en-US" dirty="0"/>
              <a:t>A and B of the criteria sets for </a:t>
            </a:r>
            <a:r>
              <a:rPr lang="en-US" dirty="0" smtClean="0"/>
              <a:t>withdrawal from alcohol.) </a:t>
            </a:r>
            <a:endParaRPr lang="en-US" dirty="0"/>
          </a:p>
          <a:p>
            <a:pPr marL="68580" indent="0">
              <a:buNone/>
            </a:pPr>
            <a:r>
              <a:rPr lang="en-US" dirty="0" smtClean="0"/>
              <a:t>		(</a:t>
            </a:r>
            <a:r>
              <a:rPr lang="en-US" dirty="0"/>
              <a:t>b) alcohol (or a closely related drug such as valium) is used to relieve </a:t>
            </a:r>
            <a:r>
              <a:rPr lang="en-US" dirty="0" smtClean="0"/>
              <a:t>		or </a:t>
            </a:r>
            <a:r>
              <a:rPr lang="en-US" dirty="0"/>
              <a:t>avoid </a:t>
            </a:r>
            <a:r>
              <a:rPr lang="en-US" dirty="0" smtClean="0"/>
              <a:t>withdrawal </a:t>
            </a:r>
            <a:r>
              <a:rPr lang="en-US" dirty="0"/>
              <a:t>symptoms </a:t>
            </a:r>
          </a:p>
          <a:p>
            <a:pPr marL="68580" indent="0">
              <a:buNone/>
            </a:pPr>
            <a:r>
              <a:rPr lang="en-US" dirty="0" smtClean="0"/>
              <a:t>	(</a:t>
            </a:r>
            <a:r>
              <a:rPr lang="en-US" dirty="0"/>
              <a:t>3) alcohol is often used in larger amounts or over a longer period than was </a:t>
            </a:r>
            <a:r>
              <a:rPr lang="en-US" dirty="0" smtClean="0"/>
              <a:t>		intended </a:t>
            </a:r>
            <a:endParaRPr lang="en-US" dirty="0"/>
          </a:p>
          <a:p>
            <a:pPr marL="68580" indent="0">
              <a:buNone/>
            </a:pPr>
            <a:r>
              <a:rPr lang="en-US" dirty="0" smtClean="0"/>
              <a:t>	(</a:t>
            </a:r>
            <a:r>
              <a:rPr lang="en-US" dirty="0"/>
              <a:t>4) there is a persistent desire or unsuccessful efforts to cut down or control alcohol </a:t>
            </a:r>
            <a:r>
              <a:rPr lang="en-US" dirty="0" smtClean="0"/>
              <a:t>	use </a:t>
            </a:r>
            <a:endParaRPr lang="en-US" dirty="0"/>
          </a:p>
          <a:p>
            <a:pPr marL="68580" indent="0">
              <a:buNone/>
            </a:pPr>
            <a:r>
              <a:rPr lang="en-US" dirty="0" smtClean="0"/>
              <a:t>	(</a:t>
            </a:r>
            <a:r>
              <a:rPr lang="en-US" dirty="0"/>
              <a:t>5) a great deal of time is spent in activities necessary to obtain alcohol, use </a:t>
            </a:r>
            <a:r>
              <a:rPr lang="en-US" dirty="0" smtClean="0"/>
              <a:t>	alcohol</a:t>
            </a:r>
            <a:r>
              <a:rPr lang="en-US" dirty="0"/>
              <a:t>, or recover from its effects </a:t>
            </a:r>
          </a:p>
          <a:p>
            <a:pPr marL="68580" indent="0">
              <a:buNone/>
            </a:pPr>
            <a:r>
              <a:rPr lang="en-US" dirty="0" smtClean="0"/>
              <a:t>	(</a:t>
            </a:r>
            <a:r>
              <a:rPr lang="en-US" dirty="0"/>
              <a:t>6) important social, occupational, or recreational activities are given up or </a:t>
            </a:r>
            <a:r>
              <a:rPr lang="en-US" dirty="0" smtClean="0"/>
              <a:t>	reduced </a:t>
            </a:r>
            <a:r>
              <a:rPr lang="en-US" dirty="0"/>
              <a:t>because of alcohol use </a:t>
            </a:r>
          </a:p>
          <a:p>
            <a:pPr marL="68580" indent="0">
              <a:buNone/>
            </a:pPr>
            <a:r>
              <a:rPr lang="en-US" dirty="0" smtClean="0"/>
              <a:t>	(</a:t>
            </a:r>
            <a:r>
              <a:rPr lang="en-US" dirty="0"/>
              <a:t>7) alcohol use is continued despite knowledge of having a persistent or recurrent </a:t>
            </a:r>
            <a:r>
              <a:rPr lang="en-US" dirty="0" smtClean="0"/>
              <a:t>	physical </a:t>
            </a:r>
            <a:r>
              <a:rPr lang="en-US" dirty="0"/>
              <a:t>or psychological problem that is likely to have been caused or </a:t>
            </a:r>
            <a:r>
              <a:rPr lang="en-US" dirty="0" smtClean="0"/>
              <a:t>	exacerbated </a:t>
            </a:r>
            <a:r>
              <a:rPr lang="en-US" dirty="0"/>
              <a:t>by alcohol (e.g. continued drinking despite recognition that an ulcer </a:t>
            </a:r>
            <a:r>
              <a:rPr lang="en-US" dirty="0" smtClean="0"/>
              <a:t>	was </a:t>
            </a:r>
            <a:r>
              <a:rPr lang="en-US" dirty="0"/>
              <a:t>made worse by alcohol consumption) </a:t>
            </a:r>
          </a:p>
          <a:p>
            <a:endParaRPr lang="en-US" dirty="0"/>
          </a:p>
        </p:txBody>
      </p:sp>
    </p:spTree>
    <p:extLst>
      <p:ext uri="{BB962C8B-B14F-4D97-AF65-F5344CB8AC3E}">
        <p14:creationId xmlns:p14="http://schemas.microsoft.com/office/powerpoint/2010/main" val="23242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DSM-IV-TR Criteria for Alcohol Abuse </a:t>
            </a:r>
            <a:r>
              <a:rPr lang="en-US" sz="2200" dirty="0" smtClean="0"/>
              <a:t>(Pertinent till October 2015)</a:t>
            </a:r>
            <a:endParaRPr lang="en-US" sz="2200" dirty="0"/>
          </a:p>
        </p:txBody>
      </p:sp>
      <p:sp>
        <p:nvSpPr>
          <p:cNvPr id="3" name="Content Placeholder 2"/>
          <p:cNvSpPr>
            <a:spLocks noGrp="1"/>
          </p:cNvSpPr>
          <p:nvPr>
            <p:ph idx="1"/>
          </p:nvPr>
        </p:nvSpPr>
        <p:spPr>
          <a:xfrm>
            <a:off x="1066800" y="2133600"/>
            <a:ext cx="6777317" cy="4156229"/>
          </a:xfrm>
        </p:spPr>
        <p:txBody>
          <a:bodyPr>
            <a:normAutofit fontScale="32500" lnSpcReduction="20000"/>
          </a:bodyPr>
          <a:lstStyle/>
          <a:p>
            <a:pPr marL="68580" indent="0">
              <a:buNone/>
            </a:pPr>
            <a:r>
              <a:rPr lang="en-US" sz="4300" b="1" dirty="0"/>
              <a:t>Alcohol Abuse - Diagnostic Code 305.00 </a:t>
            </a:r>
            <a:endParaRPr lang="en-US" sz="4300" b="1" dirty="0" smtClean="0"/>
          </a:p>
          <a:p>
            <a:pPr marL="68580" indent="0">
              <a:buNone/>
            </a:pPr>
            <a:r>
              <a:rPr lang="en-US" sz="4300" dirty="0" smtClean="0"/>
              <a:t>A</a:t>
            </a:r>
            <a:r>
              <a:rPr lang="en-US" sz="4300" dirty="0"/>
              <a:t>. A maladaptive pattern of alcohol use leading to clinically significant impairment or distress, as manifested by one (or more) of the following, occurring within a 12-month period: </a:t>
            </a:r>
          </a:p>
          <a:p>
            <a:pPr marL="68580" indent="0">
              <a:buNone/>
            </a:pPr>
            <a:r>
              <a:rPr lang="en-US" sz="4300" dirty="0" smtClean="0"/>
              <a:t>	(</a:t>
            </a:r>
            <a:r>
              <a:rPr lang="en-US" sz="4300" dirty="0"/>
              <a:t>1) recurrent alcohol use resulting in a failure to fulfill major role </a:t>
            </a:r>
            <a:r>
              <a:rPr lang="en-US" sz="4300" dirty="0" smtClean="0"/>
              <a:t>		obligations </a:t>
            </a:r>
            <a:r>
              <a:rPr lang="en-US" sz="4300" dirty="0"/>
              <a:t>at work, school, or home (e.g., repeated absences or </a:t>
            </a:r>
            <a:r>
              <a:rPr lang="en-US" sz="4300" dirty="0" smtClean="0"/>
              <a:t>	poor work </a:t>
            </a:r>
            <a:r>
              <a:rPr lang="en-US" sz="4300" dirty="0"/>
              <a:t>performance related to alcohol use; alcohol-related </a:t>
            </a:r>
            <a:r>
              <a:rPr lang="en-US" sz="4300" dirty="0" smtClean="0"/>
              <a:t>	absences</a:t>
            </a:r>
            <a:r>
              <a:rPr lang="en-US" sz="4300" dirty="0"/>
              <a:t>, </a:t>
            </a:r>
            <a:r>
              <a:rPr lang="en-US" sz="4300" dirty="0" smtClean="0"/>
              <a:t>suspensions</a:t>
            </a:r>
            <a:r>
              <a:rPr lang="en-US" sz="4300" dirty="0"/>
              <a:t>, or expulsions from school; neglect of </a:t>
            </a:r>
            <a:r>
              <a:rPr lang="en-US" sz="4300" dirty="0" smtClean="0"/>
              <a:t>	children </a:t>
            </a:r>
            <a:r>
              <a:rPr lang="en-US" sz="4300" dirty="0"/>
              <a:t>or </a:t>
            </a:r>
            <a:r>
              <a:rPr lang="en-US" sz="4300" dirty="0" smtClean="0"/>
              <a:t>household</a:t>
            </a:r>
            <a:r>
              <a:rPr lang="en-US" sz="4300" dirty="0"/>
              <a:t>) </a:t>
            </a:r>
          </a:p>
          <a:p>
            <a:pPr marL="68580" indent="0">
              <a:buNone/>
            </a:pPr>
            <a:r>
              <a:rPr lang="en-US" sz="4300" dirty="0" smtClean="0"/>
              <a:t>	(</a:t>
            </a:r>
            <a:r>
              <a:rPr lang="en-US" sz="4300" dirty="0"/>
              <a:t>2) recurrent alcohol use in situations in which it is physically </a:t>
            </a:r>
            <a:r>
              <a:rPr lang="en-US" sz="4300" dirty="0" smtClean="0"/>
              <a:t>	hazardous (</a:t>
            </a:r>
            <a:r>
              <a:rPr lang="en-US" sz="4300" dirty="0"/>
              <a:t>e.g., driving an automobile or operating a machine </a:t>
            </a:r>
            <a:r>
              <a:rPr lang="en-US" sz="4300" dirty="0" smtClean="0"/>
              <a:t>	when </a:t>
            </a:r>
            <a:r>
              <a:rPr lang="en-US" sz="4300" dirty="0"/>
              <a:t>impaired </a:t>
            </a:r>
            <a:r>
              <a:rPr lang="en-US" sz="4300" dirty="0" smtClean="0"/>
              <a:t>by alcohol </a:t>
            </a:r>
            <a:r>
              <a:rPr lang="en-US" sz="4300" dirty="0"/>
              <a:t>use) </a:t>
            </a:r>
          </a:p>
          <a:p>
            <a:pPr marL="68580" indent="0">
              <a:buNone/>
            </a:pPr>
            <a:r>
              <a:rPr lang="en-US" sz="4300" dirty="0" smtClean="0"/>
              <a:t>	(</a:t>
            </a:r>
            <a:r>
              <a:rPr lang="en-US" sz="4300" dirty="0"/>
              <a:t>3) recurrent alcohol-related legal problems (e.g., arrests for </a:t>
            </a:r>
            <a:r>
              <a:rPr lang="en-US" sz="4300" dirty="0" smtClean="0"/>
              <a:t>	alcohol-related </a:t>
            </a:r>
            <a:r>
              <a:rPr lang="en-US" sz="4300" dirty="0"/>
              <a:t>disorderly conduct) </a:t>
            </a:r>
          </a:p>
          <a:p>
            <a:pPr marL="68580" indent="0">
              <a:buNone/>
            </a:pPr>
            <a:r>
              <a:rPr lang="en-US" sz="4300" dirty="0" smtClean="0"/>
              <a:t>	(</a:t>
            </a:r>
            <a:r>
              <a:rPr lang="en-US" sz="4300" dirty="0"/>
              <a:t>4) continued alcohol use despite having persistent or recurrent </a:t>
            </a:r>
            <a:r>
              <a:rPr lang="en-US" sz="4300" dirty="0" smtClean="0"/>
              <a:t>	social or 	interpersonal </a:t>
            </a:r>
            <a:r>
              <a:rPr lang="en-US" sz="4300" dirty="0"/>
              <a:t>problems caused or exacerbated by the </a:t>
            </a:r>
            <a:r>
              <a:rPr lang="en-US" sz="4300" dirty="0" smtClean="0"/>
              <a:t>	effects </a:t>
            </a:r>
            <a:r>
              <a:rPr lang="en-US" sz="4300" dirty="0"/>
              <a:t>of the alcohol (e.g., </a:t>
            </a:r>
            <a:r>
              <a:rPr lang="en-US" sz="4300" dirty="0" smtClean="0"/>
              <a:t>arguments </a:t>
            </a:r>
            <a:r>
              <a:rPr lang="en-US" sz="4300" dirty="0"/>
              <a:t>with spouse about </a:t>
            </a:r>
            <a:r>
              <a:rPr lang="en-US" sz="4300" dirty="0" smtClean="0"/>
              <a:t>	consequences </a:t>
            </a:r>
            <a:r>
              <a:rPr lang="en-US" sz="4300" dirty="0"/>
              <a:t>of Intoxication, physical fights) </a:t>
            </a:r>
            <a:endParaRPr lang="en-US" sz="4300" dirty="0" smtClean="0"/>
          </a:p>
          <a:p>
            <a:pPr marL="68580" indent="0">
              <a:buNone/>
            </a:pPr>
            <a:endParaRPr lang="en-US" sz="4300" dirty="0"/>
          </a:p>
          <a:p>
            <a:pPr marL="68580" indent="0">
              <a:buNone/>
            </a:pPr>
            <a:r>
              <a:rPr lang="en-US" sz="4300" dirty="0"/>
              <a:t>B. The symptoms have never met the criteria </a:t>
            </a:r>
            <a:r>
              <a:rPr lang="en-US" sz="4300" dirty="0" smtClean="0"/>
              <a:t>for Alcohol Dependence. </a:t>
            </a:r>
            <a:endParaRPr lang="en-US" sz="4300" dirty="0"/>
          </a:p>
          <a:p>
            <a:pPr marL="68580" indent="0">
              <a:buNone/>
            </a:pPr>
            <a:endParaRPr lang="en-US" dirty="0"/>
          </a:p>
        </p:txBody>
      </p:sp>
    </p:spTree>
    <p:extLst>
      <p:ext uri="{BB962C8B-B14F-4D97-AF65-F5344CB8AC3E}">
        <p14:creationId xmlns:p14="http://schemas.microsoft.com/office/powerpoint/2010/main" val="188560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sz="3600" dirty="0">
                <a:solidFill>
                  <a:srgbClr val="94C600"/>
                </a:solidFill>
              </a:rPr>
              <a:t>DSM-IV-TR Criteria for Alcohol Dependence </a:t>
            </a:r>
            <a:r>
              <a:rPr lang="en-US" sz="2000" dirty="0">
                <a:solidFill>
                  <a:srgbClr val="94C600"/>
                </a:solidFill>
              </a:rPr>
              <a:t>(Pertinent till October 2015</a:t>
            </a:r>
            <a:r>
              <a:rPr lang="en-US" sz="2000" dirty="0" smtClean="0">
                <a:solidFill>
                  <a:srgbClr val="94C600"/>
                </a:solidFill>
              </a:rPr>
              <a:t>)- </a:t>
            </a:r>
            <a:r>
              <a:rPr lang="en-US" sz="2400" b="1" dirty="0" smtClean="0">
                <a:solidFill>
                  <a:srgbClr val="94C600"/>
                </a:solidFill>
              </a:rPr>
              <a:t>CONT.</a:t>
            </a:r>
            <a:endParaRPr lang="en-US" dirty="0"/>
          </a:p>
        </p:txBody>
      </p:sp>
      <p:sp>
        <p:nvSpPr>
          <p:cNvPr id="3" name="Content Placeholder 2"/>
          <p:cNvSpPr>
            <a:spLocks noGrp="1"/>
          </p:cNvSpPr>
          <p:nvPr>
            <p:ph idx="1"/>
          </p:nvPr>
        </p:nvSpPr>
        <p:spPr/>
        <p:txBody>
          <a:bodyPr>
            <a:normAutofit fontScale="62500" lnSpcReduction="20000"/>
          </a:bodyPr>
          <a:lstStyle/>
          <a:p>
            <a:pPr marL="68580" lvl="0" indent="0">
              <a:buClr>
                <a:srgbClr val="94C600"/>
              </a:buClr>
              <a:buNone/>
            </a:pPr>
            <a:r>
              <a:rPr lang="en-US" sz="2800" b="1" dirty="0" err="1">
                <a:solidFill>
                  <a:srgbClr val="3E3D2D"/>
                </a:solidFill>
              </a:rPr>
              <a:t>Specifiers</a:t>
            </a:r>
            <a:r>
              <a:rPr lang="en-US" sz="2800" b="1" dirty="0">
                <a:solidFill>
                  <a:srgbClr val="3E3D2D"/>
                </a:solidFill>
              </a:rPr>
              <a:t>: </a:t>
            </a:r>
            <a:endParaRPr lang="en-US" sz="2800" dirty="0">
              <a:solidFill>
                <a:srgbClr val="3E3D2D"/>
              </a:solidFill>
            </a:endParaRPr>
          </a:p>
          <a:p>
            <a:pPr lvl="0">
              <a:buClr>
                <a:srgbClr val="94C600"/>
              </a:buClr>
              <a:buFont typeface="Arial"/>
              <a:buChar char="•"/>
            </a:pPr>
            <a:r>
              <a:rPr lang="en-US" sz="2800" dirty="0">
                <a:solidFill>
                  <a:srgbClr val="3E3D2D"/>
                </a:solidFill>
              </a:rPr>
              <a:t>With Physiological Dependence: evidence of tolerance or withdrawal (i.e., either Item 1 or 2 is present) </a:t>
            </a:r>
          </a:p>
          <a:p>
            <a:pPr lvl="0">
              <a:buClr>
                <a:srgbClr val="94C600"/>
              </a:buClr>
              <a:buFont typeface="Arial"/>
              <a:buChar char="•"/>
            </a:pPr>
            <a:r>
              <a:rPr lang="en-US" sz="2800" dirty="0">
                <a:solidFill>
                  <a:srgbClr val="3E3D2D"/>
                </a:solidFill>
              </a:rPr>
              <a:t>Without Physiological Dependence: no evidence of tolerance or withdrawal (i.e., neither Item 1 nor 2 is present) </a:t>
            </a:r>
          </a:p>
          <a:p>
            <a:pPr marL="68580" lvl="0" indent="0">
              <a:buClr>
                <a:srgbClr val="94C600"/>
              </a:buClr>
              <a:buNone/>
            </a:pPr>
            <a:r>
              <a:rPr lang="en-US" sz="2800" b="1" dirty="0">
                <a:solidFill>
                  <a:srgbClr val="3E3D2D"/>
                </a:solidFill>
              </a:rPr>
              <a:t>Course </a:t>
            </a:r>
            <a:r>
              <a:rPr lang="en-US" sz="2800" b="1" dirty="0" err="1">
                <a:solidFill>
                  <a:srgbClr val="3E3D2D"/>
                </a:solidFill>
              </a:rPr>
              <a:t>specifiers</a:t>
            </a:r>
            <a:r>
              <a:rPr lang="en-US" sz="2800" b="1" dirty="0">
                <a:solidFill>
                  <a:srgbClr val="3E3D2D"/>
                </a:solidFill>
              </a:rPr>
              <a:t> </a:t>
            </a:r>
            <a:endParaRPr lang="en-US" sz="2800" dirty="0">
              <a:solidFill>
                <a:srgbClr val="3E3D2D"/>
              </a:solidFill>
            </a:endParaRPr>
          </a:p>
          <a:p>
            <a:pPr lvl="0">
              <a:buClr>
                <a:srgbClr val="94C600"/>
              </a:buClr>
              <a:buFont typeface="Arial"/>
              <a:buChar char="•"/>
            </a:pPr>
            <a:r>
              <a:rPr lang="en-US" sz="2800" dirty="0">
                <a:solidFill>
                  <a:srgbClr val="3E3D2D"/>
                </a:solidFill>
              </a:rPr>
              <a:t>Early Full Remission </a:t>
            </a:r>
          </a:p>
          <a:p>
            <a:pPr lvl="0">
              <a:buClr>
                <a:srgbClr val="94C600"/>
              </a:buClr>
              <a:buFont typeface="Arial"/>
              <a:buChar char="•"/>
            </a:pPr>
            <a:r>
              <a:rPr lang="en-US" sz="2800" dirty="0">
                <a:solidFill>
                  <a:srgbClr val="3E3D2D"/>
                </a:solidFill>
              </a:rPr>
              <a:t>Early Partial Remission </a:t>
            </a:r>
          </a:p>
          <a:p>
            <a:pPr lvl="0">
              <a:buClr>
                <a:srgbClr val="94C600"/>
              </a:buClr>
              <a:buFont typeface="Arial"/>
              <a:buChar char="•"/>
            </a:pPr>
            <a:r>
              <a:rPr lang="en-US" sz="2800" dirty="0">
                <a:solidFill>
                  <a:srgbClr val="3E3D2D"/>
                </a:solidFill>
              </a:rPr>
              <a:t>Sustained Full Remission </a:t>
            </a:r>
          </a:p>
          <a:p>
            <a:pPr lvl="0">
              <a:buClr>
                <a:srgbClr val="94C600"/>
              </a:buClr>
              <a:buFont typeface="Arial"/>
              <a:buChar char="•"/>
            </a:pPr>
            <a:r>
              <a:rPr lang="en-US" sz="2800" dirty="0">
                <a:solidFill>
                  <a:srgbClr val="3E3D2D"/>
                </a:solidFill>
              </a:rPr>
              <a:t>Sustained Partial Remission </a:t>
            </a:r>
          </a:p>
          <a:p>
            <a:pPr lvl="0">
              <a:buClr>
                <a:srgbClr val="94C600"/>
              </a:buClr>
              <a:buFont typeface="Arial"/>
              <a:buChar char="•"/>
            </a:pPr>
            <a:r>
              <a:rPr lang="en-US" sz="2800" dirty="0">
                <a:solidFill>
                  <a:srgbClr val="3E3D2D"/>
                </a:solidFill>
              </a:rPr>
              <a:t>On Agonist Therapy </a:t>
            </a:r>
          </a:p>
          <a:p>
            <a:pPr lvl="0">
              <a:buClr>
                <a:srgbClr val="94C600"/>
              </a:buClr>
              <a:buFont typeface="Arial"/>
              <a:buChar char="•"/>
            </a:pPr>
            <a:r>
              <a:rPr lang="en-US" sz="2800" dirty="0">
                <a:solidFill>
                  <a:srgbClr val="3E3D2D"/>
                </a:solidFill>
              </a:rPr>
              <a:t>In a Controlled Environment </a:t>
            </a:r>
          </a:p>
          <a:p>
            <a:pPr marL="68580" indent="0">
              <a:buNone/>
            </a:pPr>
            <a:endParaRPr lang="en-US" dirty="0"/>
          </a:p>
        </p:txBody>
      </p:sp>
    </p:spTree>
    <p:extLst>
      <p:ext uri="{BB962C8B-B14F-4D97-AF65-F5344CB8AC3E}">
        <p14:creationId xmlns:p14="http://schemas.microsoft.com/office/powerpoint/2010/main" val="300516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Side-Bar Note…….</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dirty="0" smtClean="0"/>
              <a:t>What happened to blackouts?  I cannot find them mentioned directly, and it is a stretch to include transient neurological impairment under psychological </a:t>
            </a:r>
            <a:r>
              <a:rPr lang="en-US" dirty="0" err="1" smtClean="0"/>
              <a:t>sequleae</a:t>
            </a:r>
            <a:r>
              <a:rPr lang="en-US" dirty="0" smtClean="0"/>
              <a:t>.</a:t>
            </a:r>
          </a:p>
          <a:p>
            <a:pPr marL="68580" indent="0">
              <a:buNone/>
            </a:pPr>
            <a:endParaRPr lang="en-US" dirty="0" smtClean="0"/>
          </a:p>
          <a:p>
            <a:pPr marL="68580" indent="0">
              <a:buNone/>
            </a:pPr>
            <a:r>
              <a:rPr lang="en-US" dirty="0" smtClean="0"/>
              <a:t>BUT I ALWAYS ASK: “Have you had drinking episodes in which other people report that you continued speaking, ambulating or engaging in other apparently conscious behaviors but you retained no memory of those events?</a:t>
            </a:r>
            <a:endParaRPr lang="en-US" dirty="0"/>
          </a:p>
        </p:txBody>
      </p:sp>
    </p:spTree>
    <p:extLst>
      <p:ext uri="{BB962C8B-B14F-4D97-AF65-F5344CB8AC3E}">
        <p14:creationId xmlns:p14="http://schemas.microsoft.com/office/powerpoint/2010/main" val="2317655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200" dirty="0" smtClean="0">
                <a:solidFill>
                  <a:srgbClr val="94C600"/>
                </a:solidFill>
              </a:rPr>
              <a:t>DSM V </a:t>
            </a:r>
            <a:r>
              <a:rPr lang="pt-BR" sz="3200" dirty="0">
                <a:solidFill>
                  <a:srgbClr val="94C600"/>
                </a:solidFill>
              </a:rPr>
              <a:t>Criteria for </a:t>
            </a:r>
            <a:r>
              <a:rPr lang="pt-BR" sz="3200" dirty="0" smtClean="0">
                <a:solidFill>
                  <a:srgbClr val="94C600"/>
                </a:solidFill>
              </a:rPr>
              <a:t>Substance Use Disorders</a:t>
            </a:r>
            <a:r>
              <a:rPr lang="en-US" sz="1800" dirty="0" smtClean="0">
                <a:solidFill>
                  <a:srgbClr val="94C600"/>
                </a:solidFill>
              </a:rPr>
              <a:t>(Pertinent after October 2015)</a:t>
            </a:r>
            <a:endParaRPr lang="en-US" dirty="0"/>
          </a:p>
        </p:txBody>
      </p:sp>
      <p:sp>
        <p:nvSpPr>
          <p:cNvPr id="3" name="Content Placeholder 2"/>
          <p:cNvSpPr>
            <a:spLocks noGrp="1"/>
          </p:cNvSpPr>
          <p:nvPr>
            <p:ph idx="1"/>
          </p:nvPr>
        </p:nvSpPr>
        <p:spPr>
          <a:xfrm>
            <a:off x="1043492" y="2057400"/>
            <a:ext cx="6777317" cy="4114800"/>
          </a:xfrm>
        </p:spPr>
        <p:txBody>
          <a:bodyPr>
            <a:normAutofit fontScale="47500" lnSpcReduction="20000"/>
          </a:bodyPr>
          <a:lstStyle/>
          <a:p>
            <a:pPr marL="68580" indent="0">
              <a:buNone/>
            </a:pPr>
            <a:r>
              <a:rPr lang="en-US" b="1" dirty="0" smtClean="0"/>
              <a:t>“Criteria </a:t>
            </a:r>
            <a:r>
              <a:rPr lang="en-US" b="1" dirty="0"/>
              <a:t>and </a:t>
            </a:r>
            <a:r>
              <a:rPr lang="en-US" b="1" dirty="0" smtClean="0"/>
              <a:t>Terminology</a:t>
            </a:r>
          </a:p>
          <a:p>
            <a:pPr marL="68580" indent="0">
              <a:buNone/>
            </a:pPr>
            <a:endParaRPr lang="en-US" b="1" dirty="0"/>
          </a:p>
          <a:p>
            <a:pPr marL="68580" indent="0">
              <a:buNone/>
            </a:pPr>
            <a:r>
              <a:rPr lang="en-US" dirty="0"/>
              <a:t>DSM-5 does not separate the diagnoses of substance abuse and dependence as in DSM-IV. Rather, </a:t>
            </a:r>
            <a:r>
              <a:rPr lang="en-US" dirty="0" smtClean="0"/>
              <a:t>criteria </a:t>
            </a:r>
            <a:r>
              <a:rPr lang="en-US" dirty="0"/>
              <a:t>are provided for substance use disorder, accompanied by criteria for intoxication, withdrawal, </a:t>
            </a:r>
            <a:r>
              <a:rPr lang="en-US" dirty="0" smtClean="0"/>
              <a:t>substance/medication-induced </a:t>
            </a:r>
            <a:r>
              <a:rPr lang="en-US" dirty="0"/>
              <a:t>disorders, and unspecified substance-induced disorders, where </a:t>
            </a:r>
            <a:r>
              <a:rPr lang="en-US" dirty="0" smtClean="0"/>
              <a:t>relevant. The </a:t>
            </a:r>
            <a:r>
              <a:rPr lang="en-US" dirty="0"/>
              <a:t>DSM-5 substance use disorder criteria are nearly identical to the DSM-IV substance abuse and </a:t>
            </a:r>
            <a:r>
              <a:rPr lang="en-US" dirty="0" smtClean="0"/>
              <a:t>dependence </a:t>
            </a:r>
            <a:r>
              <a:rPr lang="en-US" dirty="0"/>
              <a:t>criteria combined into a single list, with two exceptions. The DSM-IV recurrent legal </a:t>
            </a:r>
            <a:r>
              <a:rPr lang="en-US" dirty="0" smtClean="0"/>
              <a:t>problems criterion </a:t>
            </a:r>
            <a:r>
              <a:rPr lang="en-US" dirty="0"/>
              <a:t>for substance abuse has been deleted from DSM-5, and a new criterion, craving or a </a:t>
            </a:r>
            <a:r>
              <a:rPr lang="en-US" dirty="0" smtClean="0"/>
              <a:t>strong desire </a:t>
            </a:r>
            <a:r>
              <a:rPr lang="en-US" dirty="0"/>
              <a:t>or urge to use a substance, has been added. In addition, the threshold for substance use </a:t>
            </a:r>
            <a:r>
              <a:rPr lang="en-US" dirty="0" smtClean="0"/>
              <a:t>disorder diagnosis </a:t>
            </a:r>
            <a:r>
              <a:rPr lang="en-US" dirty="0"/>
              <a:t>in DSM-5 is set at two or more criteria, in contrast to a threshold of one or more criteria </a:t>
            </a:r>
            <a:r>
              <a:rPr lang="en-US" dirty="0" smtClean="0"/>
              <a:t>for a </a:t>
            </a:r>
            <a:r>
              <a:rPr lang="en-US" dirty="0"/>
              <a:t>diagnosis of DSM-IV substance abuse and three or more for DSM-IV substance dependence. </a:t>
            </a:r>
            <a:r>
              <a:rPr lang="en-US" dirty="0" smtClean="0"/>
              <a:t>Cannabis </a:t>
            </a:r>
            <a:r>
              <a:rPr lang="en-US" dirty="0"/>
              <a:t>withdrawal is new for DSM-5, as is caffeine withdrawal (which was in DSM-IV Appendix B, “</a:t>
            </a:r>
            <a:r>
              <a:rPr lang="en-US" dirty="0" smtClean="0"/>
              <a:t>Criteria Sets </a:t>
            </a:r>
            <a:r>
              <a:rPr lang="en-US" dirty="0"/>
              <a:t>and Axes Provided for Further Study”). Of note, the criteria for DSM-5 tobacco use disorder </a:t>
            </a:r>
            <a:r>
              <a:rPr lang="en-US" dirty="0" smtClean="0"/>
              <a:t>are the </a:t>
            </a:r>
            <a:r>
              <a:rPr lang="en-US" dirty="0"/>
              <a:t>same as those for other substance use disorders. By contrast, DSM-IV did not have a category </a:t>
            </a:r>
            <a:r>
              <a:rPr lang="en-US" dirty="0" smtClean="0"/>
              <a:t>for tobacco </a:t>
            </a:r>
            <a:r>
              <a:rPr lang="en-US" dirty="0"/>
              <a:t>abuse, so the criteria in DSM-5 that are from DSM-IV abuse are new for tobacco in </a:t>
            </a:r>
            <a:r>
              <a:rPr lang="en-US" dirty="0" smtClean="0"/>
              <a:t>DSM-5. Severity </a:t>
            </a:r>
            <a:r>
              <a:rPr lang="en-US" dirty="0"/>
              <a:t>of the DSM-5 substance use disorders is based on the number of criteria endorsed: 2–3 </a:t>
            </a:r>
            <a:r>
              <a:rPr lang="en-US" dirty="0" smtClean="0"/>
              <a:t>criteria indicate </a:t>
            </a:r>
            <a:r>
              <a:rPr lang="en-US" dirty="0"/>
              <a:t>a mild disorder; 4–5 criteria, a moderate disorder; and 6 or more, a severe disorder. The </a:t>
            </a:r>
            <a:r>
              <a:rPr lang="en-US" dirty="0" smtClean="0"/>
              <a:t>DSM- IV </a:t>
            </a:r>
            <a:r>
              <a:rPr lang="en-US" dirty="0" err="1"/>
              <a:t>specifier</a:t>
            </a:r>
            <a:r>
              <a:rPr lang="en-US" dirty="0"/>
              <a:t> for a physiological subtype has been eliminated in DSM-5, as has the DSM-IV diagnosis </a:t>
            </a:r>
            <a:r>
              <a:rPr lang="en-US" dirty="0" smtClean="0"/>
              <a:t>of </a:t>
            </a:r>
            <a:r>
              <a:rPr lang="en-US" dirty="0" err="1" smtClean="0"/>
              <a:t>polysubstance</a:t>
            </a:r>
            <a:r>
              <a:rPr lang="en-US" dirty="0" smtClean="0"/>
              <a:t> </a:t>
            </a:r>
            <a:r>
              <a:rPr lang="en-US" dirty="0"/>
              <a:t>dependence. Early remission from a DSM-5 substance use disorder is defined as at </a:t>
            </a:r>
            <a:r>
              <a:rPr lang="en-US" dirty="0" smtClean="0"/>
              <a:t>least 3 </a:t>
            </a:r>
            <a:r>
              <a:rPr lang="en-US" dirty="0"/>
              <a:t>but less than 12 months without substance use disorder criteria (except craving), and sustained </a:t>
            </a:r>
            <a:r>
              <a:rPr lang="en-US" dirty="0" smtClean="0"/>
              <a:t>remission </a:t>
            </a:r>
            <a:r>
              <a:rPr lang="en-US" dirty="0"/>
              <a:t>is defined as at least 12 months without criteria (except craving). Additional new DSM-5 </a:t>
            </a:r>
            <a:r>
              <a:rPr lang="en-US" dirty="0" err="1" smtClean="0"/>
              <a:t>specifiers</a:t>
            </a:r>
            <a:r>
              <a:rPr lang="en-US" dirty="0" smtClean="0"/>
              <a:t> </a:t>
            </a:r>
            <a:r>
              <a:rPr lang="en-US" dirty="0"/>
              <a:t>include “in a controlled environment” and “on </a:t>
            </a:r>
            <a:r>
              <a:rPr lang="en-US" dirty="0" smtClean="0"/>
              <a:t>maintenance </a:t>
            </a:r>
            <a:r>
              <a:rPr lang="en-US" dirty="0"/>
              <a:t>therapy” as the situation warrants</a:t>
            </a:r>
            <a:r>
              <a:rPr lang="en-US" dirty="0" smtClean="0"/>
              <a:t>.”</a:t>
            </a:r>
          </a:p>
          <a:p>
            <a:pPr marL="68580" indent="0">
              <a:buNone/>
            </a:pPr>
            <a:endParaRPr lang="en-US" dirty="0"/>
          </a:p>
          <a:p>
            <a:pPr marL="68580" indent="0">
              <a:buNone/>
            </a:pPr>
            <a:r>
              <a:rPr lang="en-US" dirty="0" smtClean="0"/>
              <a:t>Source: </a:t>
            </a:r>
            <a:r>
              <a:rPr lang="en-US" dirty="0" smtClean="0">
                <a:hlinkClick r:id="rId2"/>
              </a:rPr>
              <a:t>http</a:t>
            </a:r>
            <a:r>
              <a:rPr lang="en-US" dirty="0">
                <a:hlinkClick r:id="rId2"/>
              </a:rPr>
              <a:t>://</a:t>
            </a:r>
            <a:r>
              <a:rPr lang="en-US" dirty="0" smtClean="0">
                <a:hlinkClick r:id="rId2"/>
              </a:rPr>
              <a:t>www.dsm5.org/Documents/changes%20from%20dsm-iv-tr%20to%20dsm-5.pdf</a:t>
            </a:r>
            <a:r>
              <a:rPr lang="en-US" dirty="0" smtClean="0"/>
              <a:t> </a:t>
            </a:r>
            <a:endParaRPr lang="en-US" dirty="0"/>
          </a:p>
        </p:txBody>
      </p:sp>
    </p:spTree>
    <p:extLst>
      <p:ext uri="{BB962C8B-B14F-4D97-AF65-F5344CB8AC3E}">
        <p14:creationId xmlns:p14="http://schemas.microsoft.com/office/powerpoint/2010/main" val="234558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Occasions for the Outpatient Interview</a:t>
            </a:r>
            <a:endParaRPr lang="en-US" dirty="0"/>
          </a:p>
        </p:txBody>
      </p:sp>
      <p:sp>
        <p:nvSpPr>
          <p:cNvPr id="3" name="Content Placeholder 2"/>
          <p:cNvSpPr>
            <a:spLocks noGrp="1"/>
          </p:cNvSpPr>
          <p:nvPr>
            <p:ph idx="1"/>
          </p:nvPr>
        </p:nvSpPr>
        <p:spPr/>
        <p:txBody>
          <a:bodyPr/>
          <a:lstStyle/>
          <a:p>
            <a:r>
              <a:rPr lang="en-US" dirty="0" smtClean="0"/>
              <a:t>The General Intake Interview for all persons who </a:t>
            </a:r>
            <a:r>
              <a:rPr lang="en-US" dirty="0" smtClean="0"/>
              <a:t>present for medical or counseling services</a:t>
            </a:r>
            <a:endParaRPr lang="en-US" dirty="0" smtClean="0"/>
          </a:p>
          <a:p>
            <a:pPr marL="68580" indent="0">
              <a:buNone/>
            </a:pPr>
            <a:r>
              <a:rPr lang="en-US" dirty="0" smtClean="0"/>
              <a:t>	</a:t>
            </a:r>
            <a:r>
              <a:rPr lang="en-US" b="1" dirty="0" smtClean="0"/>
              <a:t>“All Comers”</a:t>
            </a:r>
          </a:p>
          <a:p>
            <a:pPr marL="68580" indent="0">
              <a:buNone/>
            </a:pPr>
            <a:endParaRPr lang="en-US" b="1" dirty="0"/>
          </a:p>
          <a:p>
            <a:r>
              <a:rPr lang="en-US" dirty="0" smtClean="0"/>
              <a:t>The Substance-focused interview when the referral </a:t>
            </a:r>
            <a:r>
              <a:rPr lang="en-US" dirty="0" smtClean="0"/>
              <a:t>indicates</a:t>
            </a:r>
          </a:p>
          <a:p>
            <a:pPr marL="68580" indent="0">
              <a:buNone/>
            </a:pPr>
            <a:r>
              <a:rPr lang="en-US" dirty="0"/>
              <a:t>	</a:t>
            </a:r>
            <a:r>
              <a:rPr lang="en-US" b="1" dirty="0" smtClean="0"/>
              <a:t>“For Cause”</a:t>
            </a:r>
            <a:endParaRPr lang="en-US" b="1" dirty="0"/>
          </a:p>
        </p:txBody>
      </p:sp>
    </p:spTree>
    <p:extLst>
      <p:ext uri="{BB962C8B-B14F-4D97-AF65-F5344CB8AC3E}">
        <p14:creationId xmlns:p14="http://schemas.microsoft.com/office/powerpoint/2010/main" val="3344145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161</TotalTime>
  <Words>1631</Words>
  <Application>Microsoft Office PowerPoint</Application>
  <PresentationFormat>On-screen Show (4:3)</PresentationFormat>
  <Paragraphs>123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The Outpatient Assessment</vt:lpstr>
      <vt:lpstr>DISCLAIMER</vt:lpstr>
      <vt:lpstr>Old Rules and New Rules: Diagnostic Targets</vt:lpstr>
      <vt:lpstr>DSM-IV-TR Criteria for Alcohol Dependence (Pertinent till October 2015)</vt:lpstr>
      <vt:lpstr>DSM-IV-TR Criteria for Alcohol Abuse (Pertinent till October 2015)</vt:lpstr>
      <vt:lpstr>DSM-IV-TR Criteria for Alcohol Dependence (Pertinent till October 2015)- CONT.</vt:lpstr>
      <vt:lpstr>Side-Bar Note…….</vt:lpstr>
      <vt:lpstr>DSM V Criteria for Substance Use Disorders(Pertinent after October 2015)</vt:lpstr>
      <vt:lpstr>Two Occasions for the Outpatient Interview</vt:lpstr>
      <vt:lpstr>Three Possible Locations</vt:lpstr>
      <vt:lpstr>The only real difference between “All Comers” and “For Cause,” and among the three locations, is the reduction of False Negatives and the increase in True Positives as “index of suspicion increases.</vt:lpstr>
      <vt:lpstr>Increased Suspicion Usually means Increased Assessment Time</vt:lpstr>
      <vt:lpstr>The General Intake Interview for “All Comers”</vt:lpstr>
      <vt:lpstr>Be Presumptive about All Substances, not Just Alcohol</vt:lpstr>
      <vt:lpstr>The General Intake Interview for “All Comers” – Cont.</vt:lpstr>
      <vt:lpstr>Use of Assessment Instruments</vt:lpstr>
      <vt:lpstr>Instruments – Cont.</vt:lpstr>
      <vt:lpstr>Instruments- Cont.</vt:lpstr>
      <vt:lpstr>Instruments- Cont.</vt:lpstr>
      <vt:lpstr>Cups, Needles and Clippers</vt:lpstr>
      <vt:lpstr>Placement? Not My Problem…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Outpatient Assessment</dc:title>
  <dc:creator>Chipley,Quintin Thomas</dc:creator>
  <cp:lastModifiedBy>Chipley,Quintin Thomas</cp:lastModifiedBy>
  <cp:revision>16</cp:revision>
  <dcterms:created xsi:type="dcterms:W3CDTF">2014-10-14T17:16:27Z</dcterms:created>
  <dcterms:modified xsi:type="dcterms:W3CDTF">2015-01-08T19:01:58Z</dcterms:modified>
</cp:coreProperties>
</file>