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75" r:id="rId7"/>
    <p:sldId id="276" r:id="rId8"/>
    <p:sldId id="277" r:id="rId9"/>
    <p:sldId id="278" r:id="rId10"/>
    <p:sldId id="279" r:id="rId11"/>
    <p:sldId id="281" r:id="rId12"/>
    <p:sldId id="282" r:id="rId13"/>
    <p:sldId id="280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04BCF58-DFBA-4A93-9B42-7138DC06CE81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59B219-40B1-48BF-B96C-95E1948705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SYNCHRONICITY</a:t>
            </a:r>
            <a:br>
              <a:rPr lang="en-US" dirty="0" smtClean="0"/>
            </a:br>
            <a:r>
              <a:rPr lang="en-US" dirty="0" smtClean="0"/>
              <a:t>The Development of the Message of Alcoholics Anonymous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Burns M. Brady, MD, FASAM, FAAFP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30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Attempts to refer to the 6 steps of the Oxford Group (as precursors of the 12 Steps of AA) were only loosely connected since the Oxford Group referred to the “four absolutes”, not the 6 steps:</a:t>
            </a:r>
          </a:p>
          <a:p>
            <a:pPr>
              <a:buNone/>
            </a:pPr>
            <a:r>
              <a:rPr lang="en-US" dirty="0" smtClean="0"/>
              <a:t>				Honesty</a:t>
            </a:r>
          </a:p>
          <a:p>
            <a:pPr>
              <a:buNone/>
            </a:pPr>
            <a:r>
              <a:rPr lang="en-US" dirty="0" smtClean="0"/>
              <a:t>				Unselfishness</a:t>
            </a:r>
          </a:p>
          <a:p>
            <a:pPr>
              <a:buNone/>
            </a:pPr>
            <a:r>
              <a:rPr lang="en-US" dirty="0" smtClean="0"/>
              <a:t>				Love</a:t>
            </a:r>
          </a:p>
          <a:p>
            <a:pPr>
              <a:buNone/>
            </a:pPr>
            <a:r>
              <a:rPr lang="en-US" dirty="0" smtClean="0"/>
              <a:t>				Purity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Derived from Robert Speer in his 1902 book “The Principles of Jesus”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dirty="0" smtClean="0"/>
              <a:t>The Oxford Group did have some critical points that were emphasized</a:t>
            </a:r>
          </a:p>
          <a:p>
            <a:pPr>
              <a:buNone/>
              <a:defRPr/>
            </a:pPr>
            <a:endParaRPr lang="en-US" dirty="0" smtClean="0"/>
          </a:p>
          <a:p>
            <a:pPr marL="514350" indent="-514350">
              <a:buFont typeface="Wingdings 3"/>
              <a:buAutoNum type="arabicPeriod"/>
              <a:defRPr/>
            </a:pPr>
            <a:r>
              <a:rPr lang="en-US" dirty="0" smtClean="0"/>
              <a:t>Men are sinners</a:t>
            </a:r>
          </a:p>
          <a:p>
            <a:pPr marL="514350" indent="-514350">
              <a:buFont typeface="Wingdings 3"/>
              <a:buAutoNum type="arabicPeriod"/>
              <a:defRPr/>
            </a:pPr>
            <a:r>
              <a:rPr lang="en-US" dirty="0" smtClean="0"/>
              <a:t>Men can be changed</a:t>
            </a:r>
          </a:p>
          <a:p>
            <a:pPr marL="514350" indent="-514350">
              <a:buFont typeface="Wingdings 3"/>
              <a:buAutoNum type="arabicPeriod"/>
              <a:defRPr/>
            </a:pPr>
            <a:r>
              <a:rPr lang="en-US" dirty="0" smtClean="0"/>
              <a:t>Confession is prerequisite to change</a:t>
            </a:r>
          </a:p>
          <a:p>
            <a:pPr marL="514350" indent="-514350">
              <a:buFont typeface="Wingdings 3"/>
              <a:buAutoNum type="arabicPeriod"/>
              <a:defRPr/>
            </a:pPr>
            <a:r>
              <a:rPr lang="en-US" dirty="0" smtClean="0"/>
              <a:t>The changed soul has direct access to God</a:t>
            </a:r>
          </a:p>
          <a:p>
            <a:pPr marL="514350" indent="-514350">
              <a:buFont typeface="Wingdings 3"/>
              <a:buAutoNum type="arabicPeriod"/>
              <a:defRPr/>
            </a:pPr>
            <a:r>
              <a:rPr lang="en-US" dirty="0" smtClean="0"/>
              <a:t>The age of miracles has returned</a:t>
            </a:r>
          </a:p>
          <a:p>
            <a:pPr marL="514350" indent="-514350">
              <a:buFont typeface="Wingdings 3"/>
              <a:buAutoNum type="arabicPeriod"/>
              <a:defRPr/>
            </a:pPr>
            <a:r>
              <a:rPr lang="en-US" dirty="0" smtClean="0"/>
              <a:t>Those who have been changed must change others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These absolutes and 6 points were the foundation of anecdotal communication prior to the writing of the book “Alcoholics Anonymous” with its Twelve Step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1938, the Oxford Group became known as MRA – Moral Rearmament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 still exists with its headquarters in </a:t>
            </a:r>
            <a:r>
              <a:rPr lang="en-US" dirty="0" err="1" smtClean="0"/>
              <a:t>Caux</a:t>
            </a:r>
            <a:r>
              <a:rPr lang="en-US" dirty="0" smtClean="0"/>
              <a:t>, Switzerland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Its membership and support declined greatly after </a:t>
            </a:r>
            <a:r>
              <a:rPr lang="en-US" dirty="0" err="1" smtClean="0"/>
              <a:t>Buckman’s</a:t>
            </a:r>
            <a:r>
              <a:rPr lang="en-US" dirty="0" smtClean="0"/>
              <a:t> death in 1961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pPr marL="624078" indent="-514350">
              <a:buAutoNum type="alphaUcPeriod"/>
            </a:pPr>
            <a:r>
              <a:rPr lang="en-US" dirty="0" smtClean="0"/>
              <a:t>Calvary Episcopal Church – International Headquarters of the Oxford Group</a:t>
            </a:r>
          </a:p>
          <a:p>
            <a:pPr marL="624078" indent="-514350">
              <a:buAutoNum type="alphaUcPeriod"/>
            </a:pPr>
            <a:r>
              <a:rPr lang="en-US" dirty="0" smtClean="0"/>
              <a:t>Calvary Mission 1926-1936 – Indigent recovery center – where Rowland Hazard left </a:t>
            </a:r>
            <a:r>
              <a:rPr lang="en-US" dirty="0" err="1" smtClean="0"/>
              <a:t>Ebby</a:t>
            </a:r>
            <a:r>
              <a:rPr lang="en-US" dirty="0" smtClean="0"/>
              <a:t> Fall 1934</a:t>
            </a:r>
          </a:p>
          <a:p>
            <a:pPr marL="624078" indent="-514350">
              <a:buAutoNum type="alphaUcPeriod"/>
            </a:pPr>
            <a:r>
              <a:rPr lang="en-US" dirty="0" smtClean="0"/>
              <a:t>Calvary House – location of administration of the church - also housed meetings of the Oxford groups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Priest – Sam Shoemaker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Director of Mission – Henry Harrison Hadley II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Oxford Group New York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0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u="sng" dirty="0" smtClean="0"/>
              <a:t>Director</a:t>
            </a:r>
          </a:p>
          <a:p>
            <a:pPr marL="624078" indent="-514350">
              <a:buAutoNum type="alphaUcPeriod" startAt="4"/>
            </a:pPr>
            <a:r>
              <a:rPr lang="en-US" dirty="0" smtClean="0"/>
              <a:t>Henry Harrison Hadley II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dirty="0" smtClean="0"/>
              <a:t>  Jerry </a:t>
            </a:r>
            <a:r>
              <a:rPr lang="en-US" dirty="0" err="1" smtClean="0"/>
              <a:t>McAuley</a:t>
            </a:r>
            <a:r>
              <a:rPr lang="en-US" dirty="0" smtClean="0"/>
              <a:t> – Water Street Mission 	     NYC 1870   Died 1984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dirty="0" smtClean="0"/>
              <a:t>  Mission run by Samuel Hopkins Hadley 	     (Varieties of Religious Experience) 	     	     and his brother Henry Harrison Hadley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en-US" dirty="0" smtClean="0"/>
              <a:t>  Sam’s son, Henry Harrison Hadley II, 	     brought the fundamental basis of 	    	     spiritual conversion to Calvary Mission 	     from his own and his father’s 	  	     experience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Oxford Group New York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811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u="sng" dirty="0" smtClean="0"/>
              <a:t>Priest</a:t>
            </a:r>
          </a:p>
          <a:p>
            <a:pPr marL="624078" indent="-514350">
              <a:buAutoNum type="alphaUcPeriod" startAt="5"/>
            </a:pPr>
            <a:r>
              <a:rPr lang="en-US" dirty="0" smtClean="0"/>
              <a:t>Sam Shoemaker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dirty="0" smtClean="0"/>
              <a:t>  Met Frank Buchman in China in 1918 	     	     	     while on missionary trip (Sam was 24 years 	    	     old, handsome, rich, devout, Princeton 	    	     graduate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dirty="0" smtClean="0"/>
              <a:t>  He asked for help and through their work 	     	     together underwent a conversion 	   	    	     experience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“Give to </a:t>
            </a:r>
            <a:r>
              <a:rPr lang="en-US" dirty="0" smtClean="0"/>
              <a:t>God the </a:t>
            </a:r>
            <a:r>
              <a:rPr lang="en-US" dirty="0" smtClean="0"/>
              <a:t>resentment and look at my part. God’s love and turn the other cheek. Do God’s work in God’s way.”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Oxford Group New York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059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lphaUcPeriod" startAt="5"/>
            </a:pPr>
            <a:r>
              <a:rPr lang="en-US" dirty="0" smtClean="0"/>
              <a:t>Sam Shoemaker (cont’d)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en-US" dirty="0" smtClean="0"/>
              <a:t>  To Seminary and was ordained 1921.  	     In 1924 became rector of Calvary 	  	     Church and was there 28 years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4.</a:t>
            </a:r>
            <a:r>
              <a:rPr lang="en-US" dirty="0" smtClean="0"/>
              <a:t>  To Pittsburgh Calvary Church in 1950. 	     Died 1963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5.</a:t>
            </a:r>
            <a:r>
              <a:rPr lang="en-US" dirty="0" smtClean="0"/>
              <a:t>  Condolences – good friends Norman 	     Vincent Peale and Billy Graham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6.</a:t>
            </a:r>
            <a:r>
              <a:rPr lang="en-US" dirty="0" smtClean="0"/>
              <a:t>  This man was a giant.  Wilson stated 	     that he and he alone was the 	 	   	     inspiration of the Steps of AA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Oxford Group New York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65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AutoNum type="alphaUcPeriod"/>
            </a:pPr>
            <a:r>
              <a:rPr lang="en-US" sz="2400" dirty="0" smtClean="0"/>
              <a:t>Development of the Firestone connection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sz="2400" dirty="0" smtClean="0"/>
              <a:t>  1924 James Newton (19 years old, luggage 	  	     salesman) by mistake went into a “First Century 	     Christianity” meeting (precursor of the Oxford 	     Group).  He underwent a spiritual change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sz="2400" dirty="0" smtClean="0"/>
              <a:t>  1928 – hired as personal assistant by Harvey 	     Firestone, Sr., age 23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en-US" sz="2400" dirty="0" smtClean="0"/>
              <a:t>  Became close friend of Russell (Bud) 	    	     	     Firestone, Harvey’s second son. </a:t>
            </a:r>
          </a:p>
          <a:p>
            <a:pPr marL="109728" indent="0">
              <a:buNone/>
            </a:pPr>
            <a:r>
              <a:rPr lang="en-US" sz="2400" dirty="0" smtClean="0"/>
              <a:t>	</a:t>
            </a:r>
            <a:r>
              <a:rPr lang="en-US" sz="1500" b="1" dirty="0" smtClean="0">
                <a:solidFill>
                  <a:schemeClr val="bg2">
                    <a:lumMod val="50000"/>
                  </a:schemeClr>
                </a:solidFill>
              </a:rPr>
              <a:t>4.</a:t>
            </a:r>
            <a:r>
              <a:rPr lang="en-US" sz="2400" dirty="0" smtClean="0"/>
              <a:t>  Bud was severe alcoholic and tried with Newton 	     to deal with this unsuccessfully until 1931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Oxford Group Akron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926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5.</a:t>
            </a:r>
            <a:r>
              <a:rPr lang="en-US" dirty="0" smtClean="0"/>
              <a:t>  1931 – Trip to Denver for Episcopal 	     	     Church meeting – Newton, Firestone, 	     	     and “coincidentally” some Oxford 	  	     Group team members including Sam   	     Shoemaker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6.</a:t>
            </a:r>
            <a:r>
              <a:rPr lang="en-US" dirty="0" smtClean="0"/>
              <a:t>  On return trip Shoemaker and 	  	     	     Firestone had a personal and private 	     	     talk.  Surrender and conversion occurred.  	     1951 – Died sober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7.</a:t>
            </a:r>
            <a:r>
              <a:rPr lang="en-US" dirty="0" smtClean="0"/>
              <a:t>  Harvey Firestone, Sr., so grateful he 	  	     sponsored Oxford Group House Party 	  	     1933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Oxford Group Akron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28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dirty="0" smtClean="0"/>
              <a:t>Bill Wilson - letter to Carl Jung, Jan. 23, 1961</a:t>
            </a:r>
          </a:p>
          <a:p>
            <a:pPr marL="742950" indent="-742950">
              <a:buNone/>
            </a:pP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A.       </a:t>
            </a:r>
            <a:r>
              <a:rPr lang="en-US" sz="4500" dirty="0" smtClean="0"/>
              <a:t>Thanks for direction to Rowland Hazard</a:t>
            </a:r>
          </a:p>
          <a:p>
            <a:pPr marL="0" indent="0">
              <a:buNone/>
            </a:pPr>
            <a:endParaRPr lang="en-US" sz="4500" dirty="0" smtClean="0"/>
          </a:p>
          <a:p>
            <a:pPr marL="514350" indent="-514350">
              <a:buAutoNum type="alphaUcPeriod" startAt="2"/>
            </a:pPr>
            <a:r>
              <a:rPr lang="en-US" sz="4500" dirty="0" smtClean="0"/>
              <a:t>Jung’s reply: Jan. 30, 1961</a:t>
            </a:r>
          </a:p>
          <a:p>
            <a:pPr marL="0" indent="0">
              <a:buNone/>
            </a:pPr>
            <a:r>
              <a:rPr lang="en-US" sz="4500" dirty="0"/>
              <a:t>	</a:t>
            </a: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sz="3000" dirty="0" smtClean="0"/>
              <a:t>  </a:t>
            </a:r>
            <a:r>
              <a:rPr lang="en-US" sz="4500" dirty="0" smtClean="0"/>
              <a:t>Alcohol excess</a:t>
            </a:r>
          </a:p>
          <a:p>
            <a:pPr marL="0" indent="0">
              <a:buNone/>
            </a:pPr>
            <a:r>
              <a:rPr lang="en-US" sz="4500" dirty="0" smtClean="0"/>
              <a:t>          	     Man’s thirst for God (union)</a:t>
            </a:r>
          </a:p>
          <a:p>
            <a:pPr marL="0" indent="0">
              <a:buNone/>
            </a:pPr>
            <a:r>
              <a:rPr lang="en-US" sz="4500" dirty="0"/>
              <a:t> </a:t>
            </a:r>
            <a:r>
              <a:rPr lang="en-US" sz="4500" dirty="0" smtClean="0"/>
              <a:t>    	</a:t>
            </a: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2.  </a:t>
            </a:r>
            <a:r>
              <a:rPr lang="en-US" sz="4500" dirty="0" smtClean="0"/>
              <a:t>Relieved by Grace</a:t>
            </a:r>
          </a:p>
          <a:p>
            <a:pPr marL="0" indent="0">
              <a:buNone/>
            </a:pPr>
            <a:r>
              <a:rPr lang="en-US" sz="4500" dirty="0"/>
              <a:t>	</a:t>
            </a:r>
            <a:r>
              <a:rPr lang="en-US" sz="4500" dirty="0" smtClean="0"/>
              <a:t>     </a:t>
            </a:r>
            <a:r>
              <a:rPr lang="en-US" sz="4500" dirty="0" smtClean="0"/>
              <a:t>	         Companionship </a:t>
            </a:r>
            <a:r>
              <a:rPr lang="en-US" sz="4500" dirty="0" smtClean="0"/>
              <a:t>with others</a:t>
            </a:r>
          </a:p>
          <a:p>
            <a:pPr marL="0" indent="0">
              <a:buNone/>
            </a:pPr>
            <a:r>
              <a:rPr lang="en-US" sz="4500" dirty="0"/>
              <a:t>	</a:t>
            </a:r>
            <a:r>
              <a:rPr lang="en-US" sz="4500" dirty="0" smtClean="0"/>
              <a:t>     </a:t>
            </a:r>
            <a:r>
              <a:rPr lang="en-US" sz="4500" dirty="0" smtClean="0"/>
              <a:t>	         Higher </a:t>
            </a:r>
            <a:r>
              <a:rPr lang="en-US" sz="4500" dirty="0" smtClean="0"/>
              <a:t>education of the mind beyond rationalism</a:t>
            </a:r>
          </a:p>
          <a:p>
            <a:pPr marL="0" indent="0">
              <a:buNone/>
            </a:pPr>
            <a:r>
              <a:rPr lang="en-US" sz="4500" dirty="0" smtClean="0"/>
              <a:t>	</a:t>
            </a: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3.  </a:t>
            </a:r>
            <a:r>
              <a:rPr lang="en-US" sz="4500" dirty="0" smtClean="0"/>
              <a:t>Alcohol in Latin – </a:t>
            </a:r>
            <a:r>
              <a:rPr lang="en-US" sz="4500" dirty="0" err="1" smtClean="0"/>
              <a:t>Spiritus</a:t>
            </a:r>
            <a:endParaRPr lang="en-US" sz="4500" dirty="0" smtClean="0"/>
          </a:p>
          <a:p>
            <a:pPr marL="0" indent="0">
              <a:buNone/>
            </a:pPr>
            <a:r>
              <a:rPr lang="en-US" sz="4500" dirty="0"/>
              <a:t>	</a:t>
            </a:r>
            <a:r>
              <a:rPr lang="en-US" sz="4500" dirty="0" smtClean="0"/>
              <a:t>	</a:t>
            </a: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a.  </a:t>
            </a:r>
            <a:r>
              <a:rPr lang="en-US" sz="4500" dirty="0" smtClean="0"/>
              <a:t>Highest religious experience</a:t>
            </a:r>
          </a:p>
          <a:p>
            <a:pPr marL="0" indent="0">
              <a:buNone/>
            </a:pPr>
            <a:r>
              <a:rPr lang="en-US" sz="4500" dirty="0"/>
              <a:t>	</a:t>
            </a:r>
            <a:r>
              <a:rPr lang="en-US" sz="4500" dirty="0" smtClean="0"/>
              <a:t>	</a:t>
            </a: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b.  </a:t>
            </a:r>
            <a:r>
              <a:rPr lang="en-US" sz="4500" dirty="0" smtClean="0"/>
              <a:t>Most </a:t>
            </a:r>
            <a:r>
              <a:rPr lang="en-US" sz="4500" dirty="0"/>
              <a:t>d</a:t>
            </a:r>
            <a:r>
              <a:rPr lang="en-US" sz="4500" dirty="0" smtClean="0"/>
              <a:t>epraving poison</a:t>
            </a:r>
          </a:p>
          <a:p>
            <a:pPr marL="0" indent="0">
              <a:buNone/>
            </a:pPr>
            <a:endParaRPr lang="en-US" sz="4500" dirty="0" smtClean="0"/>
          </a:p>
          <a:p>
            <a:pPr marL="0" indent="0" algn="ctr">
              <a:buNone/>
            </a:pPr>
            <a:r>
              <a:rPr lang="en-US" sz="4500" u="sng" dirty="0" err="1" smtClean="0"/>
              <a:t>Spiritus</a:t>
            </a:r>
            <a:r>
              <a:rPr lang="en-US" sz="4500" u="sng" dirty="0" smtClean="0"/>
              <a:t> contra </a:t>
            </a:r>
            <a:r>
              <a:rPr lang="en-US" sz="4500" u="sng" dirty="0" err="1" smtClean="0"/>
              <a:t>Spiritum</a:t>
            </a:r>
            <a:endParaRPr lang="en-US" sz="4500" u="sng" dirty="0" smtClean="0"/>
          </a:p>
          <a:p>
            <a:pPr marL="0" indent="0" algn="ctr">
              <a:buNone/>
            </a:pPr>
            <a:endParaRPr lang="en-US" sz="4500" u="sng" dirty="0" smtClean="0"/>
          </a:p>
          <a:p>
            <a:pPr marL="0" indent="0" algn="ctr">
              <a:buNone/>
            </a:pPr>
            <a:r>
              <a:rPr lang="en-US" sz="4500" dirty="0" smtClean="0"/>
              <a:t>“It takes the Spirit of God to overcome the (harmful) spirit of alcohol.”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bg2">
                    <a:lumMod val="50000"/>
                  </a:schemeClr>
                </a:solidFill>
              </a:rPr>
              <a:t>C.       </a:t>
            </a:r>
            <a:r>
              <a:rPr lang="en-US" sz="4500" dirty="0" smtClean="0"/>
              <a:t>Rowland Hazard given the spiritual – </a:t>
            </a:r>
            <a:r>
              <a:rPr lang="en-US" sz="4500" u="sng" dirty="0" smtClean="0"/>
              <a:t>religious</a:t>
            </a:r>
            <a:r>
              <a:rPr lang="en-US" sz="4500" dirty="0" smtClean="0"/>
              <a:t> solution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I.  Bill Wilson – Carl Jung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72904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lphaUcPeriod" startAt="2"/>
            </a:pPr>
            <a:r>
              <a:rPr lang="en-US" dirty="0" smtClean="0"/>
              <a:t>Oxford Group 1933 Akron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1.  </a:t>
            </a:r>
            <a:r>
              <a:rPr lang="en-US" sz="2400" dirty="0" smtClean="0"/>
              <a:t>Lasted weekend with thousands attending,	     including many industrialists (key man)</a:t>
            </a:r>
          </a:p>
          <a:p>
            <a:pPr marL="880110" lvl="1" indent="-514350">
              <a:buNone/>
            </a:pPr>
            <a:r>
              <a:rPr lang="en-US" dirty="0" smtClean="0"/>
              <a:t>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2.  </a:t>
            </a:r>
            <a:r>
              <a:rPr lang="en-US" dirty="0" smtClean="0"/>
              <a:t>Train met by Bud’s wife, Dorothy, and Rev. 	      Walter </a:t>
            </a:r>
            <a:r>
              <a:rPr lang="en-US" dirty="0" err="1" smtClean="0"/>
              <a:t>Tunks</a:t>
            </a:r>
            <a:r>
              <a:rPr lang="en-US" dirty="0" smtClean="0"/>
              <a:t>, Bill’s contact in Mayflower.  	      Anne Smith (Bob’s wife) and Henrietta  	 	      </a:t>
            </a:r>
            <a:r>
              <a:rPr lang="en-US" dirty="0" err="1" smtClean="0"/>
              <a:t>Seiberling</a:t>
            </a:r>
            <a:r>
              <a:rPr lang="en-US" dirty="0" smtClean="0"/>
              <a:t>  were there.  Bob was not.</a:t>
            </a:r>
          </a:p>
          <a:p>
            <a:pPr marL="880110" lvl="1" indent="-514350">
              <a:buNone/>
            </a:pPr>
            <a:r>
              <a:rPr lang="en-US" dirty="0" smtClean="0"/>
              <a:t>	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3.  </a:t>
            </a:r>
            <a:r>
              <a:rPr lang="en-US" dirty="0" smtClean="0"/>
              <a:t>1934 Bob began to attend Oxford Group  	     	      meeting at the home of T. Henry and </a:t>
            </a:r>
            <a:r>
              <a:rPr lang="en-US" dirty="0" err="1" smtClean="0"/>
              <a:t>Clarace</a:t>
            </a:r>
            <a:r>
              <a:rPr lang="en-US" dirty="0" smtClean="0"/>
              <a:t>   	      Williams with Ann and Henrietta. They had 	      been attending for 2 years.</a:t>
            </a:r>
          </a:p>
          <a:p>
            <a:pPr marL="624078" indent="-514350">
              <a:buAutoNum type="arabicPeriod" startAt="2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Oxford Group Akron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78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4.  </a:t>
            </a:r>
            <a:r>
              <a:rPr lang="en-US" dirty="0" smtClean="0"/>
              <a:t>Bob confessed (they all knew) that his 	     secret was he could not stop drinking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5.  </a:t>
            </a:r>
            <a:r>
              <a:rPr lang="en-US" dirty="0" smtClean="0"/>
              <a:t>They all knelt and prayed for guidance 	     (this was approximately 2 weeks prior 	     to Bill’s arrival in May 1935)</a:t>
            </a:r>
          </a:p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The stage was set in Akron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  Oxford Group Akron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00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AutoNum type="alphaUcPeriod"/>
            </a:pPr>
            <a:r>
              <a:rPr lang="en-US" dirty="0" smtClean="0"/>
              <a:t>Relationship – William D. </a:t>
            </a:r>
            <a:r>
              <a:rPr lang="en-US" dirty="0" err="1" smtClean="0"/>
              <a:t>Silkworth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dirty="0" smtClean="0"/>
              <a:t>  Disease – physical allergy &amp; mental obsession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dirty="0" smtClean="0"/>
              <a:t>  Solution – moral psychology</a:t>
            </a:r>
          </a:p>
          <a:p>
            <a:pPr marL="624078" indent="-514350">
              <a:buAutoNum type="alphaUcPeriod" startAt="2"/>
            </a:pPr>
            <a:r>
              <a:rPr lang="en-US" dirty="0" smtClean="0"/>
              <a:t>Relationship – </a:t>
            </a:r>
            <a:r>
              <a:rPr lang="en-US" dirty="0" err="1" smtClean="0"/>
              <a:t>Ebby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dirty="0" smtClean="0"/>
              <a:t>  </a:t>
            </a:r>
            <a:r>
              <a:rPr lang="en-US" dirty="0" err="1" smtClean="0"/>
              <a:t>Ebby’s</a:t>
            </a:r>
            <a:r>
              <a:rPr lang="en-US" dirty="0" smtClean="0"/>
              <a:t> background, rich family, politicians, 	    manufacturers, summered in Manchester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2.   </a:t>
            </a:r>
            <a:r>
              <a:rPr lang="en-US" dirty="0" smtClean="0"/>
              <a:t>Drinking – Bill  </a:t>
            </a:r>
          </a:p>
          <a:p>
            <a:pPr marL="109728" indent="0">
              <a:buNone/>
            </a:pPr>
            <a:r>
              <a:rPr lang="en-US" dirty="0" smtClean="0"/>
              <a:t>	    </a:t>
            </a:r>
            <a:r>
              <a:rPr lang="en-US" dirty="0" err="1" smtClean="0"/>
              <a:t>Ebby</a:t>
            </a:r>
            <a:r>
              <a:rPr lang="en-US" dirty="0" smtClean="0"/>
              <a:t> had some episodes, not frequent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en-US" dirty="0" smtClean="0"/>
              <a:t>  Call – </a:t>
            </a:r>
            <a:r>
              <a:rPr lang="en-US" dirty="0" err="1" smtClean="0"/>
              <a:t>Ebby</a:t>
            </a:r>
            <a:r>
              <a:rPr lang="en-US" dirty="0" smtClean="0"/>
              <a:t> made “12” Step call in November 	    1934.  Contents – personal story – choose your 	    own concept of a Higher Power, do the steps 	    (Oxford Group)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900" b="1" dirty="0" smtClean="0">
                <a:solidFill>
                  <a:schemeClr val="bg2">
                    <a:lumMod val="50000"/>
                  </a:schemeClr>
                </a:solidFill>
              </a:rPr>
              <a:t>4.</a:t>
            </a:r>
            <a:r>
              <a:rPr lang="en-US" dirty="0" smtClean="0"/>
              <a:t>  Fellowship – Roland, Sam, Oxford Group and 	    Towns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 Bill Wilson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31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>
            <a:normAutofit/>
          </a:bodyPr>
          <a:lstStyle/>
          <a:p>
            <a:pPr marL="624078" indent="-514350">
              <a:buAutoNum type="alphaUcPeriod" startAt="3"/>
            </a:pPr>
            <a:r>
              <a:rPr lang="en-US" dirty="0" smtClean="0"/>
              <a:t>Rapture experience  “Hot Flash”  Religious Experience – Spiritual Experience – Spiritual Awakening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	Richard </a:t>
            </a:r>
            <a:r>
              <a:rPr lang="en-US" dirty="0" err="1" smtClean="0"/>
              <a:t>Bucke</a:t>
            </a:r>
            <a:r>
              <a:rPr lang="en-US" dirty="0" smtClean="0"/>
              <a:t> – Cosmic Consciousness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William James – </a:t>
            </a:r>
            <a:r>
              <a:rPr lang="en-US" sz="2400" dirty="0" smtClean="0"/>
              <a:t>Varieties of Religious Experience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Wilson did the Steps December 11-18</a:t>
            </a:r>
          </a:p>
          <a:p>
            <a:pPr marL="109728" indent="0" algn="ctr">
              <a:buNone/>
            </a:pPr>
            <a:r>
              <a:rPr lang="en-US" dirty="0" smtClean="0"/>
              <a:t>“wind blew through”</a:t>
            </a:r>
          </a:p>
          <a:p>
            <a:pPr marL="109728" indent="0" algn="ctr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dirty="0" smtClean="0"/>
              <a:t>The stage was set in New York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VI.  Bill Wilson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05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lphaUcPeriod"/>
            </a:pPr>
            <a:r>
              <a:rPr lang="en-US" dirty="0" smtClean="0"/>
              <a:t>Failed business deal</a:t>
            </a:r>
          </a:p>
          <a:p>
            <a:pPr marL="624078" indent="-514350">
              <a:buAutoNum type="alphaUcPeriod"/>
            </a:pPr>
            <a:r>
              <a:rPr lang="en-US" dirty="0" smtClean="0"/>
              <a:t>Broke and afraid</a:t>
            </a:r>
          </a:p>
          <a:p>
            <a:pPr marL="624078" indent="-514350">
              <a:buAutoNum type="alphaUcPeriod"/>
            </a:pPr>
            <a:r>
              <a:rPr lang="en-US" dirty="0" smtClean="0"/>
              <a:t>Multiple phone calls</a:t>
            </a:r>
          </a:p>
          <a:p>
            <a:pPr marL="624078" indent="-514350">
              <a:buAutoNum type="alphaUcPeriod"/>
            </a:pPr>
            <a:r>
              <a:rPr lang="en-US" dirty="0" smtClean="0"/>
              <a:t>Reached Rev. Walter </a:t>
            </a:r>
            <a:r>
              <a:rPr lang="en-US" dirty="0" err="1" smtClean="0"/>
              <a:t>Tunks</a:t>
            </a:r>
            <a:r>
              <a:rPr lang="en-US" dirty="0" smtClean="0"/>
              <a:t> – Henrietta </a:t>
            </a:r>
            <a:r>
              <a:rPr lang="en-US" dirty="0" err="1" smtClean="0"/>
              <a:t>Seiberling</a:t>
            </a:r>
            <a:r>
              <a:rPr lang="en-US" dirty="0" smtClean="0"/>
              <a:t> – Bob Smith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VII.  Meeting in Akron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93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lphaUcPeriod"/>
            </a:pPr>
            <a:r>
              <a:rPr lang="en-US" dirty="0" smtClean="0"/>
              <a:t>One alcoholic to another  “I drank like that – I feel like that”</a:t>
            </a:r>
          </a:p>
          <a:p>
            <a:pPr marL="624078" indent="-514350">
              <a:buAutoNum type="alphaUcPeriod"/>
            </a:pPr>
            <a:r>
              <a:rPr lang="en-US" dirty="0" smtClean="0"/>
              <a:t>Disease – Bodily and mentally different</a:t>
            </a:r>
          </a:p>
          <a:p>
            <a:pPr marL="624078" indent="-514350">
              <a:buAutoNum type="alphaUcPeriod"/>
            </a:pPr>
            <a:r>
              <a:rPr lang="en-US" dirty="0" smtClean="0"/>
              <a:t>Spiritual Solution – mental, physical, emotional illness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Spirituality – Humility – 1-2-3 Steps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Responsibility – 4-12 Steps</a:t>
            </a:r>
          </a:p>
          <a:p>
            <a:pPr marL="109728" indent="0" algn="ctr">
              <a:buNone/>
            </a:pPr>
            <a:r>
              <a:rPr lang="en-US" dirty="0" smtClean="0"/>
              <a:t>“Faith without works is dead”</a:t>
            </a:r>
          </a:p>
          <a:p>
            <a:pPr marL="109728" indent="0">
              <a:buNone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D.  </a:t>
            </a:r>
            <a:r>
              <a:rPr lang="en-US" dirty="0" smtClean="0"/>
              <a:t>Pass it 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VIII.  </a:t>
            </a:r>
            <a:r>
              <a:rPr lang="en-US" sz="3200" dirty="0" smtClean="0"/>
              <a:t>Message in Akron to Bob Smith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148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1937 – Bill and Lois left the Oxford Group</a:t>
            </a:r>
          </a:p>
          <a:p>
            <a:pPr marL="109728" indent="0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1939 – Bob and Ann left the Oxford Group</a:t>
            </a:r>
          </a:p>
          <a:p>
            <a:pPr marL="109728" indent="0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1941 – Sam Shoemaker and Calvary Episcopal Church left the Oxford Group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AA at this time had the message, recorded it in text book form, and became all inclusive never exclusive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0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AutoNum type="alphaUcPeriod"/>
            </a:pPr>
            <a:r>
              <a:rPr lang="en-US" dirty="0" smtClean="0"/>
              <a:t>Background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700" b="1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.  </a:t>
            </a:r>
            <a:r>
              <a:rPr lang="en-US" dirty="0" smtClean="0"/>
              <a:t>Wealthy family – Connecticut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dirty="0" smtClean="0"/>
              <a:t>  Carl Jung 1931-1933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en-US" dirty="0" smtClean="0"/>
              <a:t>  Joined Oxford Group 1934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4.</a:t>
            </a:r>
            <a:r>
              <a:rPr lang="en-US" dirty="0" smtClean="0"/>
              <a:t>  Died 1944 – never in AA</a:t>
            </a:r>
          </a:p>
          <a:p>
            <a:pPr marL="624078" indent="-514350">
              <a:buAutoNum type="alphaUcPeriod" startAt="2"/>
            </a:pPr>
            <a:r>
              <a:rPr lang="en-US" dirty="0" smtClean="0"/>
              <a:t>Oxford Group participation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700" b="1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dirty="0" smtClean="0"/>
              <a:t>  Carried the message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Key man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Change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Guidance – prayer &amp; share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Service (help people – all, not just 				    alcoholics)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Restitution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Inventory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II.  Rowland Hazard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6639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624078" indent="-514350">
              <a:buAutoNum type="alphaUcPeriod" startAt="3"/>
            </a:pPr>
            <a:r>
              <a:rPr lang="en-US" dirty="0" smtClean="0"/>
              <a:t>Meets </a:t>
            </a:r>
            <a:r>
              <a:rPr lang="en-US" dirty="0" err="1" smtClean="0"/>
              <a:t>Ebby</a:t>
            </a:r>
            <a:r>
              <a:rPr lang="en-US" dirty="0" smtClean="0"/>
              <a:t> </a:t>
            </a:r>
            <a:r>
              <a:rPr lang="en-US" dirty="0" err="1" smtClean="0"/>
              <a:t>Thacher</a:t>
            </a:r>
            <a:r>
              <a:rPr lang="en-US" dirty="0" smtClean="0"/>
              <a:t> – 1934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dirty="0" smtClean="0"/>
              <a:t>  Manchester – </a:t>
            </a:r>
            <a:r>
              <a:rPr lang="en-US" dirty="0" err="1" smtClean="0"/>
              <a:t>Ebby</a:t>
            </a:r>
            <a:r>
              <a:rPr lang="en-US" dirty="0" smtClean="0"/>
              <a:t> jail</a:t>
            </a:r>
          </a:p>
          <a:p>
            <a:pPr marL="109728" indent="0">
              <a:buNone/>
            </a:pPr>
            <a:r>
              <a:rPr lang="en-US" dirty="0"/>
              <a:t>		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dirty="0" smtClean="0"/>
              <a:t>  Judge Graves – Father </a:t>
            </a:r>
            <a:r>
              <a:rPr lang="en-US" dirty="0" err="1" smtClean="0"/>
              <a:t>Cebra</a:t>
            </a:r>
            <a:r>
              <a:rPr lang="en-US" dirty="0" smtClean="0"/>
              <a:t> G.</a:t>
            </a:r>
          </a:p>
          <a:p>
            <a:pPr marL="109728" indent="0">
              <a:buNone/>
            </a:pPr>
            <a:r>
              <a:rPr lang="en-US" dirty="0" smtClean="0"/>
              <a:t>		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b.</a:t>
            </a:r>
            <a:r>
              <a:rPr lang="en-US" dirty="0" smtClean="0"/>
              <a:t>  </a:t>
            </a:r>
            <a:r>
              <a:rPr lang="en-US" dirty="0" err="1" smtClean="0"/>
              <a:t>Cebra</a:t>
            </a:r>
            <a:r>
              <a:rPr lang="en-US" dirty="0" smtClean="0"/>
              <a:t> G.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c.</a:t>
            </a:r>
            <a:r>
              <a:rPr lang="en-US" dirty="0" smtClean="0"/>
              <a:t>  </a:t>
            </a:r>
            <a:r>
              <a:rPr lang="en-US" dirty="0" err="1" smtClean="0"/>
              <a:t>Shep</a:t>
            </a:r>
            <a:r>
              <a:rPr lang="en-US" dirty="0" smtClean="0"/>
              <a:t> C.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d.</a:t>
            </a:r>
            <a:r>
              <a:rPr lang="en-US" dirty="0" smtClean="0"/>
              <a:t>  Rowland Hazard</a:t>
            </a:r>
          </a:p>
          <a:p>
            <a:pPr marL="624078" indent="-514350">
              <a:buAutoNum type="alphaUcPeriod" startAt="4"/>
            </a:pPr>
            <a:r>
              <a:rPr lang="en-US" dirty="0" smtClean="0"/>
              <a:t>Sponsors </a:t>
            </a:r>
            <a:r>
              <a:rPr lang="en-US" dirty="0" err="1" smtClean="0"/>
              <a:t>Ebby</a:t>
            </a:r>
            <a:r>
              <a:rPr lang="en-US" dirty="0" smtClean="0"/>
              <a:t> for approximately 6 months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1.</a:t>
            </a:r>
            <a:r>
              <a:rPr lang="en-US" dirty="0" smtClean="0"/>
              <a:t>  Texas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2.</a:t>
            </a:r>
            <a:r>
              <a:rPr lang="en-US" dirty="0" smtClean="0"/>
              <a:t>  Clean up Manchester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3.</a:t>
            </a:r>
            <a:r>
              <a:rPr lang="en-US" dirty="0" smtClean="0"/>
              <a:t>  Delivers to Calvary Mission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     Fall 1934 (Home Oxford Group)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II. Rowland Hazard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55598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  <a:defRPr/>
            </a:pPr>
            <a:r>
              <a:rPr lang="en-US" sz="2400" u="sng" dirty="0" smtClean="0"/>
              <a:t>Frank </a:t>
            </a:r>
            <a:r>
              <a:rPr lang="en-US" sz="2400" u="sng" dirty="0" err="1" smtClean="0"/>
              <a:t>Buckman</a:t>
            </a:r>
            <a:r>
              <a:rPr lang="en-US" sz="2400" u="sng" dirty="0" smtClean="0"/>
              <a:t> </a:t>
            </a:r>
            <a:r>
              <a:rPr lang="en-US" sz="2400" dirty="0" smtClean="0"/>
              <a:t>  </a:t>
            </a:r>
          </a:p>
          <a:p>
            <a:pPr marL="514350" indent="-514350">
              <a:buNone/>
              <a:defRPr/>
            </a:pPr>
            <a:endParaRPr lang="en-US" sz="1200" dirty="0" smtClean="0"/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smtClean="0"/>
              <a:t>1878 – Lutheran background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smtClean="0"/>
              <a:t>Ordained as minister in 1905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smtClean="0"/>
              <a:t>Serious resentment and rebuff at orphanage where he was director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smtClean="0"/>
              <a:t>1908 – Keswick Convention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smtClean="0"/>
              <a:t>Keswick, England – where he had a rapture experience of Jesus while listening to a sermon by a little-known minister, Jessie Penn-Lewis</a:t>
            </a:r>
          </a:p>
          <a:p>
            <a:pPr marL="514350" indent="-514350">
              <a:buFont typeface="Wingdings" pitchFamily="2" charset="2"/>
              <a:buChar char="§"/>
              <a:defRPr/>
            </a:pPr>
            <a:r>
              <a:rPr lang="en-US" sz="2400" dirty="0" smtClean="0"/>
              <a:t>(spiritual awakening of the sudden “light experience”) </a:t>
            </a:r>
            <a:r>
              <a:rPr lang="en-US" sz="2400" dirty="0" err="1" smtClean="0"/>
              <a:t>vs</a:t>
            </a:r>
            <a:r>
              <a:rPr lang="en-US" sz="2400" dirty="0" smtClean="0"/>
              <a:t> (educational experience)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 Oxford Group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479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He talked of sin and acceptance of Christ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Alcoholics Anonymous, 27 years later, talked of character defects and a spiritual awakening as the result of these steps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He spent 6 years at Penn State as a YMCA secretary where he developed his philosophy of the Oxford Group, which was primarily the “Key Man and Abstinence” position </a:t>
            </a:r>
          </a:p>
          <a:p>
            <a:pPr>
              <a:buNone/>
            </a:pPr>
            <a:r>
              <a:rPr lang="en-US" dirty="0" smtClean="0"/>
              <a:t>	(alcohol and smoking)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Initially, from 1920 to 1928, the group was called “First Century Christian Fellowship”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From 1928 to 1938 it was known as the “Oxford Group” - (first called by South African press when a group from Oxford came there to preach)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this 10-year period were developed the concepts of: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A.  </a:t>
            </a:r>
            <a:r>
              <a:rPr lang="en-US" dirty="0" smtClean="0"/>
              <a:t>House parties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B.  </a:t>
            </a:r>
            <a:r>
              <a:rPr lang="en-US" dirty="0" smtClean="0"/>
              <a:t>Change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C.  </a:t>
            </a:r>
            <a:r>
              <a:rPr lang="en-US" dirty="0" smtClean="0"/>
              <a:t>Guidance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D.  </a:t>
            </a:r>
            <a:r>
              <a:rPr lang="en-US" dirty="0" smtClean="0"/>
              <a:t>Maximum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577</TotalTime>
  <Words>646</Words>
  <Application>Microsoft Office PowerPoint</Application>
  <PresentationFormat>On-screen Show (4:3)</PresentationFormat>
  <Paragraphs>178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SYNCHRONICITY The Development of the Message of Alcoholics Anonymous</vt:lpstr>
      <vt:lpstr>I.  Bill Wilson – Carl Jung</vt:lpstr>
      <vt:lpstr>II.  Rowland Hazard</vt:lpstr>
      <vt:lpstr>II. Rowland Hazard</vt:lpstr>
      <vt:lpstr>III.  Oxford Group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IV.  Oxford Group New York</vt:lpstr>
      <vt:lpstr>IV.  Oxford Group New York</vt:lpstr>
      <vt:lpstr>IV.  Oxford Group New York</vt:lpstr>
      <vt:lpstr>IV.  Oxford Group New York</vt:lpstr>
      <vt:lpstr>V.  Oxford Group Akron</vt:lpstr>
      <vt:lpstr>V.  Oxford Group Akron</vt:lpstr>
      <vt:lpstr>V.  Oxford Group Akron</vt:lpstr>
      <vt:lpstr>V.  Oxford Group Akron</vt:lpstr>
      <vt:lpstr>VI.  Bill Wilson</vt:lpstr>
      <vt:lpstr>VI.  Bill Wilson</vt:lpstr>
      <vt:lpstr>VII.  Meeting in Akron</vt:lpstr>
      <vt:lpstr>VIII.  Message in Akron to Bob Smith</vt:lpstr>
      <vt:lpstr>Slide 26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SYNCHRONICITY The Development of the Message of Alcoholics Anonymous</dc:title>
  <dc:creator>Sandy</dc:creator>
  <cp:lastModifiedBy>Sandy Patrick</cp:lastModifiedBy>
  <cp:revision>62</cp:revision>
  <dcterms:created xsi:type="dcterms:W3CDTF">2013-01-16T00:08:32Z</dcterms:created>
  <dcterms:modified xsi:type="dcterms:W3CDTF">2013-01-18T16:53:20Z</dcterms:modified>
</cp:coreProperties>
</file>