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7"/>
  </p:notesMasterIdLst>
  <p:handoutMasterIdLst>
    <p:handoutMasterId r:id="rId58"/>
  </p:handoutMasterIdLst>
  <p:sldIdLst>
    <p:sldId id="256" r:id="rId2"/>
    <p:sldId id="318" r:id="rId3"/>
    <p:sldId id="322" r:id="rId4"/>
    <p:sldId id="291" r:id="rId5"/>
    <p:sldId id="299" r:id="rId6"/>
    <p:sldId id="259" r:id="rId7"/>
    <p:sldId id="323" r:id="rId8"/>
    <p:sldId id="261" r:id="rId9"/>
    <p:sldId id="262" r:id="rId10"/>
    <p:sldId id="293" r:id="rId11"/>
    <p:sldId id="264" r:id="rId12"/>
    <p:sldId id="265" r:id="rId13"/>
    <p:sldId id="266" r:id="rId14"/>
    <p:sldId id="267" r:id="rId15"/>
    <p:sldId id="324" r:id="rId16"/>
    <p:sldId id="327" r:id="rId17"/>
    <p:sldId id="326" r:id="rId18"/>
    <p:sldId id="292" r:id="rId19"/>
    <p:sldId id="336" r:id="rId20"/>
    <p:sldId id="328" r:id="rId21"/>
    <p:sldId id="317" r:id="rId22"/>
    <p:sldId id="319" r:id="rId23"/>
    <p:sldId id="329" r:id="rId24"/>
    <p:sldId id="330" r:id="rId25"/>
    <p:sldId id="270" r:id="rId26"/>
    <p:sldId id="271" r:id="rId27"/>
    <p:sldId id="272" r:id="rId28"/>
    <p:sldId id="331" r:id="rId29"/>
    <p:sldId id="312" r:id="rId30"/>
    <p:sldId id="313" r:id="rId31"/>
    <p:sldId id="314" r:id="rId32"/>
    <p:sldId id="269" r:id="rId33"/>
    <p:sldId id="302" r:id="rId34"/>
    <p:sldId id="332" r:id="rId35"/>
    <p:sldId id="316" r:id="rId36"/>
    <p:sldId id="333" r:id="rId37"/>
    <p:sldId id="306" r:id="rId38"/>
    <p:sldId id="303" r:id="rId39"/>
    <p:sldId id="294" r:id="rId40"/>
    <p:sldId id="334" r:id="rId41"/>
    <p:sldId id="304" r:id="rId42"/>
    <p:sldId id="337" r:id="rId43"/>
    <p:sldId id="281" r:id="rId44"/>
    <p:sldId id="321" r:id="rId45"/>
    <p:sldId id="335" r:id="rId46"/>
    <p:sldId id="275" r:id="rId47"/>
    <p:sldId id="277" r:id="rId48"/>
    <p:sldId id="278" r:id="rId49"/>
    <p:sldId id="279" r:id="rId50"/>
    <p:sldId id="300" r:id="rId51"/>
    <p:sldId id="311" r:id="rId52"/>
    <p:sldId id="280" r:id="rId53"/>
    <p:sldId id="282" r:id="rId54"/>
    <p:sldId id="283" r:id="rId55"/>
    <p:sldId id="320" r:id="rId5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AE70"/>
    <a:srgbClr val="E3EDED"/>
    <a:srgbClr val="CADCDB"/>
    <a:srgbClr val="BFD5D4"/>
    <a:srgbClr val="8FB2B9"/>
    <a:srgbClr val="909BB8"/>
    <a:srgbClr val="A9C6C5"/>
    <a:srgbClr val="C9DC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4" autoAdjust="0"/>
    <p:restoredTop sz="93750" autoAdjust="0"/>
  </p:normalViewPr>
  <p:slideViewPr>
    <p:cSldViewPr>
      <p:cViewPr>
        <p:scale>
          <a:sx n="70" d="100"/>
          <a:sy n="70" d="100"/>
        </p:scale>
        <p:origin x="-1854" y="-5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dirty="0" smtClean="0"/>
              <a:t>Randomizing</a:t>
            </a:r>
            <a:r>
              <a:rPr lang="en-US" baseline="0" dirty="0" smtClean="0"/>
              <a:t> to AA</a:t>
            </a:r>
            <a:endParaRPr lang="en-US" dirty="0"/>
          </a:p>
        </c:rich>
      </c:tx>
    </c:title>
    <c:plotArea>
      <c:layout/>
      <c:barChart>
        <c:barDir val="col"/>
        <c:grouping val="clustered"/>
        <c:ser>
          <c:idx val="0"/>
          <c:order val="0"/>
          <c:tx>
            <c:strRef>
              <c:f>Sheet1!$B$1</c:f>
              <c:strCache>
                <c:ptCount val="1"/>
                <c:pt idx="0">
                  <c:v>% abstinent at 2 yrs</c:v>
                </c:pt>
              </c:strCache>
            </c:strRef>
          </c:tx>
          <c:cat>
            <c:strRef>
              <c:f>Sheet1!$A$2:$A$4</c:f>
              <c:strCache>
                <c:ptCount val="3"/>
                <c:pt idx="0">
                  <c:v>Hospital inpatient</c:v>
                </c:pt>
                <c:pt idx="1">
                  <c:v>AA meetings</c:v>
                </c:pt>
                <c:pt idx="2">
                  <c:v>Choice</c:v>
                </c:pt>
              </c:strCache>
            </c:strRef>
          </c:cat>
          <c:val>
            <c:numRef>
              <c:f>Sheet1!$B$2:$B$4</c:f>
              <c:numCache>
                <c:formatCode>General</c:formatCode>
                <c:ptCount val="3"/>
                <c:pt idx="0">
                  <c:v>37</c:v>
                </c:pt>
                <c:pt idx="1">
                  <c:v>16</c:v>
                </c:pt>
                <c:pt idx="2">
                  <c:v>17</c:v>
                </c:pt>
              </c:numCache>
            </c:numRef>
          </c:val>
        </c:ser>
        <c:axId val="80760832"/>
        <c:axId val="80763136"/>
      </c:barChart>
      <c:catAx>
        <c:axId val="80760832"/>
        <c:scaling>
          <c:orientation val="minMax"/>
        </c:scaling>
        <c:axPos val="b"/>
        <c:tickLblPos val="nextTo"/>
        <c:crossAx val="80763136"/>
        <c:crosses val="autoZero"/>
        <c:auto val="1"/>
        <c:lblAlgn val="ctr"/>
        <c:lblOffset val="100"/>
      </c:catAx>
      <c:valAx>
        <c:axId val="80763136"/>
        <c:scaling>
          <c:orientation val="minMax"/>
        </c:scaling>
        <c:axPos val="l"/>
        <c:majorGridlines/>
        <c:numFmt formatCode="General" sourceLinked="1"/>
        <c:tickLblPos val="nextTo"/>
        <c:crossAx val="80760832"/>
        <c:crosses val="autoZero"/>
        <c:crossBetween val="between"/>
      </c:valAx>
    </c:plotArea>
    <c:legend>
      <c:legendPos val="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11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11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11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CCE403-E97D-42CD-8E8D-48ACE449194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523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52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523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E265E8-F38F-44AA-AAD1-F4BAEDD3900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11F34-5D1E-45FD-88FB-6E31226F1020}" type="slidenum">
              <a:rPr lang="en-US"/>
              <a:pPr/>
              <a:t>1</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583A8-8AF5-42D9-B69D-53CE78968E2F}" type="slidenum">
              <a:rPr lang="en-US"/>
              <a:pPr/>
              <a:t>11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433DA-B3D2-4623-AABF-039956F8302A}" type="slidenum">
              <a:rPr lang="en-US"/>
              <a:pPr/>
              <a:t>12</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0ED0A-EB0D-4928-A12A-85890C262034}" type="slidenum">
              <a:rPr lang="en-US"/>
              <a:pPr/>
              <a:t>13</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47FC1-A440-4972-B631-987C5336016D}" type="slidenum">
              <a:rPr lang="en-US"/>
              <a:pPr/>
              <a:t>14</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0ED0A-EB0D-4928-A12A-85890C262034}" type="slidenum">
              <a:rPr lang="en-US"/>
              <a:pPr/>
              <a:t>15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47FC1-A440-4972-B631-987C5336016D}" type="slidenum">
              <a:rPr lang="en-US"/>
              <a:pPr/>
              <a:t>16</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47FC1-A440-4972-B631-987C5336016D}" type="slidenum">
              <a:rPr lang="en-US"/>
              <a:pPr/>
              <a:t>17</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18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19</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20</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C1798-B9C0-48EA-9B93-B6BC6D78D57B}" type="slidenum">
              <a:rPr lang="en-US"/>
              <a:pPr/>
              <a:t>2</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40B18-99E3-4358-8351-F686DEAE87F7}" type="slidenum">
              <a:rPr lang="en-US"/>
              <a:pPr/>
              <a:t>21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0FB89-D476-43B3-844C-6DA30784F9EF}" type="slidenum">
              <a:rPr lang="en-US"/>
              <a:pPr/>
              <a:t>22</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23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24</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EDE85-853D-4703-8B25-8487629DBC66}" type="slidenum">
              <a:rPr lang="en-US"/>
              <a:pPr/>
              <a:t>25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8B5A3-BCA5-4DF7-9ADD-58D2619FE95E}" type="slidenum">
              <a:rPr lang="en-US"/>
              <a:pPr/>
              <a:t>26</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52B64-94F2-4ABD-837D-6BF6BA554206}" type="slidenum">
              <a:rPr lang="en-US"/>
              <a:pPr/>
              <a:t>27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28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C4697-F5C6-4B72-A0CB-B4887F89B617}" type="slidenum">
              <a:rPr lang="en-US"/>
              <a:pPr/>
              <a:t>29</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62893-0D28-4290-97FC-CF5B333006C0}" type="slidenum">
              <a:rPr lang="en-US"/>
              <a:pPr/>
              <a:t>30</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D0409-F4FC-4734-A43A-55E8D8EFC2D5}" type="slidenum">
              <a:rPr lang="en-US"/>
              <a:pPr/>
              <a:t>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F725C-0D66-4CB0-9DC9-6E33E2D84297}" type="slidenum">
              <a:rPr lang="en-US"/>
              <a:pPr/>
              <a:t>31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A2DE0-74DA-4516-AF80-4E91959EED67}" type="slidenum">
              <a:rPr lang="en-US"/>
              <a:pPr/>
              <a:t>32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C7FE9-1321-4E11-9BC3-4986985DD264}" type="slidenum">
              <a:rPr lang="en-US"/>
              <a:pPr/>
              <a:t>33</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34</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53EA5-3057-47F1-A3BD-5EB4E8581285}" type="slidenum">
              <a:rPr lang="en-US"/>
              <a:pPr/>
              <a:t>35</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36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827BD-9DF3-4511-9BFA-6485E009753D}" type="slidenum">
              <a:rPr lang="en-US"/>
              <a:pPr/>
              <a:t>37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FC0F9-A520-4FC8-AABF-B9E0DDFDF870}" type="slidenum">
              <a:rPr lang="en-US"/>
              <a:pPr/>
              <a:t>38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F860B-0FA0-4733-8DBE-C92452ABD2E3}" type="slidenum">
              <a:rPr lang="en-US"/>
              <a:pPr/>
              <a:t>39</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FC0F9-A520-4FC8-AABF-B9E0DDFDF870}" type="slidenum">
              <a:rPr lang="en-US"/>
              <a:pPr/>
              <a:t>40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D0409-F4FC-4734-A43A-55E8D8EFC2D5}" type="slidenum">
              <a:rPr lang="en-US"/>
              <a:pPr/>
              <a:t>4</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D4BE5-43C3-4492-82DD-5451DF46EF17}" type="slidenum">
              <a:rPr lang="en-US"/>
              <a:pPr/>
              <a:t>41</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5958D-F025-48E2-B23C-CFBE8259F2EC}" type="slidenum">
              <a:rPr lang="en-US"/>
              <a:pPr/>
              <a:t>42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8F3EC-CE32-43C8-A296-5EF666EBCC54}" type="slidenum">
              <a:rPr lang="en-US"/>
              <a:pPr/>
              <a:t>43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A97E0-BECD-45BD-A23F-B8730DFD7DA4}" type="slidenum">
              <a:rPr lang="en-US"/>
              <a:pPr/>
              <a:t>44</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D9B03-C51E-4F6D-B5BF-087A04E42B9B}" type="slidenum">
              <a:rPr lang="en-US"/>
              <a:pPr/>
              <a:t>45</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400B11-D445-44FF-8508-538F230B8A6A}" type="slidenum">
              <a:rPr lang="en-US"/>
              <a:pPr/>
              <a:t>46</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01F62-883B-47F2-B9B2-4B9871F57AF4}" type="slidenum">
              <a:rPr lang="en-US"/>
              <a:pPr/>
              <a:t>47</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DE559-32FA-48D4-B464-89E583910121}" type="slidenum">
              <a:rPr lang="en-US"/>
              <a:pPr/>
              <a:t>48</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3640F-D420-4EB3-844F-DC68A1043B69}" type="slidenum">
              <a:rPr lang="en-US"/>
              <a:pPr/>
              <a:t>49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71CF5-471D-4A3A-9501-1B7C3B21EBED}" type="slidenum">
              <a:rPr lang="en-US"/>
              <a:pPr/>
              <a:t>50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7DD6C-C7FC-44D4-8C0F-0D47A10F901E}" type="slidenum">
              <a:rPr lang="en-US"/>
              <a:pPr/>
              <a:t>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5958D-F025-48E2-B23C-CFBE8259F2EC}" type="slidenum">
              <a:rPr lang="en-US"/>
              <a:pPr/>
              <a:t>51</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3E427-7F89-473C-A174-B09A72D3B781}" type="slidenum">
              <a:rPr lang="en-US"/>
              <a:pPr/>
              <a:t>52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770AA-132C-4367-908A-F8741AB4E209}" type="slidenum">
              <a:rPr lang="en-US"/>
              <a:pPr/>
              <a:t>53</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1B16E-B803-4EA7-A21A-80BE1D8C9CCE}" type="slidenum">
              <a:rPr lang="en-US"/>
              <a:pPr/>
              <a:t>54</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FF8AC-CA45-4B2E-8FE9-B941E31127E7}" type="slidenum">
              <a:rPr lang="en-US"/>
              <a:pPr/>
              <a:t>55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4E584-A04C-4B6F-AA94-F5547CA53BD3}" type="slidenum">
              <a:rPr lang="en-US"/>
              <a:pPr/>
              <a:t>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3F0AD-8557-4BEF-95AF-356223E6844D}" type="slidenum">
              <a:rPr lang="en-US"/>
              <a:pPr/>
              <a:t>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98F26-A4E9-471D-B972-ACBF00EA88A9}" type="slidenum">
              <a:rPr lang="en-US"/>
              <a:pPr/>
              <a:t>9</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30BCD-0A73-46E7-A0D0-7C3B257EB90A}" type="slidenum">
              <a:rPr lang="en-US"/>
              <a:pPr/>
              <a:t>10</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270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7270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27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72709" name="Rectangle 5"/>
          <p:cNvSpPr>
            <a:spLocks noGrp="1" noChangeArrowheads="1"/>
          </p:cNvSpPr>
          <p:nvPr>
            <p:ph type="dt" sz="half" idx="2"/>
          </p:nvPr>
        </p:nvSpPr>
        <p:spPr/>
        <p:txBody>
          <a:bodyPr/>
          <a:lstStyle>
            <a:lvl1pPr>
              <a:defRPr/>
            </a:lvl1pPr>
          </a:lstStyle>
          <a:p>
            <a:endParaRPr lang="en-US" altLang="en-US"/>
          </a:p>
        </p:txBody>
      </p:sp>
      <p:sp>
        <p:nvSpPr>
          <p:cNvPr id="72710" name="Rectangle 6"/>
          <p:cNvSpPr>
            <a:spLocks noGrp="1" noChangeArrowheads="1"/>
          </p:cNvSpPr>
          <p:nvPr>
            <p:ph type="ftr" sz="quarter" idx="3"/>
          </p:nvPr>
        </p:nvSpPr>
        <p:spPr/>
        <p:txBody>
          <a:bodyPr/>
          <a:lstStyle>
            <a:lvl1pPr>
              <a:defRPr/>
            </a:lvl1pPr>
          </a:lstStyle>
          <a:p>
            <a:endParaRPr lang="en-US" altLang="en-US"/>
          </a:p>
        </p:txBody>
      </p:sp>
      <p:sp>
        <p:nvSpPr>
          <p:cNvPr id="72711" name="Rectangle 7"/>
          <p:cNvSpPr>
            <a:spLocks noGrp="1" noChangeArrowheads="1"/>
          </p:cNvSpPr>
          <p:nvPr>
            <p:ph type="sldNum" sz="quarter" idx="4"/>
          </p:nvPr>
        </p:nvSpPr>
        <p:spPr/>
        <p:txBody>
          <a:bodyPr/>
          <a:lstStyle>
            <a:lvl1pPr>
              <a:defRPr/>
            </a:lvl1pPr>
          </a:lstStyle>
          <a:p>
            <a:fld id="{4B11CB17-B9C5-46B2-B140-5A159A907B49}" type="slidenum">
              <a:rPr lang="en-US" altLang="en-US"/>
              <a:pPr/>
              <a:t>‹#›</a:t>
            </a:fld>
            <a:endParaRPr lang="en-US" altLang="en-US"/>
          </a:p>
        </p:txBody>
      </p:sp>
      <p:grpSp>
        <p:nvGrpSpPr>
          <p:cNvPr id="72712" name="Group 8"/>
          <p:cNvGrpSpPr>
            <a:grpSpLocks/>
          </p:cNvGrpSpPr>
          <p:nvPr/>
        </p:nvGrpSpPr>
        <p:grpSpPr bwMode="auto">
          <a:xfrm>
            <a:off x="7493000" y="2992438"/>
            <a:ext cx="1338263" cy="2189162"/>
            <a:chOff x="4704" y="1885"/>
            <a:chExt cx="843" cy="1379"/>
          </a:xfrm>
        </p:grpSpPr>
        <p:sp>
          <p:nvSpPr>
            <p:cNvPr id="7271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7271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7271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7271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7271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7271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7271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7272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7272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7272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7272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7272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7272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7272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7272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7272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7272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7273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7273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7273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7273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7273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7273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7273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7273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7273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7273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7274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7274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7274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7274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7274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61D28BE-98D1-430F-8D1D-AAFF2764877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EF986F-CEFD-4913-B054-8519C2E303F8}"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7C396B79-2A40-4FAC-BF0D-4133B413B2C9}"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9F5E019D-E6A7-4906-A5B7-7302B507D230}"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B7BF4538-D612-4B4D-BF99-395D9D097F9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CC3841-4D9D-4CD3-80B0-50BBE2C7EBFC}"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D1EA20-BE6A-4D57-B5B0-CEC50A424EC7}"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34BE0B-DB29-4CE6-B134-DEA045607BA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F432540-ECCA-4467-92F6-60D4473EE32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F42ABA6-C791-4823-8026-A7EEEEAAED9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1A2E589-1B23-4424-8C42-0BEF58B3332B}"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87CC5CC-9B34-4C4E-ACA8-D7A97ADB927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05A8BE8-7BB8-438E-A80E-46FFAABAD3A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3EDED"/>
            </a:gs>
            <a:gs pos="100000">
              <a:srgbClr val="A9C6C5"/>
            </a:gs>
          </a:gsLst>
          <a:path path="rect">
            <a:fillToRect l="100000" b="100000"/>
          </a:path>
        </a:gradFill>
        <a:effectLst/>
      </p:bgPr>
    </p:bg>
    <p:spTree>
      <p:nvGrpSpPr>
        <p:cNvPr id="1" name=""/>
        <p:cNvGrpSpPr/>
        <p:nvPr/>
      </p:nvGrpSpPr>
      <p:grpSpPr>
        <a:xfrm>
          <a:off x="0" y="0"/>
          <a:ext cx="0" cy="0"/>
          <a:chOff x="0" y="0"/>
          <a:chExt cx="0" cy="0"/>
        </a:xfrm>
      </p:grpSpPr>
      <p:sp>
        <p:nvSpPr>
          <p:cNvPr id="7168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7168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68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68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716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716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3F048C5E-E58C-4AEC-B986-5A4307D2B507}" type="slidenum">
              <a:rPr lang="en-US" altLang="en-US"/>
              <a:pPr/>
              <a:t>‹#›</a:t>
            </a:fld>
            <a:endParaRPr lang="en-US" altLang="en-US"/>
          </a:p>
        </p:txBody>
      </p:sp>
      <p:grpSp>
        <p:nvGrpSpPr>
          <p:cNvPr id="71688" name="Group 8"/>
          <p:cNvGrpSpPr>
            <a:grpSpLocks/>
          </p:cNvGrpSpPr>
          <p:nvPr/>
        </p:nvGrpSpPr>
        <p:grpSpPr bwMode="auto">
          <a:xfrm>
            <a:off x="8153400" y="152400"/>
            <a:ext cx="792163" cy="1295400"/>
            <a:chOff x="5136" y="960"/>
            <a:chExt cx="528" cy="864"/>
          </a:xfrm>
        </p:grpSpPr>
        <p:sp>
          <p:nvSpPr>
            <p:cNvPr id="7168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7169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7169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7169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7169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7169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7169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7169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7169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7169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7169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7170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7170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7170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7170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7170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7170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7170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7170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7170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7170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7171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7171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7171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7171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7171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7171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7171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7171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7171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7171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533400"/>
            <a:ext cx="6781800" cy="2133600"/>
          </a:xfrm>
        </p:spPr>
        <p:txBody>
          <a:bodyPr/>
          <a:lstStyle/>
          <a:p>
            <a:pPr algn="l"/>
            <a:r>
              <a:rPr lang="en-US" sz="4400" b="0" u="sng" dirty="0"/>
              <a:t>Evidence-Based </a:t>
            </a:r>
            <a:br>
              <a:rPr lang="en-US" sz="4400" b="0" u="sng" dirty="0"/>
            </a:br>
            <a:r>
              <a:rPr lang="en-US" sz="4400" b="0" u="sng" dirty="0"/>
              <a:t>Addiction Treatment:</a:t>
            </a:r>
            <a:r>
              <a:rPr lang="en-US" sz="4400" b="0" dirty="0"/>
              <a:t> </a:t>
            </a:r>
            <a:br>
              <a:rPr lang="en-US" sz="4400" b="0" dirty="0"/>
            </a:br>
            <a:r>
              <a:rPr lang="en-US" sz="4000" b="0" dirty="0"/>
              <a:t>How Research Supports 	</a:t>
            </a:r>
            <a:br>
              <a:rPr lang="en-US" sz="4000" b="0" dirty="0"/>
            </a:br>
            <a:r>
              <a:rPr lang="en-US" sz="4000" b="0" dirty="0"/>
              <a:t>the Use of the Twelve Steps</a:t>
            </a:r>
          </a:p>
        </p:txBody>
      </p:sp>
      <p:sp>
        <p:nvSpPr>
          <p:cNvPr id="2051" name="Rectangle 3"/>
          <p:cNvSpPr>
            <a:spLocks noGrp="1" noChangeArrowheads="1"/>
          </p:cNvSpPr>
          <p:nvPr>
            <p:ph type="subTitle" idx="1"/>
          </p:nvPr>
        </p:nvSpPr>
        <p:spPr>
          <a:xfrm>
            <a:off x="2057400" y="3429000"/>
            <a:ext cx="4876800" cy="1752600"/>
          </a:xfrm>
        </p:spPr>
        <p:txBody>
          <a:bodyPr/>
          <a:lstStyle/>
          <a:p>
            <a:pPr algn="l"/>
            <a:r>
              <a:rPr lang="en-US" sz="2400" dirty="0"/>
              <a:t>	</a:t>
            </a:r>
            <a:r>
              <a:rPr lang="en-US" sz="2400" dirty="0" smtClean="0"/>
              <a:t>Marc J. Myer, </a:t>
            </a:r>
            <a:r>
              <a:rPr lang="en-US" sz="2400" dirty="0"/>
              <a:t>M.D.</a:t>
            </a:r>
          </a:p>
          <a:p>
            <a:pPr algn="l"/>
            <a:r>
              <a:rPr lang="en-US" sz="2400" dirty="0"/>
              <a:t>	</a:t>
            </a:r>
            <a:r>
              <a:rPr lang="en-US" sz="2400" dirty="0" smtClean="0"/>
              <a:t>Director, Health Care 	Professionals Program</a:t>
            </a:r>
            <a:endParaRPr lang="en-US" sz="2400" dirty="0"/>
          </a:p>
          <a:p>
            <a:pPr algn="l"/>
            <a:r>
              <a:rPr lang="en-US" sz="2400" dirty="0"/>
              <a:t>	</a:t>
            </a:r>
            <a:r>
              <a:rPr lang="en-US" sz="2400" dirty="0" err="1" smtClean="0"/>
              <a:t>Hazelden</a:t>
            </a:r>
            <a:r>
              <a:rPr lang="en-US" sz="2400" dirty="0" smtClean="0"/>
              <a:t> Center City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22238"/>
            <a:ext cx="7543800" cy="1477962"/>
          </a:xfrm>
        </p:spPr>
        <p:txBody>
          <a:bodyPr/>
          <a:lstStyle/>
          <a:p>
            <a:r>
              <a:rPr lang="en-US" sz="3600"/>
              <a:t>In 1989, a Committee of the Institute of Medicine concluded:</a:t>
            </a:r>
            <a:r>
              <a:rPr lang="en-US" sz="3500" b="0"/>
              <a:t> </a:t>
            </a:r>
          </a:p>
        </p:txBody>
      </p:sp>
      <p:sp>
        <p:nvSpPr>
          <p:cNvPr id="47107"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None/>
            </a:pPr>
            <a:r>
              <a:rPr lang="en-US" sz="3200" b="1" dirty="0"/>
              <a:t>	</a:t>
            </a:r>
            <a:r>
              <a:rPr lang="en-US" sz="3200" dirty="0"/>
              <a:t>“Alcoholics Anonymous, one of the most widely used approaches to recovery in the United States, remains one of the least rigorously evaluated.” </a:t>
            </a:r>
            <a:br>
              <a:rPr lang="en-US" sz="3200" dirty="0"/>
            </a:br>
            <a:r>
              <a:rPr lang="en-US" sz="2600" dirty="0"/>
              <a:t>													               </a:t>
            </a:r>
            <a:r>
              <a:rPr lang="en-US" sz="2600" i="1" dirty="0" smtClean="0"/>
              <a:t>IOM</a:t>
            </a:r>
            <a:r>
              <a:rPr lang="en-US" sz="2600" dirty="0" smtClean="0"/>
              <a:t> 1989</a:t>
            </a:r>
            <a:endParaRPr lang="en-US"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22238"/>
            <a:ext cx="7543800" cy="1173162"/>
          </a:xfrm>
        </p:spPr>
        <p:txBody>
          <a:bodyPr/>
          <a:lstStyle/>
          <a:p>
            <a:r>
              <a:rPr lang="en-US" sz="3600"/>
              <a:t>A Review of the Early Research</a:t>
            </a:r>
          </a:p>
        </p:txBody>
      </p:sp>
      <p:sp>
        <p:nvSpPr>
          <p:cNvPr id="10243" name="Rectangle 3"/>
          <p:cNvSpPr>
            <a:spLocks noGrp="1" noChangeArrowheads="1"/>
          </p:cNvSpPr>
          <p:nvPr>
            <p:ph type="body" idx="1"/>
          </p:nvPr>
        </p:nvSpPr>
        <p:spPr>
          <a:xfrm>
            <a:off x="0" y="1981200"/>
            <a:ext cx="8229600" cy="4114800"/>
          </a:xfrm>
        </p:spPr>
        <p:txBody>
          <a:bodyPr/>
          <a:lstStyle/>
          <a:p>
            <a:pPr lvl="2">
              <a:lnSpc>
                <a:spcPct val="90000"/>
              </a:lnSpc>
              <a:buFont typeface="Wingdings" pitchFamily="2" charset="2"/>
              <a:buNone/>
            </a:pPr>
            <a:r>
              <a:rPr lang="en-US" dirty="0"/>
              <a:t>…”</a:t>
            </a:r>
            <a:r>
              <a:rPr lang="en-US" b="1" dirty="0"/>
              <a:t>AA research has been mostly pre-experimental in design,</a:t>
            </a:r>
            <a:r>
              <a:rPr lang="en-US" dirty="0"/>
              <a:t> has failed to use instrumentation of established reliability, has usually not attempted to check for the validity of the self report data obtained, has inadequately assessed the nature of subjects’ alcohol problems, has been deficient in describing demographic characteristics of the sample and has sampled an unrepresentatively large number of middle-aged people and an unrepresentatively small number of</a:t>
            </a:r>
            <a:r>
              <a:rPr lang="en-US" sz="2800" dirty="0"/>
              <a:t> </a:t>
            </a:r>
            <a:r>
              <a:rPr lang="en-US" dirty="0"/>
              <a:t>women</a:t>
            </a:r>
            <a:r>
              <a:rPr lang="en-US" sz="2800" dirty="0"/>
              <a:t>.”	</a:t>
            </a:r>
          </a:p>
          <a:p>
            <a:pPr lvl="2">
              <a:lnSpc>
                <a:spcPct val="90000"/>
              </a:lnSpc>
              <a:buFont typeface="Wingdings" pitchFamily="2" charset="2"/>
              <a:buNone/>
            </a:pPr>
            <a:r>
              <a:rPr lang="en-US" sz="2800" dirty="0"/>
              <a:t>			</a:t>
            </a:r>
            <a:r>
              <a:rPr lang="en-US" sz="2000" i="1" dirty="0" err="1"/>
              <a:t>Emrick</a:t>
            </a:r>
            <a:r>
              <a:rPr lang="en-US" sz="2000" i="1" dirty="0"/>
              <a:t>, </a:t>
            </a:r>
            <a:r>
              <a:rPr lang="en-US" sz="2000" i="1" dirty="0" err="1"/>
              <a:t>Tonigan</a:t>
            </a:r>
            <a:r>
              <a:rPr lang="en-US" sz="2000" i="1" dirty="0"/>
              <a:t>, Montgomery, Little </a:t>
            </a:r>
            <a:r>
              <a:rPr lang="en-US" sz="2000" dirty="0" smtClean="0"/>
              <a:t>1993</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2286000"/>
            <a:ext cx="8229600" cy="3844925"/>
          </a:xfrm>
        </p:spPr>
        <p:txBody>
          <a:bodyPr/>
          <a:lstStyle/>
          <a:p>
            <a:pPr>
              <a:lnSpc>
                <a:spcPct val="90000"/>
              </a:lnSpc>
              <a:buFont typeface="Wingdings" pitchFamily="2" charset="2"/>
              <a:buNone/>
            </a:pPr>
            <a:r>
              <a:rPr lang="en-US" sz="2600" dirty="0"/>
              <a:t>	</a:t>
            </a:r>
            <a:r>
              <a:rPr lang="en-US" sz="2800" dirty="0"/>
              <a:t>“Professionally treated patients who attend AA during or after treatment are more likely to improve in drinking behavior than are patients who do not attend AA, although the chances of drinking improvement are not overall a great deal higher.”</a:t>
            </a:r>
          </a:p>
          <a:p>
            <a:pPr>
              <a:lnSpc>
                <a:spcPct val="90000"/>
              </a:lnSpc>
              <a:buFont typeface="Wingdings" pitchFamily="2" charset="2"/>
              <a:buNone/>
            </a:pPr>
            <a:endParaRPr lang="en-US" sz="2800" dirty="0"/>
          </a:p>
          <a:p>
            <a:pPr>
              <a:lnSpc>
                <a:spcPct val="90000"/>
              </a:lnSpc>
              <a:buFont typeface="Wingdings" pitchFamily="2" charset="2"/>
              <a:buNone/>
            </a:pPr>
            <a:r>
              <a:rPr lang="en-US" sz="2000" i="1" dirty="0"/>
              <a:t>				</a:t>
            </a:r>
            <a:r>
              <a:rPr lang="en-US" sz="2000" i="1" dirty="0" err="1"/>
              <a:t>Emrick</a:t>
            </a:r>
            <a:r>
              <a:rPr lang="en-US" sz="2000" i="1" dirty="0"/>
              <a:t>, </a:t>
            </a:r>
            <a:r>
              <a:rPr lang="en-US" sz="2000" i="1" dirty="0" err="1"/>
              <a:t>Tonigan</a:t>
            </a:r>
            <a:r>
              <a:rPr lang="en-US" sz="2000" i="1" dirty="0"/>
              <a:t>, Montgomery, Little </a:t>
            </a:r>
            <a:r>
              <a:rPr lang="en-US" sz="2000" i="1" dirty="0" smtClean="0"/>
              <a:t>1993</a:t>
            </a:r>
            <a:endParaRPr lang="en-US" sz="2000" dirty="0"/>
          </a:p>
        </p:txBody>
      </p:sp>
      <p:sp>
        <p:nvSpPr>
          <p:cNvPr id="11269" name="Text Box 5"/>
          <p:cNvSpPr txBox="1">
            <a:spLocks noChangeArrowheads="1"/>
          </p:cNvSpPr>
          <p:nvPr/>
        </p:nvSpPr>
        <p:spPr bwMode="auto">
          <a:xfrm>
            <a:off x="609600" y="685800"/>
            <a:ext cx="6934200" cy="701675"/>
          </a:xfrm>
          <a:prstGeom prst="rect">
            <a:avLst/>
          </a:prstGeom>
          <a:noFill/>
          <a:ln w="9525" algn="ctr">
            <a:noFill/>
            <a:miter lim="800000"/>
            <a:headEnd/>
            <a:tailEnd/>
          </a:ln>
          <a:effectLst/>
        </p:spPr>
        <p:txBody>
          <a:bodyPr>
            <a:spAutoFit/>
          </a:bodyPr>
          <a:lstStyle/>
          <a:p>
            <a:pPr>
              <a:spcBef>
                <a:spcPct val="50000"/>
              </a:spcBef>
            </a:pPr>
            <a:r>
              <a:rPr lang="en-US" sz="4000" b="1">
                <a:solidFill>
                  <a:schemeClr val="tx2"/>
                </a:solidFill>
              </a:rPr>
              <a:t>However…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Another Review</a:t>
            </a:r>
          </a:p>
        </p:txBody>
      </p:sp>
      <p:sp>
        <p:nvSpPr>
          <p:cNvPr id="12291" name="Rectangle 3"/>
          <p:cNvSpPr>
            <a:spLocks noGrp="1" noChangeArrowheads="1"/>
          </p:cNvSpPr>
          <p:nvPr>
            <p:ph type="body" idx="1"/>
          </p:nvPr>
        </p:nvSpPr>
        <p:spPr>
          <a:xfrm>
            <a:off x="457200" y="2438400"/>
            <a:ext cx="8229600" cy="3692525"/>
          </a:xfrm>
        </p:spPr>
        <p:txBody>
          <a:bodyPr/>
          <a:lstStyle/>
          <a:p>
            <a:pPr>
              <a:buFont typeface="Wingdings" pitchFamily="2" charset="2"/>
              <a:buNone/>
            </a:pPr>
            <a:r>
              <a:rPr lang="en-US" sz="2800" dirty="0"/>
              <a:t>	“From the perspective of experimental rigor, the quality of many AA studies was poor.”</a:t>
            </a:r>
          </a:p>
          <a:p>
            <a:endParaRPr lang="en-US" sz="2800" b="1" dirty="0"/>
          </a:p>
          <a:p>
            <a:pPr algn="r">
              <a:buFont typeface="Wingdings" pitchFamily="2" charset="2"/>
              <a:buNone/>
            </a:pPr>
            <a:r>
              <a:rPr lang="en-US" sz="2600" i="1" dirty="0"/>
              <a:t>				</a:t>
            </a:r>
            <a:r>
              <a:rPr lang="en-US" sz="2000" dirty="0" err="1"/>
              <a:t>Tonigan</a:t>
            </a:r>
            <a:r>
              <a:rPr lang="en-US" sz="2000" dirty="0"/>
              <a:t>, </a:t>
            </a:r>
            <a:r>
              <a:rPr lang="en-US" sz="2000" dirty="0" err="1"/>
              <a:t>Toscova</a:t>
            </a:r>
            <a:r>
              <a:rPr lang="en-US" sz="2000" dirty="0"/>
              <a:t>, </a:t>
            </a:r>
            <a:r>
              <a:rPr lang="en-US" sz="2000" dirty="0" smtClean="0"/>
              <a:t>Miller</a:t>
            </a:r>
            <a:r>
              <a:rPr lang="en-US" sz="2000" i="1" dirty="0" smtClean="0"/>
              <a:t>, J Stud Alcohol </a:t>
            </a:r>
            <a:r>
              <a:rPr lang="en-US" sz="2000" dirty="0" smtClean="0"/>
              <a:t>1996</a:t>
            </a:r>
            <a:r>
              <a:rPr lang="en-US" sz="2000" i="1" dirty="0" smtClean="0"/>
              <a:t> </a:t>
            </a:r>
          </a:p>
          <a:p>
            <a:pPr algn="r">
              <a:buFont typeface="Wingdings" pitchFamily="2" charset="2"/>
              <a:buNone/>
            </a:pPr>
            <a:endParaRPr lang="en-US" sz="26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362200"/>
            <a:ext cx="8229600" cy="3540125"/>
          </a:xfrm>
        </p:spPr>
        <p:txBody>
          <a:bodyPr/>
          <a:lstStyle/>
          <a:p>
            <a:pPr>
              <a:buFont typeface="Wingdings" pitchFamily="2" charset="2"/>
              <a:buNone/>
            </a:pPr>
            <a:r>
              <a:rPr lang="en-US" dirty="0"/>
              <a:t>	</a:t>
            </a:r>
            <a:r>
              <a:rPr lang="en-US" sz="2800" dirty="0"/>
              <a:t>“Better designed studies report moderate and positive relationships between AA attendance and improved psychosocial functioning.”</a:t>
            </a:r>
          </a:p>
          <a:p>
            <a:pPr>
              <a:buFont typeface="Wingdings" pitchFamily="2" charset="2"/>
              <a:buNone/>
            </a:pPr>
            <a:endParaRPr lang="en-US" sz="2800" dirty="0"/>
          </a:p>
          <a:p>
            <a:pPr algn="r">
              <a:buNone/>
            </a:pPr>
            <a:r>
              <a:rPr lang="en-US" sz="2600" dirty="0"/>
              <a:t>				</a:t>
            </a:r>
            <a:r>
              <a:rPr lang="en-US" sz="2800" dirty="0" smtClean="0"/>
              <a:t> </a:t>
            </a:r>
            <a:r>
              <a:rPr lang="en-US" sz="2000" dirty="0" err="1" smtClean="0"/>
              <a:t>Tonigan</a:t>
            </a:r>
            <a:r>
              <a:rPr lang="en-US" sz="2000" dirty="0" smtClean="0"/>
              <a:t>, </a:t>
            </a:r>
            <a:r>
              <a:rPr lang="en-US" sz="2000" dirty="0" err="1" smtClean="0"/>
              <a:t>Toscova</a:t>
            </a:r>
            <a:r>
              <a:rPr lang="en-US" sz="2000" dirty="0" smtClean="0"/>
              <a:t>, Miller</a:t>
            </a:r>
            <a:r>
              <a:rPr lang="en-US" sz="2000" i="1" dirty="0" smtClean="0"/>
              <a:t>, J Stud Alcohol </a:t>
            </a:r>
            <a:r>
              <a:rPr lang="en-US" sz="2000" dirty="0" smtClean="0"/>
              <a:t>1996</a:t>
            </a:r>
            <a:r>
              <a:rPr lang="en-US" sz="2000" i="1" dirty="0" smtClean="0"/>
              <a:t> </a:t>
            </a:r>
            <a:endParaRPr lang="en-US" sz="2000" dirty="0"/>
          </a:p>
          <a:p>
            <a:pPr>
              <a:buFont typeface="Wingdings" pitchFamily="2" charset="2"/>
              <a:buNone/>
            </a:pPr>
            <a:endParaRPr lang="en-US" sz="2600" dirty="0"/>
          </a:p>
        </p:txBody>
      </p:sp>
      <p:sp>
        <p:nvSpPr>
          <p:cNvPr id="13317" name="Text Box 5"/>
          <p:cNvSpPr txBox="1">
            <a:spLocks noChangeArrowheads="1"/>
          </p:cNvSpPr>
          <p:nvPr/>
        </p:nvSpPr>
        <p:spPr bwMode="auto">
          <a:xfrm>
            <a:off x="609600" y="685800"/>
            <a:ext cx="6934200" cy="701675"/>
          </a:xfrm>
          <a:prstGeom prst="rect">
            <a:avLst/>
          </a:prstGeom>
          <a:noFill/>
          <a:ln w="9525" algn="ctr">
            <a:noFill/>
            <a:miter lim="800000"/>
            <a:headEnd/>
            <a:tailEnd/>
          </a:ln>
          <a:effectLst/>
        </p:spPr>
        <p:txBody>
          <a:bodyPr>
            <a:spAutoFit/>
          </a:bodyPr>
          <a:lstStyle/>
          <a:p>
            <a:pPr>
              <a:spcBef>
                <a:spcPct val="50000"/>
              </a:spcBef>
            </a:pPr>
            <a:r>
              <a:rPr lang="en-US" sz="4000" b="1">
                <a:solidFill>
                  <a:schemeClr val="tx2"/>
                </a:solidFill>
              </a:rPr>
              <a:t>However…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dirty="0" smtClean="0"/>
              <a:t>Cochrane </a:t>
            </a:r>
            <a:r>
              <a:rPr lang="en-US" sz="4000" dirty="0"/>
              <a:t>Review</a:t>
            </a:r>
          </a:p>
        </p:txBody>
      </p:sp>
      <p:sp>
        <p:nvSpPr>
          <p:cNvPr id="12291" name="Rectangle 3"/>
          <p:cNvSpPr>
            <a:spLocks noGrp="1" noChangeArrowheads="1"/>
          </p:cNvSpPr>
          <p:nvPr>
            <p:ph type="body" idx="1"/>
          </p:nvPr>
        </p:nvSpPr>
        <p:spPr>
          <a:xfrm>
            <a:off x="457200" y="1905000"/>
            <a:ext cx="8229600" cy="3692525"/>
          </a:xfrm>
        </p:spPr>
        <p:txBody>
          <a:bodyPr/>
          <a:lstStyle/>
          <a:p>
            <a:pPr>
              <a:buFont typeface="Wingdings" pitchFamily="2" charset="2"/>
              <a:buNone/>
            </a:pPr>
            <a:r>
              <a:rPr lang="en-US" sz="2800" dirty="0"/>
              <a:t>	</a:t>
            </a:r>
            <a:r>
              <a:rPr lang="en-US" sz="2800" dirty="0" smtClean="0"/>
              <a:t>“There is no conclusive evidence to show that AA can help patients to achieve abstinence, nor is there any conclusive evidence to show that it cannot.”</a:t>
            </a:r>
          </a:p>
          <a:p>
            <a:pPr>
              <a:buFont typeface="Wingdings" pitchFamily="2" charset="2"/>
              <a:buNone/>
            </a:pPr>
            <a:r>
              <a:rPr lang="en-US" sz="2800" dirty="0" smtClean="0"/>
              <a:t>	“People considering attending AA or TSF </a:t>
            </a:r>
            <a:r>
              <a:rPr lang="en-US" sz="2800" dirty="0" err="1" smtClean="0"/>
              <a:t>programmes</a:t>
            </a:r>
            <a:r>
              <a:rPr lang="en-US" sz="2800" dirty="0" smtClean="0"/>
              <a:t> should be made aware that there is a lack of experimental evidence on the effectiveness of such </a:t>
            </a:r>
            <a:r>
              <a:rPr lang="en-US" sz="2800" dirty="0" err="1" smtClean="0"/>
              <a:t>programmes</a:t>
            </a:r>
            <a:r>
              <a:rPr lang="en-US" sz="2800" dirty="0" smtClean="0"/>
              <a:t>.”</a:t>
            </a:r>
          </a:p>
          <a:p>
            <a:pPr>
              <a:buNone/>
            </a:pPr>
            <a:r>
              <a:rPr lang="en-US" sz="2800" b="1" dirty="0" smtClean="0"/>
              <a:t> 					</a:t>
            </a:r>
          </a:p>
          <a:p>
            <a:pPr>
              <a:buNone/>
            </a:pPr>
            <a:r>
              <a:rPr lang="en-US" sz="2800" b="1" dirty="0" smtClean="0"/>
              <a:t>					</a:t>
            </a:r>
            <a:r>
              <a:rPr lang="en-US" sz="2000" dirty="0" err="1" smtClean="0"/>
              <a:t>Ferri</a:t>
            </a:r>
            <a:r>
              <a:rPr lang="en-US" sz="2000" dirty="0" smtClean="0"/>
              <a:t>, Amato, </a:t>
            </a:r>
            <a:r>
              <a:rPr lang="en-US" sz="2000" dirty="0" err="1" smtClean="0"/>
              <a:t>Davoli</a:t>
            </a:r>
            <a:r>
              <a:rPr lang="en-US" sz="2000" i="1" dirty="0" smtClean="0"/>
              <a:t>, CDSR </a:t>
            </a:r>
            <a:r>
              <a:rPr lang="en-US" sz="2000" dirty="0" smtClean="0"/>
              <a:t>2006</a:t>
            </a:r>
            <a:endParaRPr lang="en-US" sz="2000" b="1" dirty="0"/>
          </a:p>
          <a:p>
            <a:endParaRPr lang="en-US" sz="2800" b="1" dirty="0"/>
          </a:p>
          <a:p>
            <a:pPr algn="r">
              <a:buFont typeface="Wingdings" pitchFamily="2" charset="2"/>
              <a:buNone/>
            </a:pPr>
            <a:r>
              <a:rPr lang="en-US" sz="2600" i="1" dirty="0"/>
              <a:t>	</a:t>
            </a:r>
            <a:endParaRPr lang="en-US" sz="2000" i="1" dirty="0" smtClean="0"/>
          </a:p>
          <a:p>
            <a:pPr algn="r">
              <a:buFont typeface="Wingdings" pitchFamily="2" charset="2"/>
              <a:buNone/>
            </a:pPr>
            <a:endParaRPr lang="en-US" sz="26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362200"/>
            <a:ext cx="8229600" cy="3540125"/>
          </a:xfrm>
        </p:spPr>
        <p:txBody>
          <a:bodyPr/>
          <a:lstStyle/>
          <a:p>
            <a:pPr>
              <a:buFont typeface="Wingdings" pitchFamily="2" charset="2"/>
              <a:buNone/>
            </a:pPr>
            <a:r>
              <a:rPr lang="en-US" dirty="0"/>
              <a:t>	</a:t>
            </a:r>
            <a:endParaRPr lang="en-US" sz="2800" dirty="0"/>
          </a:p>
          <a:p>
            <a:pPr>
              <a:buFont typeface="Wingdings" pitchFamily="2" charset="2"/>
              <a:buNone/>
            </a:pPr>
            <a:endParaRPr lang="en-US" sz="2800" dirty="0"/>
          </a:p>
          <a:p>
            <a:pPr algn="r">
              <a:buNone/>
            </a:pPr>
            <a:r>
              <a:rPr lang="en-US" sz="2600" dirty="0"/>
              <a:t>				</a:t>
            </a:r>
            <a:endParaRPr lang="en-US" sz="2000" dirty="0"/>
          </a:p>
          <a:p>
            <a:pPr>
              <a:buFont typeface="Wingdings" pitchFamily="2" charset="2"/>
              <a:buNone/>
            </a:pPr>
            <a:endParaRPr lang="en-US" sz="2600" dirty="0"/>
          </a:p>
        </p:txBody>
      </p:sp>
      <p:sp>
        <p:nvSpPr>
          <p:cNvPr id="13317" name="Text Box 5"/>
          <p:cNvSpPr txBox="1">
            <a:spLocks noChangeArrowheads="1"/>
          </p:cNvSpPr>
          <p:nvPr/>
        </p:nvSpPr>
        <p:spPr bwMode="auto">
          <a:xfrm>
            <a:off x="609600" y="685800"/>
            <a:ext cx="6934200" cy="701675"/>
          </a:xfrm>
          <a:prstGeom prst="rect">
            <a:avLst/>
          </a:prstGeom>
          <a:noFill/>
          <a:ln w="9525" algn="ctr">
            <a:noFill/>
            <a:miter lim="800000"/>
            <a:headEnd/>
            <a:tailEnd/>
          </a:ln>
          <a:effectLst/>
        </p:spPr>
        <p:txBody>
          <a:bodyPr>
            <a:spAutoFit/>
          </a:bodyPr>
          <a:lstStyle/>
          <a:p>
            <a:pPr>
              <a:spcBef>
                <a:spcPct val="50000"/>
              </a:spcBef>
            </a:pPr>
            <a:r>
              <a:rPr lang="en-US" sz="4000" b="1">
                <a:solidFill>
                  <a:schemeClr val="tx2"/>
                </a:solidFill>
              </a:rPr>
              <a:t>However…</a:t>
            </a:r>
          </a:p>
        </p:txBody>
      </p:sp>
      <p:sp>
        <p:nvSpPr>
          <p:cNvPr id="4" name="TextBox 3"/>
          <p:cNvSpPr txBox="1"/>
          <p:nvPr/>
        </p:nvSpPr>
        <p:spPr>
          <a:xfrm>
            <a:off x="1143000" y="2590800"/>
            <a:ext cx="7368171" cy="1815882"/>
          </a:xfrm>
          <a:prstGeom prst="rect">
            <a:avLst/>
          </a:prstGeom>
          <a:noFill/>
        </p:spPr>
        <p:txBody>
          <a:bodyPr wrap="none" rtlCol="0">
            <a:spAutoFit/>
          </a:bodyPr>
          <a:lstStyle/>
          <a:p>
            <a:r>
              <a:rPr lang="en-US" sz="2800" dirty="0" smtClean="0"/>
              <a:t>The</a:t>
            </a:r>
            <a:r>
              <a:rPr lang="en-US" dirty="0" smtClean="0"/>
              <a:t> </a:t>
            </a:r>
            <a:r>
              <a:rPr lang="en-US" sz="2800" dirty="0" smtClean="0"/>
              <a:t> Cochrane conclusion was heavily</a:t>
            </a:r>
          </a:p>
          <a:p>
            <a:r>
              <a:rPr lang="en-US" sz="2800" dirty="0" smtClean="0"/>
              <a:t>weighted on the study by Diana Chapman </a:t>
            </a:r>
          </a:p>
          <a:p>
            <a:r>
              <a:rPr lang="en-US" sz="2800" dirty="0" smtClean="0"/>
              <a:t>Walsh randomizing individuals to hospital </a:t>
            </a:r>
          </a:p>
          <a:p>
            <a:r>
              <a:rPr lang="en-US" sz="2800" dirty="0" smtClean="0"/>
              <a:t>inpatient treatment, AA meetings, or “choice”.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362200"/>
            <a:ext cx="8229600" cy="3540125"/>
          </a:xfrm>
        </p:spPr>
        <p:txBody>
          <a:bodyPr/>
          <a:lstStyle/>
          <a:p>
            <a:pPr>
              <a:buFont typeface="Wingdings" pitchFamily="2" charset="2"/>
              <a:buNone/>
            </a:pPr>
            <a:r>
              <a:rPr lang="en-US" dirty="0"/>
              <a:t>	</a:t>
            </a:r>
            <a:endParaRPr lang="en-US" sz="2800" dirty="0"/>
          </a:p>
          <a:p>
            <a:pPr>
              <a:buFont typeface="Wingdings" pitchFamily="2" charset="2"/>
              <a:buNone/>
            </a:pPr>
            <a:endParaRPr lang="en-US" sz="2800" dirty="0"/>
          </a:p>
          <a:p>
            <a:pPr algn="r">
              <a:buNone/>
            </a:pPr>
            <a:r>
              <a:rPr lang="en-US" sz="2600" dirty="0"/>
              <a:t>				</a:t>
            </a:r>
            <a:endParaRPr lang="en-US" sz="2000" dirty="0"/>
          </a:p>
          <a:p>
            <a:pPr>
              <a:buFont typeface="Wingdings" pitchFamily="2" charset="2"/>
              <a:buNone/>
            </a:pPr>
            <a:endParaRPr lang="en-US" sz="2600" dirty="0"/>
          </a:p>
        </p:txBody>
      </p:sp>
      <p:graphicFrame>
        <p:nvGraphicFramePr>
          <p:cNvPr id="6" name="Chart 5"/>
          <p:cNvGraphicFramePr/>
          <p:nvPr/>
        </p:nvGraphicFramePr>
        <p:xfrm>
          <a:off x="990600" y="1066800"/>
          <a:ext cx="723900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14400" y="5867400"/>
            <a:ext cx="3706207" cy="523220"/>
          </a:xfrm>
          <a:prstGeom prst="rect">
            <a:avLst/>
          </a:prstGeom>
          <a:noFill/>
        </p:spPr>
        <p:txBody>
          <a:bodyPr wrap="square" rtlCol="0">
            <a:spAutoFit/>
          </a:bodyPr>
          <a:lstStyle/>
          <a:p>
            <a:r>
              <a:rPr lang="en-US" sz="1400" dirty="0" smtClean="0"/>
              <a:t>Alcohol abusers that were EAP referred</a:t>
            </a:r>
          </a:p>
          <a:p>
            <a:r>
              <a:rPr lang="en-US" sz="1400" dirty="0" smtClean="0"/>
              <a:t>n=227: n=73 hospital, n=83 AA, n=71 choice</a:t>
            </a:r>
            <a:endParaRPr lang="en-US" sz="1400" dirty="0"/>
          </a:p>
        </p:txBody>
      </p:sp>
      <p:sp>
        <p:nvSpPr>
          <p:cNvPr id="8" name="TextBox 7"/>
          <p:cNvSpPr txBox="1"/>
          <p:nvPr/>
        </p:nvSpPr>
        <p:spPr>
          <a:xfrm>
            <a:off x="5486400" y="6019800"/>
            <a:ext cx="2149691" cy="307777"/>
          </a:xfrm>
          <a:prstGeom prst="rect">
            <a:avLst/>
          </a:prstGeom>
          <a:noFill/>
        </p:spPr>
        <p:txBody>
          <a:bodyPr wrap="none" rtlCol="0">
            <a:spAutoFit/>
          </a:bodyPr>
          <a:lstStyle/>
          <a:p>
            <a:r>
              <a:rPr lang="en-US" sz="1400" dirty="0" smtClean="0"/>
              <a:t>Walsh et al., </a:t>
            </a:r>
            <a:r>
              <a:rPr lang="en-US" sz="1400" i="1" dirty="0" smtClean="0"/>
              <a:t>NEJM </a:t>
            </a:r>
            <a:r>
              <a:rPr lang="en-US" sz="1400" dirty="0" smtClean="0"/>
              <a:t>1991</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7543800" cy="808038"/>
          </a:xfrm>
        </p:spPr>
        <p:txBody>
          <a:bodyPr/>
          <a:lstStyle/>
          <a:p>
            <a:r>
              <a:rPr lang="en-US" sz="4000" dirty="0"/>
              <a:t/>
            </a:r>
            <a:br>
              <a:rPr lang="en-US" sz="4000" dirty="0"/>
            </a:br>
            <a:r>
              <a:rPr lang="en-US" sz="4000" dirty="0" smtClean="0"/>
              <a:t>Why is AA difficult to study?</a:t>
            </a:r>
            <a:endParaRPr lang="en-US" sz="4000" dirty="0"/>
          </a:p>
        </p:txBody>
      </p:sp>
      <p:sp>
        <p:nvSpPr>
          <p:cNvPr id="45059" name="Rectangle 3"/>
          <p:cNvSpPr>
            <a:spLocks noGrp="1" noChangeArrowheads="1"/>
          </p:cNvSpPr>
          <p:nvPr>
            <p:ph type="body" idx="1"/>
          </p:nvPr>
        </p:nvSpPr>
        <p:spPr>
          <a:xfrm>
            <a:off x="457200" y="2133600"/>
            <a:ext cx="8229600" cy="3997325"/>
          </a:xfrm>
        </p:spPr>
        <p:txBody>
          <a:bodyPr/>
          <a:lstStyle/>
          <a:p>
            <a:pPr>
              <a:buSzTx/>
              <a:buFontTx/>
              <a:buChar char="•"/>
            </a:pPr>
            <a:r>
              <a:rPr lang="en-US" sz="2800" dirty="0" smtClean="0"/>
              <a:t>Anonymous organization</a:t>
            </a:r>
          </a:p>
          <a:p>
            <a:pPr>
              <a:buSzTx/>
              <a:buFontTx/>
              <a:buChar char="•"/>
            </a:pPr>
            <a:r>
              <a:rPr lang="en-US" sz="2800" dirty="0" smtClean="0"/>
              <a:t>Steeped in tradition</a:t>
            </a:r>
          </a:p>
          <a:p>
            <a:pPr>
              <a:buSzTx/>
              <a:buFontTx/>
              <a:buChar char="•"/>
            </a:pPr>
            <a:r>
              <a:rPr lang="en-US" sz="2800" dirty="0" smtClean="0"/>
              <a:t>Singleness of purpose in AA</a:t>
            </a:r>
          </a:p>
          <a:p>
            <a:pPr>
              <a:buSzTx/>
              <a:buFontTx/>
              <a:buChar char="•"/>
            </a:pPr>
            <a:r>
              <a:rPr lang="en-US" sz="2800" dirty="0" smtClean="0"/>
              <a:t>Bias that “I know this works and no studies are needed”</a:t>
            </a:r>
          </a:p>
          <a:p>
            <a:pPr>
              <a:buSzTx/>
              <a:buFontTx/>
              <a:buChar char="•"/>
            </a:pPr>
            <a:r>
              <a:rPr lang="en-US" sz="2800" dirty="0" smtClean="0"/>
              <a:t>Difficult/impossible to randomize individuals to one treatment vs. the other </a:t>
            </a:r>
            <a:r>
              <a:rPr lang="en-US" sz="2800" dirty="0" smtClean="0">
                <a:sym typeface="Wingdings" pitchFamily="2" charset="2"/>
              </a:rPr>
              <a:t> contamination</a:t>
            </a:r>
          </a:p>
          <a:p>
            <a:pPr>
              <a:buSzTx/>
              <a:buFontTx/>
              <a:buChar char="•"/>
            </a:pPr>
            <a:r>
              <a:rPr lang="en-US" sz="2800" dirty="0" smtClean="0">
                <a:sym typeface="Wingdings" pitchFamily="2" charset="2"/>
              </a:rPr>
              <a:t>Difficult/impossible to determine which aspects of AA are critical and which are not</a:t>
            </a:r>
            <a:endParaRPr lang="en-US" sz="2800" dirty="0"/>
          </a:p>
          <a:p>
            <a:pPr>
              <a:buSzTx/>
              <a:buFontTx/>
              <a:buChar char="•"/>
            </a:pP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7543800" cy="808038"/>
          </a:xfrm>
        </p:spPr>
        <p:txBody>
          <a:bodyPr/>
          <a:lstStyle/>
          <a:p>
            <a:r>
              <a:rPr lang="en-US" sz="4000" dirty="0"/>
              <a:t/>
            </a:r>
            <a:br>
              <a:rPr lang="en-US" sz="4000" dirty="0"/>
            </a:br>
            <a:r>
              <a:rPr lang="en-US" sz="4000" dirty="0" smtClean="0"/>
              <a:t>Why is AA difficult to study?</a:t>
            </a:r>
            <a:endParaRPr lang="en-US" sz="4000" dirty="0"/>
          </a:p>
        </p:txBody>
      </p:sp>
      <p:sp>
        <p:nvSpPr>
          <p:cNvPr id="45059" name="Rectangle 3"/>
          <p:cNvSpPr>
            <a:spLocks noGrp="1" noChangeArrowheads="1"/>
          </p:cNvSpPr>
          <p:nvPr>
            <p:ph type="body" idx="1"/>
          </p:nvPr>
        </p:nvSpPr>
        <p:spPr>
          <a:xfrm>
            <a:off x="457200" y="2133600"/>
            <a:ext cx="8229600" cy="3997325"/>
          </a:xfrm>
        </p:spPr>
        <p:txBody>
          <a:bodyPr/>
          <a:lstStyle/>
          <a:p>
            <a:pPr>
              <a:buSzTx/>
              <a:buFontTx/>
              <a:buChar char="•"/>
            </a:pPr>
            <a:r>
              <a:rPr lang="en-US" sz="2800" dirty="0" smtClean="0"/>
              <a:t>Critics of AA and 12-step research:</a:t>
            </a:r>
          </a:p>
          <a:p>
            <a:pPr lvl="1">
              <a:buSzTx/>
              <a:buFontTx/>
              <a:buChar char="•"/>
            </a:pPr>
            <a:r>
              <a:rPr lang="en-US" sz="2400" dirty="0" smtClean="0"/>
              <a:t>AA is a cult that relies on God as a mechanism of action</a:t>
            </a:r>
          </a:p>
          <a:p>
            <a:pPr lvl="1">
              <a:buSzTx/>
              <a:buFontTx/>
              <a:buChar char="•"/>
            </a:pPr>
            <a:r>
              <a:rPr lang="en-US" sz="2400" dirty="0" smtClean="0"/>
              <a:t>Individuals self-select to AA</a:t>
            </a:r>
          </a:p>
          <a:p>
            <a:pPr lvl="1">
              <a:buSzTx/>
              <a:buFontTx/>
              <a:buChar char="•"/>
            </a:pPr>
            <a:r>
              <a:rPr lang="en-US" sz="2400" dirty="0" smtClean="0"/>
              <a:t>More motivated alcoholics attend AA which leads to better outcomes</a:t>
            </a:r>
          </a:p>
          <a:p>
            <a:pPr lvl="1">
              <a:buSzTx/>
              <a:buFontTx/>
              <a:buChar char="•"/>
            </a:pPr>
            <a:r>
              <a:rPr lang="en-US" sz="2400" dirty="0" smtClean="0"/>
              <a:t>Those with less severe psychopathology go to AA</a:t>
            </a:r>
            <a:endParaRPr lang="en-US" sz="2400" dirty="0"/>
          </a:p>
          <a:p>
            <a:pPr>
              <a:buSzTx/>
              <a:buFontTx/>
              <a:buChar char="•"/>
            </a:pP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fs naked"/>
          <p:cNvPicPr>
            <a:picLocks noGrp="1" noChangeAspect="1" noChangeArrowheads="1"/>
          </p:cNvPicPr>
          <p:nvPr>
            <p:ph sz="half" idx="1"/>
          </p:nvPr>
        </p:nvPicPr>
        <p:blipFill>
          <a:blip r:embed="rId3" cstate="print"/>
          <a:srcRect/>
          <a:stretch>
            <a:fillRect/>
          </a:stretch>
        </p:blipFill>
        <p:spPr>
          <a:xfrm>
            <a:off x="2209800" y="533400"/>
            <a:ext cx="4572000" cy="5749925"/>
          </a:xfrm>
          <a:noFill/>
          <a:ln/>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7543800" cy="808038"/>
          </a:xfrm>
        </p:spPr>
        <p:txBody>
          <a:bodyPr/>
          <a:lstStyle/>
          <a:p>
            <a:r>
              <a:rPr lang="en-US" sz="4000"/>
              <a:t/>
            </a:r>
            <a:br>
              <a:rPr lang="en-US" sz="4000"/>
            </a:br>
            <a:r>
              <a:rPr lang="en-US" sz="4000"/>
              <a:t>Research About AA: 2 Types</a:t>
            </a:r>
          </a:p>
        </p:txBody>
      </p:sp>
      <p:sp>
        <p:nvSpPr>
          <p:cNvPr id="45059" name="Rectangle 3"/>
          <p:cNvSpPr>
            <a:spLocks noGrp="1" noChangeArrowheads="1"/>
          </p:cNvSpPr>
          <p:nvPr>
            <p:ph type="body" idx="1"/>
          </p:nvPr>
        </p:nvSpPr>
        <p:spPr>
          <a:xfrm>
            <a:off x="457200" y="2133600"/>
            <a:ext cx="8229600" cy="3997325"/>
          </a:xfrm>
        </p:spPr>
        <p:txBody>
          <a:bodyPr/>
          <a:lstStyle/>
          <a:p>
            <a:pPr>
              <a:buSzTx/>
              <a:buFontTx/>
              <a:buChar char="•"/>
            </a:pPr>
            <a:r>
              <a:rPr lang="en-US" sz="3600"/>
              <a:t>AA as a mutual help organization that supports abstinence </a:t>
            </a:r>
          </a:p>
          <a:p>
            <a:pPr>
              <a:buSzTx/>
              <a:buFontTx/>
              <a:buNone/>
            </a:pPr>
            <a:endParaRPr lang="en-US" sz="3600"/>
          </a:p>
          <a:p>
            <a:pPr>
              <a:buSzTx/>
              <a:buFontTx/>
              <a:buChar char="•"/>
            </a:pPr>
            <a:r>
              <a:rPr lang="en-US" sz="3600"/>
              <a:t>AA philosophy as a treatment modality (Twelve Step Facilitation Therapy) – Project MATCH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12-Step Facilitation Therapy</a:t>
            </a:r>
          </a:p>
        </p:txBody>
      </p:sp>
      <p:sp>
        <p:nvSpPr>
          <p:cNvPr id="155651" name="Rectangle 3"/>
          <p:cNvSpPr>
            <a:spLocks noGrp="1" noChangeArrowheads="1"/>
          </p:cNvSpPr>
          <p:nvPr>
            <p:ph type="body" idx="1"/>
          </p:nvPr>
        </p:nvSpPr>
        <p:spPr/>
        <p:txBody>
          <a:bodyPr/>
          <a:lstStyle/>
          <a:p>
            <a:r>
              <a:rPr lang="en-US" dirty="0"/>
              <a:t>Goals</a:t>
            </a:r>
          </a:p>
          <a:p>
            <a:pPr lvl="1"/>
            <a:r>
              <a:rPr lang="en-US" dirty="0"/>
              <a:t>Acceptance</a:t>
            </a:r>
          </a:p>
          <a:p>
            <a:pPr lvl="1"/>
            <a:r>
              <a:rPr lang="en-US" dirty="0"/>
              <a:t>Surrender</a:t>
            </a:r>
          </a:p>
          <a:p>
            <a:r>
              <a:rPr lang="en-US" dirty="0"/>
              <a:t>Principles and objectives are:</a:t>
            </a:r>
          </a:p>
          <a:p>
            <a:pPr lvl="1"/>
            <a:r>
              <a:rPr lang="en-US" dirty="0"/>
              <a:t>Behavioral</a:t>
            </a:r>
          </a:p>
          <a:p>
            <a:pPr lvl="1"/>
            <a:r>
              <a:rPr lang="en-US" dirty="0"/>
              <a:t>Emotional</a:t>
            </a:r>
          </a:p>
          <a:p>
            <a:pPr lvl="1"/>
            <a:r>
              <a:rPr lang="en-US" dirty="0"/>
              <a:t>Cognitive</a:t>
            </a:r>
          </a:p>
          <a:p>
            <a:pPr lvl="1"/>
            <a:r>
              <a:rPr lang="en-US" dirty="0"/>
              <a:t>Spiritual</a:t>
            </a:r>
          </a:p>
          <a:p>
            <a:pPr lvl="1"/>
            <a:r>
              <a:rPr lang="en-US" dirty="0"/>
              <a:t>Social</a:t>
            </a:r>
          </a:p>
          <a:p>
            <a:endParaRPr lang="en-US" dirty="0"/>
          </a:p>
        </p:txBody>
      </p:sp>
      <p:sp>
        <p:nvSpPr>
          <p:cNvPr id="155652" name="Text Box 4"/>
          <p:cNvSpPr txBox="1">
            <a:spLocks noChangeArrowheads="1"/>
          </p:cNvSpPr>
          <p:nvPr/>
        </p:nvSpPr>
        <p:spPr bwMode="auto">
          <a:xfrm>
            <a:off x="1047750" y="6477000"/>
            <a:ext cx="2215671" cy="307777"/>
          </a:xfrm>
          <a:prstGeom prst="rect">
            <a:avLst/>
          </a:prstGeom>
          <a:noFill/>
          <a:ln w="9525">
            <a:noFill/>
            <a:miter lim="800000"/>
            <a:headEnd/>
            <a:tailEnd/>
          </a:ln>
          <a:effectLst/>
        </p:spPr>
        <p:txBody>
          <a:bodyPr wrap="none">
            <a:spAutoFit/>
          </a:bodyPr>
          <a:lstStyle/>
          <a:p>
            <a:r>
              <a:rPr lang="en-US" sz="1400" i="1" dirty="0" err="1"/>
              <a:t>Nowinski</a:t>
            </a:r>
            <a:r>
              <a:rPr lang="en-US" sz="1400" i="1" dirty="0"/>
              <a:t> and Baker </a:t>
            </a:r>
            <a:r>
              <a:rPr lang="en-US" sz="1400" dirty="0" smtClean="0"/>
              <a:t>2003</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att5"/>
          <p:cNvPicPr>
            <a:picLocks noChangeAspect="1" noChangeArrowheads="1"/>
          </p:cNvPicPr>
          <p:nvPr/>
        </p:nvPicPr>
        <p:blipFill>
          <a:blip r:embed="rId3" cstate="print"/>
          <a:srcRect/>
          <a:stretch>
            <a:fillRect/>
          </a:stretch>
        </p:blipFill>
        <p:spPr bwMode="auto">
          <a:xfrm>
            <a:off x="-457200" y="0"/>
            <a:ext cx="10134600" cy="6934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0"/>
            <a:ext cx="7543800" cy="808038"/>
          </a:xfrm>
        </p:spPr>
        <p:txBody>
          <a:bodyPr/>
          <a:lstStyle/>
          <a:p>
            <a:r>
              <a:rPr lang="en-US" sz="4000" dirty="0"/>
              <a:t/>
            </a:r>
            <a:br>
              <a:rPr lang="en-US" sz="4000" dirty="0"/>
            </a:br>
            <a:r>
              <a:rPr lang="en-US" sz="4000" dirty="0" smtClean="0"/>
              <a:t>How do we establish causation?</a:t>
            </a:r>
            <a:endParaRPr lang="en-US" sz="4000" dirty="0"/>
          </a:p>
        </p:txBody>
      </p:sp>
      <p:sp>
        <p:nvSpPr>
          <p:cNvPr id="45059" name="Rectangle 3"/>
          <p:cNvSpPr>
            <a:spLocks noGrp="1" noChangeArrowheads="1"/>
          </p:cNvSpPr>
          <p:nvPr>
            <p:ph type="body" idx="1"/>
          </p:nvPr>
        </p:nvSpPr>
        <p:spPr>
          <a:xfrm>
            <a:off x="457200" y="2133600"/>
            <a:ext cx="8229600" cy="3997325"/>
          </a:xfrm>
        </p:spPr>
        <p:txBody>
          <a:bodyPr/>
          <a:lstStyle/>
          <a:p>
            <a:pPr marL="514350" indent="-514350">
              <a:buSzTx/>
              <a:buFont typeface="+mj-lt"/>
              <a:buAutoNum type="arabicPeriod"/>
            </a:pPr>
            <a:r>
              <a:rPr lang="en-US" sz="2800" dirty="0" smtClean="0"/>
              <a:t>Strength of association</a:t>
            </a:r>
          </a:p>
          <a:p>
            <a:pPr marL="514350" indent="-514350">
              <a:buSzTx/>
              <a:buFont typeface="+mj-lt"/>
              <a:buAutoNum type="arabicPeriod"/>
            </a:pPr>
            <a:r>
              <a:rPr lang="en-US" sz="2800" dirty="0" smtClean="0"/>
              <a:t>Dose-response relationship</a:t>
            </a:r>
          </a:p>
          <a:p>
            <a:pPr marL="514350" indent="-514350">
              <a:buSzTx/>
              <a:buFont typeface="+mj-lt"/>
              <a:buAutoNum type="arabicPeriod"/>
            </a:pPr>
            <a:r>
              <a:rPr lang="en-US" sz="2800" dirty="0" smtClean="0"/>
              <a:t>Consistency</a:t>
            </a:r>
          </a:p>
          <a:p>
            <a:pPr marL="514350" indent="-514350">
              <a:buSzTx/>
              <a:buFont typeface="+mj-lt"/>
              <a:buAutoNum type="arabicPeriod"/>
            </a:pPr>
            <a:r>
              <a:rPr lang="en-US" sz="2800" dirty="0" smtClean="0"/>
              <a:t>Temporally correct</a:t>
            </a:r>
          </a:p>
          <a:p>
            <a:pPr marL="514350" indent="-514350">
              <a:buSzTx/>
              <a:buFont typeface="+mj-lt"/>
              <a:buAutoNum type="arabicPeriod"/>
            </a:pPr>
            <a:r>
              <a:rPr lang="en-US" sz="2800" dirty="0" smtClean="0"/>
              <a:t>Specificity</a:t>
            </a:r>
          </a:p>
          <a:p>
            <a:pPr marL="514350" indent="-514350">
              <a:buSzTx/>
              <a:buFont typeface="+mj-lt"/>
              <a:buAutoNum type="arabicPeriod"/>
            </a:pPr>
            <a:r>
              <a:rPr lang="en-US" sz="2800" dirty="0" smtClean="0"/>
              <a:t>Coherence with existing knowledge</a:t>
            </a:r>
          </a:p>
          <a:p>
            <a:pPr marL="514350" indent="-514350">
              <a:buSzTx/>
              <a:buFont typeface="+mj-lt"/>
              <a:buAutoNum type="arabicPeriod"/>
            </a:pPr>
            <a:endParaRPr lang="en-US" sz="2800" dirty="0" smtClean="0"/>
          </a:p>
          <a:p>
            <a:pPr marL="514350" indent="-514350">
              <a:buSzTx/>
              <a:buNone/>
            </a:pPr>
            <a:r>
              <a:rPr lang="en-US" sz="1400" dirty="0" smtClean="0"/>
              <a:t>Adapted from </a:t>
            </a:r>
            <a:r>
              <a:rPr lang="en-US" sz="1400" i="1" dirty="0" smtClean="0"/>
              <a:t>Epidemiology: an introductory text </a:t>
            </a:r>
            <a:r>
              <a:rPr lang="en-US" sz="1400" dirty="0" smtClean="0"/>
              <a:t>	     </a:t>
            </a:r>
            <a:r>
              <a:rPr lang="en-US" sz="1400" dirty="0" err="1" smtClean="0"/>
              <a:t>Kaskutas</a:t>
            </a:r>
            <a:r>
              <a:rPr lang="en-US" sz="1400" dirty="0" smtClean="0"/>
              <a:t>, </a:t>
            </a:r>
            <a:r>
              <a:rPr lang="en-US" sz="1400" i="1" dirty="0" smtClean="0"/>
              <a:t>J Addictive Diseases </a:t>
            </a:r>
            <a:r>
              <a:rPr lang="en-US" sz="1400" dirty="0" smtClean="0"/>
              <a:t>2009</a:t>
            </a:r>
          </a:p>
          <a:p>
            <a:pPr marL="514350" indent="-514350">
              <a:buSzTx/>
              <a:buFont typeface="+mj-lt"/>
              <a:buAutoNum type="arabicPeriod"/>
            </a:pPr>
            <a:endParaRPr lang="en-US" sz="2800" dirty="0" smtClean="0"/>
          </a:p>
          <a:p>
            <a:pPr>
              <a:buSzTx/>
              <a:buFontTx/>
              <a:buChar char="•"/>
            </a:pP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0"/>
            <a:ext cx="7543800" cy="808038"/>
          </a:xfrm>
        </p:spPr>
        <p:txBody>
          <a:bodyPr/>
          <a:lstStyle/>
          <a:p>
            <a:r>
              <a:rPr lang="en-US" sz="4000" dirty="0"/>
              <a:t/>
            </a:r>
            <a:br>
              <a:rPr lang="en-US" sz="4000" dirty="0"/>
            </a:br>
            <a:r>
              <a:rPr lang="en-US" sz="4000" dirty="0" smtClean="0"/>
              <a:t>Establishing causation</a:t>
            </a:r>
            <a:endParaRPr lang="en-US" sz="4000" dirty="0"/>
          </a:p>
        </p:txBody>
      </p:sp>
      <p:sp>
        <p:nvSpPr>
          <p:cNvPr id="45059" name="Rectangle 3"/>
          <p:cNvSpPr>
            <a:spLocks noGrp="1" noChangeArrowheads="1"/>
          </p:cNvSpPr>
          <p:nvPr>
            <p:ph type="body" idx="1"/>
          </p:nvPr>
        </p:nvSpPr>
        <p:spPr>
          <a:xfrm>
            <a:off x="457200" y="2133600"/>
            <a:ext cx="8229600" cy="3997325"/>
          </a:xfrm>
        </p:spPr>
        <p:txBody>
          <a:bodyPr/>
          <a:lstStyle/>
          <a:p>
            <a:pPr marL="514350" indent="-514350">
              <a:buSzTx/>
              <a:buFont typeface="+mj-lt"/>
              <a:buAutoNum type="arabicPeriod"/>
            </a:pPr>
            <a:r>
              <a:rPr lang="en-US" sz="2800" b="1" dirty="0" smtClean="0"/>
              <a:t>Strength of association</a:t>
            </a:r>
          </a:p>
          <a:p>
            <a:pPr marL="514350" indent="-514350">
              <a:buSzTx/>
              <a:buFont typeface="+mj-lt"/>
              <a:buAutoNum type="arabicPeriod"/>
            </a:pPr>
            <a:r>
              <a:rPr lang="en-US" sz="2800" dirty="0" smtClean="0"/>
              <a:t>Dose-response relationship</a:t>
            </a:r>
          </a:p>
          <a:p>
            <a:pPr marL="514350" indent="-514350">
              <a:buSzTx/>
              <a:buFont typeface="+mj-lt"/>
              <a:buAutoNum type="arabicPeriod"/>
            </a:pPr>
            <a:r>
              <a:rPr lang="en-US" sz="2800" dirty="0" smtClean="0"/>
              <a:t>Consistency</a:t>
            </a:r>
          </a:p>
          <a:p>
            <a:pPr marL="514350" indent="-514350">
              <a:buSzTx/>
              <a:buFont typeface="+mj-lt"/>
              <a:buAutoNum type="arabicPeriod"/>
            </a:pPr>
            <a:r>
              <a:rPr lang="en-US" sz="2800" dirty="0" smtClean="0"/>
              <a:t>Temporally correct</a:t>
            </a:r>
          </a:p>
          <a:p>
            <a:pPr marL="514350" indent="-514350">
              <a:buSzTx/>
              <a:buFont typeface="+mj-lt"/>
              <a:buAutoNum type="arabicPeriod"/>
            </a:pPr>
            <a:r>
              <a:rPr lang="en-US" sz="2800" dirty="0" smtClean="0"/>
              <a:t>Specificity</a:t>
            </a:r>
          </a:p>
          <a:p>
            <a:pPr marL="514350" indent="-514350">
              <a:buSzTx/>
              <a:buFont typeface="+mj-lt"/>
              <a:buAutoNum type="arabicPeriod"/>
            </a:pPr>
            <a:r>
              <a:rPr lang="en-US" sz="2800" dirty="0" smtClean="0"/>
              <a:t>Coherence with existing knowledge</a:t>
            </a:r>
          </a:p>
          <a:p>
            <a:pPr marL="514350" indent="-514350">
              <a:buSzTx/>
              <a:buFont typeface="+mj-lt"/>
              <a:buAutoNum type="arabicPeriod"/>
            </a:pPr>
            <a:endParaRPr lang="en-US" sz="2800" dirty="0" smtClean="0"/>
          </a:p>
          <a:p>
            <a:pPr marL="514350" indent="-514350">
              <a:buSzTx/>
              <a:buNone/>
            </a:pPr>
            <a:endParaRPr lang="en-US" sz="2800" dirty="0" smtClean="0"/>
          </a:p>
          <a:p>
            <a:pPr>
              <a:buSzTx/>
              <a:buFontTx/>
              <a:buChar char="•"/>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676400"/>
            <a:ext cx="8229600" cy="4419600"/>
          </a:xfrm>
        </p:spPr>
        <p:txBody>
          <a:bodyPr/>
          <a:lstStyle/>
          <a:p>
            <a:pPr>
              <a:lnSpc>
                <a:spcPct val="80000"/>
              </a:lnSpc>
              <a:buFont typeface="Wingdings" pitchFamily="2" charset="2"/>
              <a:buNone/>
            </a:pPr>
            <a:endParaRPr lang="en-US" sz="1300" dirty="0"/>
          </a:p>
          <a:p>
            <a:pPr>
              <a:lnSpc>
                <a:spcPct val="80000"/>
              </a:lnSpc>
              <a:buFont typeface="Wingdings" pitchFamily="2" charset="2"/>
              <a:buNone/>
            </a:pPr>
            <a:r>
              <a:rPr lang="en-US" sz="2400" dirty="0"/>
              <a:t>	3,018 male veterans at 1 year follow up;</a:t>
            </a:r>
          </a:p>
          <a:p>
            <a:pPr>
              <a:lnSpc>
                <a:spcPct val="80000"/>
              </a:lnSpc>
              <a:buFont typeface="Wingdings" pitchFamily="2" charset="2"/>
              <a:buNone/>
            </a:pPr>
            <a:r>
              <a:rPr lang="en-US" sz="2400" dirty="0"/>
              <a:t>	AA/NA attendance from months 9-12 was associated with:</a:t>
            </a:r>
          </a:p>
          <a:p>
            <a:pPr>
              <a:lnSpc>
                <a:spcPct val="80000"/>
              </a:lnSpc>
              <a:buFont typeface="Wingdings" pitchFamily="2" charset="2"/>
              <a:buNone/>
            </a:pPr>
            <a:endParaRPr lang="en-US" sz="2400" dirty="0"/>
          </a:p>
          <a:p>
            <a:pPr lvl="1">
              <a:lnSpc>
                <a:spcPct val="80000"/>
              </a:lnSpc>
              <a:buClr>
                <a:schemeClr val="tx1"/>
              </a:buClr>
            </a:pPr>
            <a:r>
              <a:rPr lang="en-US" sz="2400" b="1" dirty="0"/>
              <a:t>More abstinence</a:t>
            </a:r>
          </a:p>
          <a:p>
            <a:pPr lvl="1">
              <a:lnSpc>
                <a:spcPct val="80000"/>
              </a:lnSpc>
              <a:buClr>
                <a:schemeClr val="tx1"/>
              </a:buClr>
            </a:pPr>
            <a:r>
              <a:rPr lang="en-US" sz="2400" b="1" dirty="0"/>
              <a:t>Freedom from substance use problems</a:t>
            </a:r>
          </a:p>
          <a:p>
            <a:pPr lvl="1">
              <a:lnSpc>
                <a:spcPct val="80000"/>
              </a:lnSpc>
              <a:buClr>
                <a:schemeClr val="tx1"/>
              </a:buClr>
            </a:pPr>
            <a:r>
              <a:rPr lang="en-US" sz="2400" b="1" dirty="0"/>
              <a:t>Freedom from significant distress and psychiatric symptoms</a:t>
            </a:r>
          </a:p>
          <a:p>
            <a:pPr lvl="1">
              <a:lnSpc>
                <a:spcPct val="80000"/>
              </a:lnSpc>
              <a:buClr>
                <a:schemeClr val="tx1"/>
              </a:buClr>
            </a:pPr>
            <a:r>
              <a:rPr lang="en-US" sz="2400" b="1" dirty="0"/>
              <a:t>More employment</a:t>
            </a:r>
          </a:p>
          <a:p>
            <a:pPr lvl="1">
              <a:lnSpc>
                <a:spcPct val="80000"/>
              </a:lnSpc>
              <a:buClr>
                <a:schemeClr val="tx1"/>
              </a:buClr>
            </a:pPr>
            <a:endParaRPr lang="en-US" sz="2400" b="1" dirty="0"/>
          </a:p>
          <a:p>
            <a:pPr lvl="1">
              <a:lnSpc>
                <a:spcPct val="80000"/>
              </a:lnSpc>
              <a:buClr>
                <a:schemeClr val="tx1"/>
              </a:buClr>
              <a:buFont typeface="Wingdings" pitchFamily="2" charset="2"/>
              <a:buNone/>
            </a:pPr>
            <a:r>
              <a:rPr lang="en-US" sz="2200" dirty="0"/>
              <a:t>		</a:t>
            </a:r>
          </a:p>
          <a:p>
            <a:pPr lvl="1" algn="r">
              <a:lnSpc>
                <a:spcPct val="80000"/>
              </a:lnSpc>
              <a:buClr>
                <a:schemeClr val="tx1"/>
              </a:buClr>
              <a:buFont typeface="Wingdings" pitchFamily="2" charset="2"/>
              <a:buNone/>
            </a:pPr>
            <a:r>
              <a:rPr lang="en-US" sz="2200" dirty="0"/>
              <a:t>				</a:t>
            </a:r>
            <a:r>
              <a:rPr lang="en-US" sz="2000" dirty="0" err="1" smtClean="0"/>
              <a:t>Ouimette</a:t>
            </a:r>
            <a:r>
              <a:rPr lang="en-US" sz="2000" dirty="0" smtClean="0"/>
              <a:t> et al., </a:t>
            </a:r>
            <a:r>
              <a:rPr lang="en-US" sz="2000" i="1" dirty="0" smtClean="0"/>
              <a:t>J Stud Alcohol </a:t>
            </a:r>
            <a:r>
              <a:rPr lang="en-US" sz="2000" dirty="0" smtClean="0"/>
              <a:t>1998</a:t>
            </a:r>
            <a:endParaRPr lang="en-US" sz="2000" dirty="0"/>
          </a:p>
          <a:p>
            <a:pPr>
              <a:lnSpc>
                <a:spcPct val="80000"/>
              </a:lnSpc>
              <a:buFont typeface="Wingdings" pitchFamily="2" charset="2"/>
              <a:buNone/>
            </a:pPr>
            <a:r>
              <a:rPr lang="en-US" sz="700" dirty="0"/>
              <a:t>		</a:t>
            </a:r>
          </a:p>
        </p:txBody>
      </p:sp>
      <p:sp>
        <p:nvSpPr>
          <p:cNvPr id="17412" name="Text Box 4"/>
          <p:cNvSpPr txBox="1">
            <a:spLocks noChangeArrowheads="1"/>
          </p:cNvSpPr>
          <p:nvPr/>
        </p:nvSpPr>
        <p:spPr bwMode="auto">
          <a:xfrm>
            <a:off x="609600" y="685800"/>
            <a:ext cx="6934200" cy="701675"/>
          </a:xfrm>
          <a:prstGeom prst="rect">
            <a:avLst/>
          </a:prstGeom>
          <a:noFill/>
          <a:ln w="9525" algn="ctr">
            <a:noFill/>
            <a:miter lim="800000"/>
            <a:headEnd/>
            <a:tailEnd/>
          </a:ln>
          <a:effectLst/>
        </p:spPr>
        <p:txBody>
          <a:bodyPr>
            <a:spAutoFit/>
          </a:bodyPr>
          <a:lstStyle/>
          <a:p>
            <a:pPr>
              <a:spcBef>
                <a:spcPct val="50000"/>
              </a:spcBef>
            </a:pPr>
            <a:r>
              <a:rPr lang="en-US" sz="4000" b="1" dirty="0" smtClean="0">
                <a:solidFill>
                  <a:schemeClr val="tx2"/>
                </a:solidFill>
              </a:rPr>
              <a:t>1. Strength of association</a:t>
            </a:r>
            <a:endParaRPr lang="en-US" sz="4000" b="1"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2133600"/>
            <a:ext cx="8229600" cy="3997325"/>
          </a:xfrm>
        </p:spPr>
        <p:txBody>
          <a:bodyPr/>
          <a:lstStyle/>
          <a:p>
            <a:pPr>
              <a:buFont typeface="Wingdings" pitchFamily="2" charset="2"/>
              <a:buNone/>
            </a:pPr>
            <a:r>
              <a:rPr lang="en-US" sz="2100" dirty="0"/>
              <a:t> 	“Overall, 12 Step attendance and involvement were more strongly related to positive outcomes than was outpatient treatment attendance.”</a:t>
            </a:r>
          </a:p>
          <a:p>
            <a:pPr>
              <a:buFont typeface="Wingdings" pitchFamily="2" charset="2"/>
              <a:buNone/>
            </a:pPr>
            <a:endParaRPr lang="en-US" sz="2100" dirty="0"/>
          </a:p>
          <a:p>
            <a:pPr>
              <a:buFont typeface="Wingdings" pitchFamily="2" charset="2"/>
              <a:buNone/>
            </a:pPr>
            <a:r>
              <a:rPr lang="en-US" sz="2100" dirty="0"/>
              <a:t>	“The overall finding was that patients who participated in both outpatient treatment and 12 Step groups combined fared the best on 1 year substance use and psychosocial outcomes.”</a:t>
            </a:r>
          </a:p>
          <a:p>
            <a:pPr>
              <a:buFont typeface="Wingdings" pitchFamily="2" charset="2"/>
              <a:buNone/>
            </a:pPr>
            <a:r>
              <a:rPr lang="en-US" sz="2100" dirty="0"/>
              <a:t>				</a:t>
            </a:r>
          </a:p>
          <a:p>
            <a:pPr algn="r">
              <a:buNone/>
            </a:pPr>
            <a:r>
              <a:rPr lang="en-US" sz="2100" dirty="0"/>
              <a:t>				</a:t>
            </a:r>
            <a:r>
              <a:rPr lang="en-US" sz="2400" dirty="0" smtClean="0"/>
              <a:t> </a:t>
            </a:r>
            <a:r>
              <a:rPr lang="en-US" sz="2000" dirty="0" err="1" smtClean="0"/>
              <a:t>Ouimette</a:t>
            </a:r>
            <a:r>
              <a:rPr lang="en-US" sz="2000" dirty="0" smtClean="0"/>
              <a:t> et al., </a:t>
            </a:r>
            <a:r>
              <a:rPr lang="en-US" sz="2000" i="1" dirty="0" smtClean="0"/>
              <a:t>J Stud Alcohol </a:t>
            </a:r>
            <a:r>
              <a:rPr lang="en-US" sz="2000" dirty="0" smtClean="0"/>
              <a:t>1998</a:t>
            </a:r>
            <a:endParaRPr lang="en-US" sz="2000" dirty="0"/>
          </a:p>
        </p:txBody>
      </p:sp>
      <p:sp>
        <p:nvSpPr>
          <p:cNvPr id="18436" name="Text Box 4"/>
          <p:cNvSpPr txBox="1">
            <a:spLocks noChangeArrowheads="1"/>
          </p:cNvSpPr>
          <p:nvPr/>
        </p:nvSpPr>
        <p:spPr bwMode="auto">
          <a:xfrm>
            <a:off x="609600" y="685800"/>
            <a:ext cx="6934200" cy="701675"/>
          </a:xfrm>
          <a:prstGeom prst="rect">
            <a:avLst/>
          </a:prstGeom>
          <a:noFill/>
          <a:ln w="9525" algn="ctr">
            <a:noFill/>
            <a:miter lim="800000"/>
            <a:headEnd/>
            <a:tailEnd/>
          </a:ln>
          <a:effectLst/>
        </p:spPr>
        <p:txBody>
          <a:bodyPr>
            <a:spAutoFit/>
          </a:bodyPr>
          <a:lstStyle/>
          <a:p>
            <a:pPr>
              <a:spcBef>
                <a:spcPct val="50000"/>
              </a:spcBef>
            </a:pPr>
            <a:r>
              <a:rPr lang="en-US" sz="4000" b="1">
                <a:solidFill>
                  <a:schemeClr val="tx2"/>
                </a:solidFill>
              </a:rPr>
              <a:t>Summary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Object 3"/>
          <p:cNvGraphicFramePr>
            <a:graphicFrameLocks noChangeAspect="1"/>
          </p:cNvGraphicFramePr>
          <p:nvPr>
            <p:ph idx="1"/>
          </p:nvPr>
        </p:nvGraphicFramePr>
        <p:xfrm>
          <a:off x="-152400" y="1600200"/>
          <a:ext cx="9613900" cy="4560888"/>
        </p:xfrm>
        <a:graphic>
          <a:graphicData uri="http://schemas.openxmlformats.org/presentationml/2006/ole">
            <p:oleObj spid="_x0000_s19459" name="Worksheet" r:id="rId4" imgW="6324600" imgH="3000375" progId="Excel.Sheet.8">
              <p:embed/>
            </p:oleObj>
          </a:graphicData>
        </a:graphic>
      </p:graphicFrame>
      <p:sp>
        <p:nvSpPr>
          <p:cNvPr id="19461" name="Text Box 5"/>
          <p:cNvSpPr txBox="1">
            <a:spLocks noChangeArrowheads="1"/>
          </p:cNvSpPr>
          <p:nvPr/>
        </p:nvSpPr>
        <p:spPr bwMode="auto">
          <a:xfrm>
            <a:off x="609600" y="457200"/>
            <a:ext cx="6934200" cy="701675"/>
          </a:xfrm>
          <a:prstGeom prst="rect">
            <a:avLst/>
          </a:prstGeom>
          <a:noFill/>
          <a:ln w="9525" algn="ctr">
            <a:noFill/>
            <a:miter lim="800000"/>
            <a:headEnd/>
            <a:tailEnd/>
          </a:ln>
          <a:effectLst/>
        </p:spPr>
        <p:txBody>
          <a:bodyPr>
            <a:spAutoFit/>
          </a:bodyPr>
          <a:lstStyle/>
          <a:p>
            <a:pPr>
              <a:spcBef>
                <a:spcPct val="50000"/>
              </a:spcBef>
            </a:pPr>
            <a:r>
              <a:rPr lang="en-US" sz="4000" b="1" dirty="0" smtClean="0">
                <a:solidFill>
                  <a:schemeClr val="tx2"/>
                </a:solidFill>
              </a:rPr>
              <a:t>1. Strength of association</a:t>
            </a:r>
            <a:endParaRPr lang="en-US" sz="4000" b="1" dirty="0">
              <a:solidFill>
                <a:schemeClr val="tx2"/>
              </a:solidFill>
            </a:endParaRPr>
          </a:p>
        </p:txBody>
      </p:sp>
      <p:sp>
        <p:nvSpPr>
          <p:cNvPr id="19463" name="Rectangle 7"/>
          <p:cNvSpPr>
            <a:spLocks noChangeArrowheads="1"/>
          </p:cNvSpPr>
          <p:nvPr/>
        </p:nvSpPr>
        <p:spPr bwMode="auto">
          <a:xfrm>
            <a:off x="533400" y="1676400"/>
            <a:ext cx="8382000" cy="609600"/>
          </a:xfrm>
          <a:prstGeom prst="rect">
            <a:avLst/>
          </a:prstGeom>
          <a:gradFill rotWithShape="1">
            <a:gsLst>
              <a:gs pos="0">
                <a:srgbClr val="BFD5D4">
                  <a:gamma/>
                  <a:shade val="84706"/>
                  <a:invGamma/>
                </a:srgbClr>
              </a:gs>
              <a:gs pos="100000">
                <a:srgbClr val="BFD5D4"/>
              </a:gs>
            </a:gsLst>
            <a:lin ang="0" scaled="1"/>
          </a:gradFill>
          <a:ln w="9525" algn="ctr">
            <a:noFill/>
            <a:miter lim="800000"/>
            <a:headEnd/>
            <a:tailEnd/>
          </a:ln>
          <a:effectLst/>
        </p:spPr>
        <p:txBody>
          <a:bodyPr wrap="none" anchor="ctr"/>
          <a:lstStyle/>
          <a:p>
            <a:endParaRPr lang="en-US"/>
          </a:p>
        </p:txBody>
      </p:sp>
      <p:sp>
        <p:nvSpPr>
          <p:cNvPr id="19464" name="Text Box 8"/>
          <p:cNvSpPr txBox="1">
            <a:spLocks noChangeArrowheads="1"/>
          </p:cNvSpPr>
          <p:nvPr/>
        </p:nvSpPr>
        <p:spPr bwMode="auto">
          <a:xfrm>
            <a:off x="533400" y="1600200"/>
            <a:ext cx="8153400" cy="641350"/>
          </a:xfrm>
          <a:prstGeom prst="rect">
            <a:avLst/>
          </a:prstGeom>
          <a:noFill/>
          <a:ln w="9525" algn="ctr">
            <a:noFill/>
            <a:miter lim="800000"/>
            <a:headEnd/>
            <a:tailEnd/>
          </a:ln>
          <a:effectLst/>
        </p:spPr>
        <p:txBody>
          <a:bodyPr>
            <a:spAutoFit/>
          </a:bodyPr>
          <a:lstStyle/>
          <a:p>
            <a:pPr algn="ctr">
              <a:spcBef>
                <a:spcPct val="50000"/>
              </a:spcBef>
            </a:pPr>
            <a:r>
              <a:rPr lang="en-US" dirty="0"/>
              <a:t>One and three-year abstinence rates among those attending formal treatment alone and those attending formal treatment plus AA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0"/>
            <a:ext cx="7543800" cy="808038"/>
          </a:xfrm>
        </p:spPr>
        <p:txBody>
          <a:bodyPr/>
          <a:lstStyle/>
          <a:p>
            <a:r>
              <a:rPr lang="en-US" sz="4000" dirty="0"/>
              <a:t/>
            </a:r>
            <a:br>
              <a:rPr lang="en-US" sz="4000" dirty="0"/>
            </a:br>
            <a:r>
              <a:rPr lang="en-US" sz="4000" dirty="0" smtClean="0"/>
              <a:t>Establishing causation</a:t>
            </a:r>
            <a:endParaRPr lang="en-US" sz="4000" dirty="0"/>
          </a:p>
        </p:txBody>
      </p:sp>
      <p:sp>
        <p:nvSpPr>
          <p:cNvPr id="45059" name="Rectangle 3"/>
          <p:cNvSpPr>
            <a:spLocks noGrp="1" noChangeArrowheads="1"/>
          </p:cNvSpPr>
          <p:nvPr>
            <p:ph type="body" idx="1"/>
          </p:nvPr>
        </p:nvSpPr>
        <p:spPr>
          <a:xfrm>
            <a:off x="457200" y="2133600"/>
            <a:ext cx="8229600" cy="3997325"/>
          </a:xfrm>
        </p:spPr>
        <p:txBody>
          <a:bodyPr/>
          <a:lstStyle/>
          <a:p>
            <a:pPr marL="514350" indent="-514350">
              <a:buSzTx/>
              <a:buFont typeface="+mj-lt"/>
              <a:buAutoNum type="arabicPeriod"/>
            </a:pPr>
            <a:r>
              <a:rPr lang="en-US" sz="2800" dirty="0" smtClean="0"/>
              <a:t>Strength of association</a:t>
            </a:r>
          </a:p>
          <a:p>
            <a:pPr marL="514350" indent="-514350">
              <a:buSzTx/>
              <a:buFont typeface="+mj-lt"/>
              <a:buAutoNum type="arabicPeriod"/>
            </a:pPr>
            <a:r>
              <a:rPr lang="en-US" sz="2800" b="1" dirty="0" smtClean="0"/>
              <a:t>Dose-response relationship</a:t>
            </a:r>
          </a:p>
          <a:p>
            <a:pPr marL="514350" indent="-514350">
              <a:buSzTx/>
              <a:buFont typeface="+mj-lt"/>
              <a:buAutoNum type="arabicPeriod"/>
            </a:pPr>
            <a:r>
              <a:rPr lang="en-US" sz="2800" dirty="0" smtClean="0"/>
              <a:t>Consistency</a:t>
            </a:r>
          </a:p>
          <a:p>
            <a:pPr marL="514350" indent="-514350">
              <a:buSzTx/>
              <a:buFont typeface="+mj-lt"/>
              <a:buAutoNum type="arabicPeriod"/>
            </a:pPr>
            <a:r>
              <a:rPr lang="en-US" sz="2800" dirty="0" smtClean="0"/>
              <a:t>Temporally correct</a:t>
            </a:r>
          </a:p>
          <a:p>
            <a:pPr marL="514350" indent="-514350">
              <a:buSzTx/>
              <a:buFont typeface="+mj-lt"/>
              <a:buAutoNum type="arabicPeriod"/>
            </a:pPr>
            <a:r>
              <a:rPr lang="en-US" sz="2800" dirty="0" smtClean="0"/>
              <a:t>Specificity</a:t>
            </a:r>
          </a:p>
          <a:p>
            <a:pPr marL="514350" indent="-514350">
              <a:buSzTx/>
              <a:buFont typeface="+mj-lt"/>
              <a:buAutoNum type="arabicPeriod"/>
            </a:pPr>
            <a:r>
              <a:rPr lang="en-US" sz="2800" dirty="0" smtClean="0"/>
              <a:t>Coherence with existing knowledge</a:t>
            </a:r>
          </a:p>
          <a:p>
            <a:pPr marL="514350" indent="-514350">
              <a:buSzTx/>
              <a:buFont typeface="+mj-lt"/>
              <a:buAutoNum type="arabicPeriod"/>
            </a:pPr>
            <a:endParaRPr lang="en-US" sz="2800" dirty="0" smtClean="0"/>
          </a:p>
          <a:p>
            <a:pPr marL="514350" indent="-514350">
              <a:buSzTx/>
              <a:buNone/>
            </a:pPr>
            <a:endParaRPr lang="en-US" sz="2800" dirty="0" smtClean="0"/>
          </a:p>
          <a:p>
            <a:pPr>
              <a:buSzTx/>
              <a:buFontTx/>
              <a:buChar char="•"/>
            </a:pP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4000" dirty="0" smtClean="0"/>
              <a:t>2. Dose-response relationship</a:t>
            </a:r>
            <a:endParaRPr lang="en-US" sz="4000" dirty="0"/>
          </a:p>
        </p:txBody>
      </p:sp>
      <p:sp>
        <p:nvSpPr>
          <p:cNvPr id="80899" name="Rectangle 3"/>
          <p:cNvSpPr>
            <a:spLocks noGrp="1" noChangeArrowheads="1"/>
          </p:cNvSpPr>
          <p:nvPr>
            <p:ph type="body" idx="1"/>
          </p:nvPr>
        </p:nvSpPr>
        <p:spPr>
          <a:xfrm>
            <a:off x="457200" y="1719263"/>
            <a:ext cx="8229600" cy="4910137"/>
          </a:xfrm>
        </p:spPr>
        <p:txBody>
          <a:bodyPr/>
          <a:lstStyle/>
          <a:p>
            <a:pPr>
              <a:lnSpc>
                <a:spcPct val="80000"/>
              </a:lnSpc>
              <a:buFont typeface="Wingdings" pitchFamily="2" charset="2"/>
              <a:buNone/>
            </a:pPr>
            <a:r>
              <a:rPr lang="en-US" sz="2400" b="1" dirty="0"/>
              <a:t>During treatment</a:t>
            </a:r>
            <a:r>
              <a:rPr lang="en-US" sz="2400" dirty="0"/>
              <a:t> </a:t>
            </a:r>
            <a:r>
              <a:rPr lang="en-US" sz="1600" dirty="0"/>
              <a:t>(</a:t>
            </a:r>
            <a:r>
              <a:rPr lang="en-US" sz="1600" dirty="0" err="1"/>
              <a:t>Tonigan</a:t>
            </a:r>
            <a:r>
              <a:rPr lang="en-US" sz="1600" dirty="0"/>
              <a:t>, </a:t>
            </a:r>
            <a:r>
              <a:rPr lang="en-US" sz="1600" i="1" dirty="0"/>
              <a:t>Treatment Matching in </a:t>
            </a:r>
            <a:r>
              <a:rPr lang="en-US" sz="1600" i="1" dirty="0" smtClean="0"/>
              <a:t>Alcoholism</a:t>
            </a:r>
            <a:r>
              <a:rPr lang="en-US" sz="1600" dirty="0" smtClean="0"/>
              <a:t> 2003</a:t>
            </a:r>
            <a:r>
              <a:rPr lang="en-US" sz="1600" dirty="0"/>
              <a:t>)</a:t>
            </a:r>
            <a:endParaRPr lang="en-US" sz="2400" baseline="30000" dirty="0"/>
          </a:p>
          <a:p>
            <a:pPr lvl="1">
              <a:lnSpc>
                <a:spcPct val="80000"/>
              </a:lnSpc>
              <a:buClr>
                <a:schemeClr val="tx2"/>
              </a:buClr>
              <a:buFont typeface="Wingdings" pitchFamily="2" charset="2"/>
              <a:buNone/>
            </a:pPr>
            <a:r>
              <a:rPr lang="en-US" sz="2300" dirty="0"/>
              <a:t>---Number of meetings during treatment predicts </a:t>
            </a:r>
            <a:r>
              <a:rPr lang="en-US" sz="2300" i="1" dirty="0"/>
              <a:t>attending AA/NA/CA</a:t>
            </a:r>
            <a:r>
              <a:rPr lang="en-US" sz="2300" dirty="0"/>
              <a:t> after treatment</a:t>
            </a:r>
          </a:p>
          <a:p>
            <a:pPr lvl="2">
              <a:lnSpc>
                <a:spcPct val="80000"/>
              </a:lnSpc>
              <a:buClr>
                <a:schemeClr val="tx2"/>
              </a:buClr>
            </a:pPr>
            <a:r>
              <a:rPr lang="en-US" sz="2100" dirty="0"/>
              <a:t>3+ per week</a:t>
            </a:r>
          </a:p>
          <a:p>
            <a:pPr>
              <a:lnSpc>
                <a:spcPct val="80000"/>
              </a:lnSpc>
              <a:buFont typeface="Wingdings" pitchFamily="2" charset="2"/>
              <a:buNone/>
            </a:pPr>
            <a:r>
              <a:rPr lang="en-US" sz="2400" b="1" dirty="0"/>
              <a:t>After treatment</a:t>
            </a:r>
            <a:endParaRPr lang="en-US" sz="2400" baseline="30000" dirty="0"/>
          </a:p>
          <a:p>
            <a:pPr lvl="1">
              <a:lnSpc>
                <a:spcPct val="80000"/>
              </a:lnSpc>
              <a:buClr>
                <a:schemeClr val="tx2"/>
              </a:buClr>
              <a:buFont typeface="Wingdings" pitchFamily="2" charset="2"/>
              <a:buNone/>
            </a:pPr>
            <a:r>
              <a:rPr lang="en-US" sz="2300" dirty="0"/>
              <a:t>---More meetings, more abstention </a:t>
            </a:r>
            <a:r>
              <a:rPr lang="en-US" sz="1700" dirty="0"/>
              <a:t>(Moos et al., </a:t>
            </a:r>
            <a:r>
              <a:rPr lang="en-US" sz="1700" i="1" dirty="0" smtClean="0"/>
              <a:t>J </a:t>
            </a:r>
            <a:r>
              <a:rPr lang="en-US" sz="1700" i="1" dirty="0" err="1" smtClean="0"/>
              <a:t>Clin</a:t>
            </a:r>
            <a:r>
              <a:rPr lang="en-US" sz="1700" i="1" dirty="0" smtClean="0"/>
              <a:t> </a:t>
            </a:r>
            <a:r>
              <a:rPr lang="en-US" sz="1700" i="1" dirty="0" err="1" smtClean="0"/>
              <a:t>Psychol</a:t>
            </a:r>
            <a:r>
              <a:rPr lang="en-US" sz="1700" dirty="0" smtClean="0"/>
              <a:t> </a:t>
            </a:r>
            <a:r>
              <a:rPr lang="en-US" sz="1700" dirty="0"/>
              <a:t>2001) </a:t>
            </a:r>
            <a:endParaRPr lang="en-US" sz="1700" baseline="30000" dirty="0"/>
          </a:p>
          <a:p>
            <a:pPr lvl="1">
              <a:lnSpc>
                <a:spcPct val="80000"/>
              </a:lnSpc>
              <a:buClr>
                <a:schemeClr val="tx2"/>
              </a:buClr>
              <a:buFont typeface="Wingdings" pitchFamily="2" charset="2"/>
              <a:buNone/>
            </a:pPr>
            <a:r>
              <a:rPr lang="en-US" sz="2300" dirty="0"/>
              <a:t>---Weekly attendance predicts abstinence </a:t>
            </a:r>
            <a:r>
              <a:rPr lang="en-US" sz="1700" dirty="0"/>
              <a:t>(</a:t>
            </a:r>
            <a:r>
              <a:rPr lang="en-US" sz="1700" dirty="0" err="1"/>
              <a:t>Fiorentine</a:t>
            </a:r>
            <a:r>
              <a:rPr lang="en-US" sz="1700" dirty="0"/>
              <a:t>, </a:t>
            </a:r>
            <a:r>
              <a:rPr lang="en-US" sz="1700" i="1" dirty="0" smtClean="0"/>
              <a:t>Am J Drug </a:t>
            </a:r>
            <a:r>
              <a:rPr lang="en-US" sz="1700" i="1" dirty="0" err="1" smtClean="0"/>
              <a:t>Alc</a:t>
            </a:r>
            <a:r>
              <a:rPr lang="en-US" sz="1700" i="1" dirty="0" smtClean="0"/>
              <a:t> Abuse</a:t>
            </a:r>
            <a:r>
              <a:rPr lang="en-US" sz="1700" dirty="0" smtClean="0"/>
              <a:t> </a:t>
            </a:r>
            <a:r>
              <a:rPr lang="en-US" sz="1700" dirty="0"/>
              <a:t>1999; also see Hoffman et al, </a:t>
            </a:r>
            <a:r>
              <a:rPr lang="en-US" sz="1700" i="1" dirty="0" smtClean="0"/>
              <a:t>IJA</a:t>
            </a:r>
            <a:r>
              <a:rPr lang="en-US" sz="1700" dirty="0" smtClean="0"/>
              <a:t> </a:t>
            </a:r>
            <a:r>
              <a:rPr lang="en-US" sz="1700" dirty="0"/>
              <a:t>1983; </a:t>
            </a:r>
            <a:r>
              <a:rPr lang="en-US" sz="1700" dirty="0" err="1"/>
              <a:t>Toumbourou</a:t>
            </a:r>
            <a:r>
              <a:rPr lang="en-US" sz="1700" dirty="0"/>
              <a:t>, </a:t>
            </a:r>
            <a:r>
              <a:rPr lang="en-US" sz="1700" i="1" dirty="0" smtClean="0"/>
              <a:t>JSAT</a:t>
            </a:r>
            <a:r>
              <a:rPr lang="en-US" sz="1700" dirty="0" smtClean="0"/>
              <a:t> </a:t>
            </a:r>
            <a:r>
              <a:rPr lang="en-US" sz="1700" dirty="0"/>
              <a:t>2002; </a:t>
            </a:r>
            <a:r>
              <a:rPr lang="en-US" sz="1700" dirty="0" err="1" smtClean="0"/>
              <a:t>Gossop</a:t>
            </a:r>
            <a:r>
              <a:rPr lang="en-US" sz="1700" dirty="0" smtClean="0"/>
              <a:t> </a:t>
            </a:r>
            <a:r>
              <a:rPr lang="en-US" sz="1700" dirty="0"/>
              <a:t>et al, </a:t>
            </a:r>
            <a:r>
              <a:rPr lang="en-US" sz="1700" i="1" dirty="0" err="1"/>
              <a:t>Alc&amp;Alc</a:t>
            </a:r>
            <a:r>
              <a:rPr lang="en-US" sz="1700" dirty="0"/>
              <a:t> 2003; </a:t>
            </a:r>
            <a:r>
              <a:rPr lang="en-US" sz="1700" dirty="0" err="1"/>
              <a:t>Bottlender</a:t>
            </a:r>
            <a:r>
              <a:rPr lang="en-US" sz="1700" dirty="0"/>
              <a:t>, </a:t>
            </a:r>
            <a:r>
              <a:rPr lang="en-US" sz="1700" i="1" dirty="0" err="1" smtClean="0"/>
              <a:t>Fort.derNeur.Psych</a:t>
            </a:r>
            <a:r>
              <a:rPr lang="en-US" sz="1700" dirty="0" smtClean="0"/>
              <a:t> </a:t>
            </a:r>
            <a:r>
              <a:rPr lang="en-US" sz="1700" dirty="0"/>
              <a:t>2005; for adolescents, see Alford et al, </a:t>
            </a:r>
            <a:r>
              <a:rPr lang="en-US" sz="1700" i="1" dirty="0"/>
              <a:t>JSA</a:t>
            </a:r>
            <a:r>
              <a:rPr lang="en-US" sz="1700" dirty="0"/>
              <a:t> 1991: 2yrs, 84% abstinent if weekly)</a:t>
            </a:r>
            <a:endParaRPr lang="en-US" sz="1700" i="1" dirty="0"/>
          </a:p>
          <a:p>
            <a:pPr lvl="2">
              <a:lnSpc>
                <a:spcPct val="80000"/>
              </a:lnSpc>
              <a:buClr>
                <a:schemeClr val="tx2"/>
              </a:buClr>
            </a:pPr>
            <a:r>
              <a:rPr lang="en-US" sz="2100" dirty="0"/>
              <a:t>Never in past 6 mos.	30% abstinent at 2 years</a:t>
            </a:r>
          </a:p>
          <a:p>
            <a:pPr lvl="2">
              <a:lnSpc>
                <a:spcPct val="80000"/>
              </a:lnSpc>
              <a:buClr>
                <a:schemeClr val="tx2"/>
              </a:buClr>
            </a:pPr>
            <a:r>
              <a:rPr lang="en-US" sz="2100" dirty="0"/>
              <a:t>Less than weekly	40% abstinent</a:t>
            </a:r>
          </a:p>
          <a:p>
            <a:pPr lvl="2">
              <a:lnSpc>
                <a:spcPct val="80000"/>
              </a:lnSpc>
              <a:buClr>
                <a:schemeClr val="tx2"/>
              </a:buClr>
            </a:pPr>
            <a:r>
              <a:rPr lang="en-US" sz="2100" dirty="0"/>
              <a:t>Weekly		75% abstinent</a:t>
            </a:r>
          </a:p>
          <a:p>
            <a:pPr lvl="2">
              <a:lnSpc>
                <a:spcPct val="80000"/>
              </a:lnSpc>
              <a:buClr>
                <a:schemeClr val="tx2"/>
              </a:buClr>
              <a:buFont typeface="Wingdings" pitchFamily="2" charset="2"/>
              <a:buNone/>
            </a:pPr>
            <a:r>
              <a:rPr lang="en-US" sz="2100" dirty="0"/>
              <a:t>						</a:t>
            </a:r>
            <a:r>
              <a:rPr lang="en-US" sz="1600" i="1" dirty="0" err="1"/>
              <a:t>Kaskutas</a:t>
            </a:r>
            <a:r>
              <a:rPr lang="en-US" sz="1600" dirty="0"/>
              <a:t> 2007</a:t>
            </a:r>
          </a:p>
          <a:p>
            <a:pPr>
              <a:lnSpc>
                <a:spcPct val="80000"/>
              </a:lnSpc>
              <a:buFont typeface="Wingdings" pitchFamily="2" charset="2"/>
              <a:buNone/>
            </a:pP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381000"/>
            <a:ext cx="8229600" cy="5749925"/>
          </a:xfrm>
        </p:spPr>
        <p:txBody>
          <a:bodyPr/>
          <a:lstStyle/>
          <a:p>
            <a:pPr>
              <a:buFont typeface="Wingdings" pitchFamily="2" charset="2"/>
              <a:buNone/>
            </a:pPr>
            <a:endParaRPr lang="en-US" sz="2600" dirty="0"/>
          </a:p>
          <a:p>
            <a:pPr>
              <a:buFont typeface="Wingdings" pitchFamily="2" charset="2"/>
              <a:buNone/>
            </a:pPr>
            <a:r>
              <a:rPr lang="en-US" sz="4000" b="1" dirty="0">
                <a:solidFill>
                  <a:schemeClr val="tx2"/>
                </a:solidFill>
              </a:rPr>
              <a:t>Why Examine AA?</a:t>
            </a:r>
          </a:p>
          <a:p>
            <a:pPr>
              <a:buFont typeface="Wingdings" pitchFamily="2" charset="2"/>
              <a:buNone/>
            </a:pPr>
            <a:endParaRPr lang="en-US" sz="3600" b="1" dirty="0">
              <a:solidFill>
                <a:schemeClr val="tx2"/>
              </a:solidFill>
            </a:endParaRPr>
          </a:p>
          <a:p>
            <a:pPr>
              <a:buSzTx/>
              <a:buFontTx/>
              <a:buChar char="•"/>
            </a:pPr>
            <a:r>
              <a:rPr lang="en-US" sz="2800" dirty="0" smtClean="0"/>
              <a:t>~30% lifetime prevalence of any alcohol disorder.</a:t>
            </a:r>
            <a:r>
              <a:rPr lang="en-US" sz="2400" dirty="0"/>
              <a:t>			</a:t>
            </a:r>
          </a:p>
          <a:p>
            <a:pPr>
              <a:buSzTx/>
              <a:buFontTx/>
              <a:buNone/>
            </a:pPr>
            <a:r>
              <a:rPr lang="en-US" sz="2400" i="1" dirty="0"/>
              <a:t>					</a:t>
            </a:r>
            <a:r>
              <a:rPr lang="en-US" sz="2400" i="1" dirty="0" smtClean="0"/>
              <a:t>NESARC </a:t>
            </a:r>
            <a:r>
              <a:rPr lang="en-US" sz="2400" dirty="0" smtClean="0"/>
              <a:t>2001-02</a:t>
            </a:r>
            <a:endParaRPr lang="en-US" sz="2400" dirty="0"/>
          </a:p>
          <a:p>
            <a:pPr>
              <a:buSzTx/>
              <a:buFontTx/>
              <a:buChar char="•"/>
            </a:pPr>
            <a:endParaRPr lang="en-US" sz="2400" dirty="0"/>
          </a:p>
          <a:p>
            <a:pPr>
              <a:buSzTx/>
              <a:buFontTx/>
              <a:buChar char="•"/>
            </a:pPr>
            <a:r>
              <a:rPr lang="en-US" sz="2800" dirty="0" smtClean="0"/>
              <a:t>~10% of those needing treatment actually receive it.</a:t>
            </a:r>
            <a:r>
              <a:rPr lang="en-US" sz="2400" dirty="0"/>
              <a:t>									           </a:t>
            </a:r>
            <a:r>
              <a:rPr lang="en-US" sz="2400" i="1" dirty="0" smtClean="0"/>
              <a:t>NSDUH </a:t>
            </a:r>
            <a:r>
              <a:rPr lang="en-US" sz="2400" dirty="0" smtClean="0"/>
              <a:t>2008</a:t>
            </a:r>
            <a:endParaRPr lang="en-US" sz="2200" dirty="0"/>
          </a:p>
          <a:p>
            <a:pPr>
              <a:buFont typeface="Wingdings" pitchFamily="2" charset="2"/>
              <a:buNone/>
            </a:pPr>
            <a:endParaRPr lang="en-US" sz="2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dirty="0" smtClean="0"/>
              <a:t>2. Dose-response relationship</a:t>
            </a:r>
            <a:br>
              <a:rPr lang="en-US" sz="4000" dirty="0" smtClean="0"/>
            </a:br>
            <a:r>
              <a:rPr lang="en-US" sz="4000" dirty="0" smtClean="0"/>
              <a:t>		  </a:t>
            </a:r>
            <a:r>
              <a:rPr lang="en-US" sz="2400" dirty="0" smtClean="0"/>
              <a:t>Frequency of Meetings</a:t>
            </a:r>
            <a:endParaRPr lang="en-US" sz="2400" i="1" dirty="0"/>
          </a:p>
        </p:txBody>
      </p:sp>
      <p:graphicFrame>
        <p:nvGraphicFramePr>
          <p:cNvPr id="81959" name="Group 39"/>
          <p:cNvGraphicFramePr>
            <a:graphicFrameLocks noGrp="1"/>
          </p:cNvGraphicFramePr>
          <p:nvPr>
            <p:ph idx="1"/>
          </p:nvPr>
        </p:nvGraphicFramePr>
        <p:xfrm>
          <a:off x="457200" y="1719263"/>
          <a:ext cx="8229600" cy="4148139"/>
        </p:xfrm>
        <a:graphic>
          <a:graphicData uri="http://schemas.openxmlformats.org/drawingml/2006/table">
            <a:tbl>
              <a:tblPr/>
              <a:tblGrid>
                <a:gridCol w="2743200"/>
                <a:gridCol w="2743200"/>
                <a:gridCol w="2743200"/>
              </a:tblGrid>
              <a:tr h="584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AA meetings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Abstinence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5857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Year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Year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Year 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9937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 AA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2-4 mtgs/week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 </a:t>
                      </a:r>
                      <a:r>
                        <a:rPr kumimoji="0" lang="en-US" sz="2600" b="0" i="0" u="none" strike="noStrike" cap="none" normalizeH="0" baseline="0" dirty="0" err="1" smtClean="0">
                          <a:ln>
                            <a:noFill/>
                          </a:ln>
                          <a:solidFill>
                            <a:schemeClr val="tx1"/>
                          </a:solidFill>
                          <a:effectLst/>
                          <a:latin typeface="Arial" charset="0"/>
                        </a:rPr>
                        <a:t>mtgs</a:t>
                      </a:r>
                      <a:r>
                        <a:rPr kumimoji="0" lang="en-US" sz="2600" b="0" i="0" u="none" strike="noStrike" cap="none" normalizeH="0" baseline="0" dirty="0" smtClean="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73%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51" name="Text Box 31"/>
          <p:cNvSpPr txBox="1">
            <a:spLocks noChangeArrowheads="1"/>
          </p:cNvSpPr>
          <p:nvPr/>
        </p:nvSpPr>
        <p:spPr bwMode="auto">
          <a:xfrm>
            <a:off x="4185920" y="6248400"/>
            <a:ext cx="4596130" cy="369332"/>
          </a:xfrm>
          <a:prstGeom prst="rect">
            <a:avLst/>
          </a:prstGeom>
          <a:noFill/>
          <a:ln w="9525">
            <a:noFill/>
            <a:miter lim="800000"/>
            <a:headEnd/>
            <a:tailEnd/>
          </a:ln>
          <a:effectLst/>
        </p:spPr>
        <p:txBody>
          <a:bodyPr wrap="none">
            <a:spAutoFit/>
          </a:bodyPr>
          <a:lstStyle/>
          <a:p>
            <a:pPr algn="r"/>
            <a:r>
              <a:rPr lang="en-US" dirty="0"/>
              <a:t>Moos &amp; Moos, </a:t>
            </a:r>
            <a:r>
              <a:rPr lang="en-US" i="1" dirty="0" smtClean="0"/>
              <a:t>J Consult </a:t>
            </a:r>
            <a:r>
              <a:rPr lang="en-US" i="1" dirty="0" err="1"/>
              <a:t>Clin</a:t>
            </a:r>
            <a:r>
              <a:rPr lang="en-US" i="1" dirty="0"/>
              <a:t> </a:t>
            </a:r>
            <a:r>
              <a:rPr lang="en-US" i="1" dirty="0" err="1" smtClean="0"/>
              <a:t>Psychol</a:t>
            </a:r>
            <a:r>
              <a:rPr lang="en-US" dirty="0" smtClean="0"/>
              <a:t> </a:t>
            </a:r>
            <a:r>
              <a:rPr lang="en-US" dirty="0"/>
              <a:t>2004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228600"/>
            <a:ext cx="8077200" cy="1524000"/>
          </a:xfrm>
        </p:spPr>
        <p:txBody>
          <a:bodyPr/>
          <a:lstStyle/>
          <a:p>
            <a:r>
              <a:rPr lang="en-US" sz="4000" dirty="0" smtClean="0"/>
              <a:t>2. Dose-response relationship</a:t>
            </a:r>
            <a:br>
              <a:rPr lang="en-US" sz="4000" dirty="0" smtClean="0"/>
            </a:br>
            <a:r>
              <a:rPr lang="en-US" sz="4000" dirty="0" smtClean="0"/>
              <a:t> 		     </a:t>
            </a:r>
            <a:r>
              <a:rPr lang="en-US" sz="2400" dirty="0" smtClean="0"/>
              <a:t>Duration of meetings</a:t>
            </a:r>
            <a:endParaRPr lang="en-US" sz="2400" i="1" dirty="0"/>
          </a:p>
        </p:txBody>
      </p:sp>
      <p:graphicFrame>
        <p:nvGraphicFramePr>
          <p:cNvPr id="82948" name="Group 4"/>
          <p:cNvGraphicFramePr>
            <a:graphicFrameLocks noGrp="1"/>
          </p:cNvGraphicFramePr>
          <p:nvPr>
            <p:ph idx="1"/>
          </p:nvPr>
        </p:nvGraphicFramePr>
        <p:xfrm>
          <a:off x="457200" y="2057400"/>
          <a:ext cx="8229600" cy="4073529"/>
        </p:xfrm>
        <a:graphic>
          <a:graphicData uri="http://schemas.openxmlformats.org/drawingml/2006/table">
            <a:tbl>
              <a:tblPr/>
              <a:tblGrid>
                <a:gridCol w="2514600"/>
                <a:gridCol w="2568575"/>
                <a:gridCol w="3146425"/>
              </a:tblGrid>
              <a:tr h="452438">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Duration of AA meeting attendance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 Abstinent, 8 yrs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rowSpan="4">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Year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1-16 wks.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17-32 wks.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33+ wks.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rowSpan="4">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Years 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1-12 mos.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13-48 mos.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49+ mos.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84" name="Text Box 40"/>
          <p:cNvSpPr txBox="1">
            <a:spLocks noChangeArrowheads="1"/>
          </p:cNvSpPr>
          <p:nvPr/>
        </p:nvSpPr>
        <p:spPr bwMode="auto">
          <a:xfrm>
            <a:off x="4867206" y="6248400"/>
            <a:ext cx="3749744" cy="369332"/>
          </a:xfrm>
          <a:prstGeom prst="rect">
            <a:avLst/>
          </a:prstGeom>
          <a:noFill/>
          <a:ln w="9525">
            <a:noFill/>
            <a:miter lim="800000"/>
            <a:headEnd/>
            <a:tailEnd/>
          </a:ln>
          <a:effectLst/>
        </p:spPr>
        <p:txBody>
          <a:bodyPr wrap="none">
            <a:spAutoFit/>
          </a:bodyPr>
          <a:lstStyle/>
          <a:p>
            <a:pPr algn="r"/>
            <a:r>
              <a:rPr lang="en-US" dirty="0"/>
              <a:t>Moos &amp; Moos, </a:t>
            </a:r>
            <a:r>
              <a:rPr lang="en-US" i="1" dirty="0" smtClean="0"/>
              <a:t>J </a:t>
            </a:r>
            <a:r>
              <a:rPr lang="en-US" i="1" dirty="0" err="1"/>
              <a:t>Clin</a:t>
            </a:r>
            <a:r>
              <a:rPr lang="en-US" i="1" dirty="0"/>
              <a:t> </a:t>
            </a:r>
            <a:r>
              <a:rPr lang="en-US" i="1" dirty="0" err="1" smtClean="0"/>
              <a:t>Psychol</a:t>
            </a:r>
            <a:r>
              <a:rPr lang="en-US" dirty="0" smtClean="0"/>
              <a:t> </a:t>
            </a:r>
            <a:r>
              <a:rPr lang="en-US" dirty="0"/>
              <a:t>2006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828800"/>
            <a:ext cx="8229600" cy="4724400"/>
          </a:xfrm>
        </p:spPr>
        <p:txBody>
          <a:bodyPr/>
          <a:lstStyle/>
          <a:p>
            <a:pPr>
              <a:lnSpc>
                <a:spcPct val="90000"/>
              </a:lnSpc>
              <a:buFont typeface="Wingdings" pitchFamily="2" charset="2"/>
              <a:buNone/>
            </a:pPr>
            <a:r>
              <a:rPr lang="en-US" sz="1900" dirty="0"/>
              <a:t>	</a:t>
            </a:r>
            <a:r>
              <a:rPr lang="en-US" sz="2100" dirty="0"/>
              <a:t>Of those followed up at 8 years (#395) it was found that the number of AA meetings attended during the first 3 years was positively related to:</a:t>
            </a:r>
          </a:p>
          <a:p>
            <a:pPr>
              <a:lnSpc>
                <a:spcPct val="90000"/>
              </a:lnSpc>
              <a:buFont typeface="Wingdings" pitchFamily="2" charset="2"/>
              <a:buNone/>
            </a:pPr>
            <a:endParaRPr lang="en-US" sz="2100" dirty="0"/>
          </a:p>
          <a:p>
            <a:pPr>
              <a:lnSpc>
                <a:spcPct val="90000"/>
              </a:lnSpc>
              <a:buClr>
                <a:schemeClr val="tx1"/>
              </a:buClr>
            </a:pPr>
            <a:r>
              <a:rPr lang="en-US" sz="2100" dirty="0"/>
              <a:t>Remission from alcohol problems</a:t>
            </a:r>
          </a:p>
          <a:p>
            <a:pPr>
              <a:lnSpc>
                <a:spcPct val="90000"/>
              </a:lnSpc>
              <a:buClr>
                <a:schemeClr val="tx1"/>
              </a:buClr>
            </a:pPr>
            <a:r>
              <a:rPr lang="en-US" sz="2100" dirty="0"/>
              <a:t>Lower levels of depression</a:t>
            </a:r>
          </a:p>
          <a:p>
            <a:pPr>
              <a:lnSpc>
                <a:spcPct val="90000"/>
              </a:lnSpc>
              <a:buClr>
                <a:schemeClr val="tx1"/>
              </a:buClr>
            </a:pPr>
            <a:r>
              <a:rPr lang="en-US" sz="2100" dirty="0"/>
              <a:t>Higher quality relationships</a:t>
            </a:r>
          </a:p>
          <a:p>
            <a:pPr>
              <a:lnSpc>
                <a:spcPct val="90000"/>
              </a:lnSpc>
              <a:buClr>
                <a:schemeClr val="tx1"/>
              </a:buClr>
              <a:buFont typeface="Wingdings" pitchFamily="2" charset="2"/>
              <a:buNone/>
            </a:pPr>
            <a:endParaRPr lang="en-US" sz="2100" dirty="0"/>
          </a:p>
          <a:p>
            <a:pPr>
              <a:lnSpc>
                <a:spcPct val="90000"/>
              </a:lnSpc>
              <a:buClr>
                <a:schemeClr val="tx1"/>
              </a:buClr>
              <a:buFont typeface="Wingdings" pitchFamily="2" charset="2"/>
              <a:buNone/>
            </a:pPr>
            <a:r>
              <a:rPr lang="en-US" sz="2100" dirty="0"/>
              <a:t>	</a:t>
            </a:r>
            <a:r>
              <a:rPr lang="en-US" sz="2100" b="1" dirty="0"/>
              <a:t>Compared with professionally delivered inpatient or outpatient treatment, “AA probably helped more people more substantially in this sample.”</a:t>
            </a:r>
          </a:p>
          <a:p>
            <a:pPr>
              <a:lnSpc>
                <a:spcPct val="90000"/>
              </a:lnSpc>
              <a:buClr>
                <a:schemeClr val="tx1"/>
              </a:buClr>
              <a:buFont typeface="Wingdings" pitchFamily="2" charset="2"/>
              <a:buNone/>
            </a:pPr>
            <a:r>
              <a:rPr lang="en-US" sz="2100" dirty="0"/>
              <a:t>	</a:t>
            </a:r>
          </a:p>
          <a:p>
            <a:pPr algn="r">
              <a:lnSpc>
                <a:spcPct val="90000"/>
              </a:lnSpc>
              <a:buClr>
                <a:schemeClr val="tx1"/>
              </a:buClr>
              <a:buFont typeface="Wingdings" pitchFamily="2" charset="2"/>
              <a:buNone/>
            </a:pPr>
            <a:r>
              <a:rPr lang="en-US" sz="2100" dirty="0"/>
              <a:t>				</a:t>
            </a:r>
            <a:r>
              <a:rPr lang="en-US" sz="2100" i="1" dirty="0"/>
              <a:t>Humphreys, Moos, Cohen </a:t>
            </a:r>
            <a:r>
              <a:rPr lang="en-US" sz="2100" dirty="0" smtClean="0"/>
              <a:t>1997</a:t>
            </a:r>
            <a:endParaRPr lang="en-US" sz="1700" dirty="0"/>
          </a:p>
        </p:txBody>
      </p:sp>
      <p:sp>
        <p:nvSpPr>
          <p:cNvPr id="16391" name="Rectangle 7"/>
          <p:cNvSpPr>
            <a:spLocks noGrp="1" noChangeArrowheads="1"/>
          </p:cNvSpPr>
          <p:nvPr>
            <p:ph type="title"/>
          </p:nvPr>
        </p:nvSpPr>
        <p:spPr>
          <a:xfrm>
            <a:off x="457200" y="228600"/>
            <a:ext cx="7543800" cy="990600"/>
          </a:xfrm>
          <a:noFill/>
          <a:ln/>
        </p:spPr>
        <p:txBody>
          <a:bodyPr/>
          <a:lstStyle/>
          <a:p>
            <a:r>
              <a:rPr lang="en-US" sz="4000" dirty="0" smtClean="0"/>
              <a:t>2. Dose-response relationship</a:t>
            </a:r>
            <a:endParaRPr lang="en-US"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457200" y="2209800"/>
            <a:ext cx="8229600" cy="4411663"/>
          </a:xfrm>
        </p:spPr>
        <p:txBody>
          <a:bodyPr/>
          <a:lstStyle/>
          <a:p>
            <a:pPr algn="ctr">
              <a:buFont typeface="Wingdings" pitchFamily="2" charset="2"/>
              <a:buNone/>
            </a:pPr>
            <a:r>
              <a:rPr lang="en-US" sz="3600" b="1" dirty="0"/>
              <a:t>The frequency of AA attendance above a certain threshold and involvement in AA activities are clearly related to drinking </a:t>
            </a:r>
            <a:r>
              <a:rPr lang="en-US" sz="3600" b="1" dirty="0" smtClean="0"/>
              <a:t>outcomes.</a:t>
            </a:r>
            <a:endParaRPr lang="en-US" sz="36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0"/>
            <a:ext cx="7543800" cy="808038"/>
          </a:xfrm>
        </p:spPr>
        <p:txBody>
          <a:bodyPr/>
          <a:lstStyle/>
          <a:p>
            <a:r>
              <a:rPr lang="en-US" sz="4000" dirty="0"/>
              <a:t/>
            </a:r>
            <a:br>
              <a:rPr lang="en-US" sz="4000" dirty="0"/>
            </a:br>
            <a:r>
              <a:rPr lang="en-US" sz="4000" dirty="0" smtClean="0"/>
              <a:t>Establishing causation</a:t>
            </a:r>
            <a:endParaRPr lang="en-US" sz="4000" dirty="0"/>
          </a:p>
        </p:txBody>
      </p:sp>
      <p:sp>
        <p:nvSpPr>
          <p:cNvPr id="45059" name="Rectangle 3"/>
          <p:cNvSpPr>
            <a:spLocks noGrp="1" noChangeArrowheads="1"/>
          </p:cNvSpPr>
          <p:nvPr>
            <p:ph type="body" idx="1"/>
          </p:nvPr>
        </p:nvSpPr>
        <p:spPr>
          <a:xfrm>
            <a:off x="457200" y="2133600"/>
            <a:ext cx="8229600" cy="3997325"/>
          </a:xfrm>
        </p:spPr>
        <p:txBody>
          <a:bodyPr/>
          <a:lstStyle/>
          <a:p>
            <a:pPr marL="514350" indent="-514350">
              <a:buSzTx/>
              <a:buFont typeface="+mj-lt"/>
              <a:buAutoNum type="arabicPeriod"/>
            </a:pPr>
            <a:r>
              <a:rPr lang="en-US" sz="2800" dirty="0" smtClean="0"/>
              <a:t>Strength of association</a:t>
            </a:r>
          </a:p>
          <a:p>
            <a:pPr marL="514350" indent="-514350">
              <a:buSzTx/>
              <a:buFont typeface="+mj-lt"/>
              <a:buAutoNum type="arabicPeriod"/>
            </a:pPr>
            <a:r>
              <a:rPr lang="en-US" sz="2800" dirty="0" smtClean="0"/>
              <a:t>Dose-response relationship</a:t>
            </a:r>
          </a:p>
          <a:p>
            <a:pPr marL="514350" indent="-514350">
              <a:buSzTx/>
              <a:buFont typeface="+mj-lt"/>
              <a:buAutoNum type="arabicPeriod"/>
            </a:pPr>
            <a:r>
              <a:rPr lang="en-US" sz="2800" b="1" dirty="0" smtClean="0"/>
              <a:t>Consistency</a:t>
            </a:r>
          </a:p>
          <a:p>
            <a:pPr marL="514350" indent="-514350">
              <a:buSzTx/>
              <a:buFont typeface="+mj-lt"/>
              <a:buAutoNum type="arabicPeriod"/>
            </a:pPr>
            <a:r>
              <a:rPr lang="en-US" sz="2800" dirty="0" smtClean="0"/>
              <a:t>Temporally correct</a:t>
            </a:r>
          </a:p>
          <a:p>
            <a:pPr marL="514350" indent="-514350">
              <a:buSzTx/>
              <a:buFont typeface="+mj-lt"/>
              <a:buAutoNum type="arabicPeriod"/>
            </a:pPr>
            <a:r>
              <a:rPr lang="en-US" sz="2800" dirty="0" smtClean="0"/>
              <a:t>Specificity</a:t>
            </a:r>
          </a:p>
          <a:p>
            <a:pPr marL="514350" indent="-514350">
              <a:buSzTx/>
              <a:buFont typeface="+mj-lt"/>
              <a:buAutoNum type="arabicPeriod"/>
            </a:pPr>
            <a:r>
              <a:rPr lang="en-US" sz="2800" dirty="0" smtClean="0"/>
              <a:t>Coherence with existing knowledge</a:t>
            </a:r>
          </a:p>
          <a:p>
            <a:pPr marL="514350" indent="-514350">
              <a:buSzTx/>
              <a:buFont typeface="+mj-lt"/>
              <a:buAutoNum type="arabicPeriod"/>
            </a:pPr>
            <a:endParaRPr lang="en-US" sz="2800" dirty="0" smtClean="0"/>
          </a:p>
          <a:p>
            <a:pPr marL="514350" indent="-514350">
              <a:buSzTx/>
              <a:buNone/>
            </a:pPr>
            <a:endParaRPr lang="en-US" sz="2800" dirty="0" smtClean="0"/>
          </a:p>
          <a:p>
            <a:pPr>
              <a:buSzTx/>
              <a:buFontTx/>
              <a:buChar char="•"/>
            </a:pP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28600"/>
            <a:ext cx="7543800" cy="990600"/>
          </a:xfrm>
        </p:spPr>
        <p:txBody>
          <a:bodyPr/>
          <a:lstStyle/>
          <a:p>
            <a:r>
              <a:rPr lang="en-US" sz="4000" dirty="0" smtClean="0"/>
              <a:t>3. Consistency</a:t>
            </a:r>
            <a:endParaRPr lang="en-US" sz="4000" dirty="0"/>
          </a:p>
        </p:txBody>
      </p:sp>
      <p:pic>
        <p:nvPicPr>
          <p:cNvPr id="89092" name="Picture 4"/>
          <p:cNvPicPr>
            <a:picLocks noGrp="1" noChangeAspect="1" noChangeArrowheads="1"/>
          </p:cNvPicPr>
          <p:nvPr>
            <p:ph idx="1"/>
          </p:nvPr>
        </p:nvPicPr>
        <p:blipFill>
          <a:blip r:embed="rId3" cstate="print"/>
          <a:srcRect t="25114"/>
          <a:stretch>
            <a:fillRect/>
          </a:stretch>
        </p:blipFill>
        <p:spPr>
          <a:xfrm>
            <a:off x="609600" y="1828800"/>
            <a:ext cx="7848600" cy="4038600"/>
          </a:xfrm>
          <a:noFill/>
          <a:ln/>
        </p:spPr>
      </p:pic>
      <p:sp>
        <p:nvSpPr>
          <p:cNvPr id="89094" name="Text Box 6"/>
          <p:cNvSpPr txBox="1">
            <a:spLocks noChangeArrowheads="1"/>
          </p:cNvSpPr>
          <p:nvPr/>
        </p:nvSpPr>
        <p:spPr bwMode="auto">
          <a:xfrm>
            <a:off x="2057400" y="6019800"/>
            <a:ext cx="6629400" cy="641350"/>
          </a:xfrm>
          <a:prstGeom prst="rect">
            <a:avLst/>
          </a:prstGeom>
          <a:noFill/>
          <a:ln w="9525">
            <a:noFill/>
            <a:miter lim="800000"/>
            <a:headEnd/>
            <a:tailEnd/>
          </a:ln>
          <a:effectLst/>
        </p:spPr>
        <p:txBody>
          <a:bodyPr>
            <a:spAutoFit/>
          </a:bodyPr>
          <a:lstStyle/>
          <a:p>
            <a:pPr algn="r">
              <a:spcBef>
                <a:spcPct val="50000"/>
              </a:spcBef>
            </a:pPr>
            <a:r>
              <a:rPr lang="en-US" baseline="30000" dirty="0" err="1"/>
              <a:t>a</a:t>
            </a:r>
            <a:r>
              <a:rPr lang="en-US" dirty="0" err="1"/>
              <a:t>VA</a:t>
            </a:r>
            <a:r>
              <a:rPr lang="en-US" dirty="0"/>
              <a:t> inpatients (</a:t>
            </a:r>
            <a:r>
              <a:rPr lang="en-US" dirty="0" err="1" smtClean="0"/>
              <a:t>Ouimette</a:t>
            </a:r>
            <a:r>
              <a:rPr lang="en-US" dirty="0" smtClean="0"/>
              <a:t> et al., </a:t>
            </a:r>
            <a:r>
              <a:rPr lang="en-US" i="1" dirty="0" smtClean="0"/>
              <a:t>JSA</a:t>
            </a:r>
            <a:r>
              <a:rPr lang="en-US" dirty="0" smtClean="0"/>
              <a:t> </a:t>
            </a:r>
            <a:r>
              <a:rPr lang="en-US" dirty="0"/>
              <a:t>1998) </a:t>
            </a:r>
            <a:br>
              <a:rPr lang="en-US" dirty="0"/>
            </a:br>
            <a:r>
              <a:rPr lang="en-US" baseline="30000" dirty="0" err="1"/>
              <a:t>b</a:t>
            </a:r>
            <a:r>
              <a:rPr lang="en-US" dirty="0" err="1"/>
              <a:t>Problem</a:t>
            </a:r>
            <a:r>
              <a:rPr lang="en-US" dirty="0"/>
              <a:t> Drinkers (</a:t>
            </a:r>
            <a:r>
              <a:rPr lang="en-US" dirty="0" err="1" smtClean="0"/>
              <a:t>Timko</a:t>
            </a:r>
            <a:r>
              <a:rPr lang="en-US" dirty="0" smtClean="0"/>
              <a:t> et al., </a:t>
            </a:r>
            <a:r>
              <a:rPr lang="en-US" i="1" dirty="0" smtClean="0"/>
              <a:t>JSA</a:t>
            </a:r>
            <a:r>
              <a:rPr lang="en-US" dirty="0" smtClean="0"/>
              <a:t> </a:t>
            </a:r>
            <a:r>
              <a:rPr lang="en-US" dirty="0"/>
              <a:t>2000)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0"/>
            <a:ext cx="7543800" cy="808038"/>
          </a:xfrm>
        </p:spPr>
        <p:txBody>
          <a:bodyPr/>
          <a:lstStyle/>
          <a:p>
            <a:r>
              <a:rPr lang="en-US" sz="4000" dirty="0"/>
              <a:t/>
            </a:r>
            <a:br>
              <a:rPr lang="en-US" sz="4000" dirty="0"/>
            </a:br>
            <a:r>
              <a:rPr lang="en-US" sz="4000" dirty="0" smtClean="0"/>
              <a:t>Establishing causation</a:t>
            </a:r>
            <a:endParaRPr lang="en-US" sz="4000" dirty="0"/>
          </a:p>
        </p:txBody>
      </p:sp>
      <p:sp>
        <p:nvSpPr>
          <p:cNvPr id="45059" name="Rectangle 3"/>
          <p:cNvSpPr>
            <a:spLocks noGrp="1" noChangeArrowheads="1"/>
          </p:cNvSpPr>
          <p:nvPr>
            <p:ph type="body" idx="1"/>
          </p:nvPr>
        </p:nvSpPr>
        <p:spPr>
          <a:xfrm>
            <a:off x="457200" y="2133600"/>
            <a:ext cx="8229600" cy="3997325"/>
          </a:xfrm>
        </p:spPr>
        <p:txBody>
          <a:bodyPr/>
          <a:lstStyle/>
          <a:p>
            <a:pPr marL="514350" indent="-514350">
              <a:buSzTx/>
              <a:buFont typeface="+mj-lt"/>
              <a:buAutoNum type="arabicPeriod"/>
            </a:pPr>
            <a:r>
              <a:rPr lang="en-US" sz="2800" dirty="0" smtClean="0"/>
              <a:t>Strength of association</a:t>
            </a:r>
          </a:p>
          <a:p>
            <a:pPr marL="514350" indent="-514350">
              <a:buSzTx/>
              <a:buFont typeface="+mj-lt"/>
              <a:buAutoNum type="arabicPeriod"/>
            </a:pPr>
            <a:r>
              <a:rPr lang="en-US" sz="2800" dirty="0" smtClean="0"/>
              <a:t>Dose-response relationship</a:t>
            </a:r>
          </a:p>
          <a:p>
            <a:pPr marL="514350" indent="-514350">
              <a:buSzTx/>
              <a:buFont typeface="+mj-lt"/>
              <a:buAutoNum type="arabicPeriod"/>
            </a:pPr>
            <a:r>
              <a:rPr lang="en-US" sz="2800" dirty="0" smtClean="0"/>
              <a:t>Consistency</a:t>
            </a:r>
          </a:p>
          <a:p>
            <a:pPr marL="514350" indent="-514350">
              <a:buSzTx/>
              <a:buFont typeface="+mj-lt"/>
              <a:buAutoNum type="arabicPeriod"/>
            </a:pPr>
            <a:r>
              <a:rPr lang="en-US" sz="2800" b="1" dirty="0" smtClean="0"/>
              <a:t>Temporally correct</a:t>
            </a:r>
          </a:p>
          <a:p>
            <a:pPr marL="514350" indent="-514350">
              <a:buSzTx/>
              <a:buFont typeface="+mj-lt"/>
              <a:buAutoNum type="arabicPeriod"/>
            </a:pPr>
            <a:r>
              <a:rPr lang="en-US" sz="2800" b="1" dirty="0" smtClean="0"/>
              <a:t>Specificity</a:t>
            </a:r>
          </a:p>
          <a:p>
            <a:pPr marL="514350" indent="-514350">
              <a:buSzTx/>
              <a:buFont typeface="+mj-lt"/>
              <a:buAutoNum type="arabicPeriod"/>
            </a:pPr>
            <a:r>
              <a:rPr lang="en-US" sz="2800" dirty="0" smtClean="0"/>
              <a:t>Coherence with existing knowledge</a:t>
            </a:r>
          </a:p>
          <a:p>
            <a:pPr marL="514350" indent="-514350">
              <a:buSzTx/>
              <a:buFont typeface="+mj-lt"/>
              <a:buAutoNum type="arabicPeriod"/>
            </a:pPr>
            <a:endParaRPr lang="en-US" sz="2800" dirty="0" smtClean="0"/>
          </a:p>
          <a:p>
            <a:pPr marL="514350" indent="-514350">
              <a:buSzTx/>
              <a:buNone/>
            </a:pPr>
            <a:endParaRPr lang="en-US" sz="2800" dirty="0" smtClean="0"/>
          </a:p>
          <a:p>
            <a:pPr>
              <a:buSzTx/>
              <a:buFontTx/>
              <a:buChar char="•"/>
            </a:pP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a:t>Project MATCH</a:t>
            </a:r>
          </a:p>
        </p:txBody>
      </p:sp>
      <p:sp>
        <p:nvSpPr>
          <p:cNvPr id="62467" name="Rectangle 3"/>
          <p:cNvSpPr>
            <a:spLocks noGrp="1" noChangeArrowheads="1"/>
          </p:cNvSpPr>
          <p:nvPr>
            <p:ph type="body" idx="1"/>
          </p:nvPr>
        </p:nvSpPr>
        <p:spPr>
          <a:xfrm>
            <a:off x="457200" y="2667000"/>
            <a:ext cx="8229600" cy="4411663"/>
          </a:xfrm>
        </p:spPr>
        <p:txBody>
          <a:bodyPr/>
          <a:lstStyle/>
          <a:p>
            <a:pPr>
              <a:buFont typeface="Wingdings" pitchFamily="2" charset="2"/>
              <a:buNone/>
            </a:pPr>
            <a:r>
              <a:rPr lang="en-US" dirty="0" smtClean="0"/>
              <a:t>   The </a:t>
            </a:r>
            <a:r>
              <a:rPr lang="en-US" dirty="0"/>
              <a:t>first scientifically rigorous demonstration </a:t>
            </a:r>
            <a:r>
              <a:rPr lang="en-US" dirty="0" smtClean="0"/>
              <a:t>of the </a:t>
            </a:r>
            <a:r>
              <a:rPr lang="en-US" dirty="0"/>
              <a:t>effectiveness of Twelve Step Facilitation, which is based on the 12 Steps, but remarkably different than attending a 12 Step program and working the Steps.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a:t>Project MATCH</a:t>
            </a:r>
          </a:p>
        </p:txBody>
      </p:sp>
      <p:sp>
        <p:nvSpPr>
          <p:cNvPr id="59395" name="Rectangle 3"/>
          <p:cNvSpPr>
            <a:spLocks noGrp="1" noChangeArrowheads="1"/>
          </p:cNvSpPr>
          <p:nvPr>
            <p:ph type="body" idx="1"/>
          </p:nvPr>
        </p:nvSpPr>
        <p:spPr/>
        <p:txBody>
          <a:bodyPr/>
          <a:lstStyle/>
          <a:p>
            <a:pPr>
              <a:lnSpc>
                <a:spcPct val="90000"/>
              </a:lnSpc>
            </a:pPr>
            <a:r>
              <a:rPr lang="en-US"/>
              <a:t>952 outpatients at 5 sites</a:t>
            </a:r>
          </a:p>
          <a:p>
            <a:pPr>
              <a:lnSpc>
                <a:spcPct val="90000"/>
              </a:lnSpc>
            </a:pPr>
            <a:r>
              <a:rPr lang="en-US"/>
              <a:t>774 aftercare patients at 5 sites (had completed residential treatment or intensive day treatment)</a:t>
            </a:r>
          </a:p>
          <a:p>
            <a:pPr>
              <a:lnSpc>
                <a:spcPct val="90000"/>
              </a:lnSpc>
            </a:pPr>
            <a:r>
              <a:rPr lang="en-US"/>
              <a:t>The largest psychotherapy trial in history.</a:t>
            </a:r>
          </a:p>
          <a:p>
            <a:pPr>
              <a:lnSpc>
                <a:spcPct val="90000"/>
              </a:lnSpc>
            </a:pPr>
            <a:r>
              <a:rPr lang="en-US"/>
              <a:t>Used 3 methods of treatment</a:t>
            </a:r>
          </a:p>
          <a:p>
            <a:pPr marL="669925" lvl="1" indent="-325438">
              <a:lnSpc>
                <a:spcPct val="90000"/>
              </a:lnSpc>
            </a:pPr>
            <a:r>
              <a:rPr lang="en-US"/>
              <a:t>Cognitive Behavioral Therapy (CBT)</a:t>
            </a:r>
          </a:p>
          <a:p>
            <a:pPr marL="669925" lvl="1" indent="-325438">
              <a:lnSpc>
                <a:spcPct val="90000"/>
              </a:lnSpc>
            </a:pPr>
            <a:r>
              <a:rPr lang="en-US"/>
              <a:t>Motivational Enhancement Therapy (MET)</a:t>
            </a:r>
          </a:p>
          <a:p>
            <a:pPr marL="669925" lvl="1" indent="-325438">
              <a:lnSpc>
                <a:spcPct val="90000"/>
              </a:lnSpc>
            </a:pPr>
            <a:r>
              <a:rPr lang="en-US"/>
              <a:t>Twelve Step Facilitation (TSF)</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Oval 4"/>
          <p:cNvSpPr>
            <a:spLocks noChangeArrowheads="1"/>
          </p:cNvSpPr>
          <p:nvPr/>
        </p:nvSpPr>
        <p:spPr bwMode="auto">
          <a:xfrm>
            <a:off x="990600" y="2971800"/>
            <a:ext cx="762000" cy="7620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50181" name="Rectangle 5"/>
          <p:cNvSpPr>
            <a:spLocks noChangeArrowheads="1"/>
          </p:cNvSpPr>
          <p:nvPr/>
        </p:nvSpPr>
        <p:spPr bwMode="auto">
          <a:xfrm>
            <a:off x="2209800" y="2209800"/>
            <a:ext cx="685800" cy="457200"/>
          </a:xfrm>
          <a:prstGeom prst="rect">
            <a:avLst/>
          </a:prstGeom>
          <a:solidFill>
            <a:srgbClr val="FF0000"/>
          </a:solidFill>
          <a:ln w="9525">
            <a:solidFill>
              <a:schemeClr val="tx1"/>
            </a:solidFill>
            <a:miter lim="800000"/>
            <a:headEnd/>
            <a:tailEnd/>
          </a:ln>
          <a:effectLst/>
        </p:spPr>
        <p:txBody>
          <a:bodyPr wrap="none" anchor="ctr"/>
          <a:lstStyle/>
          <a:p>
            <a:pPr algn="ctr"/>
            <a:endParaRPr lang="en-US">
              <a:latin typeface="Times New Roman" pitchFamily="18" charset="0"/>
            </a:endParaRPr>
          </a:p>
        </p:txBody>
      </p:sp>
      <p:sp>
        <p:nvSpPr>
          <p:cNvPr id="50182" name="Rectangle 6"/>
          <p:cNvSpPr>
            <a:spLocks noChangeArrowheads="1"/>
          </p:cNvSpPr>
          <p:nvPr/>
        </p:nvSpPr>
        <p:spPr bwMode="auto">
          <a:xfrm>
            <a:off x="2209800" y="3048000"/>
            <a:ext cx="685800" cy="457200"/>
          </a:xfrm>
          <a:prstGeom prst="rect">
            <a:avLst/>
          </a:prstGeom>
          <a:solidFill>
            <a:srgbClr val="FF0000"/>
          </a:solidFill>
          <a:ln w="9525">
            <a:solidFill>
              <a:schemeClr val="tx1"/>
            </a:solidFill>
            <a:miter lim="800000"/>
            <a:headEnd/>
            <a:tailEnd/>
          </a:ln>
          <a:effectLst/>
        </p:spPr>
        <p:txBody>
          <a:bodyPr wrap="none" anchor="ctr"/>
          <a:lstStyle/>
          <a:p>
            <a:pPr algn="ctr"/>
            <a:endParaRPr lang="en-US" sz="2000">
              <a:latin typeface="Times New Roman" pitchFamily="18" charset="0"/>
            </a:endParaRPr>
          </a:p>
        </p:txBody>
      </p:sp>
      <p:sp>
        <p:nvSpPr>
          <p:cNvPr id="50183" name="Rectangle 7"/>
          <p:cNvSpPr>
            <a:spLocks noChangeArrowheads="1"/>
          </p:cNvSpPr>
          <p:nvPr/>
        </p:nvSpPr>
        <p:spPr bwMode="auto">
          <a:xfrm>
            <a:off x="2209800" y="3810000"/>
            <a:ext cx="685800" cy="457200"/>
          </a:xfrm>
          <a:prstGeom prst="rect">
            <a:avLst/>
          </a:prstGeom>
          <a:solidFill>
            <a:srgbClr val="FF0000"/>
          </a:solidFill>
          <a:ln w="9525">
            <a:solidFill>
              <a:schemeClr val="tx1"/>
            </a:solidFill>
            <a:miter lim="800000"/>
            <a:headEnd/>
            <a:tailEnd/>
          </a:ln>
          <a:effectLst/>
        </p:spPr>
        <p:txBody>
          <a:bodyPr wrap="none" anchor="ctr"/>
          <a:lstStyle/>
          <a:p>
            <a:pPr algn="ctr"/>
            <a:endParaRPr lang="en-US" sz="2000">
              <a:latin typeface="Times New Roman" pitchFamily="18" charset="0"/>
            </a:endParaRPr>
          </a:p>
        </p:txBody>
      </p:sp>
      <p:sp>
        <p:nvSpPr>
          <p:cNvPr id="50184" name="Line 8"/>
          <p:cNvSpPr>
            <a:spLocks noChangeShapeType="1"/>
          </p:cNvSpPr>
          <p:nvPr/>
        </p:nvSpPr>
        <p:spPr bwMode="auto">
          <a:xfrm flipV="1">
            <a:off x="1676400" y="2514600"/>
            <a:ext cx="533400" cy="609600"/>
          </a:xfrm>
          <a:prstGeom prst="line">
            <a:avLst/>
          </a:prstGeom>
          <a:noFill/>
          <a:ln w="57150">
            <a:solidFill>
              <a:schemeClr val="tx1"/>
            </a:solidFill>
            <a:round/>
            <a:headEnd/>
            <a:tailEnd type="triangle" w="med" len="med"/>
          </a:ln>
          <a:effectLst/>
        </p:spPr>
        <p:txBody>
          <a:bodyPr/>
          <a:lstStyle/>
          <a:p>
            <a:endParaRPr lang="en-US"/>
          </a:p>
        </p:txBody>
      </p:sp>
      <p:sp>
        <p:nvSpPr>
          <p:cNvPr id="50185" name="Line 9"/>
          <p:cNvSpPr>
            <a:spLocks noChangeShapeType="1"/>
          </p:cNvSpPr>
          <p:nvPr/>
        </p:nvSpPr>
        <p:spPr bwMode="auto">
          <a:xfrm>
            <a:off x="1676400" y="3581400"/>
            <a:ext cx="533400" cy="381000"/>
          </a:xfrm>
          <a:prstGeom prst="line">
            <a:avLst/>
          </a:prstGeom>
          <a:noFill/>
          <a:ln w="57150">
            <a:solidFill>
              <a:schemeClr val="tx1"/>
            </a:solidFill>
            <a:round/>
            <a:headEnd/>
            <a:tailEnd type="triangle" w="med" len="med"/>
          </a:ln>
          <a:effectLst/>
        </p:spPr>
        <p:txBody>
          <a:bodyPr/>
          <a:lstStyle/>
          <a:p>
            <a:endParaRPr lang="en-US"/>
          </a:p>
        </p:txBody>
      </p:sp>
      <p:sp>
        <p:nvSpPr>
          <p:cNvPr id="50186" name="Line 10"/>
          <p:cNvSpPr>
            <a:spLocks noChangeShapeType="1"/>
          </p:cNvSpPr>
          <p:nvPr/>
        </p:nvSpPr>
        <p:spPr bwMode="auto">
          <a:xfrm>
            <a:off x="1752600" y="3276600"/>
            <a:ext cx="457200" cy="0"/>
          </a:xfrm>
          <a:prstGeom prst="line">
            <a:avLst/>
          </a:prstGeom>
          <a:noFill/>
          <a:ln w="57150">
            <a:solidFill>
              <a:schemeClr val="tx1"/>
            </a:solidFill>
            <a:round/>
            <a:headEnd/>
            <a:tailEnd type="triangle" w="med" len="med"/>
          </a:ln>
          <a:effectLst/>
        </p:spPr>
        <p:txBody>
          <a:bodyPr/>
          <a:lstStyle/>
          <a:p>
            <a:endParaRPr lang="en-US"/>
          </a:p>
        </p:txBody>
      </p:sp>
      <p:sp>
        <p:nvSpPr>
          <p:cNvPr id="50187" name="Oval 11"/>
          <p:cNvSpPr>
            <a:spLocks noChangeArrowheads="1"/>
          </p:cNvSpPr>
          <p:nvPr/>
        </p:nvSpPr>
        <p:spPr bwMode="auto">
          <a:xfrm>
            <a:off x="3200400" y="2057400"/>
            <a:ext cx="152400" cy="2286000"/>
          </a:xfrm>
          <a:prstGeom prst="ellipse">
            <a:avLst/>
          </a:prstGeom>
          <a:solidFill>
            <a:srgbClr val="FFFF00"/>
          </a:solidFill>
          <a:ln w="9525">
            <a:solidFill>
              <a:srgbClr val="00FF00"/>
            </a:solidFill>
            <a:round/>
            <a:headEnd/>
            <a:tailEnd/>
          </a:ln>
          <a:effectLst/>
        </p:spPr>
        <p:txBody>
          <a:bodyPr wrap="none" anchor="ctr"/>
          <a:lstStyle/>
          <a:p>
            <a:endParaRPr lang="en-US"/>
          </a:p>
        </p:txBody>
      </p:sp>
      <p:sp>
        <p:nvSpPr>
          <p:cNvPr id="50188" name="Oval 12"/>
          <p:cNvSpPr>
            <a:spLocks noChangeArrowheads="1"/>
          </p:cNvSpPr>
          <p:nvPr/>
        </p:nvSpPr>
        <p:spPr bwMode="auto">
          <a:xfrm>
            <a:off x="3733800" y="2057400"/>
            <a:ext cx="152400" cy="22860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50189" name="Oval 13"/>
          <p:cNvSpPr>
            <a:spLocks noChangeArrowheads="1"/>
          </p:cNvSpPr>
          <p:nvPr/>
        </p:nvSpPr>
        <p:spPr bwMode="auto">
          <a:xfrm>
            <a:off x="4191000" y="2057400"/>
            <a:ext cx="152400" cy="22860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50190" name="Oval 14"/>
          <p:cNvSpPr>
            <a:spLocks noChangeArrowheads="1"/>
          </p:cNvSpPr>
          <p:nvPr/>
        </p:nvSpPr>
        <p:spPr bwMode="auto">
          <a:xfrm>
            <a:off x="4648200" y="2057400"/>
            <a:ext cx="152400" cy="22860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50191" name="Oval 15"/>
          <p:cNvSpPr>
            <a:spLocks noChangeArrowheads="1"/>
          </p:cNvSpPr>
          <p:nvPr/>
        </p:nvSpPr>
        <p:spPr bwMode="auto">
          <a:xfrm>
            <a:off x="5105400" y="2057400"/>
            <a:ext cx="152400" cy="22860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50192" name="Oval 16"/>
          <p:cNvSpPr>
            <a:spLocks noChangeArrowheads="1"/>
          </p:cNvSpPr>
          <p:nvPr/>
        </p:nvSpPr>
        <p:spPr bwMode="auto">
          <a:xfrm>
            <a:off x="5791200" y="2057400"/>
            <a:ext cx="152400" cy="22860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50193" name="Oval 17"/>
          <p:cNvSpPr>
            <a:spLocks noChangeArrowheads="1"/>
          </p:cNvSpPr>
          <p:nvPr/>
        </p:nvSpPr>
        <p:spPr bwMode="auto">
          <a:xfrm>
            <a:off x="6629400" y="2057400"/>
            <a:ext cx="228600" cy="2209800"/>
          </a:xfrm>
          <a:prstGeom prst="ellipse">
            <a:avLst/>
          </a:prstGeom>
          <a:solidFill>
            <a:srgbClr val="00FFFF"/>
          </a:solidFill>
          <a:ln w="9525">
            <a:solidFill>
              <a:schemeClr val="tx1"/>
            </a:solidFill>
            <a:round/>
            <a:headEnd/>
            <a:tailEnd/>
          </a:ln>
          <a:effectLst/>
        </p:spPr>
        <p:txBody>
          <a:bodyPr wrap="none" anchor="ctr"/>
          <a:lstStyle/>
          <a:p>
            <a:endParaRPr lang="en-US"/>
          </a:p>
        </p:txBody>
      </p:sp>
      <p:sp>
        <p:nvSpPr>
          <p:cNvPr id="50194" name="Text Box 18"/>
          <p:cNvSpPr txBox="1">
            <a:spLocks noChangeArrowheads="1"/>
          </p:cNvSpPr>
          <p:nvPr/>
        </p:nvSpPr>
        <p:spPr bwMode="auto">
          <a:xfrm>
            <a:off x="457200" y="228600"/>
            <a:ext cx="8402638" cy="1371600"/>
          </a:xfrm>
          <a:prstGeom prst="rect">
            <a:avLst/>
          </a:prstGeom>
          <a:noFill/>
          <a:ln w="9525">
            <a:noFill/>
            <a:miter lim="800000"/>
            <a:headEnd/>
            <a:tailEnd/>
          </a:ln>
          <a:effectLst/>
        </p:spPr>
        <p:txBody>
          <a:bodyPr>
            <a:spAutoFit/>
          </a:bodyPr>
          <a:lstStyle/>
          <a:p>
            <a:endParaRPr lang="en-US" sz="2000">
              <a:solidFill>
                <a:schemeClr val="accent2"/>
              </a:solidFill>
              <a:latin typeface="Times New Roman" pitchFamily="18" charset="0"/>
            </a:endParaRPr>
          </a:p>
          <a:p>
            <a:pPr algn="ctr"/>
            <a:r>
              <a:rPr lang="en-US" sz="3200" b="1">
                <a:effectLst>
                  <a:outerShdw blurRad="38100" dist="38100" dir="2700000" algn="tl">
                    <a:srgbClr val="FFFFFF"/>
                  </a:outerShdw>
                </a:effectLst>
                <a:latin typeface="Arial Unicode MS" pitchFamily="34" charset="-128"/>
              </a:rPr>
              <a:t>Project MATCH</a:t>
            </a:r>
            <a:r>
              <a:rPr lang="en-US" sz="3200" b="1">
                <a:effectLst>
                  <a:outerShdw blurRad="38100" dist="38100" dir="2700000" algn="tl">
                    <a:srgbClr val="FFFFFF"/>
                  </a:outerShdw>
                </a:effectLst>
                <a:latin typeface="Times New Roman" pitchFamily="18" charset="0"/>
              </a:rPr>
              <a:t>  </a:t>
            </a:r>
            <a:r>
              <a:rPr lang="en-US" sz="3200" b="1">
                <a:effectLst>
                  <a:outerShdw blurRad="38100" dist="38100" dir="2700000" algn="tl">
                    <a:srgbClr val="FFFFFF"/>
                  </a:outerShdw>
                </a:effectLst>
                <a:latin typeface="Arial Unicode MS" pitchFamily="34" charset="-128"/>
              </a:rPr>
              <a:t>Study Design:</a:t>
            </a:r>
            <a:endParaRPr lang="en-US" sz="3200" b="1">
              <a:effectLst>
                <a:outerShdw blurRad="38100" dist="38100" dir="2700000" algn="tl">
                  <a:srgbClr val="FFFFFF"/>
                </a:outerShdw>
              </a:effectLst>
              <a:latin typeface="Times New Roman" pitchFamily="18" charset="0"/>
            </a:endParaRPr>
          </a:p>
          <a:p>
            <a:pPr algn="ctr"/>
            <a:endParaRPr lang="en-US" sz="3200" b="1">
              <a:effectLst>
                <a:outerShdw blurRad="38100" dist="38100" dir="2700000" algn="tl">
                  <a:srgbClr val="FFFFFF"/>
                </a:outerShdw>
              </a:effectLst>
              <a:latin typeface="Times New Roman" pitchFamily="18" charset="0"/>
            </a:endParaRPr>
          </a:p>
        </p:txBody>
      </p:sp>
      <p:sp>
        <p:nvSpPr>
          <p:cNvPr id="50195" name="Text Box 19"/>
          <p:cNvSpPr txBox="1">
            <a:spLocks noChangeArrowheads="1"/>
          </p:cNvSpPr>
          <p:nvPr/>
        </p:nvSpPr>
        <p:spPr bwMode="auto">
          <a:xfrm>
            <a:off x="838200" y="5029200"/>
            <a:ext cx="7185025" cy="1569660"/>
          </a:xfrm>
          <a:prstGeom prst="rect">
            <a:avLst/>
          </a:prstGeom>
          <a:noFill/>
          <a:ln w="9525">
            <a:noFill/>
            <a:miter lim="800000"/>
            <a:headEnd/>
            <a:tailEnd/>
          </a:ln>
          <a:effectLst/>
        </p:spPr>
        <p:txBody>
          <a:bodyPr>
            <a:spAutoFit/>
          </a:bodyPr>
          <a:lstStyle/>
          <a:p>
            <a:r>
              <a:rPr lang="en-US" b="1" dirty="0">
                <a:latin typeface="Times New Roman" pitchFamily="18" charset="0"/>
              </a:rPr>
              <a:t>Screen     Randomize   FU3    6     9     12     15       (39)        (120)</a:t>
            </a:r>
          </a:p>
          <a:p>
            <a:endParaRPr lang="en-US" b="1" dirty="0">
              <a:latin typeface="Times New Roman" pitchFamily="18" charset="0"/>
            </a:endParaRPr>
          </a:p>
          <a:p>
            <a:r>
              <a:rPr lang="en-US" sz="2000" b="1" dirty="0">
                <a:latin typeface="Times New Roman" pitchFamily="18" charset="0"/>
              </a:rPr>
              <a:t>Two Arms: Aftercare Sample N = 774,  Outpatient Sample = 952</a:t>
            </a:r>
          </a:p>
          <a:p>
            <a:r>
              <a:rPr lang="en-US" sz="2000" b="1" dirty="0">
                <a:latin typeface="Times New Roman" pitchFamily="18" charset="0"/>
              </a:rPr>
              <a:t>					</a:t>
            </a:r>
            <a:endParaRPr lang="en-US" sz="2000" b="1" dirty="0" smtClean="0">
              <a:latin typeface="Times New Roman" pitchFamily="18" charset="0"/>
            </a:endParaRPr>
          </a:p>
          <a:p>
            <a:r>
              <a:rPr lang="en-US" sz="2000" b="1" dirty="0" smtClean="0">
                <a:latin typeface="Times New Roman" pitchFamily="18" charset="0"/>
              </a:rPr>
              <a:t>						</a:t>
            </a:r>
            <a:r>
              <a:rPr lang="en-US" sz="2000" i="1" dirty="0" err="1" smtClean="0">
                <a:latin typeface="Times New Roman" pitchFamily="18" charset="0"/>
              </a:rPr>
              <a:t>Tonigan</a:t>
            </a:r>
            <a:r>
              <a:rPr lang="en-US" sz="2000" dirty="0" smtClean="0">
                <a:latin typeface="Times New Roman" pitchFamily="18" charset="0"/>
              </a:rPr>
              <a:t> </a:t>
            </a:r>
            <a:r>
              <a:rPr lang="en-US" sz="2000" dirty="0">
                <a:latin typeface="Times New Roman" pitchFamily="18" charset="0"/>
              </a:rPr>
              <a:t>2004</a:t>
            </a:r>
          </a:p>
        </p:txBody>
      </p:sp>
      <p:sp>
        <p:nvSpPr>
          <p:cNvPr id="50196" name="Text Box 20"/>
          <p:cNvSpPr txBox="1">
            <a:spLocks noChangeArrowheads="1"/>
          </p:cNvSpPr>
          <p:nvPr/>
        </p:nvSpPr>
        <p:spPr bwMode="auto">
          <a:xfrm>
            <a:off x="2270125" y="2247900"/>
            <a:ext cx="654050" cy="366713"/>
          </a:xfrm>
          <a:prstGeom prst="rect">
            <a:avLst/>
          </a:prstGeom>
          <a:noFill/>
          <a:ln w="9525">
            <a:noFill/>
            <a:miter lim="800000"/>
            <a:headEnd/>
            <a:tailEnd/>
          </a:ln>
          <a:effectLst/>
        </p:spPr>
        <p:txBody>
          <a:bodyPr wrap="none">
            <a:spAutoFit/>
          </a:bodyPr>
          <a:lstStyle/>
          <a:p>
            <a:r>
              <a:rPr lang="en-US" b="1">
                <a:solidFill>
                  <a:schemeClr val="bg1"/>
                </a:solidFill>
                <a:latin typeface="Times New Roman" pitchFamily="18" charset="0"/>
              </a:rPr>
              <a:t>CBT</a:t>
            </a:r>
          </a:p>
        </p:txBody>
      </p:sp>
      <p:sp>
        <p:nvSpPr>
          <p:cNvPr id="50197" name="Text Box 21"/>
          <p:cNvSpPr txBox="1">
            <a:spLocks noChangeArrowheads="1"/>
          </p:cNvSpPr>
          <p:nvPr/>
        </p:nvSpPr>
        <p:spPr bwMode="auto">
          <a:xfrm>
            <a:off x="2193925" y="3086100"/>
            <a:ext cx="762000" cy="366713"/>
          </a:xfrm>
          <a:prstGeom prst="rect">
            <a:avLst/>
          </a:prstGeom>
          <a:noFill/>
          <a:ln w="9525">
            <a:noFill/>
            <a:miter lim="800000"/>
            <a:headEnd/>
            <a:tailEnd/>
          </a:ln>
          <a:effectLst/>
        </p:spPr>
        <p:txBody>
          <a:bodyPr wrap="none">
            <a:spAutoFit/>
          </a:bodyPr>
          <a:lstStyle/>
          <a:p>
            <a:r>
              <a:rPr lang="en-US">
                <a:latin typeface="Times New Roman" pitchFamily="18" charset="0"/>
              </a:rPr>
              <a:t> </a:t>
            </a:r>
            <a:r>
              <a:rPr lang="en-US" b="1">
                <a:solidFill>
                  <a:schemeClr val="bg1"/>
                </a:solidFill>
                <a:latin typeface="Times New Roman" pitchFamily="18" charset="0"/>
              </a:rPr>
              <a:t>MET</a:t>
            </a:r>
          </a:p>
        </p:txBody>
      </p:sp>
      <p:sp>
        <p:nvSpPr>
          <p:cNvPr id="50198" name="Text Box 22"/>
          <p:cNvSpPr txBox="1">
            <a:spLocks noChangeArrowheads="1"/>
          </p:cNvSpPr>
          <p:nvPr/>
        </p:nvSpPr>
        <p:spPr bwMode="auto">
          <a:xfrm>
            <a:off x="2270125" y="3848100"/>
            <a:ext cx="603250" cy="366713"/>
          </a:xfrm>
          <a:prstGeom prst="rect">
            <a:avLst/>
          </a:prstGeom>
          <a:noFill/>
          <a:ln w="9525">
            <a:noFill/>
            <a:miter lim="800000"/>
            <a:headEnd/>
            <a:tailEnd/>
          </a:ln>
          <a:effectLst/>
        </p:spPr>
        <p:txBody>
          <a:bodyPr wrap="none">
            <a:spAutoFit/>
          </a:bodyPr>
          <a:lstStyle/>
          <a:p>
            <a:r>
              <a:rPr lang="en-US" b="1">
                <a:solidFill>
                  <a:schemeClr val="bg1"/>
                </a:solidFill>
                <a:latin typeface="Times New Roman" pitchFamily="18" charset="0"/>
              </a:rPr>
              <a:t>TSF</a:t>
            </a:r>
          </a:p>
        </p:txBody>
      </p:sp>
      <p:sp>
        <p:nvSpPr>
          <p:cNvPr id="50199" name="Text Box 23"/>
          <p:cNvSpPr txBox="1">
            <a:spLocks noChangeArrowheads="1"/>
          </p:cNvSpPr>
          <p:nvPr/>
        </p:nvSpPr>
        <p:spPr bwMode="auto">
          <a:xfrm>
            <a:off x="2514600" y="1524000"/>
            <a:ext cx="4013200" cy="366713"/>
          </a:xfrm>
          <a:prstGeom prst="rect">
            <a:avLst/>
          </a:prstGeom>
          <a:noFill/>
          <a:ln w="9525">
            <a:noFill/>
            <a:miter lim="800000"/>
            <a:headEnd/>
            <a:tailEnd/>
          </a:ln>
          <a:effectLst/>
        </p:spPr>
        <p:txBody>
          <a:bodyPr wrap="none">
            <a:spAutoFit/>
          </a:bodyPr>
          <a:lstStyle/>
          <a:p>
            <a:r>
              <a:rPr lang="en-US">
                <a:latin typeface="Times New Roman" pitchFamily="18" charset="0"/>
              </a:rPr>
              <a:t>        </a:t>
            </a:r>
            <a:r>
              <a:rPr lang="en-US" b="1">
                <a:latin typeface="Times New Roman" pitchFamily="18" charset="0"/>
              </a:rPr>
              <a:t>98%   97%  95%  94% 92%   85%</a:t>
            </a:r>
          </a:p>
        </p:txBody>
      </p:sp>
      <p:sp>
        <p:nvSpPr>
          <p:cNvPr id="50200" name="Text Box 24"/>
          <p:cNvSpPr txBox="1">
            <a:spLocks noChangeArrowheads="1"/>
          </p:cNvSpPr>
          <p:nvPr/>
        </p:nvSpPr>
        <p:spPr bwMode="auto">
          <a:xfrm>
            <a:off x="304800" y="2438400"/>
            <a:ext cx="184150" cy="457200"/>
          </a:xfrm>
          <a:prstGeom prst="rect">
            <a:avLst/>
          </a:prstGeom>
          <a:noFill/>
          <a:ln w="9525">
            <a:noFill/>
            <a:miter lim="800000"/>
            <a:headEnd/>
            <a:tailEnd/>
          </a:ln>
          <a:effectLst/>
        </p:spPr>
        <p:txBody>
          <a:bodyPr wrap="none">
            <a:spAutoFit/>
          </a:bodyPr>
          <a:lstStyle/>
          <a:p>
            <a:endParaRPr lang="en-US" sz="2400">
              <a:solidFill>
                <a:schemeClr val="accent2"/>
              </a:solidFill>
              <a:latin typeface="Times New Roman" pitchFamily="18" charset="0"/>
            </a:endParaRPr>
          </a:p>
        </p:txBody>
      </p:sp>
      <p:sp>
        <p:nvSpPr>
          <p:cNvPr id="50201" name="Line 25"/>
          <p:cNvSpPr>
            <a:spLocks noChangeShapeType="1"/>
          </p:cNvSpPr>
          <p:nvPr/>
        </p:nvSpPr>
        <p:spPr bwMode="auto">
          <a:xfrm>
            <a:off x="381000" y="1447800"/>
            <a:ext cx="8382000" cy="0"/>
          </a:xfrm>
          <a:prstGeom prst="line">
            <a:avLst/>
          </a:prstGeom>
          <a:noFill/>
          <a:ln w="57150">
            <a:solidFill>
              <a:srgbClr val="FF0000"/>
            </a:solidFill>
            <a:round/>
            <a:headEnd/>
            <a:tailEnd/>
          </a:ln>
          <a:effectLst/>
        </p:spPr>
        <p:txBody>
          <a:bodyPr/>
          <a:lstStyle/>
          <a:p>
            <a:endParaRPr lang="en-US"/>
          </a:p>
        </p:txBody>
      </p:sp>
      <p:sp>
        <p:nvSpPr>
          <p:cNvPr id="50202" name="Text Box 26"/>
          <p:cNvSpPr txBox="1">
            <a:spLocks noChangeArrowheads="1"/>
          </p:cNvSpPr>
          <p:nvPr/>
        </p:nvSpPr>
        <p:spPr bwMode="auto">
          <a:xfrm>
            <a:off x="6842125" y="1714500"/>
            <a:ext cx="603250" cy="366713"/>
          </a:xfrm>
          <a:prstGeom prst="rect">
            <a:avLst/>
          </a:prstGeom>
          <a:noFill/>
          <a:ln w="9525">
            <a:noFill/>
            <a:miter lim="800000"/>
            <a:headEnd/>
            <a:tailEnd/>
          </a:ln>
          <a:effectLst/>
        </p:spPr>
        <p:txBody>
          <a:bodyPr wrap="none">
            <a:spAutoFit/>
          </a:bodyPr>
          <a:lstStyle/>
          <a:p>
            <a:r>
              <a:rPr lang="en-US">
                <a:solidFill>
                  <a:schemeClr val="bg1"/>
                </a:solidFill>
                <a:latin typeface="Times New Roman" pitchFamily="18" charset="0"/>
              </a:rPr>
              <a:t>86%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381000"/>
            <a:ext cx="8229600" cy="5749925"/>
          </a:xfrm>
        </p:spPr>
        <p:txBody>
          <a:bodyPr/>
          <a:lstStyle/>
          <a:p>
            <a:pPr>
              <a:buFont typeface="Wingdings" pitchFamily="2" charset="2"/>
              <a:buNone/>
            </a:pPr>
            <a:endParaRPr lang="en-US" sz="2600" dirty="0"/>
          </a:p>
          <a:p>
            <a:pPr>
              <a:buFont typeface="Wingdings" pitchFamily="2" charset="2"/>
              <a:buNone/>
            </a:pPr>
            <a:r>
              <a:rPr lang="en-US" sz="4000" b="1" dirty="0">
                <a:solidFill>
                  <a:schemeClr val="tx2"/>
                </a:solidFill>
              </a:rPr>
              <a:t>Why Examine AA?</a:t>
            </a:r>
          </a:p>
          <a:p>
            <a:pPr>
              <a:buFont typeface="Wingdings" pitchFamily="2" charset="2"/>
              <a:buNone/>
            </a:pPr>
            <a:endParaRPr lang="en-US" sz="3600" b="1" dirty="0">
              <a:solidFill>
                <a:schemeClr val="tx2"/>
              </a:solidFill>
            </a:endParaRPr>
          </a:p>
          <a:p>
            <a:pPr>
              <a:buSzTx/>
              <a:buFontTx/>
              <a:buChar char="•"/>
            </a:pPr>
            <a:r>
              <a:rPr lang="en-US" sz="2800" dirty="0" smtClean="0"/>
              <a:t>In 2010, 4.1 million received help for substance abuse problem, 2.3 million using twelve step fellowships exclusively or along with treatment.</a:t>
            </a:r>
            <a:r>
              <a:rPr lang="en-US" sz="2400" dirty="0"/>
              <a:t>			</a:t>
            </a:r>
          </a:p>
          <a:p>
            <a:pPr>
              <a:buSzTx/>
              <a:buFontTx/>
              <a:buNone/>
            </a:pPr>
            <a:r>
              <a:rPr lang="en-US" sz="2400" i="1" dirty="0"/>
              <a:t>					</a:t>
            </a:r>
            <a:r>
              <a:rPr lang="en-US" sz="2400" i="1" dirty="0" smtClean="0"/>
              <a:t>NSDUH </a:t>
            </a:r>
            <a:r>
              <a:rPr lang="en-US" sz="2400" dirty="0" smtClean="0"/>
              <a:t>2010</a:t>
            </a:r>
            <a:endParaRPr lang="en-US" sz="2400" dirty="0"/>
          </a:p>
          <a:p>
            <a:pPr>
              <a:buSzTx/>
              <a:buFont typeface="Arial" pitchFamily="34" charset="0"/>
              <a:buChar char="•"/>
            </a:pPr>
            <a:r>
              <a:rPr lang="en-US" sz="2800" dirty="0" smtClean="0"/>
              <a:t>More </a:t>
            </a:r>
            <a:r>
              <a:rPr lang="en-US" sz="2800" dirty="0"/>
              <a:t>people use AA than any other resource to address problems with alcohol.</a:t>
            </a:r>
            <a:r>
              <a:rPr lang="en-US" sz="2400" dirty="0"/>
              <a:t>									           				   	</a:t>
            </a:r>
            <a:r>
              <a:rPr lang="en-US" sz="2400" i="1" dirty="0" err="1"/>
              <a:t>McCrady</a:t>
            </a:r>
            <a:r>
              <a:rPr lang="en-US" sz="2400" i="1" dirty="0"/>
              <a:t> &amp; Miller </a:t>
            </a:r>
            <a:r>
              <a:rPr lang="en-US" sz="2400" dirty="0" smtClean="0"/>
              <a:t>1993</a:t>
            </a:r>
            <a:endParaRPr lang="en-US" sz="2400" dirty="0"/>
          </a:p>
          <a:p>
            <a:pPr algn="r">
              <a:buFont typeface="Wingdings" pitchFamily="2" charset="2"/>
              <a:buNone/>
            </a:pPr>
            <a:r>
              <a:rPr lang="en-US" sz="2400" i="1" dirty="0"/>
              <a:t>			</a:t>
            </a:r>
            <a:r>
              <a:rPr lang="en-US" sz="2400" i="1" dirty="0" err="1"/>
              <a:t>Weisner</a:t>
            </a:r>
            <a:r>
              <a:rPr lang="en-US" sz="2400" i="1" dirty="0"/>
              <a:t>, Greenfield, Room </a:t>
            </a:r>
            <a:r>
              <a:rPr lang="en-US" sz="2400" dirty="0" smtClean="0"/>
              <a:t>1995</a:t>
            </a:r>
            <a:endParaRPr lang="en-US" sz="2400" dirty="0"/>
          </a:p>
          <a:p>
            <a:pPr algn="r">
              <a:buFont typeface="Wingdings" pitchFamily="2" charset="2"/>
              <a:buNone/>
            </a:pPr>
            <a:endParaRPr lang="en-US" sz="2200" dirty="0"/>
          </a:p>
          <a:p>
            <a:pPr>
              <a:buFont typeface="Wingdings" pitchFamily="2" charset="2"/>
              <a:buNone/>
            </a:pPr>
            <a:endParaRPr lang="en-US" sz="26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smtClean="0"/>
              <a:t/>
            </a:r>
            <a:br>
              <a:rPr lang="en-US" sz="4000" dirty="0" smtClean="0"/>
            </a:br>
            <a:r>
              <a:rPr lang="en-US" sz="4000" dirty="0" smtClean="0"/>
              <a:t>4. Temporally correct</a:t>
            </a:r>
            <a:endParaRPr lang="en-US" sz="4000" dirty="0"/>
          </a:p>
        </p:txBody>
      </p:sp>
      <p:sp>
        <p:nvSpPr>
          <p:cNvPr id="59395" name="Rectangle 3"/>
          <p:cNvSpPr>
            <a:spLocks noGrp="1" noChangeArrowheads="1"/>
          </p:cNvSpPr>
          <p:nvPr>
            <p:ph type="body" idx="1"/>
          </p:nvPr>
        </p:nvSpPr>
        <p:spPr>
          <a:xfrm>
            <a:off x="381000" y="2446338"/>
            <a:ext cx="8229600" cy="4411662"/>
          </a:xfrm>
        </p:spPr>
        <p:txBody>
          <a:bodyPr/>
          <a:lstStyle/>
          <a:p>
            <a:pPr>
              <a:lnSpc>
                <a:spcPct val="90000"/>
              </a:lnSpc>
              <a:buNone/>
            </a:pPr>
            <a:r>
              <a:rPr lang="en-US" dirty="0" smtClean="0"/>
              <a:t>	Project MATCH showed that the frequency of AA meeting attendance as well as overall AA involvement in months 1-6 significantly predicted the percentage of days of alcohol abstinence during months 7-12</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22238"/>
            <a:ext cx="7543800" cy="1858962"/>
          </a:xfrm>
        </p:spPr>
        <p:txBody>
          <a:bodyPr/>
          <a:lstStyle/>
          <a:p>
            <a:r>
              <a:rPr lang="en-US" sz="4000" dirty="0" smtClean="0"/>
              <a:t>5. Specificity</a:t>
            </a:r>
            <a:r>
              <a:rPr lang="en-US" sz="2400" dirty="0" smtClean="0"/>
              <a:t/>
            </a:r>
            <a:br>
              <a:rPr lang="en-US" sz="2400" dirty="0" smtClean="0"/>
            </a:br>
            <a:r>
              <a:rPr lang="en-US" sz="2400" dirty="0" smtClean="0"/>
              <a:t>		          Project </a:t>
            </a:r>
            <a:r>
              <a:rPr lang="en-US" sz="2400" dirty="0"/>
              <a:t>MATCH:</a:t>
            </a:r>
            <a:br>
              <a:rPr lang="en-US" sz="2400" dirty="0"/>
            </a:br>
            <a:r>
              <a:rPr lang="en-US" sz="2400" dirty="0" err="1"/>
              <a:t>Posttreatment</a:t>
            </a:r>
            <a:r>
              <a:rPr lang="en-US" sz="2400" dirty="0"/>
              <a:t> &amp; Three-Year Drinking Outcomes</a:t>
            </a:r>
            <a:r>
              <a:rPr lang="en-US" sz="3500" dirty="0"/>
              <a:t/>
            </a:r>
            <a:br>
              <a:rPr lang="en-US" sz="3500" dirty="0"/>
            </a:br>
            <a:endParaRPr lang="en-US" sz="2000" dirty="0"/>
          </a:p>
        </p:txBody>
      </p:sp>
      <p:sp>
        <p:nvSpPr>
          <p:cNvPr id="60419" name="Rectangle 3"/>
          <p:cNvSpPr>
            <a:spLocks noGrp="1" noChangeArrowheads="1"/>
          </p:cNvSpPr>
          <p:nvPr>
            <p:ph type="body" sz="half" idx="1"/>
          </p:nvPr>
        </p:nvSpPr>
        <p:spPr>
          <a:xfrm>
            <a:off x="457200" y="2209800"/>
            <a:ext cx="8153400" cy="3921125"/>
          </a:xfrm>
        </p:spPr>
        <p:txBody>
          <a:bodyPr/>
          <a:lstStyle/>
          <a:p>
            <a:pPr>
              <a:spcBef>
                <a:spcPct val="0"/>
              </a:spcBef>
              <a:buClrTx/>
              <a:buFont typeface="Wingdings" pitchFamily="2" charset="2"/>
              <a:buNone/>
            </a:pPr>
            <a:r>
              <a:rPr lang="en-US" sz="2400" b="1"/>
              <a:t>    Longitudinal, RCT of 12-step vs other tx. Approach</a:t>
            </a:r>
          </a:p>
          <a:p>
            <a:pPr>
              <a:spcBef>
                <a:spcPct val="0"/>
              </a:spcBef>
              <a:buClrTx/>
              <a:buFont typeface="Wingdings" pitchFamily="2" charset="2"/>
              <a:buNone/>
            </a:pPr>
            <a:endParaRPr lang="en-US" sz="2400" b="1"/>
          </a:p>
        </p:txBody>
      </p:sp>
      <p:graphicFrame>
        <p:nvGraphicFramePr>
          <p:cNvPr id="60455" name="Group 39"/>
          <p:cNvGraphicFramePr>
            <a:graphicFrameLocks noGrp="1"/>
          </p:cNvGraphicFramePr>
          <p:nvPr>
            <p:ph sz="half" idx="2"/>
          </p:nvPr>
        </p:nvGraphicFramePr>
        <p:xfrm>
          <a:off x="533400" y="2895600"/>
          <a:ext cx="8153400" cy="3733802"/>
        </p:xfrm>
        <a:graphic>
          <a:graphicData uri="http://schemas.openxmlformats.org/drawingml/2006/table">
            <a:tbl>
              <a:tblPr/>
              <a:tblGrid>
                <a:gridCol w="1631950"/>
                <a:gridCol w="3262313"/>
                <a:gridCol w="3259137"/>
              </a:tblGrid>
              <a:tr h="503238">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Outpatient arm, abstinent for 3 months prior to: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03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1-yr follow-up </a:t>
                      </a:r>
                      <a:r>
                        <a:rPr kumimoji="0" lang="en-US" sz="1700" b="0" i="0" u="none" strike="noStrike" cap="none" normalizeH="0" baseline="0" smtClean="0">
                          <a:ln>
                            <a:noFill/>
                          </a:ln>
                          <a:solidFill>
                            <a:schemeClr val="tx1"/>
                          </a:solidFill>
                          <a:effectLst/>
                          <a:latin typeface="Arial" charset="0"/>
                        </a:rPr>
                        <a:t>(p=.0024)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3-yr follow-up </a:t>
                      </a:r>
                      <a:r>
                        <a:rPr kumimoji="0" lang="en-US" sz="1700" b="0" i="0" u="none" strike="noStrike" cap="none" normalizeH="0" baseline="0" smtClean="0">
                          <a:ln>
                            <a:noFill/>
                          </a:ln>
                          <a:solidFill>
                            <a:schemeClr val="tx1"/>
                          </a:solidFill>
                          <a:effectLst/>
                          <a:latin typeface="Arial" charset="0"/>
                        </a:rPr>
                        <a:t>(p&lt;.007)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TSF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CBT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MET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0" i="0" u="none" strike="noStrike" cap="none" normalizeH="0" baseline="0" smtClean="0">
                        <a:ln>
                          <a:noFill/>
                        </a:ln>
                        <a:solidFill>
                          <a:schemeClr val="tx1"/>
                        </a:solidFill>
                        <a:effectLst/>
                        <a:latin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rPr>
                        <a:t>PMRG, </a:t>
                      </a:r>
                      <a:r>
                        <a:rPr kumimoji="0" lang="en-US" sz="1700" b="0" i="1" u="none" strike="noStrike" cap="none" normalizeH="0" baseline="0" smtClean="0">
                          <a:ln>
                            <a:noFill/>
                          </a:ln>
                          <a:solidFill>
                            <a:schemeClr val="tx1"/>
                          </a:solidFill>
                          <a:effectLst/>
                          <a:latin typeface="Arial" charset="0"/>
                        </a:rPr>
                        <a:t>JSA</a:t>
                      </a:r>
                      <a:r>
                        <a:rPr kumimoji="0" lang="en-US" sz="1700" b="0" i="0" u="none" strike="noStrike" cap="none" normalizeH="0" baseline="0" smtClean="0">
                          <a:ln>
                            <a:noFill/>
                          </a:ln>
                          <a:solidFill>
                            <a:schemeClr val="tx1"/>
                          </a:solidFill>
                          <a:effectLst/>
                          <a:latin typeface="Arial" charset="0"/>
                        </a:rPr>
                        <a:t> 1997</a:t>
                      </a: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rPr>
                        <a:t>PMRG, </a:t>
                      </a:r>
                      <a:r>
                        <a:rPr kumimoji="0" lang="en-US" sz="1700" b="0" i="1" u="none" strike="noStrike" cap="none" normalizeH="0" baseline="0" smtClean="0">
                          <a:ln>
                            <a:noFill/>
                          </a:ln>
                          <a:solidFill>
                            <a:schemeClr val="tx1"/>
                          </a:solidFill>
                          <a:effectLst/>
                          <a:latin typeface="Arial" charset="0"/>
                        </a:rPr>
                        <a:t>ACER</a:t>
                      </a:r>
                      <a:r>
                        <a:rPr kumimoji="0" lang="en-US" sz="1700" b="0" i="0" u="none" strike="noStrike" cap="none" normalizeH="0" baseline="0" smtClean="0">
                          <a:ln>
                            <a:noFill/>
                          </a:ln>
                          <a:solidFill>
                            <a:schemeClr val="tx1"/>
                          </a:solidFill>
                          <a:effectLst/>
                          <a:latin typeface="Arial" charset="0"/>
                        </a:rPr>
                        <a:t> 1998</a:t>
                      </a:r>
                    </a:p>
                  </a:txBody>
                  <a:tcPr anchor="b"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5. Specificity</a:t>
            </a:r>
            <a:br>
              <a:rPr lang="en-US" dirty="0" smtClean="0"/>
            </a:br>
            <a:r>
              <a:rPr lang="en-US" sz="3200" dirty="0" smtClean="0"/>
              <a:t>Selection bias?</a:t>
            </a:r>
            <a:endParaRPr lang="en-US" sz="3200" dirty="0"/>
          </a:p>
        </p:txBody>
      </p:sp>
      <p:sp>
        <p:nvSpPr>
          <p:cNvPr id="79875" name="Rectangle 3"/>
          <p:cNvSpPr>
            <a:spLocks noGrp="1" noChangeArrowheads="1"/>
          </p:cNvSpPr>
          <p:nvPr>
            <p:ph type="body" idx="1"/>
          </p:nvPr>
        </p:nvSpPr>
        <p:spPr>
          <a:xfrm>
            <a:off x="457200" y="1719263"/>
            <a:ext cx="8229600" cy="4833937"/>
          </a:xfrm>
        </p:spPr>
        <p:txBody>
          <a:bodyPr/>
          <a:lstStyle/>
          <a:p>
            <a:pPr lvl="3">
              <a:lnSpc>
                <a:spcPct val="90000"/>
              </a:lnSpc>
              <a:buSzTx/>
              <a:buFontTx/>
              <a:buNone/>
            </a:pPr>
            <a:r>
              <a:rPr lang="en-US" b="1" u="sng" dirty="0" smtClean="0"/>
              <a:t>Baseline</a:t>
            </a:r>
            <a:r>
              <a:rPr lang="en-US" b="1" dirty="0" smtClean="0"/>
              <a:t>		</a:t>
            </a:r>
            <a:r>
              <a:rPr lang="en-US" b="1" u="sng" dirty="0" smtClean="0"/>
              <a:t> 1 year </a:t>
            </a:r>
            <a:r>
              <a:rPr lang="en-US" b="1" dirty="0" smtClean="0"/>
              <a:t>			</a:t>
            </a:r>
            <a:r>
              <a:rPr lang="en-US" b="1" u="sng" dirty="0" smtClean="0"/>
              <a:t>2 years</a:t>
            </a:r>
            <a:endParaRPr lang="en-US" b="1" u="sng" dirty="0"/>
          </a:p>
          <a:p>
            <a:pPr lvl="3">
              <a:lnSpc>
                <a:spcPct val="90000"/>
              </a:lnSpc>
              <a:buSzTx/>
              <a:buFontTx/>
              <a:buNone/>
            </a:pPr>
            <a:r>
              <a:rPr lang="en-US" b="1" dirty="0"/>
              <a:t>				</a:t>
            </a:r>
            <a:endParaRPr lang="en-US"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endParaRPr lang="en-US" sz="1600" b="1" dirty="0" smtClean="0"/>
          </a:p>
          <a:p>
            <a:pPr lvl="3">
              <a:lnSpc>
                <a:spcPct val="90000"/>
              </a:lnSpc>
              <a:buSzTx/>
              <a:buFontTx/>
              <a:buNone/>
            </a:pPr>
            <a:r>
              <a:rPr lang="en-US" sz="1600" b="1" dirty="0" smtClean="0"/>
              <a:t>2,319 male VA patients	</a:t>
            </a:r>
            <a:r>
              <a:rPr lang="en-US" sz="1600" dirty="0" smtClean="0"/>
              <a:t>McKellar et al</a:t>
            </a:r>
            <a:r>
              <a:rPr lang="en-US" sz="1600" i="1" dirty="0" smtClean="0"/>
              <a:t>., J Consult </a:t>
            </a:r>
            <a:r>
              <a:rPr lang="en-US" sz="1600" i="1" dirty="0" err="1" smtClean="0"/>
              <a:t>Clin</a:t>
            </a:r>
            <a:r>
              <a:rPr lang="en-US" sz="1600" i="1" dirty="0" smtClean="0"/>
              <a:t> </a:t>
            </a:r>
            <a:r>
              <a:rPr lang="en-US" sz="1600" i="1" dirty="0" err="1" smtClean="0"/>
              <a:t>Psychol</a:t>
            </a:r>
            <a:r>
              <a:rPr lang="en-US" sz="1600" dirty="0" smtClean="0"/>
              <a:t> 2003</a:t>
            </a:r>
            <a:endParaRPr lang="en-US" sz="1600" dirty="0"/>
          </a:p>
        </p:txBody>
      </p:sp>
      <p:sp>
        <p:nvSpPr>
          <p:cNvPr id="4" name="Rectangle 3"/>
          <p:cNvSpPr/>
          <p:nvPr/>
        </p:nvSpPr>
        <p:spPr bwMode="auto">
          <a:xfrm>
            <a:off x="1295400" y="2819400"/>
            <a:ext cx="14478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Motivation</a:t>
            </a:r>
          </a:p>
        </p:txBody>
      </p:sp>
      <p:sp>
        <p:nvSpPr>
          <p:cNvPr id="5" name="Rectangle 4"/>
          <p:cNvSpPr/>
          <p:nvPr/>
        </p:nvSpPr>
        <p:spPr bwMode="auto">
          <a:xfrm>
            <a:off x="1295400" y="4648200"/>
            <a:ext cx="14478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Psycho-</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pathology</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3962400" y="3581400"/>
            <a:ext cx="14478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AA</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involvement</a:t>
            </a: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858000" y="3581400"/>
            <a:ext cx="14478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Alcohol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problems</a:t>
            </a:r>
            <a:endParaRPr kumimoji="0" lang="en-US" sz="1800" b="0" i="0" u="none" strike="noStrike" cap="none" normalizeH="0" baseline="0" dirty="0" smtClean="0">
              <a:ln>
                <a:noFill/>
              </a:ln>
              <a:solidFill>
                <a:schemeClr val="tx1"/>
              </a:solidFill>
              <a:effectLst/>
              <a:latin typeface="Arial" charset="0"/>
            </a:endParaRPr>
          </a:p>
        </p:txBody>
      </p:sp>
      <p:cxnSp>
        <p:nvCxnSpPr>
          <p:cNvPr id="9" name="Straight Arrow Connector 8"/>
          <p:cNvCxnSpPr>
            <a:stCxn id="4" idx="3"/>
          </p:cNvCxnSpPr>
          <p:nvPr/>
        </p:nvCxnSpPr>
        <p:spPr bwMode="auto">
          <a:xfrm>
            <a:off x="2743200" y="3276600"/>
            <a:ext cx="1219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5" idx="3"/>
          </p:cNvCxnSpPr>
          <p:nvPr/>
        </p:nvCxnSpPr>
        <p:spPr bwMode="auto">
          <a:xfrm flipV="1">
            <a:off x="2743200" y="4343400"/>
            <a:ext cx="12192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stCxn id="6" idx="3"/>
            <a:endCxn id="7" idx="1"/>
          </p:cNvCxnSpPr>
          <p:nvPr/>
        </p:nvCxnSpPr>
        <p:spPr bwMode="auto">
          <a:xfrm>
            <a:off x="5410200" y="4114800"/>
            <a:ext cx="1447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2743200" y="2971800"/>
            <a:ext cx="41148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2743200" y="4572000"/>
            <a:ext cx="41148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2743200" y="3733800"/>
            <a:ext cx="1056700" cy="369332"/>
          </a:xfrm>
          <a:prstGeom prst="rect">
            <a:avLst/>
          </a:prstGeom>
          <a:noFill/>
        </p:spPr>
        <p:txBody>
          <a:bodyPr wrap="none" rtlCol="0">
            <a:spAutoFit/>
          </a:bodyPr>
          <a:lstStyle/>
          <a:p>
            <a:r>
              <a:rPr lang="en-US" dirty="0" smtClean="0"/>
              <a:t>negative</a:t>
            </a:r>
            <a:endParaRPr lang="en-US" dirty="0"/>
          </a:p>
        </p:txBody>
      </p:sp>
      <p:sp>
        <p:nvSpPr>
          <p:cNvPr id="19" name="TextBox 18"/>
          <p:cNvSpPr txBox="1"/>
          <p:nvPr/>
        </p:nvSpPr>
        <p:spPr>
          <a:xfrm>
            <a:off x="2819400" y="4343400"/>
            <a:ext cx="808876" cy="369332"/>
          </a:xfrm>
          <a:prstGeom prst="rect">
            <a:avLst/>
          </a:prstGeom>
          <a:noFill/>
        </p:spPr>
        <p:txBody>
          <a:bodyPr wrap="none" rtlCol="0">
            <a:spAutoFit/>
          </a:bodyPr>
          <a:lstStyle/>
          <a:p>
            <a:r>
              <a:rPr lang="en-US" dirty="0" smtClean="0"/>
              <a:t>no diff</a:t>
            </a:r>
            <a:endParaRPr lang="en-US" dirty="0"/>
          </a:p>
        </p:txBody>
      </p:sp>
      <p:sp>
        <p:nvSpPr>
          <p:cNvPr id="20" name="TextBox 19"/>
          <p:cNvSpPr txBox="1"/>
          <p:nvPr/>
        </p:nvSpPr>
        <p:spPr>
          <a:xfrm>
            <a:off x="5562600" y="3733800"/>
            <a:ext cx="1056700" cy="369332"/>
          </a:xfrm>
          <a:prstGeom prst="rect">
            <a:avLst/>
          </a:prstGeom>
          <a:noFill/>
        </p:spPr>
        <p:txBody>
          <a:bodyPr wrap="none" rtlCol="0">
            <a:spAutoFit/>
          </a:bodyPr>
          <a:lstStyle/>
          <a:p>
            <a:r>
              <a:rPr lang="en-US" dirty="0" smtClean="0"/>
              <a:t>negative</a:t>
            </a:r>
            <a:endParaRPr lang="en-US" dirty="0"/>
          </a:p>
        </p:txBody>
      </p:sp>
      <p:sp>
        <p:nvSpPr>
          <p:cNvPr id="21" name="TextBox 20"/>
          <p:cNvSpPr txBox="1"/>
          <p:nvPr/>
        </p:nvSpPr>
        <p:spPr>
          <a:xfrm>
            <a:off x="4343400" y="5257800"/>
            <a:ext cx="808876" cy="369332"/>
          </a:xfrm>
          <a:prstGeom prst="rect">
            <a:avLst/>
          </a:prstGeom>
          <a:noFill/>
        </p:spPr>
        <p:txBody>
          <a:bodyPr wrap="none" rtlCol="0">
            <a:spAutoFit/>
          </a:bodyPr>
          <a:lstStyle/>
          <a:p>
            <a:r>
              <a:rPr lang="en-US" dirty="0" smtClean="0"/>
              <a:t>no diff</a:t>
            </a:r>
            <a:endParaRPr lang="en-US" dirty="0"/>
          </a:p>
        </p:txBody>
      </p:sp>
      <p:sp>
        <p:nvSpPr>
          <p:cNvPr id="22" name="TextBox 21"/>
          <p:cNvSpPr txBox="1"/>
          <p:nvPr/>
        </p:nvSpPr>
        <p:spPr>
          <a:xfrm>
            <a:off x="4267200" y="2819400"/>
            <a:ext cx="966931" cy="369332"/>
          </a:xfrm>
          <a:prstGeom prst="rect">
            <a:avLst/>
          </a:prstGeom>
          <a:noFill/>
        </p:spPr>
        <p:txBody>
          <a:bodyPr wrap="none" rtlCol="0">
            <a:spAutoFit/>
          </a:bodyPr>
          <a:lstStyle/>
          <a:p>
            <a:r>
              <a:rPr lang="en-US" dirty="0" smtClean="0"/>
              <a:t>positive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7543800" cy="1295400"/>
          </a:xfrm>
        </p:spPr>
        <p:txBody>
          <a:bodyPr/>
          <a:lstStyle/>
          <a:p>
            <a:r>
              <a:rPr lang="en-US" sz="3200"/>
              <a:t>Project MATCH Determined Three Conclusions About Client Matching</a:t>
            </a:r>
          </a:p>
        </p:txBody>
      </p:sp>
      <p:sp>
        <p:nvSpPr>
          <p:cNvPr id="28675" name="Rectangle 3"/>
          <p:cNvSpPr>
            <a:spLocks noGrp="1" noChangeArrowheads="1"/>
          </p:cNvSpPr>
          <p:nvPr>
            <p:ph type="body" idx="1"/>
          </p:nvPr>
        </p:nvSpPr>
        <p:spPr/>
        <p:txBody>
          <a:bodyPr/>
          <a:lstStyle/>
          <a:p>
            <a:pPr marL="609600" indent="-609600">
              <a:lnSpc>
                <a:spcPct val="90000"/>
              </a:lnSpc>
              <a:buFont typeface="Wingdings" pitchFamily="2" charset="2"/>
              <a:buNone/>
            </a:pPr>
            <a:r>
              <a:rPr lang="en-US" sz="2200" dirty="0"/>
              <a:t>	</a:t>
            </a:r>
          </a:p>
          <a:p>
            <a:pPr marL="609600" indent="-609600">
              <a:lnSpc>
                <a:spcPct val="90000"/>
              </a:lnSpc>
              <a:buClr>
                <a:schemeClr val="tx1"/>
              </a:buClr>
              <a:buFontTx/>
              <a:buAutoNum type="arabicPeriod"/>
            </a:pPr>
            <a:r>
              <a:rPr lang="en-US" sz="2600" dirty="0"/>
              <a:t>For those drinkers whose social system is supportive of ongoing alcohol use, facilitating participation in AA (TSF) resulted in better outcomes than use of MET or CBT.</a:t>
            </a:r>
          </a:p>
          <a:p>
            <a:pPr marL="609600" indent="-609600">
              <a:lnSpc>
                <a:spcPct val="90000"/>
              </a:lnSpc>
              <a:buClr>
                <a:schemeClr val="tx1"/>
              </a:buClr>
              <a:buFontTx/>
              <a:buAutoNum type="arabicPeriod"/>
            </a:pPr>
            <a:r>
              <a:rPr lang="en-US" sz="2600" dirty="0"/>
              <a:t>Angry alcohol dependent clients have better outcomes using MET.</a:t>
            </a:r>
          </a:p>
          <a:p>
            <a:pPr marL="609600" indent="-609600">
              <a:lnSpc>
                <a:spcPct val="90000"/>
              </a:lnSpc>
              <a:buClr>
                <a:schemeClr val="tx1"/>
              </a:buClr>
              <a:buFontTx/>
              <a:buAutoNum type="arabicPeriod"/>
            </a:pPr>
            <a:r>
              <a:rPr lang="en-US" sz="2600" dirty="0"/>
              <a:t>Inpatients with high dependence on alcohol appear to do better with TSF group oriented aftercare than </a:t>
            </a:r>
            <a:r>
              <a:rPr lang="en-US" sz="2600" dirty="0" smtClean="0"/>
              <a:t>CBT.</a:t>
            </a:r>
            <a:endParaRPr lang="en-US" sz="2600" dirty="0"/>
          </a:p>
          <a:p>
            <a:pPr marL="609600" indent="-609600" algn="r">
              <a:lnSpc>
                <a:spcPct val="90000"/>
              </a:lnSpc>
              <a:buClr>
                <a:schemeClr val="tx1"/>
              </a:buClr>
              <a:buFontTx/>
              <a:buNone/>
            </a:pPr>
            <a:r>
              <a:rPr lang="en-US" sz="2200" dirty="0"/>
              <a:t>		</a:t>
            </a:r>
            <a:r>
              <a:rPr lang="en-US" sz="2200" i="1" dirty="0"/>
              <a:t>Project MATCH Research Group </a:t>
            </a:r>
            <a:r>
              <a:rPr lang="en-US" sz="2200" dirty="0" smtClean="0"/>
              <a:t>1998</a:t>
            </a:r>
            <a:endParaRPr lang="en-US" sz="2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9144000" cy="6858000"/>
          </a:xfrm>
          <a:prstGeom prst="rect">
            <a:avLst/>
          </a:prstGeom>
          <a:solidFill>
            <a:srgbClr val="C0C0C0">
              <a:alpha val="98000"/>
            </a:srgbClr>
          </a:solidFill>
          <a:ln w="9525">
            <a:solidFill>
              <a:schemeClr val="tx1"/>
            </a:solidFill>
            <a:miter lim="800000"/>
            <a:headEnd/>
            <a:tailEnd/>
          </a:ln>
          <a:effectLst/>
        </p:spPr>
        <p:txBody>
          <a:bodyPr wrap="none" anchor="ctr"/>
          <a:lstStyle/>
          <a:p>
            <a:endParaRPr lang="en-US"/>
          </a:p>
        </p:txBody>
      </p:sp>
      <p:pic>
        <p:nvPicPr>
          <p:cNvPr id="163843" name="Picture 3" descr="fs dogetoh"/>
          <p:cNvPicPr>
            <a:picLocks noChangeAspect="1" noChangeArrowheads="1"/>
          </p:cNvPicPr>
          <p:nvPr/>
        </p:nvPicPr>
        <p:blipFill>
          <a:blip r:embed="rId3" cstate="print"/>
          <a:srcRect/>
          <a:stretch>
            <a:fillRect/>
          </a:stretch>
        </p:blipFill>
        <p:spPr bwMode="auto">
          <a:xfrm>
            <a:off x="1865313" y="-3175"/>
            <a:ext cx="5413375" cy="6864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3843"/>
                                        </p:tgtEl>
                                        <p:attrNameLst>
                                          <p:attrName>style.visibility</p:attrName>
                                        </p:attrNameLst>
                                      </p:cBhvr>
                                      <p:to>
                                        <p:strVal val="visible"/>
                                      </p:to>
                                    </p:set>
                                    <p:animEffect transition="in" filter="randombar(horizontal)">
                                      <p:cBhvr>
                                        <p:cTn id="7" dur="500"/>
                                        <p:tgtEl>
                                          <p:spTgt spid="163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0"/>
            <a:ext cx="7543800" cy="808038"/>
          </a:xfrm>
        </p:spPr>
        <p:txBody>
          <a:bodyPr/>
          <a:lstStyle/>
          <a:p>
            <a:r>
              <a:rPr lang="en-US" sz="4000" dirty="0"/>
              <a:t/>
            </a:r>
            <a:br>
              <a:rPr lang="en-US" sz="4000" dirty="0"/>
            </a:br>
            <a:r>
              <a:rPr lang="en-US" sz="4000" dirty="0" smtClean="0"/>
              <a:t>Establishing causation</a:t>
            </a:r>
            <a:endParaRPr lang="en-US" sz="4000" dirty="0"/>
          </a:p>
        </p:txBody>
      </p:sp>
      <p:sp>
        <p:nvSpPr>
          <p:cNvPr id="45059" name="Rectangle 3"/>
          <p:cNvSpPr>
            <a:spLocks noGrp="1" noChangeArrowheads="1"/>
          </p:cNvSpPr>
          <p:nvPr>
            <p:ph type="body" idx="1"/>
          </p:nvPr>
        </p:nvSpPr>
        <p:spPr>
          <a:xfrm>
            <a:off x="457200" y="2133600"/>
            <a:ext cx="8229600" cy="3997325"/>
          </a:xfrm>
        </p:spPr>
        <p:txBody>
          <a:bodyPr/>
          <a:lstStyle/>
          <a:p>
            <a:pPr marL="514350" indent="-514350">
              <a:buSzTx/>
              <a:buFont typeface="+mj-lt"/>
              <a:buAutoNum type="arabicPeriod"/>
            </a:pPr>
            <a:r>
              <a:rPr lang="en-US" sz="2800" dirty="0" smtClean="0"/>
              <a:t>Strength of association</a:t>
            </a:r>
          </a:p>
          <a:p>
            <a:pPr marL="514350" indent="-514350">
              <a:buSzTx/>
              <a:buFont typeface="+mj-lt"/>
              <a:buAutoNum type="arabicPeriod"/>
            </a:pPr>
            <a:r>
              <a:rPr lang="en-US" sz="2800" dirty="0" smtClean="0"/>
              <a:t>Dose-response relationship</a:t>
            </a:r>
          </a:p>
          <a:p>
            <a:pPr marL="514350" indent="-514350">
              <a:buSzTx/>
              <a:buFont typeface="+mj-lt"/>
              <a:buAutoNum type="arabicPeriod"/>
            </a:pPr>
            <a:r>
              <a:rPr lang="en-US" sz="2800" dirty="0" smtClean="0"/>
              <a:t>Consistency</a:t>
            </a:r>
          </a:p>
          <a:p>
            <a:pPr marL="514350" indent="-514350">
              <a:buSzTx/>
              <a:buFont typeface="+mj-lt"/>
              <a:buAutoNum type="arabicPeriod"/>
            </a:pPr>
            <a:r>
              <a:rPr lang="en-US" sz="2800" dirty="0" smtClean="0"/>
              <a:t>Temporally correct</a:t>
            </a:r>
          </a:p>
          <a:p>
            <a:pPr marL="514350" indent="-514350">
              <a:buSzTx/>
              <a:buFont typeface="+mj-lt"/>
              <a:buAutoNum type="arabicPeriod"/>
            </a:pPr>
            <a:r>
              <a:rPr lang="en-US" sz="2800" dirty="0" smtClean="0"/>
              <a:t>Specificity</a:t>
            </a:r>
          </a:p>
          <a:p>
            <a:pPr marL="514350" indent="-514350">
              <a:buSzTx/>
              <a:buFont typeface="+mj-lt"/>
              <a:buAutoNum type="arabicPeriod"/>
            </a:pPr>
            <a:r>
              <a:rPr lang="en-US" sz="2800" b="1" dirty="0" smtClean="0"/>
              <a:t>Coherence with existing knowledge</a:t>
            </a:r>
          </a:p>
          <a:p>
            <a:pPr marL="514350" indent="-514350">
              <a:buSzTx/>
              <a:buFont typeface="+mj-lt"/>
              <a:buAutoNum type="arabicPeriod"/>
            </a:pPr>
            <a:endParaRPr lang="en-US" sz="2800" dirty="0" smtClean="0"/>
          </a:p>
          <a:p>
            <a:pPr marL="514350" indent="-514350">
              <a:buSzTx/>
              <a:buNone/>
            </a:pPr>
            <a:endParaRPr lang="en-US" sz="2800" dirty="0" smtClean="0"/>
          </a:p>
          <a:p>
            <a:pPr>
              <a:buSzTx/>
              <a:buFontTx/>
              <a:buChar char="•"/>
            </a:pP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7620000" cy="1096962"/>
          </a:xfrm>
        </p:spPr>
        <p:txBody>
          <a:bodyPr/>
          <a:lstStyle/>
          <a:p>
            <a:r>
              <a:rPr lang="en-US" sz="4000" dirty="0" smtClean="0"/>
              <a:t>6. Coherence with existing knowledge</a:t>
            </a:r>
            <a:endParaRPr lang="en-US" sz="4000" dirty="0"/>
          </a:p>
        </p:txBody>
      </p:sp>
      <p:sp>
        <p:nvSpPr>
          <p:cNvPr id="22531" name="Rectangle 3"/>
          <p:cNvSpPr>
            <a:spLocks noGrp="1" noChangeArrowheads="1"/>
          </p:cNvSpPr>
          <p:nvPr>
            <p:ph type="body" idx="1"/>
          </p:nvPr>
        </p:nvSpPr>
        <p:spPr>
          <a:xfrm>
            <a:off x="685800" y="2362200"/>
            <a:ext cx="8229600" cy="1404938"/>
          </a:xfrm>
        </p:spPr>
        <p:txBody>
          <a:bodyPr/>
          <a:lstStyle/>
          <a:p>
            <a:pPr marL="609600" indent="-609600">
              <a:buClr>
                <a:schemeClr val="tx1"/>
              </a:buClr>
              <a:buFontTx/>
              <a:buNone/>
            </a:pPr>
            <a:r>
              <a:rPr lang="en-US" sz="3600" dirty="0" smtClean="0"/>
              <a:t>	Why does AA work?</a:t>
            </a:r>
          </a:p>
          <a:p>
            <a:pPr marL="609600" indent="-609600">
              <a:buClr>
                <a:schemeClr val="tx1"/>
              </a:buClr>
              <a:buFontTx/>
              <a:buNone/>
            </a:pPr>
            <a:endParaRPr lang="en-US" sz="3600" dirty="0" smtClean="0"/>
          </a:p>
          <a:p>
            <a:pPr marL="609600" indent="-609600">
              <a:buClr>
                <a:schemeClr val="tx1"/>
              </a:buClr>
              <a:buFontTx/>
              <a:buNone/>
            </a:pPr>
            <a:r>
              <a:rPr lang="en-US" sz="3600" dirty="0" smtClean="0"/>
              <a:t>	What </a:t>
            </a:r>
            <a:r>
              <a:rPr lang="en-US" sz="3600" dirty="0"/>
              <a:t>are the mediators that </a:t>
            </a:r>
            <a:r>
              <a:rPr lang="en-US" sz="3600" dirty="0" smtClean="0"/>
              <a:t>support positive </a:t>
            </a:r>
            <a:r>
              <a:rPr lang="en-US" sz="3600" dirty="0"/>
              <a:t>outcomes</a:t>
            </a:r>
            <a:r>
              <a:rPr lang="en-US" sz="3600" dirty="0" smtClean="0"/>
              <a:t>?</a:t>
            </a:r>
          </a:p>
          <a:p>
            <a:pPr marL="609600" indent="-609600">
              <a:buClr>
                <a:schemeClr val="tx1"/>
              </a:buClr>
              <a:buFontTx/>
              <a:buNone/>
            </a:pPr>
            <a:endParaRPr lang="en-US" sz="3600" dirty="0" smtClean="0"/>
          </a:p>
          <a:p>
            <a:pPr marL="609600" indent="-609600">
              <a:buClr>
                <a:schemeClr val="tx1"/>
              </a:buClr>
              <a:buFontTx/>
              <a:buNone/>
            </a:pPr>
            <a:r>
              <a:rPr lang="en-US" sz="3600"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Mechanisms of Efficacy</a:t>
            </a:r>
          </a:p>
        </p:txBody>
      </p:sp>
      <p:sp>
        <p:nvSpPr>
          <p:cNvPr id="24579" name="Rectangle 3"/>
          <p:cNvSpPr>
            <a:spLocks noGrp="1" noChangeArrowheads="1"/>
          </p:cNvSpPr>
          <p:nvPr>
            <p:ph type="body" idx="1"/>
          </p:nvPr>
        </p:nvSpPr>
        <p:spPr>
          <a:xfrm>
            <a:off x="457200" y="1981200"/>
            <a:ext cx="8229600" cy="4648200"/>
          </a:xfrm>
        </p:spPr>
        <p:txBody>
          <a:bodyPr/>
          <a:lstStyle/>
          <a:p>
            <a:pPr>
              <a:lnSpc>
                <a:spcPct val="80000"/>
              </a:lnSpc>
              <a:buFont typeface="Wingdings" pitchFamily="2" charset="2"/>
              <a:buNone/>
            </a:pPr>
            <a:r>
              <a:rPr lang="en-US" sz="2600" dirty="0"/>
              <a:t>	</a:t>
            </a:r>
            <a:r>
              <a:rPr lang="en-US" b="1" dirty="0"/>
              <a:t>Self Efficacy – the confidence to reduce and stop </a:t>
            </a:r>
            <a:r>
              <a:rPr lang="en-US" b="1" dirty="0" smtClean="0"/>
              <a:t>drinking</a:t>
            </a:r>
            <a:endParaRPr lang="en-US" b="1" dirty="0"/>
          </a:p>
          <a:p>
            <a:pPr>
              <a:lnSpc>
                <a:spcPct val="80000"/>
              </a:lnSpc>
              <a:buFont typeface="Wingdings" pitchFamily="2" charset="2"/>
              <a:buNone/>
            </a:pPr>
            <a:endParaRPr lang="en-US" sz="2600" b="1" dirty="0"/>
          </a:p>
          <a:p>
            <a:pPr>
              <a:lnSpc>
                <a:spcPct val="80000"/>
              </a:lnSpc>
              <a:buFont typeface="Wingdings" pitchFamily="2" charset="2"/>
              <a:buNone/>
            </a:pPr>
            <a:r>
              <a:rPr lang="en-US" sz="2600" dirty="0"/>
              <a:t>	In Project  MATCH, AA participation predicted self efficacy which predicted percentage of days abstinent in the 7-12 month period after treatment.</a:t>
            </a:r>
          </a:p>
          <a:p>
            <a:pPr algn="r">
              <a:lnSpc>
                <a:spcPct val="80000"/>
              </a:lnSpc>
              <a:buFont typeface="Wingdings" pitchFamily="2" charset="2"/>
              <a:buNone/>
            </a:pPr>
            <a:r>
              <a:rPr lang="en-US" sz="2600" dirty="0"/>
              <a:t>				</a:t>
            </a:r>
            <a:r>
              <a:rPr lang="en-US" sz="2000" i="1" dirty="0"/>
              <a:t>Connors, </a:t>
            </a:r>
            <a:r>
              <a:rPr lang="en-US" sz="2000" i="1" dirty="0" err="1"/>
              <a:t>Tonigan</a:t>
            </a:r>
            <a:r>
              <a:rPr lang="en-US" sz="2000" i="1" dirty="0"/>
              <a:t>, Miller </a:t>
            </a:r>
            <a:r>
              <a:rPr lang="en-US" sz="2000" dirty="0" smtClean="0"/>
              <a:t>2001</a:t>
            </a:r>
            <a:endParaRPr lang="en-US" sz="2000" dirty="0"/>
          </a:p>
          <a:p>
            <a:pPr>
              <a:lnSpc>
                <a:spcPct val="80000"/>
              </a:lnSpc>
              <a:buFont typeface="Wingdings" pitchFamily="2" charset="2"/>
              <a:buNone/>
            </a:pPr>
            <a:r>
              <a:rPr lang="en-US" sz="2000" dirty="0"/>
              <a:t>	</a:t>
            </a:r>
          </a:p>
          <a:p>
            <a:pPr>
              <a:lnSpc>
                <a:spcPct val="80000"/>
              </a:lnSpc>
              <a:buFont typeface="Wingdings" pitchFamily="2" charset="2"/>
              <a:buNone/>
            </a:pPr>
            <a:r>
              <a:rPr lang="en-US" sz="2600" dirty="0"/>
              <a:t>	This was also shown at 3 year follow up.</a:t>
            </a:r>
          </a:p>
          <a:p>
            <a:pPr>
              <a:lnSpc>
                <a:spcPct val="80000"/>
              </a:lnSpc>
              <a:buFont typeface="Wingdings" pitchFamily="2" charset="2"/>
              <a:buNone/>
            </a:pPr>
            <a:endParaRPr lang="en-US" sz="2600" dirty="0"/>
          </a:p>
          <a:p>
            <a:pPr algn="r">
              <a:lnSpc>
                <a:spcPct val="80000"/>
              </a:lnSpc>
              <a:buFont typeface="Wingdings" pitchFamily="2" charset="2"/>
              <a:buNone/>
            </a:pPr>
            <a:r>
              <a:rPr lang="en-US" sz="2600" dirty="0"/>
              <a:t>	</a:t>
            </a:r>
            <a:r>
              <a:rPr lang="en-US" sz="2000" i="1" dirty="0"/>
              <a:t>Owen, </a:t>
            </a:r>
            <a:r>
              <a:rPr lang="en-US" sz="2000" i="1" dirty="0" err="1"/>
              <a:t>Slaymaker</a:t>
            </a:r>
            <a:r>
              <a:rPr lang="en-US" sz="2000" i="1" dirty="0"/>
              <a:t>, </a:t>
            </a:r>
            <a:r>
              <a:rPr lang="en-US" sz="2000" i="1" dirty="0" err="1"/>
              <a:t>Tonigan</a:t>
            </a:r>
            <a:r>
              <a:rPr lang="en-US" sz="2000" i="1" dirty="0"/>
              <a:t>, </a:t>
            </a:r>
            <a:r>
              <a:rPr lang="en-US" sz="2000" i="1" dirty="0" err="1"/>
              <a:t>McCrady</a:t>
            </a:r>
            <a:r>
              <a:rPr lang="en-US" sz="2000" i="1" dirty="0"/>
              <a:t>,</a:t>
            </a:r>
          </a:p>
          <a:p>
            <a:pPr algn="r">
              <a:lnSpc>
                <a:spcPct val="80000"/>
              </a:lnSpc>
              <a:buFont typeface="Wingdings" pitchFamily="2" charset="2"/>
              <a:buNone/>
            </a:pPr>
            <a:r>
              <a:rPr lang="en-US" sz="2000" i="1" dirty="0"/>
              <a:t> Epstein, </a:t>
            </a:r>
            <a:r>
              <a:rPr lang="en-US" sz="2000" i="1" dirty="0" err="1"/>
              <a:t>Kaskutas</a:t>
            </a:r>
            <a:r>
              <a:rPr lang="en-US" sz="2000" i="1" dirty="0"/>
              <a:t>, Humphreys, Miller </a:t>
            </a:r>
            <a:r>
              <a:rPr lang="en-US" sz="2000" dirty="0" smtClean="0"/>
              <a:t>2003</a:t>
            </a:r>
            <a:endParaRPr lang="en-US" sz="2000" dirty="0"/>
          </a:p>
          <a:p>
            <a:pPr>
              <a:lnSpc>
                <a:spcPct val="80000"/>
              </a:lnSpc>
              <a:buFont typeface="Wingdings" pitchFamily="2" charset="2"/>
              <a:buNone/>
            </a:pPr>
            <a:endParaRPr lang="en-US" sz="2600" dirty="0"/>
          </a:p>
          <a:p>
            <a:pPr>
              <a:lnSpc>
                <a:spcPct val="80000"/>
              </a:lnSpc>
              <a:buFont typeface="Wingdings" pitchFamily="2" charset="2"/>
              <a:buNone/>
            </a:pPr>
            <a:endParaRPr lang="en-US" sz="2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1096962"/>
          </a:xfrm>
        </p:spPr>
        <p:txBody>
          <a:bodyPr/>
          <a:lstStyle/>
          <a:p>
            <a:r>
              <a:rPr lang="en-US" sz="4000"/>
              <a:t>Mechanisms of Efficacy</a:t>
            </a:r>
          </a:p>
        </p:txBody>
      </p:sp>
      <p:sp>
        <p:nvSpPr>
          <p:cNvPr id="25603" name="Rectangle 3"/>
          <p:cNvSpPr>
            <a:spLocks noGrp="1" noChangeArrowheads="1"/>
          </p:cNvSpPr>
          <p:nvPr>
            <p:ph type="body" idx="1"/>
          </p:nvPr>
        </p:nvSpPr>
        <p:spPr>
          <a:xfrm>
            <a:off x="457200" y="1524000"/>
            <a:ext cx="8229600" cy="5029200"/>
          </a:xfrm>
        </p:spPr>
        <p:txBody>
          <a:bodyPr/>
          <a:lstStyle/>
          <a:p>
            <a:pPr>
              <a:lnSpc>
                <a:spcPct val="80000"/>
              </a:lnSpc>
              <a:buFont typeface="Wingdings" pitchFamily="2" charset="2"/>
              <a:buNone/>
            </a:pPr>
            <a:r>
              <a:rPr lang="en-US" sz="2600" dirty="0"/>
              <a:t>	</a:t>
            </a:r>
            <a:r>
              <a:rPr lang="en-US" sz="3200" b="1" dirty="0"/>
              <a:t>Increased Social Support</a:t>
            </a:r>
          </a:p>
          <a:p>
            <a:pPr>
              <a:lnSpc>
                <a:spcPct val="80000"/>
              </a:lnSpc>
              <a:buFont typeface="Wingdings" pitchFamily="2" charset="2"/>
              <a:buNone/>
            </a:pPr>
            <a:endParaRPr lang="en-US" sz="3200" b="1" dirty="0"/>
          </a:p>
          <a:p>
            <a:pPr>
              <a:lnSpc>
                <a:spcPct val="80000"/>
              </a:lnSpc>
            </a:pPr>
            <a:r>
              <a:rPr lang="en-US" sz="2600" dirty="0"/>
              <a:t>Involvement in self help groups predicted reduced substance use at 1 year follow up.  “Both enhanced friendship networks and active coping responses appeared to mediate these effects.”</a:t>
            </a:r>
          </a:p>
          <a:p>
            <a:pPr algn="r">
              <a:lnSpc>
                <a:spcPct val="80000"/>
              </a:lnSpc>
              <a:buFont typeface="Wingdings" pitchFamily="2" charset="2"/>
              <a:buNone/>
            </a:pPr>
            <a:r>
              <a:rPr lang="en-US" sz="2600" dirty="0"/>
              <a:t>	</a:t>
            </a:r>
            <a:r>
              <a:rPr lang="en-US" sz="2000" i="1" dirty="0"/>
              <a:t>Humphreys, </a:t>
            </a:r>
            <a:r>
              <a:rPr lang="en-US" sz="2000" i="1" dirty="0" err="1"/>
              <a:t>Mankowski</a:t>
            </a:r>
            <a:r>
              <a:rPr lang="en-US" sz="2000" i="1" dirty="0"/>
              <a:t>, Moos, Finney </a:t>
            </a:r>
            <a:r>
              <a:rPr lang="en-US" sz="2000" dirty="0" smtClean="0"/>
              <a:t>1999</a:t>
            </a:r>
            <a:endParaRPr lang="en-US" sz="2000" dirty="0"/>
          </a:p>
          <a:p>
            <a:pPr algn="r">
              <a:lnSpc>
                <a:spcPct val="80000"/>
              </a:lnSpc>
              <a:buFont typeface="Wingdings" pitchFamily="2" charset="2"/>
              <a:buNone/>
            </a:pPr>
            <a:endParaRPr lang="en-US" sz="2600" i="1" dirty="0"/>
          </a:p>
          <a:p>
            <a:pPr>
              <a:lnSpc>
                <a:spcPct val="80000"/>
              </a:lnSpc>
            </a:pPr>
            <a:r>
              <a:rPr lang="en-US" sz="2600" dirty="0"/>
              <a:t>Follow up of men and women found “AA involvement and the type of support received from AA members were consistent contributors to abstinence 3 years following a treatment episode.”</a:t>
            </a:r>
          </a:p>
          <a:p>
            <a:pPr algn="r">
              <a:lnSpc>
                <a:spcPct val="80000"/>
              </a:lnSpc>
              <a:buFont typeface="Wingdings" pitchFamily="2" charset="2"/>
              <a:buNone/>
            </a:pPr>
            <a:r>
              <a:rPr lang="en-US" sz="2600" dirty="0"/>
              <a:t>	</a:t>
            </a:r>
            <a:r>
              <a:rPr lang="en-US" sz="2000" i="1" dirty="0"/>
              <a:t>Bond, </a:t>
            </a:r>
            <a:r>
              <a:rPr lang="en-US" sz="2000" i="1" dirty="0" err="1"/>
              <a:t>Kaskutas</a:t>
            </a:r>
            <a:r>
              <a:rPr lang="en-US" sz="2000" i="1" dirty="0"/>
              <a:t>, </a:t>
            </a:r>
            <a:r>
              <a:rPr lang="en-US" sz="2000" i="1" dirty="0" err="1"/>
              <a:t>Weisner</a:t>
            </a:r>
            <a:r>
              <a:rPr lang="en-US" sz="2000" i="1" dirty="0"/>
              <a:t> </a:t>
            </a:r>
            <a:r>
              <a:rPr lang="en-US" sz="2000" dirty="0" smtClean="0"/>
              <a:t>2003</a:t>
            </a:r>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22238"/>
            <a:ext cx="7543800" cy="1096962"/>
          </a:xfrm>
        </p:spPr>
        <p:txBody>
          <a:bodyPr/>
          <a:lstStyle/>
          <a:p>
            <a:r>
              <a:rPr lang="en-US" sz="4000"/>
              <a:t>Mechanisms of Efficacy</a:t>
            </a:r>
          </a:p>
        </p:txBody>
      </p:sp>
      <p:sp>
        <p:nvSpPr>
          <p:cNvPr id="26627" name="Rectangle 3"/>
          <p:cNvSpPr>
            <a:spLocks noGrp="1" noChangeArrowheads="1"/>
          </p:cNvSpPr>
          <p:nvPr>
            <p:ph type="body" idx="1"/>
          </p:nvPr>
        </p:nvSpPr>
        <p:spPr/>
        <p:txBody>
          <a:bodyPr/>
          <a:lstStyle/>
          <a:p>
            <a:pPr>
              <a:lnSpc>
                <a:spcPct val="80000"/>
              </a:lnSpc>
              <a:buFont typeface="Wingdings" pitchFamily="2" charset="2"/>
              <a:buNone/>
            </a:pPr>
            <a:r>
              <a:rPr lang="en-US" sz="3200" b="1" dirty="0" smtClean="0"/>
              <a:t>	Improved </a:t>
            </a:r>
            <a:r>
              <a:rPr lang="en-US" sz="3200" b="1" dirty="0"/>
              <a:t>Coping Skills</a:t>
            </a:r>
          </a:p>
          <a:p>
            <a:pPr>
              <a:lnSpc>
                <a:spcPct val="80000"/>
              </a:lnSpc>
              <a:buFont typeface="Wingdings" pitchFamily="2" charset="2"/>
              <a:buNone/>
            </a:pPr>
            <a:endParaRPr lang="en-US" sz="3200" b="1" dirty="0"/>
          </a:p>
          <a:p>
            <a:pPr>
              <a:lnSpc>
                <a:spcPct val="80000"/>
              </a:lnSpc>
              <a:buFont typeface="Wingdings" pitchFamily="2" charset="2"/>
              <a:buNone/>
            </a:pPr>
            <a:r>
              <a:rPr lang="en-US" sz="2600" dirty="0"/>
              <a:t>	Proximal outcomes (1 and 6 month) were predicted by increased active coping efforts.</a:t>
            </a:r>
          </a:p>
          <a:p>
            <a:pPr algn="r">
              <a:lnSpc>
                <a:spcPct val="80000"/>
              </a:lnSpc>
              <a:buFont typeface="Wingdings" pitchFamily="2" charset="2"/>
              <a:buNone/>
            </a:pPr>
            <a:r>
              <a:rPr lang="en-US" sz="2600" dirty="0"/>
              <a:t>	</a:t>
            </a:r>
            <a:r>
              <a:rPr lang="en-US" sz="2000" i="1" dirty="0"/>
              <a:t>Morgenstern, </a:t>
            </a:r>
            <a:r>
              <a:rPr lang="en-US" sz="2000" i="1" dirty="0" err="1"/>
              <a:t>Labourie</a:t>
            </a:r>
            <a:r>
              <a:rPr lang="en-US" sz="2000" i="1" dirty="0"/>
              <a:t>, </a:t>
            </a:r>
            <a:r>
              <a:rPr lang="en-US" sz="2000" i="1" dirty="0" err="1"/>
              <a:t>McCrady</a:t>
            </a:r>
            <a:r>
              <a:rPr lang="en-US" sz="2000" i="1" dirty="0"/>
              <a:t>, </a:t>
            </a:r>
            <a:r>
              <a:rPr lang="en-US" sz="2000" i="1" dirty="0" err="1"/>
              <a:t>Kahler</a:t>
            </a:r>
            <a:r>
              <a:rPr lang="en-US" sz="2000" i="1" dirty="0"/>
              <a:t>, Frey </a:t>
            </a:r>
            <a:r>
              <a:rPr lang="en-US" sz="2000" dirty="0" smtClean="0"/>
              <a:t>1997</a:t>
            </a:r>
            <a:endParaRPr lang="en-US" sz="2000" dirty="0"/>
          </a:p>
          <a:p>
            <a:pPr>
              <a:lnSpc>
                <a:spcPct val="80000"/>
              </a:lnSpc>
              <a:buFont typeface="Wingdings" pitchFamily="2" charset="2"/>
              <a:buNone/>
            </a:pPr>
            <a:endParaRPr lang="en-US" sz="2000" i="1" dirty="0"/>
          </a:p>
          <a:p>
            <a:pPr>
              <a:lnSpc>
                <a:spcPct val="80000"/>
              </a:lnSpc>
              <a:buFont typeface="Wingdings" pitchFamily="2" charset="2"/>
              <a:buNone/>
            </a:pPr>
            <a:r>
              <a:rPr lang="en-US" sz="2100" i="1" dirty="0"/>
              <a:t>	</a:t>
            </a:r>
            <a:r>
              <a:rPr lang="en-US" sz="2600" dirty="0"/>
              <a:t>Active coping responses resulting from AA participation predicted reduction in substance use at 1 year follow up</a:t>
            </a:r>
            <a:r>
              <a:rPr lang="en-US" sz="2100" dirty="0"/>
              <a:t>.</a:t>
            </a:r>
          </a:p>
          <a:p>
            <a:pPr algn="r">
              <a:lnSpc>
                <a:spcPct val="80000"/>
              </a:lnSpc>
              <a:buFont typeface="Wingdings" pitchFamily="2" charset="2"/>
              <a:buNone/>
            </a:pPr>
            <a:r>
              <a:rPr lang="en-US" sz="2100" dirty="0"/>
              <a:t>	</a:t>
            </a:r>
            <a:r>
              <a:rPr lang="en-US" sz="2000" i="1" dirty="0"/>
              <a:t>Humphreys, </a:t>
            </a:r>
            <a:r>
              <a:rPr lang="en-US" sz="2000" i="1" dirty="0" err="1"/>
              <a:t>Mankowski</a:t>
            </a:r>
            <a:r>
              <a:rPr lang="en-US" sz="2000" i="1" dirty="0"/>
              <a:t>, Moos, Finney </a:t>
            </a:r>
            <a:r>
              <a:rPr lang="en-US" sz="2000" dirty="0" smtClean="0"/>
              <a:t>1999</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a:t>12 Step Programs</a:t>
            </a:r>
          </a:p>
        </p:txBody>
      </p:sp>
      <p:sp>
        <p:nvSpPr>
          <p:cNvPr id="55299" name="Rectangle 3"/>
          <p:cNvSpPr>
            <a:spLocks noGrp="1" noChangeArrowheads="1"/>
          </p:cNvSpPr>
          <p:nvPr>
            <p:ph type="body" idx="1"/>
          </p:nvPr>
        </p:nvSpPr>
        <p:spPr>
          <a:xfrm>
            <a:off x="838200" y="1981200"/>
            <a:ext cx="7848600" cy="4149725"/>
          </a:xfrm>
        </p:spPr>
        <p:txBody>
          <a:bodyPr/>
          <a:lstStyle/>
          <a:p>
            <a:r>
              <a:rPr lang="en-US"/>
              <a:t>Accessible</a:t>
            </a:r>
          </a:p>
          <a:p>
            <a:r>
              <a:rPr lang="en-US"/>
              <a:t>Inclusive</a:t>
            </a:r>
          </a:p>
          <a:p>
            <a:r>
              <a:rPr lang="en-US"/>
              <a:t>Adaptable/diverse</a:t>
            </a:r>
          </a:p>
          <a:p>
            <a:r>
              <a:rPr lang="en-US"/>
              <a:t>Growing</a:t>
            </a:r>
          </a:p>
          <a:p>
            <a:r>
              <a:rPr lang="en-US"/>
              <a:t>Inexpensive</a:t>
            </a:r>
          </a:p>
          <a:p>
            <a:r>
              <a:rPr lang="en-US"/>
              <a:t>Successful</a:t>
            </a:r>
          </a:p>
          <a:p>
            <a:pPr>
              <a:buFont typeface="Wingdings" pitchFamily="2" charset="2"/>
              <a:buNone/>
            </a:pPr>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57200" y="2209800"/>
            <a:ext cx="8229600" cy="3921125"/>
          </a:xfrm>
        </p:spPr>
        <p:txBody>
          <a:bodyPr/>
          <a:lstStyle/>
          <a:p>
            <a:pPr>
              <a:buFont typeface="Wingdings" pitchFamily="2" charset="2"/>
              <a:buNone/>
            </a:pPr>
            <a:endParaRPr lang="en-US" b="1" u="sng"/>
          </a:p>
          <a:p>
            <a:pPr>
              <a:buFont typeface="Wingdings" pitchFamily="2" charset="2"/>
              <a:buNone/>
            </a:pPr>
            <a:r>
              <a:rPr lang="en-US" u="sng"/>
              <a:t>General outcome:</a:t>
            </a:r>
          </a:p>
          <a:p>
            <a:pPr>
              <a:buFont typeface="Wingdings" pitchFamily="2" charset="2"/>
              <a:buNone/>
            </a:pPr>
            <a:r>
              <a:rPr lang="en-US"/>
              <a:t>	Attendance at 12 Step meetings is not likely to be as helpful as becoming actively involved in the 12 Step community.</a:t>
            </a:r>
          </a:p>
        </p:txBody>
      </p:sp>
      <p:sp>
        <p:nvSpPr>
          <p:cNvPr id="56323" name="Text Box 3"/>
          <p:cNvSpPr txBox="1">
            <a:spLocks noChangeArrowheads="1"/>
          </p:cNvSpPr>
          <p:nvPr/>
        </p:nvSpPr>
        <p:spPr bwMode="auto">
          <a:xfrm>
            <a:off x="304800" y="533400"/>
            <a:ext cx="7620000" cy="2014538"/>
          </a:xfrm>
          <a:prstGeom prst="rect">
            <a:avLst/>
          </a:prstGeom>
          <a:noFill/>
          <a:ln w="9525" algn="ctr">
            <a:noFill/>
            <a:miter lim="800000"/>
            <a:headEnd/>
            <a:tailEnd/>
          </a:ln>
          <a:effectLst/>
        </p:spPr>
        <p:txBody>
          <a:bodyPr>
            <a:spAutoFit/>
          </a:bodyPr>
          <a:lstStyle/>
          <a:p>
            <a:pPr>
              <a:spcBef>
                <a:spcPct val="20000"/>
              </a:spcBef>
              <a:buClr>
                <a:schemeClr val="tx2"/>
              </a:buClr>
              <a:buSzPct val="70000"/>
              <a:buFont typeface="Wingdings" pitchFamily="2" charset="2"/>
              <a:buNone/>
            </a:pPr>
            <a:r>
              <a:rPr lang="en-US">
                <a:solidFill>
                  <a:schemeClr val="tx2"/>
                </a:solidFill>
              </a:rPr>
              <a:t> </a:t>
            </a:r>
            <a:r>
              <a:rPr lang="en-US" sz="3600" b="1">
                <a:solidFill>
                  <a:schemeClr val="tx2"/>
                </a:solidFill>
              </a:rPr>
              <a:t>Multiple studies have examined 12 Step </a:t>
            </a:r>
            <a:r>
              <a:rPr lang="en-US" sz="3600" b="1" u="sng">
                <a:solidFill>
                  <a:schemeClr val="tx2"/>
                </a:solidFill>
              </a:rPr>
              <a:t>Affiliation vs Involvement</a:t>
            </a:r>
          </a:p>
          <a:p>
            <a:pPr>
              <a:spcBef>
                <a:spcPct val="50000"/>
              </a:spcBef>
            </a:pPr>
            <a:endParaRPr lang="en-US" sz="360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Which Activities Matter Most?</a:t>
            </a:r>
          </a:p>
        </p:txBody>
      </p:sp>
      <p:sp>
        <p:nvSpPr>
          <p:cNvPr id="79875" name="Rectangle 3"/>
          <p:cNvSpPr>
            <a:spLocks noGrp="1" noChangeArrowheads="1"/>
          </p:cNvSpPr>
          <p:nvPr>
            <p:ph type="body" idx="1"/>
          </p:nvPr>
        </p:nvSpPr>
        <p:spPr>
          <a:xfrm>
            <a:off x="457200" y="1719263"/>
            <a:ext cx="8229600" cy="4833937"/>
          </a:xfrm>
        </p:spPr>
        <p:txBody>
          <a:bodyPr/>
          <a:lstStyle/>
          <a:p>
            <a:pPr>
              <a:lnSpc>
                <a:spcPct val="85000"/>
              </a:lnSpc>
              <a:spcBef>
                <a:spcPct val="0"/>
              </a:spcBef>
              <a:buFont typeface="Wingdings" pitchFamily="2" charset="2"/>
              <a:buNone/>
            </a:pPr>
            <a:r>
              <a:rPr lang="en-US" b="1" i="1" dirty="0"/>
              <a:t>Summarizing across 16 studies</a:t>
            </a:r>
            <a:r>
              <a:rPr lang="en-US" dirty="0"/>
              <a:t> </a:t>
            </a:r>
          </a:p>
          <a:p>
            <a:pPr>
              <a:lnSpc>
                <a:spcPct val="85000"/>
              </a:lnSpc>
              <a:spcBef>
                <a:spcPct val="0"/>
              </a:spcBef>
              <a:buFont typeface="Wingdings" pitchFamily="2" charset="2"/>
              <a:buNone/>
            </a:pPr>
            <a:endParaRPr lang="en-US" sz="2000" dirty="0"/>
          </a:p>
          <a:p>
            <a:pPr lvl="1">
              <a:lnSpc>
                <a:spcPct val="90000"/>
              </a:lnSpc>
              <a:spcBef>
                <a:spcPct val="0"/>
              </a:spcBef>
              <a:buClr>
                <a:srgbClr val="339933"/>
              </a:buClr>
              <a:buFont typeface="Wingdings" pitchFamily="2" charset="2"/>
              <a:buNone/>
            </a:pPr>
            <a:r>
              <a:rPr lang="en-US" sz="2200" b="1" dirty="0"/>
              <a:t>Strongest evidence for:</a:t>
            </a:r>
          </a:p>
          <a:p>
            <a:pPr lvl="2">
              <a:lnSpc>
                <a:spcPct val="90000"/>
              </a:lnSpc>
              <a:spcBef>
                <a:spcPct val="0"/>
              </a:spcBef>
              <a:buClr>
                <a:schemeClr val="tx2"/>
              </a:buClr>
              <a:buSzTx/>
              <a:buFontTx/>
              <a:buChar char="•"/>
            </a:pPr>
            <a:r>
              <a:rPr lang="en-US" sz="2100" b="1" dirty="0"/>
              <a:t>having a sponsor</a:t>
            </a:r>
          </a:p>
          <a:p>
            <a:pPr lvl="2">
              <a:lnSpc>
                <a:spcPct val="90000"/>
              </a:lnSpc>
              <a:spcBef>
                <a:spcPct val="0"/>
              </a:spcBef>
              <a:buClr>
                <a:schemeClr val="tx2"/>
              </a:buClr>
              <a:buSzTx/>
              <a:buFontTx/>
              <a:buChar char="•"/>
            </a:pPr>
            <a:r>
              <a:rPr lang="en-US" sz="2100" b="1" dirty="0"/>
              <a:t>being more involved in AA than in the past</a:t>
            </a:r>
          </a:p>
          <a:p>
            <a:pPr lvl="2">
              <a:lnSpc>
                <a:spcPct val="90000"/>
              </a:lnSpc>
              <a:spcBef>
                <a:spcPct val="0"/>
              </a:spcBef>
              <a:buClr>
                <a:srgbClr val="339933"/>
              </a:buClr>
              <a:buFont typeface="Wingdings" pitchFamily="2" charset="2"/>
              <a:buNone/>
            </a:pPr>
            <a:endParaRPr lang="en-US" sz="2100" b="1" dirty="0"/>
          </a:p>
          <a:p>
            <a:pPr lvl="1">
              <a:lnSpc>
                <a:spcPct val="90000"/>
              </a:lnSpc>
              <a:spcBef>
                <a:spcPct val="0"/>
              </a:spcBef>
              <a:buClr>
                <a:srgbClr val="339933"/>
              </a:buClr>
              <a:buFont typeface="Wingdings" pitchFamily="2" charset="2"/>
              <a:buNone/>
            </a:pPr>
            <a:r>
              <a:rPr lang="en-US" sz="2200" b="1" dirty="0"/>
              <a:t>Next-strongest evidence is for:</a:t>
            </a:r>
          </a:p>
          <a:p>
            <a:pPr lvl="2">
              <a:lnSpc>
                <a:spcPct val="90000"/>
              </a:lnSpc>
              <a:spcBef>
                <a:spcPct val="0"/>
              </a:spcBef>
              <a:buClr>
                <a:schemeClr val="tx2"/>
              </a:buClr>
              <a:buSzTx/>
              <a:buFontTx/>
              <a:buChar char="•"/>
            </a:pPr>
            <a:r>
              <a:rPr lang="en-US" sz="2100" b="1" dirty="0"/>
              <a:t>leading an AA meeting</a:t>
            </a:r>
          </a:p>
          <a:p>
            <a:pPr lvl="2">
              <a:lnSpc>
                <a:spcPct val="90000"/>
              </a:lnSpc>
              <a:spcBef>
                <a:spcPct val="0"/>
              </a:spcBef>
              <a:buClr>
                <a:schemeClr val="tx2"/>
              </a:buClr>
              <a:buSzTx/>
              <a:buFontTx/>
              <a:buChar char="•"/>
            </a:pPr>
            <a:r>
              <a:rPr lang="en-US" sz="2100" b="1" dirty="0"/>
              <a:t>doing 12-step work</a:t>
            </a:r>
          </a:p>
          <a:p>
            <a:pPr lvl="2">
              <a:lnSpc>
                <a:spcPct val="90000"/>
              </a:lnSpc>
              <a:spcBef>
                <a:spcPct val="0"/>
              </a:spcBef>
              <a:buClr>
                <a:srgbClr val="339933"/>
              </a:buClr>
              <a:buFont typeface="Wingdings" pitchFamily="2" charset="2"/>
              <a:buNone/>
            </a:pPr>
            <a:endParaRPr lang="en-US" sz="2100" b="1" dirty="0"/>
          </a:p>
          <a:p>
            <a:pPr lvl="1">
              <a:lnSpc>
                <a:spcPct val="90000"/>
              </a:lnSpc>
              <a:spcBef>
                <a:spcPct val="0"/>
              </a:spcBef>
              <a:buClr>
                <a:srgbClr val="339933"/>
              </a:buClr>
              <a:buFont typeface="Wingdings" pitchFamily="2" charset="2"/>
              <a:buNone/>
            </a:pPr>
            <a:r>
              <a:rPr lang="en-US" sz="2200" b="1" dirty="0"/>
              <a:t>Weaker relationships for:</a:t>
            </a:r>
          </a:p>
          <a:p>
            <a:pPr lvl="2">
              <a:lnSpc>
                <a:spcPct val="90000"/>
              </a:lnSpc>
              <a:spcBef>
                <a:spcPct val="0"/>
              </a:spcBef>
              <a:buClr>
                <a:schemeClr val="tx2"/>
              </a:buClr>
              <a:buSzTx/>
              <a:buFontTx/>
              <a:buChar char="•"/>
            </a:pPr>
            <a:r>
              <a:rPr lang="en-US" sz="2100" b="1" dirty="0"/>
              <a:t>sponsoring others</a:t>
            </a:r>
          </a:p>
          <a:p>
            <a:pPr lvl="2">
              <a:lnSpc>
                <a:spcPct val="90000"/>
              </a:lnSpc>
              <a:spcBef>
                <a:spcPct val="25000"/>
              </a:spcBef>
              <a:buClr>
                <a:schemeClr val="tx2"/>
              </a:buClr>
              <a:buSzTx/>
              <a:buFontTx/>
              <a:buChar char="•"/>
            </a:pPr>
            <a:r>
              <a:rPr lang="en-US" sz="2100" b="1" dirty="0"/>
              <a:t>working last 7 steps</a:t>
            </a:r>
          </a:p>
          <a:p>
            <a:pPr lvl="3">
              <a:lnSpc>
                <a:spcPct val="90000"/>
              </a:lnSpc>
              <a:buSzTx/>
              <a:buFontTx/>
              <a:buNone/>
            </a:pPr>
            <a:endParaRPr lang="en-US" b="1" dirty="0"/>
          </a:p>
          <a:p>
            <a:pPr lvl="3">
              <a:lnSpc>
                <a:spcPct val="90000"/>
              </a:lnSpc>
              <a:buSzTx/>
              <a:buFontTx/>
              <a:buNone/>
            </a:pPr>
            <a:r>
              <a:rPr lang="en-US" b="1" dirty="0"/>
              <a:t>						</a:t>
            </a:r>
            <a:r>
              <a:rPr lang="en-US" sz="1600" i="1" dirty="0" err="1"/>
              <a:t>Kaskutas</a:t>
            </a:r>
            <a:r>
              <a:rPr lang="en-US" sz="1600" dirty="0"/>
              <a:t> 2007</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2238"/>
            <a:ext cx="7543800" cy="1858962"/>
          </a:xfrm>
        </p:spPr>
        <p:txBody>
          <a:bodyPr/>
          <a:lstStyle/>
          <a:p>
            <a:r>
              <a:rPr lang="en-US" sz="3200" dirty="0"/>
              <a:t>National Practice Guidelines Support AA Participation Based on This Research</a:t>
            </a:r>
          </a:p>
        </p:txBody>
      </p:sp>
      <p:sp>
        <p:nvSpPr>
          <p:cNvPr id="27651" name="Rectangle 3"/>
          <p:cNvSpPr>
            <a:spLocks noGrp="1" noChangeArrowheads="1"/>
          </p:cNvSpPr>
          <p:nvPr>
            <p:ph type="body" idx="1"/>
          </p:nvPr>
        </p:nvSpPr>
        <p:spPr>
          <a:xfrm>
            <a:off x="381000" y="2209800"/>
            <a:ext cx="8229600" cy="4411663"/>
          </a:xfrm>
        </p:spPr>
        <p:txBody>
          <a:bodyPr/>
          <a:lstStyle/>
          <a:p>
            <a:pPr>
              <a:buClr>
                <a:schemeClr val="tx1"/>
              </a:buClr>
            </a:pPr>
            <a:r>
              <a:rPr lang="en-US" sz="2400" dirty="0"/>
              <a:t>ASAM:  </a:t>
            </a:r>
            <a:r>
              <a:rPr lang="en-US" sz="2400" dirty="0" smtClean="0"/>
              <a:t>Public </a:t>
            </a:r>
            <a:r>
              <a:rPr lang="en-US" sz="2400" dirty="0"/>
              <a:t>Policy Statement – Self Help Groups and Professional Treatment</a:t>
            </a:r>
          </a:p>
          <a:p>
            <a:pPr>
              <a:buClr>
                <a:schemeClr val="tx1"/>
              </a:buClr>
              <a:buFont typeface="Wingdings" pitchFamily="2" charset="2"/>
              <a:buNone/>
            </a:pPr>
            <a:endParaRPr lang="en-US" sz="2400" dirty="0"/>
          </a:p>
          <a:p>
            <a:pPr>
              <a:buClr>
                <a:schemeClr val="tx1"/>
              </a:buClr>
            </a:pPr>
            <a:r>
              <a:rPr lang="en-US" sz="2400" dirty="0"/>
              <a:t>Department of Veteran Affairs:  Clinical Practice </a:t>
            </a:r>
            <a:r>
              <a:rPr lang="en-US" sz="2400" dirty="0" smtClean="0"/>
              <a:t>Guidelines for Substance Use Disorder</a:t>
            </a:r>
            <a:endParaRPr lang="en-US" sz="2400" dirty="0"/>
          </a:p>
          <a:p>
            <a:pPr>
              <a:buClr>
                <a:schemeClr val="tx1"/>
              </a:buClr>
              <a:buFont typeface="Wingdings" pitchFamily="2" charset="2"/>
              <a:buNone/>
            </a:pPr>
            <a:endParaRPr lang="en-US" sz="2400" dirty="0"/>
          </a:p>
          <a:p>
            <a:pPr>
              <a:buClr>
                <a:schemeClr val="tx1"/>
              </a:buClr>
            </a:pPr>
            <a:r>
              <a:rPr lang="en-US" sz="2400" dirty="0"/>
              <a:t>SAMHSA/CSAT:  Treatment Improvement Protocols</a:t>
            </a:r>
          </a:p>
          <a:p>
            <a:pPr>
              <a:buClr>
                <a:schemeClr val="tx1"/>
              </a:buClr>
              <a:buFont typeface="Wingdings" pitchFamily="2" charset="2"/>
              <a:buNone/>
            </a:pPr>
            <a:endParaRPr lang="en-US" sz="2400" dirty="0"/>
          </a:p>
          <a:p>
            <a:pPr>
              <a:buClr>
                <a:schemeClr val="tx1"/>
              </a:buClr>
            </a:pPr>
            <a:r>
              <a:rPr lang="en-US" sz="2400" dirty="0"/>
              <a:t>NIAAA: Helping Patients Who Drink Too Much</a:t>
            </a:r>
          </a:p>
          <a:p>
            <a:pPr>
              <a:buClr>
                <a:schemeClr val="tx1"/>
              </a:buClr>
            </a:pP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dirty="0"/>
              <a:t>Summary</a:t>
            </a:r>
          </a:p>
        </p:txBody>
      </p:sp>
      <p:sp>
        <p:nvSpPr>
          <p:cNvPr id="29699" name="Rectangle 3"/>
          <p:cNvSpPr>
            <a:spLocks noGrp="1" noChangeArrowheads="1"/>
          </p:cNvSpPr>
          <p:nvPr>
            <p:ph type="body" idx="1"/>
          </p:nvPr>
        </p:nvSpPr>
        <p:spPr>
          <a:xfrm>
            <a:off x="457200" y="1828800"/>
            <a:ext cx="8229600" cy="4572000"/>
          </a:xfrm>
        </p:spPr>
        <p:txBody>
          <a:bodyPr/>
          <a:lstStyle/>
          <a:p>
            <a:pPr>
              <a:lnSpc>
                <a:spcPct val="80000"/>
              </a:lnSpc>
            </a:pPr>
            <a:r>
              <a:rPr lang="en-US" sz="2500" dirty="0"/>
              <a:t>AA research has improved and expanded.</a:t>
            </a:r>
          </a:p>
          <a:p>
            <a:pPr>
              <a:lnSpc>
                <a:spcPct val="80000"/>
              </a:lnSpc>
            </a:pPr>
            <a:r>
              <a:rPr lang="en-US" sz="2500" dirty="0"/>
              <a:t>Most of your clients with alcohol or drug problems will use 12 Step programs.</a:t>
            </a:r>
          </a:p>
          <a:p>
            <a:pPr>
              <a:lnSpc>
                <a:spcPct val="80000"/>
              </a:lnSpc>
            </a:pPr>
            <a:r>
              <a:rPr lang="en-US" sz="2500" dirty="0"/>
              <a:t>Regular participation in 12 Step groups, especially during and after professional treatment, promotes abstinence and improved psychosocial functioning.</a:t>
            </a:r>
          </a:p>
          <a:p>
            <a:pPr>
              <a:lnSpc>
                <a:spcPct val="80000"/>
              </a:lnSpc>
            </a:pPr>
            <a:r>
              <a:rPr lang="en-US" sz="2500" dirty="0"/>
              <a:t>Active involvement over long periods is </a:t>
            </a:r>
            <a:r>
              <a:rPr lang="en-US" sz="2500" dirty="0" smtClean="0"/>
              <a:t>beneficial. </a:t>
            </a:r>
            <a:endParaRPr lang="en-US" sz="2500" dirty="0"/>
          </a:p>
          <a:p>
            <a:pPr>
              <a:lnSpc>
                <a:spcPct val="80000"/>
              </a:lnSpc>
            </a:pPr>
            <a:r>
              <a:rPr lang="en-US" sz="2500" dirty="0"/>
              <a:t>Self efficacy, increased social support and improved coping skills are related to AA attendance and positively correlated to </a:t>
            </a:r>
            <a:r>
              <a:rPr lang="en-US" sz="2500" dirty="0" smtClean="0"/>
              <a:t>abstinence.</a:t>
            </a:r>
            <a:endParaRPr lang="en-US" sz="2500" dirty="0"/>
          </a:p>
          <a:p>
            <a:pPr>
              <a:lnSpc>
                <a:spcPct val="80000"/>
              </a:lnSpc>
            </a:pPr>
            <a:r>
              <a:rPr lang="en-US" sz="2500" dirty="0"/>
              <a:t>TSF works well for severe alcohol dependence and those with little social support for abstinence, while MET is better for angry alcohol dependent clients.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457200"/>
            <a:ext cx="7543800" cy="884238"/>
          </a:xfrm>
        </p:spPr>
        <p:txBody>
          <a:bodyPr/>
          <a:lstStyle/>
          <a:p>
            <a:r>
              <a:rPr lang="en-US" sz="4000" dirty="0"/>
              <a:t>Clinician Guidelines</a:t>
            </a:r>
          </a:p>
        </p:txBody>
      </p:sp>
      <p:sp>
        <p:nvSpPr>
          <p:cNvPr id="30723" name="Rectangle 3"/>
          <p:cNvSpPr>
            <a:spLocks noGrp="1" noChangeArrowheads="1"/>
          </p:cNvSpPr>
          <p:nvPr>
            <p:ph type="body" idx="1"/>
          </p:nvPr>
        </p:nvSpPr>
        <p:spPr>
          <a:xfrm>
            <a:off x="457200" y="1447800"/>
            <a:ext cx="8229600" cy="4411662"/>
          </a:xfrm>
        </p:spPr>
        <p:txBody>
          <a:bodyPr/>
          <a:lstStyle/>
          <a:p>
            <a:pPr>
              <a:lnSpc>
                <a:spcPct val="80000"/>
              </a:lnSpc>
              <a:buFont typeface="Wingdings" pitchFamily="2" charset="2"/>
              <a:buNone/>
            </a:pPr>
            <a:r>
              <a:rPr lang="en-US" sz="1900" dirty="0"/>
              <a:t>	</a:t>
            </a:r>
            <a:r>
              <a:rPr lang="en-US" sz="2800" b="1" dirty="0"/>
              <a:t>We need to prepare clients for 12 Step program participation and refer them to 12 Step groups</a:t>
            </a:r>
            <a:r>
              <a:rPr lang="en-US" sz="2800" dirty="0"/>
              <a:t>.</a:t>
            </a:r>
          </a:p>
          <a:p>
            <a:pPr>
              <a:lnSpc>
                <a:spcPct val="80000"/>
              </a:lnSpc>
              <a:buFont typeface="Wingdings" pitchFamily="2" charset="2"/>
              <a:buNone/>
            </a:pPr>
            <a:endParaRPr lang="en-US" sz="2400" dirty="0"/>
          </a:p>
          <a:p>
            <a:pPr>
              <a:lnSpc>
                <a:spcPct val="80000"/>
              </a:lnSpc>
              <a:buClr>
                <a:schemeClr val="tx1"/>
              </a:buClr>
            </a:pPr>
            <a:r>
              <a:rPr lang="en-US" sz="2400" dirty="0"/>
              <a:t>Learn the 12 Steps and principles associated with 12 Step </a:t>
            </a:r>
            <a:r>
              <a:rPr lang="en-US" sz="2400" dirty="0" smtClean="0"/>
              <a:t>recovery</a:t>
            </a:r>
            <a:endParaRPr lang="en-US" sz="2400" dirty="0"/>
          </a:p>
          <a:p>
            <a:pPr>
              <a:lnSpc>
                <a:spcPct val="80000"/>
              </a:lnSpc>
              <a:buClr>
                <a:schemeClr val="tx1"/>
              </a:buClr>
            </a:pPr>
            <a:r>
              <a:rPr lang="en-US" sz="2400" dirty="0"/>
              <a:t>Learn the language and culture of 12 Step </a:t>
            </a:r>
            <a:r>
              <a:rPr lang="en-US" sz="2400" dirty="0" smtClean="0"/>
              <a:t>programs</a:t>
            </a:r>
            <a:endParaRPr lang="en-US" sz="2400" dirty="0"/>
          </a:p>
          <a:p>
            <a:pPr>
              <a:lnSpc>
                <a:spcPct val="80000"/>
              </a:lnSpc>
              <a:buClr>
                <a:schemeClr val="tx1"/>
              </a:buClr>
            </a:pPr>
            <a:r>
              <a:rPr lang="en-US" sz="2400" dirty="0"/>
              <a:t>Learn about Twelve Step Facilitation Therapy</a:t>
            </a:r>
          </a:p>
          <a:p>
            <a:pPr>
              <a:lnSpc>
                <a:spcPct val="80000"/>
              </a:lnSpc>
              <a:buClr>
                <a:schemeClr val="tx1"/>
              </a:buClr>
            </a:pPr>
            <a:r>
              <a:rPr lang="en-US" sz="2400" dirty="0"/>
              <a:t>Distinguish religion from spirituality</a:t>
            </a:r>
          </a:p>
          <a:p>
            <a:pPr>
              <a:lnSpc>
                <a:spcPct val="80000"/>
              </a:lnSpc>
              <a:buClr>
                <a:schemeClr val="tx1"/>
              </a:buClr>
            </a:pPr>
            <a:r>
              <a:rPr lang="en-US" sz="2400" dirty="0"/>
              <a:t>Address myths associated with 12 Step groups</a:t>
            </a:r>
          </a:p>
          <a:p>
            <a:pPr>
              <a:lnSpc>
                <a:spcPct val="80000"/>
              </a:lnSpc>
              <a:buClr>
                <a:schemeClr val="tx1"/>
              </a:buClr>
            </a:pPr>
            <a:r>
              <a:rPr lang="en-US" sz="2400" dirty="0"/>
              <a:t>Help clients find appropriate 12 Step groups</a:t>
            </a:r>
          </a:p>
          <a:p>
            <a:pPr>
              <a:lnSpc>
                <a:spcPct val="80000"/>
              </a:lnSpc>
              <a:buClr>
                <a:schemeClr val="tx1"/>
              </a:buClr>
            </a:pPr>
            <a:r>
              <a:rPr lang="en-US" sz="2400" dirty="0"/>
              <a:t>Encourage active membership and attendance at least three times a </a:t>
            </a:r>
            <a:r>
              <a:rPr lang="en-US" sz="2400" dirty="0" smtClean="0"/>
              <a:t>week (evidence supports AA frequency)</a:t>
            </a:r>
            <a:endParaRPr lang="en-US" sz="2400" dirty="0"/>
          </a:p>
          <a:p>
            <a:pPr>
              <a:lnSpc>
                <a:spcPct val="80000"/>
              </a:lnSpc>
              <a:buClr>
                <a:schemeClr val="tx1"/>
              </a:buClr>
            </a:pPr>
            <a:r>
              <a:rPr lang="en-US" sz="2400" dirty="0"/>
              <a:t>Encourage long-term </a:t>
            </a:r>
            <a:r>
              <a:rPr lang="en-US" sz="2400" dirty="0" smtClean="0"/>
              <a:t>attendance (evidence supports AA duration)</a:t>
            </a: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pic>
        <p:nvPicPr>
          <p:cNvPr id="161795" name="Picture 3" descr="Cartoon"/>
          <p:cNvPicPr>
            <a:picLocks noGrp="1" noChangeAspect="1" noChangeArrowheads="1"/>
          </p:cNvPicPr>
          <p:nvPr>
            <p:ph idx="1"/>
          </p:nvPr>
        </p:nvPicPr>
        <p:blipFill>
          <a:blip r:embed="rId3" cstate="print"/>
          <a:srcRect/>
          <a:stretch>
            <a:fillRect/>
          </a:stretch>
        </p:blipFill>
        <p:spPr>
          <a:xfrm>
            <a:off x="0" y="0"/>
            <a:ext cx="9144000" cy="6831013"/>
          </a:xfrm>
          <a:noFill/>
          <a:ln/>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7543800" cy="1295400"/>
          </a:xfrm>
        </p:spPr>
        <p:txBody>
          <a:bodyPr/>
          <a:lstStyle/>
          <a:p>
            <a:r>
              <a:rPr lang="en-US" sz="4000" dirty="0"/>
              <a:t>Estimated AA Membership (January </a:t>
            </a:r>
            <a:r>
              <a:rPr lang="en-US" sz="4000" dirty="0" smtClean="0"/>
              <a:t>2011)</a:t>
            </a:r>
            <a:endParaRPr lang="en-US" sz="4000" dirty="0"/>
          </a:p>
        </p:txBody>
      </p:sp>
      <p:sp>
        <p:nvSpPr>
          <p:cNvPr id="5123" name="Rectangle 3"/>
          <p:cNvSpPr>
            <a:spLocks noGrp="1" noChangeArrowheads="1"/>
          </p:cNvSpPr>
          <p:nvPr>
            <p:ph type="body" idx="1"/>
          </p:nvPr>
        </p:nvSpPr>
        <p:spPr>
          <a:xfrm>
            <a:off x="457200" y="2133600"/>
            <a:ext cx="8229600" cy="3997325"/>
          </a:xfrm>
        </p:spPr>
        <p:txBody>
          <a:bodyPr/>
          <a:lstStyle/>
          <a:p>
            <a:pPr>
              <a:lnSpc>
                <a:spcPct val="80000"/>
              </a:lnSpc>
              <a:buFont typeface="Wingdings" pitchFamily="2" charset="2"/>
              <a:buNone/>
            </a:pPr>
            <a:r>
              <a:rPr lang="en-US" sz="2800" dirty="0"/>
              <a:t>Members in U.S.                             </a:t>
            </a:r>
            <a:r>
              <a:rPr lang="en-US" sz="2800" dirty="0" smtClean="0"/>
              <a:t>1,279,664</a:t>
            </a:r>
            <a:endParaRPr lang="en-US" sz="2800" dirty="0"/>
          </a:p>
          <a:p>
            <a:pPr>
              <a:lnSpc>
                <a:spcPct val="80000"/>
              </a:lnSpc>
              <a:buFont typeface="Wingdings" pitchFamily="2" charset="2"/>
              <a:buNone/>
            </a:pPr>
            <a:r>
              <a:rPr lang="en-US" sz="2800" dirty="0"/>
              <a:t>Groups in U.S.   				</a:t>
            </a:r>
            <a:r>
              <a:rPr lang="en-US" sz="2800" dirty="0" smtClean="0"/>
              <a:t>57,905</a:t>
            </a:r>
            <a:endParaRPr lang="en-US" sz="2800" dirty="0"/>
          </a:p>
          <a:p>
            <a:pPr algn="r">
              <a:lnSpc>
                <a:spcPct val="80000"/>
              </a:lnSpc>
              <a:buFont typeface="Wingdings" pitchFamily="2" charset="2"/>
              <a:buNone/>
            </a:pPr>
            <a:endParaRPr lang="en-US" sz="2800" dirty="0"/>
          </a:p>
          <a:p>
            <a:pPr>
              <a:lnSpc>
                <a:spcPct val="80000"/>
              </a:lnSpc>
              <a:buFont typeface="Wingdings" pitchFamily="2" charset="2"/>
              <a:buNone/>
            </a:pPr>
            <a:r>
              <a:rPr lang="en-US" sz="2800" dirty="0"/>
              <a:t>Members Worldwide			</a:t>
            </a:r>
            <a:r>
              <a:rPr lang="en-US" sz="2800" dirty="0" smtClean="0"/>
              <a:t>2,057,672</a:t>
            </a:r>
            <a:endParaRPr lang="en-US" sz="2800" dirty="0"/>
          </a:p>
          <a:p>
            <a:pPr>
              <a:lnSpc>
                <a:spcPct val="80000"/>
              </a:lnSpc>
              <a:buFont typeface="Wingdings" pitchFamily="2" charset="2"/>
              <a:buNone/>
            </a:pPr>
            <a:r>
              <a:rPr lang="en-US" sz="2800" dirty="0"/>
              <a:t>Groups Worldwide			</a:t>
            </a:r>
            <a:r>
              <a:rPr lang="en-US" sz="2800" dirty="0" smtClean="0"/>
              <a:t>107,976</a:t>
            </a:r>
            <a:endParaRPr lang="en-US" sz="2800" dirty="0"/>
          </a:p>
          <a:p>
            <a:pPr algn="ctr">
              <a:lnSpc>
                <a:spcPct val="80000"/>
              </a:lnSpc>
              <a:buFont typeface="Wingdings" pitchFamily="2" charset="2"/>
              <a:buNone/>
            </a:pPr>
            <a:endParaRPr lang="en-US" sz="2800" dirty="0"/>
          </a:p>
          <a:p>
            <a:pPr algn="ctr">
              <a:lnSpc>
                <a:spcPct val="80000"/>
              </a:lnSpc>
              <a:buFont typeface="Wingdings" pitchFamily="2" charset="2"/>
              <a:buNone/>
            </a:pPr>
            <a:r>
              <a:rPr lang="en-US" sz="2800" dirty="0"/>
              <a:t>(AA is found in over 150 countries)</a:t>
            </a:r>
          </a:p>
          <a:p>
            <a:pPr algn="r">
              <a:lnSpc>
                <a:spcPct val="80000"/>
              </a:lnSpc>
              <a:buFont typeface="Wingdings" pitchFamily="2" charset="2"/>
              <a:buNone/>
            </a:pPr>
            <a:r>
              <a:rPr lang="en-US" sz="2600" dirty="0"/>
              <a:t>			</a:t>
            </a:r>
          </a:p>
          <a:p>
            <a:pPr algn="r">
              <a:lnSpc>
                <a:spcPct val="80000"/>
              </a:lnSpc>
              <a:buFont typeface="Wingdings" pitchFamily="2" charset="2"/>
              <a:buNone/>
            </a:pPr>
            <a:r>
              <a:rPr lang="en-US" sz="2200" dirty="0" smtClean="0"/>
              <a:t>www.aa.org </a:t>
            </a:r>
            <a:r>
              <a:rPr lang="en-US" sz="2200" dirty="0"/>
              <a:t>(</a:t>
            </a:r>
            <a:r>
              <a:rPr lang="en-US" sz="2200" dirty="0" smtClean="0"/>
              <a:t>2013)</a:t>
            </a:r>
            <a:endParaRPr lang="en-US" sz="2200" dirty="0"/>
          </a:p>
          <a:p>
            <a:pPr algn="r">
              <a:lnSpc>
                <a:spcPct val="80000"/>
              </a:lnSpc>
              <a:buFont typeface="Wingdings" pitchFamily="2" charset="2"/>
              <a:buNone/>
            </a:pPr>
            <a:endParaRPr lang="en-US" sz="2600" dirty="0"/>
          </a:p>
          <a:p>
            <a:pPr algn="r">
              <a:lnSpc>
                <a:spcPct val="80000"/>
              </a:lnSpc>
              <a:buFont typeface="Wingdings" pitchFamily="2" charset="2"/>
              <a:buNone/>
            </a:pPr>
            <a:endParaRPr lang="en-U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411662"/>
          </a:xfrm>
        </p:spPr>
        <p:txBody>
          <a:bodyPr/>
          <a:lstStyle/>
          <a:p>
            <a:pPr>
              <a:buNone/>
            </a:pPr>
            <a:r>
              <a:rPr lang="en-US" sz="3600" dirty="0" smtClean="0"/>
              <a:t>“To alcohol! The cause of…and solution to…all of life’s problems…”</a:t>
            </a:r>
          </a:p>
          <a:p>
            <a:pPr>
              <a:buNone/>
            </a:pPr>
            <a:endParaRPr lang="en-US" sz="3600" dirty="0" smtClean="0"/>
          </a:p>
          <a:p>
            <a:pPr>
              <a:buNone/>
            </a:pPr>
            <a:r>
              <a:rPr lang="en-US" sz="3600" dirty="0" smtClean="0"/>
              <a:t>					</a:t>
            </a:r>
            <a:r>
              <a:rPr lang="en-US" sz="3600" i="1" dirty="0" smtClean="0"/>
              <a:t>Homer Simpson</a:t>
            </a:r>
            <a:endParaRPr lang="en-US" sz="36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dirty="0"/>
              <a:t>Who Attends </a:t>
            </a:r>
            <a:r>
              <a:rPr lang="en-US" sz="4000" dirty="0" smtClean="0"/>
              <a:t>AA?</a:t>
            </a:r>
            <a:endParaRPr lang="en-US" sz="4000" dirty="0"/>
          </a:p>
        </p:txBody>
      </p:sp>
      <p:sp>
        <p:nvSpPr>
          <p:cNvPr id="7171" name="Rectangle 3"/>
          <p:cNvSpPr>
            <a:spLocks noGrp="1" noChangeArrowheads="1"/>
          </p:cNvSpPr>
          <p:nvPr>
            <p:ph type="body" idx="1"/>
          </p:nvPr>
        </p:nvSpPr>
        <p:spPr>
          <a:xfrm>
            <a:off x="457200" y="1752600"/>
            <a:ext cx="8229600" cy="4343400"/>
          </a:xfrm>
        </p:spPr>
        <p:txBody>
          <a:bodyPr/>
          <a:lstStyle/>
          <a:p>
            <a:pPr lvl="1">
              <a:buFont typeface="Arial" pitchFamily="34" charset="0"/>
              <a:buChar char="•"/>
            </a:pPr>
            <a:endParaRPr lang="en-US" dirty="0"/>
          </a:p>
          <a:p>
            <a:pPr lvl="1">
              <a:buClr>
                <a:schemeClr val="tx2"/>
              </a:buClr>
              <a:buSzTx/>
              <a:buFontTx/>
              <a:buChar char="•"/>
            </a:pPr>
            <a:r>
              <a:rPr lang="en-US" sz="2800" dirty="0" smtClean="0"/>
              <a:t>No study has shown that there is more of one demographic group than any other in AA – true cross section.</a:t>
            </a:r>
          </a:p>
          <a:p>
            <a:pPr lvl="1">
              <a:buClr>
                <a:schemeClr val="tx2"/>
              </a:buClr>
              <a:buSzTx/>
              <a:buFont typeface="Arial" pitchFamily="34" charset="0"/>
              <a:buChar char="•"/>
            </a:pPr>
            <a:r>
              <a:rPr lang="en-US" sz="2800" dirty="0" smtClean="0"/>
              <a:t>Severity </a:t>
            </a:r>
            <a:r>
              <a:rPr lang="en-US" sz="2800" dirty="0"/>
              <a:t>of </a:t>
            </a:r>
            <a:r>
              <a:rPr lang="en-US" sz="2800" dirty="0" smtClean="0"/>
              <a:t>alcohol-related </a:t>
            </a:r>
            <a:r>
              <a:rPr lang="en-US" sz="2800" dirty="0"/>
              <a:t>problems is the strongest predictor of AA attendance.</a:t>
            </a:r>
          </a:p>
          <a:p>
            <a:pPr lvl="1">
              <a:buClr>
                <a:schemeClr val="tx2"/>
              </a:buClr>
              <a:buSzTx/>
              <a:buFont typeface="Arial" pitchFamily="34" charset="0"/>
              <a:buChar char="•"/>
            </a:pPr>
            <a:r>
              <a:rPr lang="en-US" sz="2800" dirty="0" smtClean="0"/>
              <a:t>Those </a:t>
            </a:r>
            <a:r>
              <a:rPr lang="en-US" sz="2800" dirty="0"/>
              <a:t>with family and friends providing weak or inconsistent support for addressing alcohol problems are more likely to join AA.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dirty="0" smtClean="0"/>
              <a:t>Who Attends AA?</a:t>
            </a:r>
            <a:endParaRPr lang="en-US" sz="4000" dirty="0"/>
          </a:p>
        </p:txBody>
      </p:sp>
      <p:sp>
        <p:nvSpPr>
          <p:cNvPr id="8195" name="Rectangle 3"/>
          <p:cNvSpPr>
            <a:spLocks noGrp="1" noChangeArrowheads="1"/>
          </p:cNvSpPr>
          <p:nvPr>
            <p:ph type="body" idx="1"/>
          </p:nvPr>
        </p:nvSpPr>
        <p:spPr>
          <a:xfrm>
            <a:off x="457200" y="1905000"/>
            <a:ext cx="8229600" cy="4191000"/>
          </a:xfrm>
        </p:spPr>
        <p:txBody>
          <a:bodyPr/>
          <a:lstStyle/>
          <a:p>
            <a:endParaRPr lang="en-US" sz="2600" dirty="0"/>
          </a:p>
          <a:p>
            <a:r>
              <a:rPr lang="en-US" sz="2800" dirty="0"/>
              <a:t>Gender has not been found to be a predictor of AA membership.</a:t>
            </a:r>
          </a:p>
          <a:p>
            <a:r>
              <a:rPr lang="en-US" sz="2800" dirty="0"/>
              <a:t>Project MATCH showed no gender differences in rates or patterns of AA meeting attendance.</a:t>
            </a:r>
          </a:p>
          <a:p>
            <a:r>
              <a:rPr lang="en-US" sz="2800" dirty="0"/>
              <a:t>AA data:		</a:t>
            </a:r>
            <a:r>
              <a:rPr lang="en-US" sz="2800" dirty="0" smtClean="0"/>
              <a:t>65% </a:t>
            </a:r>
            <a:r>
              <a:rPr lang="en-US" sz="2800" dirty="0"/>
              <a:t>Male		</a:t>
            </a:r>
          </a:p>
          <a:p>
            <a:pPr lvl="4">
              <a:buFont typeface="Wingdings" pitchFamily="2" charset="2"/>
              <a:buNone/>
            </a:pPr>
            <a:r>
              <a:rPr lang="en-US" sz="2800" dirty="0"/>
              <a:t>  			</a:t>
            </a:r>
            <a:r>
              <a:rPr lang="en-US" sz="2800" dirty="0" smtClean="0"/>
              <a:t>35% </a:t>
            </a:r>
            <a:r>
              <a:rPr lang="en-US" sz="2800" dirty="0"/>
              <a:t>Female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1879</TotalTime>
  <Words>1334</Words>
  <Application>Microsoft Office PowerPoint</Application>
  <PresentationFormat>On-screen Show (4:3)</PresentationFormat>
  <Paragraphs>459</Paragraphs>
  <Slides>55</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Network</vt:lpstr>
      <vt:lpstr>Worksheet</vt:lpstr>
      <vt:lpstr>Evidence-Based  Addiction Treatment:  How Research Supports   the Use of the Twelve Steps</vt:lpstr>
      <vt:lpstr>Slide 2</vt:lpstr>
      <vt:lpstr>Slide 3</vt:lpstr>
      <vt:lpstr>Slide 4</vt:lpstr>
      <vt:lpstr>12 Step Programs</vt:lpstr>
      <vt:lpstr>Estimated AA Membership (January 2011)</vt:lpstr>
      <vt:lpstr>Slide 7</vt:lpstr>
      <vt:lpstr>Who Attends AA?</vt:lpstr>
      <vt:lpstr>Who Attends AA?</vt:lpstr>
      <vt:lpstr>In 1989, a Committee of the Institute of Medicine concluded: </vt:lpstr>
      <vt:lpstr>A Review of the Early Research</vt:lpstr>
      <vt:lpstr>Slide 12</vt:lpstr>
      <vt:lpstr>Another Review</vt:lpstr>
      <vt:lpstr>Slide 14</vt:lpstr>
      <vt:lpstr>Cochrane Review</vt:lpstr>
      <vt:lpstr>Slide 16</vt:lpstr>
      <vt:lpstr>Slide 17</vt:lpstr>
      <vt:lpstr> Why is AA difficult to study?</vt:lpstr>
      <vt:lpstr> Why is AA difficult to study?</vt:lpstr>
      <vt:lpstr> Research About AA: 2 Types</vt:lpstr>
      <vt:lpstr>12-Step Facilitation Therapy</vt:lpstr>
      <vt:lpstr>Slide 22</vt:lpstr>
      <vt:lpstr> How do we establish causation?</vt:lpstr>
      <vt:lpstr> Establishing causation</vt:lpstr>
      <vt:lpstr>Slide 25</vt:lpstr>
      <vt:lpstr>Slide 26</vt:lpstr>
      <vt:lpstr>Slide 27</vt:lpstr>
      <vt:lpstr> Establishing causation</vt:lpstr>
      <vt:lpstr>2. Dose-response relationship</vt:lpstr>
      <vt:lpstr>2. Dose-response relationship     Frequency of Meetings</vt:lpstr>
      <vt:lpstr>2. Dose-response relationship         Duration of meetings</vt:lpstr>
      <vt:lpstr>2. Dose-response relationship</vt:lpstr>
      <vt:lpstr>Slide 33</vt:lpstr>
      <vt:lpstr> Establishing causation</vt:lpstr>
      <vt:lpstr>3. Consistency</vt:lpstr>
      <vt:lpstr> Establishing causation</vt:lpstr>
      <vt:lpstr>Project MATCH</vt:lpstr>
      <vt:lpstr>Project MATCH</vt:lpstr>
      <vt:lpstr>Slide 39</vt:lpstr>
      <vt:lpstr> 4. Temporally correct</vt:lpstr>
      <vt:lpstr>5. Specificity             Project MATCH: Posttreatment &amp; Three-Year Drinking Outcomes </vt:lpstr>
      <vt:lpstr>5. Specificity Selection bias?</vt:lpstr>
      <vt:lpstr>Project MATCH Determined Three Conclusions About Client Matching</vt:lpstr>
      <vt:lpstr>Slide 44</vt:lpstr>
      <vt:lpstr> Establishing causation</vt:lpstr>
      <vt:lpstr>6. Coherence with existing knowledge</vt:lpstr>
      <vt:lpstr>Mechanisms of Efficacy</vt:lpstr>
      <vt:lpstr>Mechanisms of Efficacy</vt:lpstr>
      <vt:lpstr>Mechanisms of Efficacy</vt:lpstr>
      <vt:lpstr>Slide 50</vt:lpstr>
      <vt:lpstr>Which Activities Matter Most?</vt:lpstr>
      <vt:lpstr>National Practice Guidelines Support AA Participation Based on This Research</vt:lpstr>
      <vt:lpstr>Summary</vt:lpstr>
      <vt:lpstr>Clinician Guidelines</vt:lpstr>
      <vt:lpstr>Slide 55</vt:lpstr>
    </vt:vector>
  </TitlesOfParts>
  <Company>Hazelden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6638</dc:creator>
  <cp:lastModifiedBy>Sandy Patrick</cp:lastModifiedBy>
  <cp:revision>182</cp:revision>
  <dcterms:created xsi:type="dcterms:W3CDTF">2005-04-04T14:48:20Z</dcterms:created>
  <dcterms:modified xsi:type="dcterms:W3CDTF">2013-01-17T21:05:54Z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-511953181</vt:i4>
  </property>
  <property fmtid="{D5CDD505-2E9C-101B-9397-08002B2CF9AE}" pid="3" name="_NewReviewCycle">
    <vt:lpwstr/>
  </property>
  <property fmtid="{D5CDD505-2E9C-101B-9397-08002B2CF9AE}" pid="4" name="_EmailSubject">
    <vt:lpwstr>CAPTASA PPT</vt:lpwstr>
  </property>
  <property fmtid="{D5CDD505-2E9C-101B-9397-08002B2CF9AE}" pid="5" name="_AuthorEmail">
    <vt:lpwstr>MMyer@Hazelden.org</vt:lpwstr>
  </property>
  <property fmtid="{D5CDD505-2E9C-101B-9397-08002B2CF9AE}" pid="6" name="_AuthorEmailDisplayName">
    <vt:lpwstr>Myer, Marc</vt:lpwstr>
  </property>
</Properties>
</file>